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sldIdLst>
    <p:sldId id="332" r:id="rId2"/>
    <p:sldId id="347" r:id="rId3"/>
    <p:sldId id="256" r:id="rId4"/>
    <p:sldId id="333" r:id="rId5"/>
    <p:sldId id="337" r:id="rId6"/>
    <p:sldId id="336" r:id="rId7"/>
    <p:sldId id="338" r:id="rId8"/>
    <p:sldId id="334" r:id="rId9"/>
    <p:sldId id="335" r:id="rId10"/>
    <p:sldId id="340" r:id="rId11"/>
    <p:sldId id="341" r:id="rId12"/>
    <p:sldId id="349" r:id="rId13"/>
    <p:sldId id="339" r:id="rId14"/>
    <p:sldId id="342" r:id="rId15"/>
    <p:sldId id="343" r:id="rId16"/>
    <p:sldId id="344" r:id="rId17"/>
    <p:sldId id="346" r:id="rId18"/>
    <p:sldId id="350" r:id="rId19"/>
    <p:sldId id="351" r:id="rId20"/>
    <p:sldId id="352" r:id="rId21"/>
    <p:sldId id="353" r:id="rId22"/>
    <p:sldId id="345" r:id="rId23"/>
    <p:sldId id="354"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FA6C7"/>
    <a:srgbClr val="84B3D2"/>
    <a:srgbClr val="0170E3"/>
    <a:srgbClr val="5DA2C9"/>
    <a:srgbClr val="0741B6"/>
    <a:srgbClr val="044EB0"/>
    <a:srgbClr val="0041AC"/>
    <a:srgbClr val="635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E6EE5-12A7-48DE-8719-3527FDE2E762}">
  <a:tblStyle styleId="{906E6EE5-12A7-48DE-8719-3527FDE2E7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BF261-77C4-4AA7-961F-306B87D998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35" autoAdjust="0"/>
  </p:normalViewPr>
  <p:slideViewPr>
    <p:cSldViewPr snapToGrid="0">
      <p:cViewPr varScale="1">
        <p:scale>
          <a:sx n="134" d="100"/>
          <a:sy n="13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71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27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AR" sz="1100" b="1" i="0" u="none" strike="noStrike" cap="none" baseline="0" dirty="0" smtClean="0">
                <a:solidFill>
                  <a:srgbClr val="000000"/>
                </a:solidFill>
                <a:latin typeface="Arial"/>
                <a:ea typeface="Arial"/>
                <a:cs typeface="Arial"/>
                <a:sym typeface="Arial"/>
              </a:rPr>
              <a:t>(95% </a:t>
            </a:r>
            <a:r>
              <a:rPr lang="es-AR" sz="1100" b="1" i="0" u="none" strike="noStrike" cap="none" baseline="0" dirty="0" err="1" smtClean="0">
                <a:solidFill>
                  <a:srgbClr val="000000"/>
                </a:solidFill>
                <a:latin typeface="Arial"/>
                <a:ea typeface="Arial"/>
                <a:cs typeface="Arial"/>
                <a:sym typeface="Arial"/>
              </a:rPr>
              <a:t>confidence</a:t>
            </a:r>
            <a:r>
              <a:rPr lang="es-AR" sz="1100" b="1" i="0" u="none" strike="noStrike" cap="none" baseline="0" dirty="0" smtClean="0">
                <a:solidFill>
                  <a:srgbClr val="000000"/>
                </a:solidFill>
                <a:latin typeface="Arial"/>
                <a:ea typeface="Arial"/>
                <a:cs typeface="Arial"/>
                <a:sym typeface="Arial"/>
              </a:rPr>
              <a:t> </a:t>
            </a:r>
            <a:r>
              <a:rPr lang="es-AR" sz="1100" b="1" i="0" u="none" strike="noStrike" cap="none" baseline="0" dirty="0" err="1" smtClean="0">
                <a:solidFill>
                  <a:srgbClr val="000000"/>
                </a:solidFill>
                <a:latin typeface="Arial"/>
                <a:ea typeface="Arial"/>
                <a:cs typeface="Arial"/>
                <a:sym typeface="Arial"/>
              </a:rPr>
              <a:t>interval</a:t>
            </a:r>
            <a:r>
              <a:rPr lang="es-AR" sz="1100" b="1" i="0" u="none" strike="noStrike" cap="none" baseline="0" dirty="0" smtClean="0">
                <a:solidFill>
                  <a:srgbClr val="000000"/>
                </a:solidFill>
                <a:latin typeface="Arial"/>
                <a:ea typeface="Arial"/>
                <a:cs typeface="Arial"/>
                <a:sym typeface="Arial"/>
              </a:rPr>
              <a:t> (CI)</a:t>
            </a:r>
            <a:endParaRPr lang="es-AR" dirty="0"/>
          </a:p>
        </p:txBody>
      </p:sp>
    </p:spTree>
    <p:extLst>
      <p:ext uri="{BB962C8B-B14F-4D97-AF65-F5344CB8AC3E}">
        <p14:creationId xmlns:p14="http://schemas.microsoft.com/office/powerpoint/2010/main" val="370938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rtl="0"/>
            <a:r>
              <a:rPr lang="es-MX" sz="1100" b="0" i="0" u="none" strike="noStrike" cap="none" dirty="0" smtClean="0">
                <a:solidFill>
                  <a:srgbClr val="000000"/>
                </a:solidFill>
                <a:effectLst/>
                <a:latin typeface="Arial"/>
                <a:ea typeface="Arial"/>
                <a:cs typeface="Arial"/>
                <a:sym typeface="Arial"/>
              </a:rPr>
              <a:t>Hubo un total de 234,024 muertes en Latinoamérica atribuibles a la contaminación del aire 2019, con una reducción de 10281 muertes (4.21%) en comparación con 1990, con 15 países disminuyendo su número de muertes (Figura 2), es decir que 20 países aumentaron el número de muertes. </a:t>
            </a:r>
            <a:r>
              <a:rPr lang="es-MX" sz="1100" b="0" i="1" u="none" strike="noStrike" cap="none" dirty="0" smtClean="0">
                <a:solidFill>
                  <a:srgbClr val="000000"/>
                </a:solidFill>
                <a:effectLst/>
                <a:latin typeface="Arial"/>
                <a:ea typeface="Arial"/>
                <a:cs typeface="Arial"/>
                <a:sym typeface="Arial"/>
              </a:rPr>
              <a:t>Bermuda</a:t>
            </a:r>
            <a:r>
              <a:rPr lang="es-MX" sz="1100" b="0" i="0" u="none" strike="noStrike" cap="none" dirty="0" smtClean="0">
                <a:solidFill>
                  <a:srgbClr val="000000"/>
                </a:solidFill>
                <a:effectLst/>
                <a:latin typeface="Arial"/>
                <a:ea typeface="Arial"/>
                <a:cs typeface="Arial"/>
                <a:sym typeface="Arial"/>
              </a:rPr>
              <a:t> tuvo la reducción más significativa en la mortalidad atribuible a la contaminación del aire, con una disminución del 56.68% en 2019 en comparación con 1990. Le siguen Saint </a:t>
            </a:r>
            <a:r>
              <a:rPr lang="es-MX" sz="1100" b="0" i="0" u="none" strike="noStrike" cap="none" dirty="0" err="1" smtClean="0">
                <a:solidFill>
                  <a:srgbClr val="000000"/>
                </a:solidFill>
                <a:effectLst/>
                <a:latin typeface="Arial"/>
                <a:ea typeface="Arial"/>
                <a:cs typeface="Arial"/>
                <a:sym typeface="Arial"/>
              </a:rPr>
              <a:t>Kitts</a:t>
            </a:r>
            <a:r>
              <a:rPr lang="es-MX" sz="1100" b="0" i="0" u="none" strike="noStrike" cap="none" dirty="0" smtClean="0">
                <a:solidFill>
                  <a:srgbClr val="000000"/>
                </a:solidFill>
                <a:effectLst/>
                <a:latin typeface="Arial"/>
                <a:ea typeface="Arial"/>
                <a:cs typeface="Arial"/>
                <a:sym typeface="Arial"/>
              </a:rPr>
              <a:t> and </a:t>
            </a:r>
            <a:r>
              <a:rPr lang="es-MX" sz="1100" b="0" i="0" u="none" strike="noStrike" cap="none" dirty="0" err="1" smtClean="0">
                <a:solidFill>
                  <a:srgbClr val="000000"/>
                </a:solidFill>
                <a:effectLst/>
                <a:latin typeface="Arial"/>
                <a:ea typeface="Arial"/>
                <a:cs typeface="Arial"/>
                <a:sym typeface="Arial"/>
              </a:rPr>
              <a:t>Nevis</a:t>
            </a:r>
            <a:r>
              <a:rPr lang="es-MX" sz="1100" b="0" i="0" u="none" strike="noStrike" cap="none" dirty="0" smtClean="0">
                <a:solidFill>
                  <a:srgbClr val="000000"/>
                </a:solidFill>
                <a:effectLst/>
                <a:latin typeface="Arial"/>
                <a:ea typeface="Arial"/>
                <a:cs typeface="Arial"/>
                <a:sym typeface="Arial"/>
              </a:rPr>
              <a:t>, Dominica y </a:t>
            </a:r>
            <a:r>
              <a:rPr lang="es-MX" sz="1100" b="0" i="0" u="none" strike="noStrike" cap="none" dirty="0" err="1" smtClean="0">
                <a:solidFill>
                  <a:srgbClr val="000000"/>
                </a:solidFill>
                <a:effectLst/>
                <a:latin typeface="Arial"/>
                <a:ea typeface="Arial"/>
                <a:cs typeface="Arial"/>
                <a:sym typeface="Arial"/>
              </a:rPr>
              <a:t>Grenada</a:t>
            </a:r>
            <a:r>
              <a:rPr lang="es-MX" sz="1100" b="0" i="0" u="none" strike="noStrike" cap="none" dirty="0" smtClean="0">
                <a:solidFill>
                  <a:srgbClr val="000000"/>
                </a:solidFill>
                <a:effectLst/>
                <a:latin typeface="Arial"/>
                <a:ea typeface="Arial"/>
                <a:cs typeface="Arial"/>
                <a:sym typeface="Arial"/>
              </a:rPr>
              <a:t> con un 47.95%,  un 39.33%, y 36.92%  menos de muertes, respectivamente. Venezuela y Honduras los principales aumentos 139.8% y 83.4%.</a:t>
            </a:r>
            <a:endParaRPr lang="es-MX" b="0" dirty="0" smtClean="0">
              <a:effectLst/>
            </a:endParaRPr>
          </a:p>
          <a:p>
            <a:pPr rtl="0"/>
            <a:r>
              <a:rPr lang="es-MX" sz="1100" b="0" i="0" u="none" strike="noStrike" cap="none" dirty="0" smtClean="0">
                <a:solidFill>
                  <a:srgbClr val="000000"/>
                </a:solidFill>
                <a:effectLst/>
                <a:latin typeface="Arial"/>
                <a:ea typeface="Arial"/>
                <a:cs typeface="Arial"/>
                <a:sym typeface="Arial"/>
              </a:rPr>
              <a:t>Argentina (11.4%), Bolivia (22.3%) y Brasil (29.7%) tuvieron una reducción, mientras que  Colombia (3.5%), Chile (7.9%) y México ( 24.26%) aumentaron.</a:t>
            </a:r>
            <a:endParaRPr lang="es-MX" b="0" dirty="0" smtClean="0">
              <a:effectLst/>
            </a:endParaRPr>
          </a:p>
          <a:p>
            <a:r>
              <a:rPr lang="es-MX" dirty="0" smtClean="0"/>
              <a:t/>
            </a:r>
            <a:br>
              <a:rPr lang="es-MX" dirty="0" smtClean="0"/>
            </a:br>
            <a:endParaRPr lang="es-AR" dirty="0"/>
          </a:p>
        </p:txBody>
      </p:sp>
    </p:spTree>
    <p:extLst>
      <p:ext uri="{BB962C8B-B14F-4D97-AF65-F5344CB8AC3E}">
        <p14:creationId xmlns:p14="http://schemas.microsoft.com/office/powerpoint/2010/main" val="404628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5892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sz="1100" b="0" i="0" u="none" strike="noStrike" cap="none" dirty="0" smtClean="0">
                <a:solidFill>
                  <a:srgbClr val="000000"/>
                </a:solidFill>
                <a:effectLst/>
                <a:latin typeface="Arial"/>
                <a:ea typeface="Arial"/>
                <a:cs typeface="Arial"/>
                <a:sym typeface="Arial"/>
              </a:rPr>
              <a:t>La disminución de la tasa de mortalidad general en Europa fue notablemente superior (44.32%) en comparación con América Latina (19.13%). Asimismo, la reducción en la tasa de mortalidad atribuible a la contaminación del aire fue más pronunciada en Europa (66.6%) en contraste con América Latina (49.36%). Al analizar específicamente la tasa de mortalidad atribuible a partículas finas (</a:t>
            </a:r>
            <a:r>
              <a:rPr lang="es-MX" sz="1100" b="0" i="0" u="none" strike="noStrike" cap="none" dirty="0" err="1" smtClean="0">
                <a:solidFill>
                  <a:srgbClr val="000000"/>
                </a:solidFill>
                <a:effectLst/>
                <a:latin typeface="Arial"/>
                <a:ea typeface="Arial"/>
                <a:cs typeface="Arial"/>
                <a:sym typeface="Arial"/>
              </a:rPr>
              <a:t>aPM</a:t>
            </a:r>
            <a:r>
              <a:rPr lang="es-MX" sz="1100" b="0" i="0" u="none" strike="noStrike" cap="none" dirty="0" smtClean="0">
                <a:solidFill>
                  <a:srgbClr val="000000"/>
                </a:solidFill>
                <a:effectLst/>
                <a:latin typeface="Arial"/>
                <a:ea typeface="Arial"/>
                <a:cs typeface="Arial"/>
                <a:sym typeface="Arial"/>
              </a:rPr>
              <a:t>), se observa una reducción significativamente mayor en Europa (67.07%) en comparación con América Latina (10.07%). Sin embargo, es importante señalar que las tasas de mortalidad atribuibles a la contaminación del aire, especialmente a aPM2.5, siempre son considerablemente más altas en América Latina (casi el doble que las de Europa)</a:t>
            </a:r>
            <a:endParaRPr lang="es-AR" dirty="0"/>
          </a:p>
        </p:txBody>
      </p:sp>
    </p:spTree>
    <p:extLst>
      <p:ext uri="{BB962C8B-B14F-4D97-AF65-F5344CB8AC3E}">
        <p14:creationId xmlns:p14="http://schemas.microsoft.com/office/powerpoint/2010/main" val="540327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sz="1100" b="0" i="0" u="none" strike="noStrike" cap="none" dirty="0" smtClean="0">
                <a:solidFill>
                  <a:srgbClr val="000000"/>
                </a:solidFill>
                <a:effectLst/>
                <a:latin typeface="Arial"/>
                <a:ea typeface="Arial"/>
                <a:cs typeface="Arial"/>
                <a:sym typeface="Arial"/>
              </a:rPr>
              <a:t>También se determinó la Tasa de Reducción de Partículas (PMR) para cada país Latinoamericano e manera similar al cambio en la DARR, el cambio en la PMR se utilizó como medida de la capacidad de cada país para reducir su valor de aPM2.5 mínimamente hasta el grado de la disminución mediana de </a:t>
            </a:r>
            <a:r>
              <a:rPr lang="es-MX" sz="1100" b="0" i="0" u="none" strike="noStrike" cap="none" dirty="0" err="1" smtClean="0">
                <a:solidFill>
                  <a:srgbClr val="000000"/>
                </a:solidFill>
                <a:effectLst/>
                <a:latin typeface="Arial"/>
                <a:ea typeface="Arial"/>
                <a:cs typeface="Arial"/>
                <a:sym typeface="Arial"/>
              </a:rPr>
              <a:t>paises</a:t>
            </a:r>
            <a:r>
              <a:rPr lang="es-MX" sz="1100" b="0" i="0" u="none" strike="noStrike" cap="none" dirty="0" smtClean="0">
                <a:solidFill>
                  <a:srgbClr val="000000"/>
                </a:solidFill>
                <a:effectLst/>
                <a:latin typeface="Arial"/>
                <a:ea typeface="Arial"/>
                <a:cs typeface="Arial"/>
                <a:sym typeface="Arial"/>
              </a:rPr>
              <a:t> Latinoamericanos.</a:t>
            </a:r>
            <a:endParaRPr lang="es-AR" dirty="0"/>
          </a:p>
        </p:txBody>
      </p:sp>
    </p:spTree>
    <p:extLst>
      <p:ext uri="{BB962C8B-B14F-4D97-AF65-F5344CB8AC3E}">
        <p14:creationId xmlns:p14="http://schemas.microsoft.com/office/powerpoint/2010/main" val="161930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1pPr>
            <a:lvl2pPr lvl="1"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2pPr>
            <a:lvl3pPr lvl="2"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3pPr>
            <a:lvl4pPr lvl="3"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4pPr>
            <a:lvl5pPr lvl="4"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5pPr>
            <a:lvl6pPr lvl="5"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6pPr>
            <a:lvl7pPr lvl="6"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7pPr>
            <a:lvl8pPr lvl="7"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8pPr>
            <a:lvl9pPr lvl="8" algn="r">
              <a:spcBef>
                <a:spcPts val="0"/>
              </a:spcBef>
              <a:spcAft>
                <a:spcPts val="0"/>
              </a:spcAft>
              <a:buClr>
                <a:srgbClr val="FFFFFF"/>
              </a:buClr>
              <a:buSzPts val="5000"/>
              <a:buFont typeface="Lato"/>
              <a:buNone/>
              <a:defRPr sz="5000">
                <a:solidFill>
                  <a:srgbClr val="FFFFFF"/>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2pPr>
            <a:lvl3pPr lvl="2">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3pPr>
            <a:lvl4pPr lvl="3">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4pPr>
            <a:lvl5pPr lvl="4">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5pPr>
            <a:lvl6pPr lvl="5">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6pPr>
            <a:lvl7pPr lvl="6">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7pPr>
            <a:lvl8pPr lvl="7">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8pPr>
            <a:lvl9pPr lvl="8">
              <a:lnSpc>
                <a:spcPct val="8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a:buChar char="×"/>
              <a:defRPr sz="1800">
                <a:solidFill>
                  <a:schemeClr val="dk2"/>
                </a:solidFill>
                <a:latin typeface="Lato"/>
                <a:ea typeface="Lato"/>
                <a:cs typeface="Lato"/>
                <a:sym typeface="Lato"/>
              </a:defRPr>
            </a:lvl1pPr>
            <a:lvl2pPr marL="914400" lvl="1"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2pPr>
            <a:lvl3pPr marL="1371600" lvl="2" indent="-342900">
              <a:spcBef>
                <a:spcPts val="0"/>
              </a:spcBef>
              <a:spcAft>
                <a:spcPts val="0"/>
              </a:spcAft>
              <a:buClr>
                <a:schemeClr val="lt2"/>
              </a:buClr>
              <a:buSzPts val="1800"/>
              <a:buFont typeface="Lato"/>
              <a:buChar char="×"/>
              <a:defRPr sz="1800">
                <a:solidFill>
                  <a:schemeClr val="dk2"/>
                </a:solidFill>
                <a:latin typeface="Lato"/>
                <a:ea typeface="Lato"/>
                <a:cs typeface="Lato"/>
                <a:sym typeface="Lato"/>
              </a:defRPr>
            </a:lvl3pPr>
            <a:lvl4pPr marL="1828800" lvl="3"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4pPr>
            <a:lvl5pPr marL="2286000" lvl="4"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5pPr>
            <a:lvl6pPr marL="2743200" lvl="5"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6pPr>
            <a:lvl7pPr marL="3200400" lvl="6"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7pPr>
            <a:lvl8pPr marL="3657600" lvl="7"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8pPr>
            <a:lvl9pPr marL="4114800" lvl="8" indent="-342900">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a:ea typeface="Lato"/>
                <a:cs typeface="Lato"/>
                <a:sym typeface="Lato"/>
              </a:defRPr>
            </a:lvl1pPr>
            <a:lvl2pPr lvl="1" algn="r">
              <a:buNone/>
              <a:defRPr sz="1800">
                <a:solidFill>
                  <a:schemeClr val="lt1"/>
                </a:solidFill>
                <a:latin typeface="Lato"/>
                <a:ea typeface="Lato"/>
                <a:cs typeface="Lato"/>
                <a:sym typeface="Lato"/>
              </a:defRPr>
            </a:lvl2pPr>
            <a:lvl3pPr lvl="2" algn="r">
              <a:buNone/>
              <a:defRPr sz="1800">
                <a:solidFill>
                  <a:schemeClr val="lt1"/>
                </a:solidFill>
                <a:latin typeface="Lato"/>
                <a:ea typeface="Lato"/>
                <a:cs typeface="Lato"/>
                <a:sym typeface="Lato"/>
              </a:defRPr>
            </a:lvl3pPr>
            <a:lvl4pPr lvl="3" algn="r">
              <a:buNone/>
              <a:defRPr sz="1800">
                <a:solidFill>
                  <a:schemeClr val="lt1"/>
                </a:solidFill>
                <a:latin typeface="Lato"/>
                <a:ea typeface="Lato"/>
                <a:cs typeface="Lato"/>
                <a:sym typeface="Lato"/>
              </a:defRPr>
            </a:lvl4pPr>
            <a:lvl5pPr lvl="4" algn="r">
              <a:buNone/>
              <a:defRPr sz="1800">
                <a:solidFill>
                  <a:schemeClr val="lt1"/>
                </a:solidFill>
                <a:latin typeface="Lato"/>
                <a:ea typeface="Lato"/>
                <a:cs typeface="Lato"/>
                <a:sym typeface="Lato"/>
              </a:defRPr>
            </a:lvl5pPr>
            <a:lvl6pPr lvl="5" algn="r">
              <a:buNone/>
              <a:defRPr sz="1800">
                <a:solidFill>
                  <a:schemeClr val="lt1"/>
                </a:solidFill>
                <a:latin typeface="Lato"/>
                <a:ea typeface="Lato"/>
                <a:cs typeface="Lato"/>
                <a:sym typeface="Lato"/>
              </a:defRPr>
            </a:lvl6pPr>
            <a:lvl7pPr lvl="6" algn="r">
              <a:buNone/>
              <a:defRPr sz="1800">
                <a:solidFill>
                  <a:schemeClr val="lt1"/>
                </a:solidFill>
                <a:latin typeface="Lato"/>
                <a:ea typeface="Lato"/>
                <a:cs typeface="Lato"/>
                <a:sym typeface="Lato"/>
              </a:defRPr>
            </a:lvl7pPr>
            <a:lvl8pPr lvl="7" algn="r">
              <a:buNone/>
              <a:defRPr sz="1800">
                <a:solidFill>
                  <a:schemeClr val="lt1"/>
                </a:solidFill>
                <a:latin typeface="Lato"/>
                <a:ea typeface="Lato"/>
                <a:cs typeface="Lato"/>
                <a:sym typeface="Lato"/>
              </a:defRPr>
            </a:lvl8pPr>
            <a:lvl9pPr lvl="8" algn="r">
              <a:buNone/>
              <a:defRPr sz="1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7" name="Google Shape;81;p16"/>
          <p:cNvSpPr txBox="1">
            <a:spLocks/>
          </p:cNvSpPr>
          <p:nvPr/>
        </p:nvSpPr>
        <p:spPr>
          <a:xfrm>
            <a:off x="1340017" y="599354"/>
            <a:ext cx="7050101" cy="1669805"/>
          </a:xfrm>
          <a:prstGeom prst="roundRect">
            <a:avLst/>
          </a:prstGeom>
          <a:solidFill>
            <a:srgbClr val="FFFFFF">
              <a:alpha val="50196"/>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1pPr>
            <a:lvl2pPr marR="0" lvl="1"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2pPr>
            <a:lvl3pPr marR="0" lvl="2"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3pPr>
            <a:lvl4pPr marR="0" lvl="3"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4pPr>
            <a:lvl5pPr marR="0" lvl="4"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5pPr>
            <a:lvl6pPr marR="0" lvl="5"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6pPr>
            <a:lvl7pPr marR="0" lvl="6"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7pPr>
            <a:lvl8pPr marR="0" lvl="7"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8pPr>
            <a:lvl9pPr marR="0" lvl="8" algn="r" rtl="0">
              <a:lnSpc>
                <a:spcPct val="80000"/>
              </a:lnSpc>
              <a:spcBef>
                <a:spcPts val="0"/>
              </a:spcBef>
              <a:spcAft>
                <a:spcPts val="0"/>
              </a:spcAft>
              <a:buClr>
                <a:srgbClr val="FFFFFF"/>
              </a:buClr>
              <a:buSzPts val="5000"/>
              <a:buFont typeface="Lato"/>
              <a:buNone/>
              <a:defRPr sz="5000" b="0" i="0" u="none" strike="noStrike" cap="none">
                <a:solidFill>
                  <a:srgbClr val="FFFFFF"/>
                </a:solidFill>
                <a:latin typeface="Lato"/>
                <a:ea typeface="Lato"/>
                <a:cs typeface="Lato"/>
                <a:sym typeface="Lato"/>
              </a:defRPr>
            </a:lvl9pPr>
          </a:lstStyle>
          <a:p>
            <a:pPr algn="ctr"/>
            <a:r>
              <a:rPr lang="es-MX" sz="2800" dirty="0">
                <a:solidFill>
                  <a:schemeClr val="bg2">
                    <a:lumMod val="75000"/>
                  </a:schemeClr>
                </a:solidFill>
              </a:rPr>
              <a:t>Impactos en la salud de la exposición a la contaminación del aire de 1990 a 2019 en 43 países europeos y 35 países </a:t>
            </a:r>
            <a:r>
              <a:rPr lang="es-MX" sz="2800" dirty="0" smtClean="0">
                <a:solidFill>
                  <a:schemeClr val="bg2">
                    <a:lumMod val="75000"/>
                  </a:schemeClr>
                </a:solidFill>
              </a:rPr>
              <a:t>Latinoamericanos y el Caribe</a:t>
            </a:r>
            <a:endParaRPr lang="es-MX" sz="2800" dirty="0">
              <a:solidFill>
                <a:schemeClr val="bg2">
                  <a:lumMod val="75000"/>
                </a:schemeClr>
              </a:solidFill>
            </a:endParaRPr>
          </a:p>
        </p:txBody>
      </p:sp>
      <p:sp>
        <p:nvSpPr>
          <p:cNvPr id="2" name="Rectángulo 1"/>
          <p:cNvSpPr/>
          <p:nvPr/>
        </p:nvSpPr>
        <p:spPr>
          <a:xfrm>
            <a:off x="800100" y="2685437"/>
            <a:ext cx="7700963" cy="900246"/>
          </a:xfrm>
          <a:prstGeom prst="rect">
            <a:avLst/>
          </a:prstGeom>
          <a:solidFill>
            <a:srgbClr val="FFFFFF"/>
          </a:solidFill>
        </p:spPr>
        <p:txBody>
          <a:bodyPr wrap="square">
            <a:spAutoFit/>
          </a:bodyPr>
          <a:lstStyle/>
          <a:p>
            <a:pPr algn="just"/>
            <a:r>
              <a:rPr lang="en-US" sz="1050" b="1" dirty="0" smtClean="0">
                <a:solidFill>
                  <a:schemeClr val="tx1"/>
                </a:solidFill>
                <a:latin typeface="Lato"/>
                <a:ea typeface="Lato"/>
                <a:cs typeface="Lato"/>
                <a:sym typeface="Lato"/>
              </a:rPr>
              <a:t>Papers de </a:t>
            </a:r>
            <a:r>
              <a:rPr lang="es-AR" sz="1050" b="1" dirty="0" smtClean="0">
                <a:solidFill>
                  <a:schemeClr val="tx1"/>
                </a:solidFill>
                <a:latin typeface="Lato"/>
                <a:ea typeface="Lato"/>
                <a:cs typeface="Lato"/>
                <a:sym typeface="Lato"/>
              </a:rPr>
              <a:t>interés</a:t>
            </a:r>
            <a:r>
              <a:rPr lang="en-US" sz="1050" b="1" dirty="0" smtClean="0">
                <a:solidFill>
                  <a:schemeClr val="tx1"/>
                </a:solidFill>
                <a:latin typeface="Lato"/>
                <a:ea typeface="Lato"/>
                <a:cs typeface="Lato"/>
                <a:sym typeface="Lato"/>
              </a:rPr>
              <a:t> </a:t>
            </a:r>
            <a:r>
              <a:rPr lang="es-AR" sz="1050" b="1" dirty="0" smtClean="0">
                <a:solidFill>
                  <a:schemeClr val="tx1"/>
                </a:solidFill>
                <a:latin typeface="Lato"/>
                <a:ea typeface="Lato"/>
                <a:cs typeface="Lato"/>
                <a:sym typeface="Lato"/>
              </a:rPr>
              <a:t>considerados</a:t>
            </a:r>
          </a:p>
          <a:p>
            <a:pPr marL="171450" indent="-171450" algn="just">
              <a:buFont typeface="Arial" panose="020B0604020202020204" pitchFamily="34" charset="0"/>
              <a:buChar char="•"/>
            </a:pPr>
            <a:r>
              <a:rPr lang="en-US" sz="1050" dirty="0" smtClean="0">
                <a:solidFill>
                  <a:schemeClr val="tx1"/>
                </a:solidFill>
                <a:latin typeface="Lato"/>
                <a:ea typeface="Lato"/>
                <a:cs typeface="Lato"/>
                <a:sym typeface="Lato"/>
              </a:rPr>
              <a:t>Health </a:t>
            </a:r>
            <a:r>
              <a:rPr lang="en-US" sz="1050" dirty="0">
                <a:solidFill>
                  <a:schemeClr val="tx1"/>
                </a:solidFill>
                <a:latin typeface="Lato"/>
                <a:ea typeface="Lato"/>
                <a:cs typeface="Lato"/>
                <a:sym typeface="Lato"/>
              </a:rPr>
              <a:t>impacts of air pollution exposure from 1990 to 2019 in 43 European countries (</a:t>
            </a:r>
            <a:r>
              <a:rPr lang="en-US" sz="1050" dirty="0" err="1">
                <a:solidFill>
                  <a:schemeClr val="tx1"/>
                </a:solidFill>
                <a:latin typeface="Lato"/>
                <a:ea typeface="Lato"/>
                <a:cs typeface="Lato"/>
                <a:sym typeface="Lato"/>
              </a:rPr>
              <a:t>Alen</a:t>
            </a:r>
            <a:r>
              <a:rPr lang="en-US" sz="1050" dirty="0">
                <a:solidFill>
                  <a:schemeClr val="tx1"/>
                </a:solidFill>
                <a:latin typeface="Lato"/>
                <a:ea typeface="Lato"/>
                <a:cs typeface="Lato"/>
                <a:sym typeface="Lato"/>
              </a:rPr>
              <a:t> </a:t>
            </a:r>
            <a:r>
              <a:rPr lang="en-US" sz="1050" dirty="0" err="1">
                <a:solidFill>
                  <a:schemeClr val="tx1"/>
                </a:solidFill>
                <a:latin typeface="Lato"/>
                <a:ea typeface="Lato"/>
                <a:cs typeface="Lato"/>
                <a:sym typeface="Lato"/>
              </a:rPr>
              <a:t>Juginović</a:t>
            </a:r>
            <a:r>
              <a:rPr lang="en-US" sz="1050" dirty="0">
                <a:solidFill>
                  <a:schemeClr val="tx1"/>
                </a:solidFill>
                <a:latin typeface="Lato"/>
                <a:ea typeface="Lato"/>
                <a:cs typeface="Lato"/>
                <a:sym typeface="Lato"/>
              </a:rPr>
              <a:t> et al., 2021</a:t>
            </a:r>
            <a:r>
              <a:rPr lang="en-US" sz="1050" dirty="0" smtClean="0">
                <a:solidFill>
                  <a:schemeClr val="tx1"/>
                </a:solidFill>
                <a:latin typeface="Lato"/>
                <a:ea typeface="Lato"/>
                <a:cs typeface="Lato"/>
                <a:sym typeface="Lato"/>
              </a:rPr>
              <a:t>)</a:t>
            </a:r>
          </a:p>
          <a:p>
            <a:pPr marL="171450" indent="-171450" algn="just">
              <a:buFont typeface="Arial" panose="020B0604020202020204" pitchFamily="34" charset="0"/>
              <a:buChar char="•"/>
            </a:pPr>
            <a:endParaRPr lang="en-US" sz="1050" dirty="0" smtClean="0">
              <a:solidFill>
                <a:schemeClr val="tx1"/>
              </a:solidFill>
              <a:latin typeface="Lato"/>
              <a:ea typeface="Lato"/>
              <a:cs typeface="Lato"/>
              <a:sym typeface="Lato"/>
            </a:endParaRPr>
          </a:p>
          <a:p>
            <a:pPr marL="171450" indent="-171450" algn="just">
              <a:buFont typeface="Arial" panose="020B0604020202020204" pitchFamily="34" charset="0"/>
              <a:buChar char="•"/>
            </a:pPr>
            <a:r>
              <a:rPr lang="en-US" sz="1050" dirty="0">
                <a:solidFill>
                  <a:schemeClr val="tx1"/>
                </a:solidFill>
                <a:latin typeface="Lato"/>
                <a:ea typeface="Lato"/>
                <a:cs typeface="Lato"/>
                <a:sym typeface="Lato"/>
              </a:rPr>
              <a:t>The global burden of disease attributable to ambient fine particulate </a:t>
            </a:r>
            <a:r>
              <a:rPr lang="en-US" sz="1050" dirty="0" smtClean="0">
                <a:solidFill>
                  <a:schemeClr val="tx1"/>
                </a:solidFill>
                <a:latin typeface="Lato"/>
                <a:ea typeface="Lato"/>
                <a:cs typeface="Lato"/>
                <a:sym typeface="Lato"/>
              </a:rPr>
              <a:t>matter in </a:t>
            </a:r>
            <a:r>
              <a:rPr lang="en-US" sz="1050" dirty="0">
                <a:solidFill>
                  <a:schemeClr val="tx1"/>
                </a:solidFill>
                <a:latin typeface="Lato"/>
                <a:ea typeface="Lato"/>
                <a:cs typeface="Lato"/>
                <a:sym typeface="Lato"/>
              </a:rPr>
              <a:t>204 countries and territories, 1990–2019: A </a:t>
            </a:r>
            <a:r>
              <a:rPr lang="en-US" sz="1050" dirty="0" smtClean="0">
                <a:solidFill>
                  <a:schemeClr val="tx1"/>
                </a:solidFill>
                <a:latin typeface="Lato"/>
                <a:ea typeface="Lato"/>
                <a:cs typeface="Lato"/>
                <a:sym typeface="Lato"/>
              </a:rPr>
              <a:t>systematic analysis </a:t>
            </a:r>
            <a:r>
              <a:rPr lang="en-US" sz="1050" dirty="0">
                <a:solidFill>
                  <a:schemeClr val="tx1"/>
                </a:solidFill>
                <a:latin typeface="Lato"/>
                <a:ea typeface="Lato"/>
                <a:cs typeface="Lato"/>
                <a:sym typeface="Lato"/>
              </a:rPr>
              <a:t>of </a:t>
            </a:r>
            <a:r>
              <a:rPr lang="en-US" sz="1050" dirty="0" smtClean="0">
                <a:solidFill>
                  <a:schemeClr val="tx1"/>
                </a:solidFill>
                <a:latin typeface="Lato"/>
                <a:ea typeface="Lato"/>
                <a:cs typeface="Lato"/>
                <a:sym typeface="Lato"/>
              </a:rPr>
              <a:t>the Global </a:t>
            </a:r>
            <a:r>
              <a:rPr lang="en-US" sz="1050" dirty="0">
                <a:solidFill>
                  <a:schemeClr val="tx1"/>
                </a:solidFill>
                <a:latin typeface="Lato"/>
                <a:ea typeface="Lato"/>
                <a:cs typeface="Lato"/>
                <a:sym typeface="Lato"/>
              </a:rPr>
              <a:t>Burden of Disease Study </a:t>
            </a:r>
            <a:r>
              <a:rPr lang="en-US" sz="1050" dirty="0" smtClean="0">
                <a:solidFill>
                  <a:schemeClr val="tx1"/>
                </a:solidFill>
                <a:latin typeface="Lato"/>
                <a:ea typeface="Lato"/>
                <a:cs typeface="Lato"/>
                <a:sym typeface="Lato"/>
              </a:rPr>
              <a:t>2019 (</a:t>
            </a:r>
            <a:r>
              <a:rPr lang="en-US" sz="1050" dirty="0" err="1" smtClean="0">
                <a:solidFill>
                  <a:schemeClr val="tx1"/>
                </a:solidFill>
                <a:latin typeface="Lato"/>
                <a:ea typeface="Lato"/>
                <a:cs typeface="Lato"/>
                <a:sym typeface="Lato"/>
              </a:rPr>
              <a:t>Shaowei</a:t>
            </a:r>
            <a:r>
              <a:rPr lang="en-US" sz="1050" dirty="0" smtClean="0">
                <a:solidFill>
                  <a:schemeClr val="tx1"/>
                </a:solidFill>
                <a:latin typeface="Lato"/>
                <a:ea typeface="Lato"/>
                <a:cs typeface="Lato"/>
                <a:sym typeface="Lato"/>
              </a:rPr>
              <a:t> Sang et al., 2022)</a:t>
            </a:r>
            <a:endParaRPr lang="es-AR" sz="1050" dirty="0">
              <a:solidFill>
                <a:schemeClr val="tx1"/>
              </a:solidFill>
              <a:latin typeface="Lato"/>
              <a:ea typeface="Lato"/>
              <a:cs typeface="Lato"/>
              <a:sym typeface="Lato"/>
            </a:endParaRPr>
          </a:p>
        </p:txBody>
      </p:sp>
      <p:sp>
        <p:nvSpPr>
          <p:cNvPr id="3" name="Rectángulo 2"/>
          <p:cNvSpPr/>
          <p:nvPr/>
        </p:nvSpPr>
        <p:spPr>
          <a:xfrm>
            <a:off x="3314701" y="4433066"/>
            <a:ext cx="5829300" cy="577081"/>
          </a:xfrm>
          <a:prstGeom prst="rect">
            <a:avLst/>
          </a:prstGeom>
        </p:spPr>
        <p:txBody>
          <a:bodyPr wrap="square">
            <a:spAutoFit/>
          </a:bodyPr>
          <a:lstStyle/>
          <a:p>
            <a:r>
              <a:rPr lang="es-AR" sz="1050" dirty="0" smtClean="0">
                <a:solidFill>
                  <a:schemeClr val="bg1"/>
                </a:solidFill>
                <a:latin typeface="Lato"/>
              </a:rPr>
              <a:t>Link de </a:t>
            </a:r>
            <a:r>
              <a:rPr lang="es-AR" sz="1050" dirty="0" err="1" smtClean="0">
                <a:solidFill>
                  <a:schemeClr val="bg1"/>
                </a:solidFill>
                <a:latin typeface="Lato"/>
              </a:rPr>
              <a:t>analisis</a:t>
            </a:r>
            <a:r>
              <a:rPr lang="es-AR" sz="1050" dirty="0" smtClean="0">
                <a:solidFill>
                  <a:schemeClr val="bg1"/>
                </a:solidFill>
                <a:latin typeface="Lato"/>
              </a:rPr>
              <a:t> </a:t>
            </a:r>
            <a:r>
              <a:rPr lang="es-AR" sz="1050" dirty="0" smtClean="0">
                <a:solidFill>
                  <a:schemeClr val="bg1"/>
                </a:solidFill>
                <a:latin typeface="Lato"/>
                <a:sym typeface="Wingdings" panose="05000000000000000000" pitchFamily="2" charset="2"/>
              </a:rPr>
              <a:t> </a:t>
            </a:r>
            <a:r>
              <a:rPr lang="es-AR" sz="1050" dirty="0" smtClean="0">
                <a:solidFill>
                  <a:schemeClr val="bg1"/>
                </a:solidFill>
                <a:latin typeface="Lato"/>
              </a:rPr>
              <a:t>https</a:t>
            </a:r>
            <a:r>
              <a:rPr lang="es-AR" sz="1050" dirty="0">
                <a:solidFill>
                  <a:schemeClr val="bg1"/>
                </a:solidFill>
                <a:latin typeface="Lato"/>
              </a:rPr>
              <a:t>://docs.google.com/document/d/1pKEQTDTDlaEvQQK1WZWHWVmRyxg8wXG-JGOGOOKoIPs/edit</a:t>
            </a:r>
          </a:p>
        </p:txBody>
      </p:sp>
    </p:spTree>
    <p:extLst>
      <p:ext uri="{BB962C8B-B14F-4D97-AF65-F5344CB8AC3E}">
        <p14:creationId xmlns:p14="http://schemas.microsoft.com/office/powerpoint/2010/main" val="2110623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lh7-eu.googleusercontent.com/g_OGKM5_2THucbq1_YPDTAL-HqArxDq5I2uQgrLi4-enm0tZWtCBleD_HzlNtScTDvx_wQOVHONZZRtzpBw91ewnnkTNqa8YKrdSn59gkS_as7Fwko-UOyg2YQ0r2wjQ-0LylLVEJ3hLfed-mb4_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54" y="743787"/>
            <a:ext cx="4107668" cy="2755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3685991"/>
            <a:ext cx="4107668" cy="415498"/>
          </a:xfrm>
          <a:prstGeom prst="rect">
            <a:avLst/>
          </a:prstGeom>
        </p:spPr>
        <p:txBody>
          <a:bodyPr wrap="square">
            <a:spAutoFit/>
          </a:bodyPr>
          <a:lstStyle/>
          <a:p>
            <a:pPr algn="ctr"/>
            <a:r>
              <a:rPr lang="es-MX" sz="1000" dirty="0">
                <a:solidFill>
                  <a:schemeClr val="tx1"/>
                </a:solidFill>
                <a:latin typeface="Lato"/>
              </a:rPr>
              <a:t>Figura 3. Tasa de mortalidad mediana en </a:t>
            </a:r>
            <a:r>
              <a:rPr lang="es-MX" sz="1000" dirty="0" err="1">
                <a:solidFill>
                  <a:schemeClr val="tx1"/>
                </a:solidFill>
                <a:latin typeface="Lato"/>
              </a:rPr>
              <a:t>LatAm</a:t>
            </a:r>
            <a:r>
              <a:rPr lang="es-MX" sz="1000" dirty="0">
                <a:solidFill>
                  <a:schemeClr val="tx1"/>
                </a:solidFill>
                <a:latin typeface="Lato"/>
              </a:rPr>
              <a:t> desde 1990 hasta 2019.</a:t>
            </a:r>
            <a:endParaRPr lang="es-AR" sz="1000" dirty="0">
              <a:solidFill>
                <a:schemeClr val="tx1"/>
              </a:solidFill>
              <a:latin typeface="Lato"/>
            </a:endParaRPr>
          </a:p>
        </p:txBody>
      </p:sp>
      <p:sp>
        <p:nvSpPr>
          <p:cNvPr id="5" name="CuadroTexto 4"/>
          <p:cNvSpPr txBox="1"/>
          <p:nvPr/>
        </p:nvSpPr>
        <p:spPr>
          <a:xfrm>
            <a:off x="4682004" y="0"/>
            <a:ext cx="4379496" cy="2669962"/>
          </a:xfrm>
          <a:prstGeom prst="rect">
            <a:avLst/>
          </a:prstGeom>
          <a:solidFill>
            <a:schemeClr val="bg1"/>
          </a:solidFill>
        </p:spPr>
        <p:txBody>
          <a:bodyPr wrap="square" rtlCol="0">
            <a:spAutoFit/>
          </a:bodyPr>
          <a:lstStyle/>
          <a:p>
            <a:pPr algn="ctr"/>
            <a:r>
              <a:rPr lang="es-MX" sz="1050" b="1" dirty="0" smtClean="0">
                <a:latin typeface="Lato"/>
              </a:rPr>
              <a:t>Tasa </a:t>
            </a:r>
            <a:r>
              <a:rPr lang="es-MX" sz="1050" b="1" dirty="0">
                <a:latin typeface="Lato"/>
              </a:rPr>
              <a:t>de mortalidad mediana (cada 100 mil habitantes) por todas las </a:t>
            </a:r>
            <a:r>
              <a:rPr lang="es-MX" sz="1050" b="1" dirty="0" smtClean="0">
                <a:latin typeface="Lato"/>
              </a:rPr>
              <a:t>causas </a:t>
            </a:r>
            <a:r>
              <a:rPr lang="es-MX" sz="1050" b="1" dirty="0" err="1" smtClean="0">
                <a:latin typeface="Lato"/>
              </a:rPr>
              <a:t>Latam</a:t>
            </a:r>
            <a:endParaRPr lang="es-MX" sz="1050" b="1" dirty="0" smtClean="0">
              <a:latin typeface="Lato"/>
            </a:endParaRPr>
          </a:p>
          <a:p>
            <a:pPr marL="285750" indent="-285750">
              <a:buFontTx/>
              <a:buChar char="-"/>
            </a:pPr>
            <a:r>
              <a:rPr lang="es-MX" sz="1050" dirty="0" smtClean="0">
                <a:latin typeface="Lato"/>
              </a:rPr>
              <a:t>1990: </a:t>
            </a:r>
            <a:r>
              <a:rPr lang="es-MX" sz="1050" dirty="0">
                <a:latin typeface="Lato"/>
              </a:rPr>
              <a:t>499.23</a:t>
            </a:r>
            <a:endParaRPr lang="es-MX" sz="1050" dirty="0" smtClean="0">
              <a:latin typeface="Lato"/>
            </a:endParaRPr>
          </a:p>
          <a:p>
            <a:pPr marL="285750" indent="-285750">
              <a:buFontTx/>
              <a:buChar char="-"/>
            </a:pPr>
            <a:r>
              <a:rPr lang="es-MX" sz="1050" dirty="0" smtClean="0">
                <a:latin typeface="Lato"/>
              </a:rPr>
              <a:t>2019 : </a:t>
            </a:r>
            <a:r>
              <a:rPr lang="es-MX" sz="1050" dirty="0">
                <a:latin typeface="Lato"/>
              </a:rPr>
              <a:t>403.77</a:t>
            </a:r>
            <a:endParaRPr lang="es-MX" sz="1050" dirty="0" smtClean="0">
              <a:latin typeface="Lato"/>
            </a:endParaRPr>
          </a:p>
          <a:p>
            <a:pPr marL="285750" indent="-285750">
              <a:buFontTx/>
              <a:buChar char="-"/>
            </a:pPr>
            <a:r>
              <a:rPr lang="es-MX" sz="1050" dirty="0">
                <a:latin typeface="Lato"/>
              </a:rPr>
              <a:t>R</a:t>
            </a:r>
            <a:r>
              <a:rPr lang="es-MX" sz="1050" dirty="0" smtClean="0">
                <a:latin typeface="Lato"/>
              </a:rPr>
              <a:t>educción </a:t>
            </a:r>
            <a:r>
              <a:rPr lang="es-MX" sz="1050" dirty="0">
                <a:latin typeface="Lato"/>
              </a:rPr>
              <a:t>total del 19.13% </a:t>
            </a:r>
            <a:endParaRPr lang="es-MX" sz="1050" dirty="0" smtClean="0">
              <a:latin typeface="Lato"/>
            </a:endParaRPr>
          </a:p>
          <a:p>
            <a:pPr algn="ctr"/>
            <a:r>
              <a:rPr lang="es-MX" sz="1050" b="1" dirty="0">
                <a:latin typeface="Lato"/>
              </a:rPr>
              <a:t>T</a:t>
            </a:r>
            <a:r>
              <a:rPr lang="es-MX" sz="1050" b="1" dirty="0" smtClean="0">
                <a:latin typeface="Lato"/>
              </a:rPr>
              <a:t>asa </a:t>
            </a:r>
            <a:r>
              <a:rPr lang="es-MX" sz="1050" b="1" dirty="0">
                <a:latin typeface="Lato"/>
              </a:rPr>
              <a:t>de mortalidad atribuible a la contaminación del aire </a:t>
            </a:r>
            <a:r>
              <a:rPr lang="es-MX" sz="1050" b="1" dirty="0" smtClean="0">
                <a:latin typeface="Lato"/>
              </a:rPr>
              <a:t>total</a:t>
            </a:r>
          </a:p>
          <a:p>
            <a:pPr marL="285750" indent="-285750">
              <a:buFontTx/>
              <a:buChar char="-"/>
            </a:pPr>
            <a:r>
              <a:rPr lang="es-MX" sz="1050" dirty="0">
                <a:latin typeface="Lato"/>
              </a:rPr>
              <a:t>1990: </a:t>
            </a:r>
            <a:r>
              <a:rPr lang="es-MX" sz="1050" dirty="0" smtClean="0">
                <a:latin typeface="Lato"/>
              </a:rPr>
              <a:t>80.4</a:t>
            </a:r>
            <a:endParaRPr lang="es-MX" sz="1050" dirty="0">
              <a:latin typeface="Lato"/>
            </a:endParaRPr>
          </a:p>
          <a:p>
            <a:pPr marL="285750" indent="-285750">
              <a:buFontTx/>
              <a:buChar char="-"/>
            </a:pPr>
            <a:r>
              <a:rPr lang="es-MX" sz="1050" dirty="0">
                <a:latin typeface="Lato"/>
              </a:rPr>
              <a:t>2019 : </a:t>
            </a:r>
            <a:r>
              <a:rPr lang="es-MX" sz="1050" dirty="0" smtClean="0">
                <a:latin typeface="Lato"/>
              </a:rPr>
              <a:t>41.52</a:t>
            </a:r>
          </a:p>
          <a:p>
            <a:pPr marL="285750" indent="-285750">
              <a:buFontTx/>
              <a:buChar char="-"/>
            </a:pPr>
            <a:r>
              <a:rPr lang="es-MX" sz="1050" dirty="0" smtClean="0">
                <a:latin typeface="Lato"/>
              </a:rPr>
              <a:t>Reducción: 48.36% (Mas pronunciada que la anterior)</a:t>
            </a:r>
          </a:p>
          <a:p>
            <a:endParaRPr lang="es-MX" sz="1050" dirty="0" smtClean="0">
              <a:latin typeface="Lato"/>
            </a:endParaRPr>
          </a:p>
          <a:p>
            <a:pPr algn="ctr"/>
            <a:r>
              <a:rPr lang="es-MX" sz="1050" b="1" dirty="0">
                <a:latin typeface="Lato"/>
              </a:rPr>
              <a:t>T</a:t>
            </a:r>
            <a:r>
              <a:rPr lang="es-MX" sz="1050" b="1" dirty="0" smtClean="0">
                <a:latin typeface="Lato"/>
              </a:rPr>
              <a:t>asa </a:t>
            </a:r>
            <a:r>
              <a:rPr lang="es-MX" sz="1050" b="1" dirty="0">
                <a:latin typeface="Lato"/>
              </a:rPr>
              <a:t>de mortalidad referida atribuible a la contaminación de aPM25 </a:t>
            </a:r>
          </a:p>
          <a:p>
            <a:pPr marL="171450" indent="-171450" algn="just">
              <a:buFontTx/>
              <a:buChar char="-"/>
            </a:pPr>
            <a:r>
              <a:rPr lang="es-MX" sz="1050" dirty="0" smtClean="0">
                <a:latin typeface="Lato"/>
              </a:rPr>
              <a:t>1990: </a:t>
            </a:r>
            <a:r>
              <a:rPr lang="es-MX" sz="1050" dirty="0">
                <a:latin typeface="Lato"/>
              </a:rPr>
              <a:t>34.16</a:t>
            </a:r>
            <a:endParaRPr lang="es-MX" sz="1050" dirty="0" smtClean="0">
              <a:latin typeface="Lato"/>
            </a:endParaRPr>
          </a:p>
          <a:p>
            <a:pPr marL="171450" indent="-171450" algn="just">
              <a:buFontTx/>
              <a:buChar char="-"/>
            </a:pPr>
            <a:r>
              <a:rPr lang="es-MX" sz="1050" dirty="0" smtClean="0">
                <a:latin typeface="Lato"/>
              </a:rPr>
              <a:t>2019: 30.72 </a:t>
            </a:r>
          </a:p>
          <a:p>
            <a:pPr marL="171450" indent="-171450" algn="just">
              <a:buFontTx/>
              <a:buChar char="-"/>
            </a:pPr>
            <a:r>
              <a:rPr lang="es-MX" sz="1050" dirty="0">
                <a:latin typeface="Lato"/>
              </a:rPr>
              <a:t>D</a:t>
            </a:r>
            <a:r>
              <a:rPr lang="es-MX" sz="1050" dirty="0" smtClean="0">
                <a:latin typeface="Lato"/>
              </a:rPr>
              <a:t>isminución </a:t>
            </a:r>
            <a:r>
              <a:rPr lang="es-MX" sz="1050" dirty="0">
                <a:latin typeface="Lato"/>
              </a:rPr>
              <a:t>de 10.08</a:t>
            </a:r>
            <a:r>
              <a:rPr lang="es-MX" sz="1050" dirty="0" smtClean="0">
                <a:latin typeface="Lato"/>
              </a:rPr>
              <a:t>%</a:t>
            </a:r>
            <a:endParaRPr lang="es-MX" sz="1050" dirty="0">
              <a:latin typeface="Lato"/>
            </a:endParaRPr>
          </a:p>
          <a:p>
            <a:pPr marL="171450" indent="-171450" algn="just">
              <a:buFontTx/>
              <a:buChar char="-"/>
            </a:pPr>
            <a:r>
              <a:rPr lang="es-MX" sz="1000" dirty="0" smtClean="0">
                <a:solidFill>
                  <a:srgbClr val="FF0000"/>
                </a:solidFill>
                <a:latin typeface="Lato"/>
              </a:rPr>
              <a:t>Hacer </a:t>
            </a:r>
            <a:r>
              <a:rPr lang="es-MX" sz="1000" dirty="0" err="1" smtClean="0">
                <a:solidFill>
                  <a:srgbClr val="FF0000"/>
                </a:solidFill>
                <a:latin typeface="Lato"/>
              </a:rPr>
              <a:t>plot</a:t>
            </a:r>
            <a:r>
              <a:rPr lang="es-MX" sz="1000" dirty="0" smtClean="0">
                <a:solidFill>
                  <a:srgbClr val="FF0000"/>
                </a:solidFill>
                <a:latin typeface="Lato"/>
              </a:rPr>
              <a:t> otra vez en </a:t>
            </a:r>
            <a:r>
              <a:rPr lang="es-MX" sz="1000" dirty="0" err="1" smtClean="0">
                <a:solidFill>
                  <a:srgbClr val="FF0000"/>
                </a:solidFill>
                <a:latin typeface="Lato"/>
              </a:rPr>
              <a:t>python</a:t>
            </a:r>
            <a:r>
              <a:rPr lang="es-MX" sz="1000" dirty="0" smtClean="0">
                <a:solidFill>
                  <a:srgbClr val="FF0000"/>
                </a:solidFill>
                <a:latin typeface="Lato"/>
              </a:rPr>
              <a:t>( error) falta Bermuda</a:t>
            </a:r>
          </a:p>
        </p:txBody>
      </p:sp>
      <p:sp>
        <p:nvSpPr>
          <p:cNvPr id="6" name="Rectángulo 5"/>
          <p:cNvSpPr/>
          <p:nvPr/>
        </p:nvSpPr>
        <p:spPr>
          <a:xfrm>
            <a:off x="4585750" y="3000821"/>
            <a:ext cx="4475749" cy="1785104"/>
          </a:xfrm>
          <a:prstGeom prst="rect">
            <a:avLst/>
          </a:prstGeom>
          <a:solidFill>
            <a:schemeClr val="bg1"/>
          </a:solidFill>
        </p:spPr>
        <p:txBody>
          <a:bodyPr wrap="square">
            <a:spAutoFit/>
          </a:bodyPr>
          <a:lstStyle/>
          <a:p>
            <a:pPr algn="ctr"/>
            <a:r>
              <a:rPr lang="es-MX" sz="1000" b="1" dirty="0">
                <a:latin typeface="Lato"/>
              </a:rPr>
              <a:t>Tasa de mortalidad mediana (cada 100 mil habitantes) por todas las </a:t>
            </a:r>
            <a:r>
              <a:rPr lang="es-MX" sz="1000" b="1" dirty="0" smtClean="0">
                <a:latin typeface="Lato"/>
              </a:rPr>
              <a:t>causas EU</a:t>
            </a:r>
            <a:endParaRPr lang="es-MX" sz="1000" b="1" dirty="0">
              <a:latin typeface="Lato"/>
            </a:endParaRPr>
          </a:p>
          <a:p>
            <a:pPr marL="171450" indent="-171450" algn="just">
              <a:buFont typeface="Arial" panose="020B0604020202020204" pitchFamily="34" charset="0"/>
              <a:buChar char="•"/>
            </a:pPr>
            <a:r>
              <a:rPr lang="es-MX" sz="1000" dirty="0" smtClean="0">
                <a:latin typeface="Lato"/>
              </a:rPr>
              <a:t>Reducción:  </a:t>
            </a:r>
            <a:r>
              <a:rPr lang="es-MX" sz="1000" strike="sngStrike" dirty="0" smtClean="0">
                <a:solidFill>
                  <a:srgbClr val="1155CC"/>
                </a:solidFill>
                <a:latin typeface="Lato"/>
              </a:rPr>
              <a:t>40.6</a:t>
            </a:r>
            <a:r>
              <a:rPr lang="es-MX" sz="1000" strike="sngStrike" dirty="0">
                <a:solidFill>
                  <a:srgbClr val="1155CC"/>
                </a:solidFill>
                <a:latin typeface="Lato"/>
              </a:rPr>
              <a:t>%</a:t>
            </a:r>
            <a:r>
              <a:rPr lang="es-MX" sz="1000" dirty="0">
                <a:latin typeface="Lato"/>
              </a:rPr>
              <a:t> 44.32%</a:t>
            </a:r>
            <a:r>
              <a:rPr lang="es-MX" sz="1000" dirty="0">
                <a:solidFill>
                  <a:srgbClr val="1155CC"/>
                </a:solidFill>
                <a:latin typeface="Lato"/>
              </a:rPr>
              <a:t> </a:t>
            </a:r>
          </a:p>
          <a:p>
            <a:pPr algn="ctr"/>
            <a:r>
              <a:rPr lang="es-MX" sz="1000" b="1" dirty="0">
                <a:latin typeface="Lato"/>
              </a:rPr>
              <a:t>Tasa de mortalidad atribuible a la contaminación del aire total</a:t>
            </a:r>
          </a:p>
          <a:p>
            <a:pPr marL="171450" indent="-171450">
              <a:buFontTx/>
              <a:buChar char="-"/>
            </a:pPr>
            <a:r>
              <a:rPr lang="es-MX" sz="1000" dirty="0" smtClean="0">
                <a:latin typeface="Lato"/>
              </a:rPr>
              <a:t>Tasa 1990: 50.0</a:t>
            </a:r>
          </a:p>
          <a:p>
            <a:pPr marL="171450" indent="-171450">
              <a:buFontTx/>
              <a:buChar char="-"/>
            </a:pPr>
            <a:r>
              <a:rPr lang="es-MX" sz="1000" dirty="0" smtClean="0">
                <a:latin typeface="Lato"/>
              </a:rPr>
              <a:t>Tasa 2019:16.7</a:t>
            </a:r>
          </a:p>
          <a:p>
            <a:pPr marL="171450" indent="-171450">
              <a:buFontTx/>
              <a:buChar char="-"/>
            </a:pPr>
            <a:r>
              <a:rPr lang="es-MX" sz="1000" dirty="0" smtClean="0">
                <a:latin typeface="Lato"/>
              </a:rPr>
              <a:t>Reducción: </a:t>
            </a:r>
            <a:r>
              <a:rPr lang="es-MX" sz="1000" dirty="0">
                <a:latin typeface="Lato"/>
              </a:rPr>
              <a:t>66.6% </a:t>
            </a:r>
            <a:endParaRPr lang="es-MX" sz="1000" dirty="0" smtClean="0">
              <a:latin typeface="Lato"/>
            </a:endParaRPr>
          </a:p>
          <a:p>
            <a:pPr algn="ctr"/>
            <a:r>
              <a:rPr lang="es-MX" sz="1000" b="1" dirty="0">
                <a:latin typeface="Lato"/>
              </a:rPr>
              <a:t>Tasa de mortalidad referida atribuible a la contaminación de aPM25</a:t>
            </a:r>
            <a:endParaRPr lang="es-MX" sz="1000" dirty="0" smtClean="0">
              <a:latin typeface="Lato"/>
            </a:endParaRPr>
          </a:p>
          <a:p>
            <a:pPr marL="171450" indent="-171450">
              <a:buFontTx/>
              <a:buChar char="-"/>
            </a:pPr>
            <a:r>
              <a:rPr lang="es-MX" sz="1000" dirty="0" smtClean="0">
                <a:latin typeface="Lato"/>
              </a:rPr>
              <a:t>1990: 46.43</a:t>
            </a:r>
          </a:p>
          <a:p>
            <a:pPr marL="171450" indent="-171450">
              <a:buFontTx/>
              <a:buChar char="-"/>
            </a:pPr>
            <a:r>
              <a:rPr lang="es-MX" sz="1000" dirty="0" smtClean="0">
                <a:latin typeface="Lato"/>
              </a:rPr>
              <a:t>2019:15.29 </a:t>
            </a:r>
          </a:p>
          <a:p>
            <a:pPr marL="171450" indent="-171450">
              <a:buFontTx/>
              <a:buChar char="-"/>
            </a:pPr>
            <a:r>
              <a:rPr lang="es-MX" sz="1000" dirty="0" smtClean="0">
                <a:latin typeface="Lato"/>
              </a:rPr>
              <a:t>Disminución 67.07%</a:t>
            </a:r>
            <a:endParaRPr lang="es-AR" sz="1000" dirty="0">
              <a:latin typeface="Lato"/>
            </a:endParaRPr>
          </a:p>
        </p:txBody>
      </p:sp>
    </p:spTree>
    <p:extLst>
      <p:ext uri="{BB962C8B-B14F-4D97-AF65-F5344CB8AC3E}">
        <p14:creationId xmlns:p14="http://schemas.microsoft.com/office/powerpoint/2010/main" val="404868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2426941" cy="467513"/>
          </a:xfrm>
        </p:spPr>
        <p:txBody>
          <a:bodyPr/>
          <a:lstStyle/>
          <a:p>
            <a:r>
              <a:rPr lang="es-AR" sz="1400" dirty="0" smtClean="0"/>
              <a:t>Causas</a:t>
            </a:r>
            <a:endParaRPr lang="es-AR" sz="1400" dirty="0"/>
          </a:p>
        </p:txBody>
      </p:sp>
      <p:sp>
        <p:nvSpPr>
          <p:cNvPr id="4" name="Rectángulo 3"/>
          <p:cNvSpPr/>
          <p:nvPr/>
        </p:nvSpPr>
        <p:spPr>
          <a:xfrm>
            <a:off x="5916146" y="160338"/>
            <a:ext cx="3227854" cy="2292935"/>
          </a:xfrm>
          <a:prstGeom prst="rect">
            <a:avLst/>
          </a:prstGeom>
          <a:solidFill>
            <a:schemeClr val="bg1"/>
          </a:solidFill>
        </p:spPr>
        <p:txBody>
          <a:bodyPr wrap="square">
            <a:spAutoFit/>
          </a:bodyPr>
          <a:lstStyle/>
          <a:p>
            <a:pPr algn="ctr"/>
            <a:r>
              <a:rPr lang="es-MX" sz="1100" dirty="0" smtClean="0">
                <a:latin typeface="Lato"/>
              </a:rPr>
              <a:t>Causas de muerte </a:t>
            </a:r>
            <a:r>
              <a:rPr lang="es-MX" sz="1100" dirty="0">
                <a:latin typeface="Lato"/>
              </a:rPr>
              <a:t>atribuibles a la contaminación del </a:t>
            </a:r>
            <a:r>
              <a:rPr lang="es-MX" sz="1100" dirty="0" smtClean="0">
                <a:latin typeface="Lato"/>
              </a:rPr>
              <a:t>aire</a:t>
            </a:r>
            <a:r>
              <a:rPr lang="es-MX" sz="1100" dirty="0">
                <a:latin typeface="Lato"/>
              </a:rPr>
              <a:t> </a:t>
            </a:r>
            <a:r>
              <a:rPr lang="es-MX" sz="1100" dirty="0" smtClean="0">
                <a:latin typeface="Lato"/>
              </a:rPr>
              <a:t>total </a:t>
            </a:r>
            <a:r>
              <a:rPr lang="es-MX" sz="1100" dirty="0" err="1" smtClean="0">
                <a:latin typeface="Lato"/>
              </a:rPr>
              <a:t>Latam</a:t>
            </a:r>
            <a:endParaRPr lang="es-MX" sz="1100" dirty="0" smtClean="0">
              <a:latin typeface="Lato"/>
            </a:endParaRPr>
          </a:p>
          <a:p>
            <a:pPr marL="285750" indent="-285750">
              <a:buFont typeface="Arial" panose="020B0604020202020204" pitchFamily="34" charset="0"/>
              <a:buChar char="•"/>
            </a:pPr>
            <a:r>
              <a:rPr lang="es-MX" sz="1100" dirty="0" smtClean="0">
                <a:latin typeface="Lato"/>
              </a:rPr>
              <a:t>IHD : 31.14</a:t>
            </a:r>
            <a:r>
              <a:rPr lang="es-MX" sz="1100" dirty="0">
                <a:latin typeface="Lato"/>
              </a:rPr>
              <a:t>% </a:t>
            </a:r>
            <a:endParaRPr lang="es-MX" sz="1100" dirty="0" smtClean="0">
              <a:latin typeface="Lato"/>
            </a:endParaRPr>
          </a:p>
          <a:p>
            <a:pPr marL="285750" indent="-285750">
              <a:buFont typeface="Arial" panose="020B0604020202020204" pitchFamily="34" charset="0"/>
              <a:buChar char="•"/>
            </a:pPr>
            <a:r>
              <a:rPr lang="es-MX" sz="1100" dirty="0" err="1" smtClean="0">
                <a:latin typeface="Lato"/>
              </a:rPr>
              <a:t>Stroke</a:t>
            </a:r>
            <a:r>
              <a:rPr lang="es-MX" sz="1100" dirty="0" smtClean="0">
                <a:latin typeface="Lato"/>
              </a:rPr>
              <a:t> </a:t>
            </a:r>
            <a:r>
              <a:rPr lang="es-MX" sz="1100" dirty="0">
                <a:latin typeface="Lato"/>
              </a:rPr>
              <a:t>20.33% </a:t>
            </a:r>
            <a:endParaRPr lang="es-MX" sz="1100" dirty="0" smtClean="0">
              <a:latin typeface="Lato"/>
            </a:endParaRPr>
          </a:p>
          <a:p>
            <a:pPr marL="285750" indent="-285750">
              <a:buFont typeface="Arial" panose="020B0604020202020204" pitchFamily="34" charset="0"/>
              <a:buChar char="•"/>
            </a:pPr>
            <a:r>
              <a:rPr lang="es-MX" sz="1100" dirty="0" smtClean="0">
                <a:latin typeface="Lato"/>
              </a:rPr>
              <a:t>TBL 5.62%</a:t>
            </a:r>
          </a:p>
          <a:p>
            <a:r>
              <a:rPr lang="es-MX" sz="1100" dirty="0">
                <a:latin typeface="Lato"/>
              </a:rPr>
              <a:t>Países de interés salvo </a:t>
            </a:r>
            <a:r>
              <a:rPr lang="es-MX" sz="1100" dirty="0" smtClean="0">
                <a:latin typeface="Lato"/>
              </a:rPr>
              <a:t>México </a:t>
            </a:r>
            <a:r>
              <a:rPr lang="es-MX" sz="1100" dirty="0">
                <a:latin typeface="Lato"/>
              </a:rPr>
              <a:t>están dentro de los 11 </a:t>
            </a:r>
            <a:r>
              <a:rPr lang="es-MX" sz="1100" dirty="0" smtClean="0">
                <a:latin typeface="Lato"/>
              </a:rPr>
              <a:t>primeros</a:t>
            </a:r>
            <a:r>
              <a:rPr lang="es-AR" sz="1100" dirty="0" smtClean="0">
                <a:latin typeface="Lato"/>
              </a:rPr>
              <a:t>.</a:t>
            </a:r>
          </a:p>
          <a:p>
            <a:endParaRPr lang="es-MX" sz="1100" dirty="0" smtClean="0">
              <a:latin typeface="Lato"/>
            </a:endParaRPr>
          </a:p>
          <a:p>
            <a:r>
              <a:rPr lang="es-MX" sz="1100" b="1" dirty="0">
                <a:latin typeface="Lato"/>
              </a:rPr>
              <a:t>Causas de muerte </a:t>
            </a:r>
            <a:r>
              <a:rPr lang="es-MX" sz="1100" b="1" dirty="0" smtClean="0">
                <a:latin typeface="Lato"/>
              </a:rPr>
              <a:t> por contaminante </a:t>
            </a:r>
            <a:r>
              <a:rPr lang="es-MX" sz="1100" b="1" dirty="0" err="1" smtClean="0">
                <a:latin typeface="Lato"/>
              </a:rPr>
              <a:t>Latam</a:t>
            </a:r>
            <a:endParaRPr lang="es-MX" sz="1100" dirty="0" smtClean="0">
              <a:latin typeface="Lato"/>
            </a:endParaRPr>
          </a:p>
          <a:p>
            <a:pPr marL="285750" indent="-285750">
              <a:buFont typeface="Arial" panose="020B0604020202020204" pitchFamily="34" charset="0"/>
              <a:buChar char="•"/>
            </a:pPr>
            <a:r>
              <a:rPr lang="es-MX" sz="1100" dirty="0">
                <a:latin typeface="Lato"/>
              </a:rPr>
              <a:t>a</a:t>
            </a:r>
            <a:r>
              <a:rPr lang="es-MX" sz="1100" dirty="0" smtClean="0">
                <a:latin typeface="Lato"/>
              </a:rPr>
              <a:t>PM2.5 71.71%</a:t>
            </a:r>
          </a:p>
          <a:p>
            <a:pPr marL="285750" indent="-285750">
              <a:buFont typeface="Arial" panose="020B0604020202020204" pitchFamily="34" charset="0"/>
              <a:buChar char="•"/>
            </a:pPr>
            <a:r>
              <a:rPr lang="es-MX" sz="1100" dirty="0" err="1">
                <a:latin typeface="Lato"/>
              </a:rPr>
              <a:t>Household</a:t>
            </a:r>
            <a:r>
              <a:rPr lang="es-MX" sz="1100" dirty="0">
                <a:latin typeface="Lato"/>
              </a:rPr>
              <a:t> air </a:t>
            </a:r>
            <a:r>
              <a:rPr lang="es-MX" sz="1100" dirty="0" err="1">
                <a:latin typeface="Lato"/>
              </a:rPr>
              <a:t>pollution</a:t>
            </a:r>
            <a:r>
              <a:rPr lang="es-MX" sz="1100" dirty="0">
                <a:latin typeface="Lato"/>
              </a:rPr>
              <a:t> </a:t>
            </a:r>
            <a:r>
              <a:rPr lang="es-MX" sz="1100" dirty="0" err="1">
                <a:latin typeface="Lato"/>
              </a:rPr>
              <a:t>from</a:t>
            </a:r>
            <a:r>
              <a:rPr lang="es-MX" sz="1100" dirty="0">
                <a:latin typeface="Lato"/>
              </a:rPr>
              <a:t> </a:t>
            </a:r>
            <a:r>
              <a:rPr lang="es-MX" sz="1100" dirty="0" err="1">
                <a:latin typeface="Lato"/>
              </a:rPr>
              <a:t>solid</a:t>
            </a:r>
            <a:r>
              <a:rPr lang="es-MX" sz="1100" dirty="0">
                <a:latin typeface="Lato"/>
              </a:rPr>
              <a:t> </a:t>
            </a:r>
            <a:r>
              <a:rPr lang="es-MX" sz="1100" dirty="0" err="1" smtClean="0">
                <a:latin typeface="Lato"/>
              </a:rPr>
              <a:t>fuels</a:t>
            </a:r>
            <a:r>
              <a:rPr lang="es-MX" sz="1100" dirty="0" smtClean="0">
                <a:latin typeface="Lato"/>
              </a:rPr>
              <a:t> 25.34 %.</a:t>
            </a:r>
            <a:endParaRPr lang="es-AR" sz="1100" dirty="0">
              <a:latin typeface="Lato"/>
            </a:endParaRPr>
          </a:p>
          <a:p>
            <a:pPr marL="285750" indent="-285750">
              <a:buFont typeface="Arial" panose="020B0604020202020204" pitchFamily="34" charset="0"/>
              <a:buChar char="•"/>
            </a:pPr>
            <a:r>
              <a:rPr lang="es-MX" sz="1100" dirty="0">
                <a:latin typeface="Lato"/>
              </a:rPr>
              <a:t>O</a:t>
            </a:r>
            <a:r>
              <a:rPr lang="es-MX" sz="1100" dirty="0" smtClean="0">
                <a:latin typeface="Lato"/>
              </a:rPr>
              <a:t>zono 3.42%</a:t>
            </a:r>
          </a:p>
        </p:txBody>
      </p:sp>
      <p:sp>
        <p:nvSpPr>
          <p:cNvPr id="10" name="AutoShape 8" descr="data:image/png;base64,iVBORw0KGgoAAAANSUhEUgAAA1gAAALPCAYAAAB/i2HnAAAAOXRFWHRTb2Z0d2FyZQBNYXRwbG90bGliIHZlcnNpb24zLjcuMywgaHR0cHM6Ly9tYXRwbG90bGliLm9yZy/OQEPoAAAACXBIWXMAAAsTAAALEwEAmpwYAACofUlEQVR4nOzdeZyWZdn/8c8XVBZBNCXDddBAFAYGGBB3UEvLfckFU8iMKM20x4WnMrG06NGnTE150BQ1RUJzSfyluaC4wgADI4pbDimaCirKIgkcvz+uc8abYXbumWH5vl+vec11n9d5ntdxXTPifcy53IoIzMzMzMzMbN21aukAzMzMzMzMNhZOsMzMzMzMzPLECZaZmZmZmVmeOMEyMzMzMzPLEydYZmZmZmZmeeIEy8zMzMzMLE+cYJltgiRNkXRWHvsrl3RoOv6ppJvy1Xfqs0BSSNosn/2uixTPV1s6DjMzM1u/OMEyq0ZKQD6S1KaFrl+ZsGxoIuLXEZG35K0+0vNaLulTSR9LelbSSEl5+Tcu3wnpupA0XtLlLR1HTSSdlJ7/MklTqjlfJGlGOj9DUlHOOUn6raRF6eu3klTLtYZKmi9pqaT7JH0p59yXJN2bzs2XNLS+bavU+7KkCZLekbRY0jOS9m5AHOdIKpG0QtL4avo/S9LrkpZI+rukHWq6XzMz2zA4wTKrQlIBcAAQwNEtG836ZX0aQarGURHREdgVGANcDPypZUNqmPX8+a5FUutqij8Erib7GVStvwVwP/BnYBvgVuD+VA4wAjgW6AP0Bo4Cvl/DtXsC/wecDmwPLAOuz6nyR+A/6dxpwA2pTX3a5uoATAf6A19KMU+W1KGefb0DXA7cXM09DAZ+DRyT+n4TmFBDHGZmtqGICH/5y185X8AvgGeA3wEPVjm3LfA34BOyN12XA0/nnO8B/IPsTeYrwEm1XGc74EHg41R/KtkfPW4HVgPLgSXARan+JODfwGLgKaBnTl/jyd5QTgY+BV4Ads85/zVgXmp7HfAkcFY6tzvwOLAIWAjcAWyd07acLFmZA6wANiN7Mzk/tflZqnNoqj8a+HM6bkv2ZnpRus/pwPbpXCeyBOhdYEF6lq3TudbAVSmefwJnkyW8m9XwLCuvn1M2MD3HXul1m9Tnv4D3gLFAu3Rum/Sz+AD4KB3vlM5dAawCPks/j+tSeQAjgdfSvf0RUDr31fSMF6d7mFhD3AWpn++muJ6q7WdNloB8TpY4LAH+lsp3AO5J8b8JnFvL7934dO//IPtdeRLYtT6/w6ntDcBDwNKqz7zKdc4CplQp+3r6WSun7F/A4en4WWBEzrnvAs/X0P+vgTtzXu+enktHYMt03D3n/O3AmLra1vPfiE+A/g3pi+z3e3yVsquAP+a83iH9Puxenzj85S9/+ctf6+eXR7DM1nYGWZJxB3CYpO1zzv2R7I3lV4Bh6QsASVuSvTG9E/gycApwvaS9arjOfwFvA53J/vL9UyAi4nSyN51HRUSHiPifVP//Ad1S3zNTfLlOAS4jSxZeJ0sMkLQd8Ffg52RJ3RvAfjntBPyG7M3dnsDOZElSrlOBI4Ctge5kb7JPT222BXaq4R6HkSVSO6d6I8kSR8jerK8kS0b6kr35rpiG9z3gyFReDJxYQ/81iohpZM/3gFQ0JsVelK65I1kyDVliewvZ6NcuKcbrUj8/I0t+z0k/j3NyLnMkMIBstOUk4LBU/ivgEbKfxU7AtXWEexDZs69oX+3POiLGpeP/SbEclaZB/g2Yne7pEOA8SYdRs9NSjNsBpRX91/N3eCjZ71ZH4Ok67quqnsCciIicsjmpvOL87Jxzs3POVddXZd2IeIOUVKWvlRHxag191da2VmlK4xZk/42tU18VXVZz3Kuebc3MbD3kBMssh6T9yd5k/yUiZpAlI0PTudbACcClEbEsIl4imy5U4UigPCJuiYiVETGLbFThWzVc7nOgC9nowecRMbXKG881RMTNEfFpRKwgS4D6SOqUU+XeiJgWESvJ3jAXpfJvAnMj4u6I+Jxs+ta/c/p9PSL+ERErIuIDspG7g6pc/pqIeCsilpMlOw9GxFMplkvIRopqusdtga9GxKqImBERn6Sk9ZvAeRGxNCLeB35P9oYesmTl6nTND8kSwMZ4B/hSWsczAjg/Ij6MiE/JRh5OSc9gUUTck36un5IlEFWfQXXGRMTHEfEv4Am+eOafk/0e7RARn0VEXYnI6PQclqd46vpZ5xoAdI6IX0bEfyLin8CNfPEsqzM55+f3M2AfSTtTv9/h+yPimYhYHRGf1XFfVXUgG5XLtZgsWavu/GKgQw3rsGrrqwPZKFN9r1P1fLUkbUU2EnZZRFS0b1Rfyd+BkyT1ltSOLOEPoH092pqZ2XrKCZbZmoYBj0TEwvT6Tr4YpepMNj3urZz6uce7AnunTRY+lvQx2UjBVyTtkhaxL5G0JNW/kuyv4I9I+qekUTUFJam1pDGS3pD0CdmUOMhGICr8O+d4GdkbP8hGmSrjTElc5WtJ20u6S9KC1Pefq/Rb9T6r9reUbApgdW4HHgbuSpsE/I+kzcme1ebAuznP6v/IRk3WugbZdMTG2JFsqltnsjetM3Ku9/dUjqT2kv4vbVTwCdm0vK1rWGOUq6ZnfhHZaMQ0SXMlnVlHP7k/j/r8rHPtCuxQ5ffup2SjonVeLyKWkD2jHajld7i6to2wBNiqStlWZFMVqzu/FbCkhj881NZXQ69T9fxaUgL0N7Ipi7kJf4P7qhARjwKXkiWx5enrU7KRVzMz20BtUAuqzZpSegN1EtBaUsUb5zZkb7T7AC+STWnbCaiYerRzThdvAU9GxNdquESH3BdppOS/gP+S1At4XNL0iHiM7K/YuYaSLYQ/lOxNWCeytUI17rCW493cONNoQG7cv07XK4yIDyUdS5oelxtulf72zOmvPdko1VrSiNllwGVp85CHyNb1PES2nmu7NOJWa8xk0/YaRNIAsgTrabJ1UMvJ1jItqKb6fwF7AHtHxL/TNLBZfPF8axxZrE5E/JtsmmPFqOijkp6KiNdrapJzXNfPumosbwFvRkS3BoSY+/vQgWyDhXeo+3e4uus3xFyy33flJE29yabeVpzvA0xLr/ukspr66lPxQtJuZP+9vko2orqZpG4R8Vo1fdXWdi3KdhO9jyzxqbrpRoP6qioi/ki6f0ndyabyvliftmZmtn7yCJbZF44l28xgL7KpXkVkicRU4IyIWEW2lml0GvHoQbZeq8KDQHdJp0vaPH0NkLQn1ZB0pKSvpoRncbp2xVS794Ddcqp3JEtIFpGNxPy6Afc1Gegp6fi0S925rDki0ZHsr/CLJe0IXFhHf3cDR0raP+3+9ktq+LdE0hBJhWkk6BOyqXOrI+JdsjVK/ytpK0mtJO0uqWJa3l+AcyXtJGkboMbRvWquuZWkI4G7yDbbKIuI1WTT5n4v6cup3o4565Q6kiVgHyvbYvvSKt1W/XnUFcO3JFWsS/uILCmpaRplVXX9rKvGMg34VNLFktqlEbBeKcGsyTdzfn6/IhuVeYsG/g5XJ12/Ldkf8FpJaptGLQGmkP2enyupjaSK9WyPp++3AT9JP5sdyBLf8Tl9l0sanl7eARwl6QBla8d+Cfw1Ta1cSvbf6i8lbSlpP7Kk9fa62lZzP5uT/c4vB4al36VctfYlabP0PFqT/fGmbfrvkHTcS5ldgHHAHyLio/o9bTMzWx85wTL7wjDgloj4V0T8u+KLbDTntPSm6ByyEYV/k71Zm0D2ZrhiROrrZGtf3kl1fkv21+zqdAMeJUtungOuj4gn0rnfAD9P07QuIHvjOZ9sB7aXgOfre1NpuuO3yDZ5WJSu+0xOlcuAfmRJ3mSyN6a19TeXbFe/O8lGmj6i5ilNXyF7c/oJ8DLZjnUVb3LPINss4KXUx91ka9IgS4YeJts8YGZdMSV/k/Qp2SjMz8jWkn0n5/zFZFMyn09T7x4lG7WCbF1aO7KRrufJpg/m+gNworLPRrumHrEMAF5QNh30AeDHaW1UfdT1s/4TsFf63bgvJf5Hkv1B4M10DzeR/Z7W5E6yJPJDsu3Hvw2N+h2uzulkycgNZBuMLCf7eRIR/yH7Q8YZZDsvngkcm8ohmyb6N6CMbBRnciqr2OJ924rnkX4PR5IlOO+TJaY/zInjh2Q/0/fJ/jv9QWpTn7a59iV7vl8nS8ArpvoeUM++fp6ewSiy57w8lUG2y+adZP8GTCP7d+CSGuIwM7MNRMWWwmbWCJJ+C3wlIobVWdlsPaDsw27fjoif11V3fZKmWp4dEae2dCxmZma18RosswZI0wK3IPsL+wCyz+k5q9ZGZrbO0k6MDd0W3szMrNl5iqBZw3Qkm662FJgI/C9wf4tGZGZWD5JulvS+pGo30Uhrwa6R9LqkOZL6NXeMZmYbA08RNDMz2wRIOpBsvddtEbHWhxlL+ibwI7LPqNubbMONvZs3SjOzDZ9HsMzMzDYBEfEU2cYmNTmGLPmKiHie7CMqutRS38zMquE1WLbR22677aKgoKClwzAzy7sZM2YsjIjOeepuR9b8IOm3U9m7VStKGgGMANhyyy379+jRI08hmJmtPxr7b6wTLNvoFRQUUFJS0tJhmJnlnaT5LXHdiBhH9rldFBcXh/+NNbONUWP/jfUUQTMzM4Pss9d2znm9UyozM7MGcIJlZmZmkH0o9hlpN8FBwOKIWGt6oJmZ1c5TBM3MzDYBkiYAg4HtJL0NXApsDhARY4GHyHYQfB1YBnynZSI1M9uwOcGyjV7ZgsUUjJpca53ytkMp7LoLZcPKmimq9dPnn3/O22+/zWeffdbSoZhZjrZt27LTTjux+eabN7qPiDi1jvMBnN3oC5iZGeAEy8xyvP3223Ts2JGCggIktXQ4ZgZEBIsWLeLtt9+ma9euLR2OmZnVwWuwzKzSZ599xrbbbuvkymw9Ioltt93WI8tmZhsIJ1hWLUmrJJVKmi1ppqR9Wzie0ZIuaMkYNhVOrszWP/7v0sxsw+EpglaT5RFRBCDpMOA3wEH1aajsnYAiYnXThWdmZmZmtv5xgmX1sRXwUcULSRcCJwFtgHsj4lJJBcDDwAtAf+CHkv4PeB7YF5gO3AJcBnwZOC0ipkkaDSyJiKtS3y8CR0ZEuaSfAcOA94G3gBmpzveAEcAWZLtdnR4Ry5r0CWyi6tocpKHKxxxRr3r33Xcfxx13HC+//DI9evRo0DWGDx/OkUceyYknnrhGeUlJCbfddhvXXHNNg/qr8Otf/5qf/vSnjWpblylTprDFFluw777ZQPHYsWNp3749Z5xxRoP7Gjx4MFdddRXFxcU11rn66qsZMWIE7du3b3TMDZX7/D7++GPuvPNOfvjDHzbb9QFGjx5Nhw4duOCCC2r8PcmVz5+LmZltOjxF0GrSLk0RnAfcBPwKQNLXgW7AQKAI6C/pwNSmG3B9RPQE5gNfBf4X6JG+hgL7AxcAtb5TldQfOCVd45vAgJzTf42IARHRB3gZ+G417UdIKpFUsmrZ4obfvbWoCRMmsP/++zNhwoS89VlcXNzo5AqyBKEprFy5kilTpvDss89Wlo0cObJJ38RfffXVLFvWvH+TyH1+H3/8Mddff32D2kcEq1c376B4c/9czMxs4+AEy2qyPCKKIqIHcDhwW5r69/X0NQuYSZY4dUtt5kfE8zl9vBkRZWmq4FzgsbQNcBlQUMf1DyAbHVsWEZ+QfQBmhV6SpkoqA04DelZtHBHjIqI4Iopbt+/UwFu3lrRkyRKefvpp/vSnP3HXXXdVlk+ZMoWDDjqIY445ht12241Ro0Zxxx13MHDgQAoLC3njjTcq6z766KMUFxfTvXt3Hnzwwcr2Rx55JABLly7lzDPPZODAgfTt25f7778fgPHjx3P88cdz+OGH061bNy666CIARo0axfLlyykqKuK0005bK+YOHTpw/vnn07NnTw455BA++OADAG688UYGDBhAnz59OOGEEyqTmuHDhzNy5Ej23ntvTjrpJMaOHcvvf/97ioqKmDp1KqNHj+aqq64C4PXXX+fQQw+lT58+9OvXjzfeeGONewE455xzGD9+/Fpx/eAHP6C4uJiePXty6aWXAnDNNdfwzjvvMGTIEIYMGQLAI488wj777EO/fv341re+xZIlS9bqa/DgwZx//vkUFxez5557Mn36dI4//ni6devGz3/+88p6xx57LP3796dnz56MGzeu2uc3atQo3njjDYqKirjwwgsBuPLKKxkwYAC9e/eujLW8vJw99tiDM844g169evHWW2+tEVNBQQEXXXQRhYWFDBw4kNdff72y3cEHH0zv3r055JBD+Ne//rXW/VTtZ+HChUA20jl48GDKy8tr/bmUlpYyaNAgevfuzXHHHcdHH31U+ZwuvvhiBg4cSPfu3Zk6dWqt1zYzs42PEyyrU0Q8B2wHdAYE/CYlX0UR8dWI+FOqurRK0xU5x6tzXq/mi+mpK1nz97BtPUIaD5wTEYVkUw7r08Y2EPfffz+HH3443bt3Z9ttt2XGjBmV52bPns3YsWN5+eWXuf3223n11VeZNm0aZ511Ftdee21lvfLycqZNm8bkyZMZOXLkWruvXXHFFRx88MFMmzaNJ554ggsvvJClS7Nf39LSUiZOnEhZWRkTJ07krbfeYsyYMbRr147S0lLuuOOOtWJeunQpxcXFzJ07l4MOOojLLrsMgOOPP57p06cze/Zs9txzT/70pz9Vtnn77bd59tln+etf/8rIkSM5//zzKS0t5YADDlij79NOO42zzz6b2bNn8+yzz9KlS5d6P8srrriCkpIS5syZw5NPPsmcOXM499xz2WGHHXjiiSd44oknWLhwIZdffjmPPvooM2fOpLi4mN/97nfV9rfFFltQUlLCyJEjOeaYY/jjH//Iiy++yPjx41m0aBEAN998MzNmzKCkpIRrrrmGRYsWrfX8xowZw+67705paSlXXnkljzzyCK+99hrTpk2jtLSUGTNm8NRTTwHw2muv8cMf/pC5c+ey6667rhVTp06dKCsr45xzzuG8884D4Ec/+hHDhg1jzpw5nHbaaZx77rn1fmYVCgoKav25nHHGGfz2t79lzpw5FBYWVv7MIRuVnDZtGldfffUa5WZmtmlwgmV1ktQDaA0sIltndaakDuncjpK+vA7dlwP9Ul/9gIoPeXkKOFZSO0kdgaNy2nQE3pW0OdkIlm1EJkyYwCmnnALAKaecssY0wQEDBtClSxfatGnD7rvvzte//nUACgsLKS8vr6x30kkn0apVK7p168Zuu+3GvHnz1rjGI488wpgxYygqKmLw4MF89tlnlaMchxxyCJ06daJt27bstddezJ8/v86YW7VqxcknnwzAt7/9bZ5++mkAXnzxRQ444AAKCwu54447mDt3bmWbb33rW7Ru3brWfj/99FMWLFjAcccdB2QfNtuQdVN/+ctf6NevH3379mXu3Lm89NJLa9V5/vnneemll9hvv/0oKiri1ltvrfGejz76aCB73j179qz8Wey2226Vo0vXXHMNffr0YdCgQbz11lu89tprdcb5yCOP8Mgjj9C3b1/69evHvHnzKtvtuuuuDBo0qMa2p556auX35557DoDnnnuOoUOHAnD66adX/jzyZfHixXz88cccdFC278+wYcMqE0LIEmuA/v37r/F7aWZmmwZvcmE1aSepNB0LGBYRq4BHJO0JPJe2DV4CfBtY1cjr3AOcIWku2QYZrwJExExJE4HZZJtcTM9pc0mq+0H63rGR17b1zIcffsjjjz9OWVkZkli1ahWSuPLKKwFo06ZNZd1WrVpVvm7VqhUrV66sPFd1S+uqryOCe+65hz322GON8hdeeGGNa7Ru3XqNfuur4nrDhw/nvvvuo0+fPowfP54pU6ZU1tlyyy0b3G+FzTbbbI31SNV9PtKbb77JVVddxfTp09lmm20YPnx4tfUigq997Wv1Wu+W+7yr/iwq1pI9+uijPPfcc7Rv374yea1LRPDf//3ffP/731+jvLy8vM7nlPuzbexW5rnPMx+fNVXxbBr7+2NmZhs2j2BZtSKidc40wD4RMTnn3B8iojB97RMRb0REeUT0yqlT9fXwiLi76rmIWB4RX4+InhFxZkTsGRHl6dwVEdE9IvaPiKEVOw1GxA0R0TUiBkbEjyJiePM8FWtqd999N6effjrz58+nvLyct956i65duzZ4HcukSZNYvXo1b7zxBv/85z/XSqQOO+wwrr32WrIlgTBr1qw6+9x88835/PPPqz23evVq7r77bgDuvPNO9t9/fyAbgerSpQuff/55tVMLK3Ts2JFPP/202vKddtqJ++67D4AVK1awbNkydt11V1566SVWrFjBxx9/zGOPPbZW208++YQtt9ySTp068d577/H//t//q/Z6gwYN4plnnqlcv7R06VJeffXVOp9HdRYvXsw222xD+/btmTdvHs8//8WSzNznV/V+DzvsMG6++ebKtV8LFizg/fffr9c1J06cWPl9n332AWDfffetXL93xx13rDW9r6qCgoLKqaj33HNPZXlNP5dOnTqxzTbbVP5e3n777ZWjWWZmZh7Bso1e4Y6dKKlze/DFlDVLNBuW+m6rni8TJkzg4osvXqPshBNOYMKECZVT8Opjl112YeDAgXzyySeMHTuWtm3XXKZ3ySWXcN5559G7d29Wr15N165dKzfDqMmIESPo3bs3/fr1WytZ2nLLLZk2bRqXX345X/7ylyvf9P/qV79i7733pnPnzuy9997VvlkHOOqoozjxxBO5//7711hLBtmb9+9///v84he/YPPNN2fSpEnstttunHTSSfTq1YuuXbvSt2/ftfrs06cPffv2pUePHuy8887st99+a9zL4YcfXrkWa/z48Zx66qmsWJEtk7z88svp3r17rc+jOocffjhjx45lzz33ZI899lhjal/V57fffvvRq1cvvvGNb3DllVfy8ssvVyZIHTp04M9//nOdUygBPvroI3r37k2bNm0qR+GuvfZavvOd73DllVfSuXNnbrnlllr7uPTSS/nud7/LJZdcwuDBgyvLa/u53HrrrYwcOZJly5ax22671XkNMzPbdKjiL7hmG6vi4uIoKSlp6TA2CC+//DJ77rlnS4exwenQoUO1O+9Z0yooKKCkpITtttuupUNpFtX99ylpRkTU/KFnzcD/xprZxqqx/8Z6iqCZmZmZmVmeeIqgmdk68uhVy/AOfWZmtj7yCJaZmZmZmVmeeATLNnplCxZTMGpy3RVbSHnbofWuW9h1F8qGeTsOMzMzs/WVR7DMzMzMzMzyxAmWmZmZmZlZnjjBsmYnaZWkUkkvSpokqX1Lx2Q1GN0pv1/10KFDhzVejx8/nnPOOacp7m4tBQUFLFy4sN71a4ut6n3U5Zvf/CYff/xxg9rUx+jRo7nqqqsAGD58eOUHItdkypQpPPvss5Wvx44dy2233ZaXWC688EJ69uzJhRdemJf+8iH3mZx11lm89NJLa9Wp6ee8YsUKDj30UIqKiio/+6whpkyZwpFHHtnwoM3MbL3mNVjWEpZHRBGApDuAkcDv6mokabOIWNnEsZm1iIceemitsoggImjVqvn+FjZlyhQ6dOjAvvvuC8DIkSPz1ve4ceP48MMP1/oA4ZUrV7LZZi3/v6ObbrqpQfVnzZoFQGlpaRNEY2ZmGyqPYFlLmwp8VdKWkm6WNE3SLEnHAEgaLukBSY8Dj0kaLOnBisaSrpM0vIVit2ZWXl7OwQcfTO/evTnkkEP417/+Baw9MlMxevTuu+9y4IEHUlRURK9evZg6dSoAjzzyCPvssw/9+vXjW9/61hrbrF977bX069ePwsJC5s2bB8CHH37IscceS+/evRk0aBBz5sxZK7Y333yTffbZh8LCQn7+85/XeA/HHnss/fv3p2fPnowbN66yvGL0rLy8nD322IMzzjiDXr168dZbb63RvqCggIsuuojCwkIGDhzI66+/XuuzqUnuaF1JSQmDBw+mvLycsWPH8vvf/56ioiKmTp26xghYaWkpgwYNonfv3hx33HF89NFHAAwePJiLL76YgQMH0r1798rnnOvoo49myZIl9O/fn4kTJzJ8+HBGjhzJ3nvvzUUXXVRr3+effz7FxcXsueeeTJ8+neOPP55u3bpV+5xXrVrF8OHD6dWrF4WFhfz+97+vNfZcgwcPpuIDc2+55Ra6d+/OwIEDeeaZZ9aq+/777/Ptb3+b6dOnU1RUxBtvvFHtMwVYunQpZ555JgMHDqRv377cf//9a/X35JNPUlRURFFREX379uXTTz+t9ednZmbrLydY1mIkbQZ8AygDfgY8HhEDgSHAlZK2TFX7ASdGxEEN6HuEpBJJJauWLc536NaEli9fXvlGs6ioiF/84heV5370ox8xbNgw5syZw2mnnca5555ba1933nknhx12GKWlpcyePZuioiIWLlzI5ZdfzqOPPsrMmTMpLi7md7/7YgB1u+22Y+bMmfzgBz+oTCwuvfRS+vbty5w5c/j1r3/NGWecsda1fvzjH/ODH/yAsrIyunTpUmNMN998MzNmzKCkpIRrrrmGRYsWrVXntdde44c//CFz585l1113Xet8p06dKCsr45xzzuG8885r1LOpTkFBASNHjuT888+ntLSUAw44YI3zZ5xxBr/97W+ZM2cOhYWFXHbZZZXnVq5cybRp07j66qvXKK/wwAMP0K5dO0pLSzn55JMBePvtt3n22Wf53e9+V2vfW2yxBSUlJYwcOZJjjjmGP/7xj7z44ouMHz9+redXWlrKggULePHFFykrK+M73/lOnbFX9e6773LppZfyzDPP8PTTT1c7bfDLX/4yN910EwcccAClpaXsvvvuNfZ3xRVXcPDBBzNt2jSeeOIJLrzwQpYuXbpGnauuuoo//vGPlJaWMnXqVNq1a1djf2Zmtn5zgmUtoZ2kUqAE+BfwJ+DrwKhUPgVoC+yS6v8jIj5syAUiYlxEFEdEcev29Vv7Y+uHijfhFV+//OUvK88999xzDB2abWt/+umn8/TTT9fa14ABA7jlllsYPXo0ZWVldOzYkeeff56XXnqJ/fbbj6KiIm699Vbmz59f2eb4448HoH///pUfZPv0009z+umnA3DwwQezaNEiPvnkkzWu9cwzz3DqqadWxlaTa665hj59+jBo0CDeeustXnvttbXq7LrrrgwaNKjGPiquc+qpp/Lcc8816tk01OLFi/n444856KDs7xzDhg3jqaeeqjxf3XOry7e+9S1at25dZ99HH300AIWFhfTs2ZMuXbrQpk0bdtttt7VG+HbbbTf++c9/8qMf/Yi///3vbLXVVnX2X9ULL7zA4MGD6dy5M1tssUVlQthYjzzyCGPGjKGoqIjBgwfz2WefrTXCuN9++/GTn/yEa665ho8//ni9mDJpZmaN43/BrSVUrsGqIEnACRHxSpXyvYHcP/WuZM0/DLRtqiBtw7HZZpuxevVqAFavXs1//vMfAA488ECeeuopJk+ezPDhw/nJT37CNttsw9e+9jUmTJhQbV9t2rQBoHXr1qxc2bAlf9mvcc2mTJnCo48+ynPPPUf79u0r32xXteWWW1bTuvrr1HXNmuQ+s+piaKjGPLe67rNq361atao8rnhd9VrbbLMNs2fP5uGHH2bs2LH85S9/qZwm2NRqeqYRwT333MMee+yxRv333nuv8njUqFEcccQRPPTQQ+y33348/PDD9OjRo1niNjOz/PIIlq0vHgZ+lBItJPWtod58YC9JbSRtDRzSTPHZemDfffflrrvuAuCOO+6onMJWUFDAjBkzgGwq2ueffw7A/Pnz2X777fne977HWWedxcyZMxk0aBDPPPNM5dqlpUuX8uqrr9Z63QMOOIA77rgDyJKk7bbbjq222mqNOvvtt98asVVn8eLFbLPNNrRv35558+bx/PPPN+YxVO5YN3HiRPbZZx+g5mdTk9xnds8991SWd+zYsdr1P506dWKbbbapXF91++23V44Irat89r1w4UJWr17NCSecwOWXX87MmTMb3P/ee+/Nk08+yaJFi/j888+ZNGlSva5d0zM97LDDuPbaa4kI4IvNMXK98cYbFBYWcvHFFzNgwIDK9X9mZrbh8QiWrS9+BVwNzJHUCngTWGv/4oh4S9JfgBdTnbXfqVj+jF6/1q9de+21fOc73+HKK6+kc+fO3HLLLQB873vf45hjjqFPnz4cfvjhlSMjU6ZM4corr2TzzTenQ4cO3HbbbXTu3Jnx48dz6qmnsmLFCgAuv/xyunfvXuN1R48ezZlnnknv3r1p3749t95661p1/vCHPzB06FB++9vfcswxx1Tbz+GHH87YsWPZc8892WOPPWqdBlibjz76iN69e9OmTZvKkbiank1NLr30Ur773e9yySWXVG7GAHDUUUdx4okncv/993Pttdeu0ebWW29l5MiRLFu2jN12263OazREvvpesGAB3/nOdypHkn7zm980uP8uXbowevRo9tlnH7beemuKiorqde2anukll1zCeeedR+/evVm9ejVdu3blwQcfXKPt1VdfzRNPPEGrVq3o2bMn3/jGNxp242Zmtt5QxV/UzDZWbbp0iy7Drm7pMGpU3nZovesWdt2FsmFlTRbLyy+/zJ577tlk/du6KygooKSkhO22266lQ7FmVt1/n5JmRERxC4UEQHFxcVTsvmhmtjFp7L+xHsGyjV7hjp0oGXNES4dRi/qPEjVdamVmZmZm+eAEy8xsA1LfHfrMzMysZXiTCzMzMzMzszxxgmVmZmZmZpYnTrDMzMzMzMzyxAmWmZmZmZlZnniTC9volS1YTMGoybXWKV+vdxlsOYW3Fua1v/puMX/fffdx3HHH8fLLL9OjR48GXWP48OEceeSRnHjiiWuUl5SUcNttt3HNNdc0qL8Kv/71r/npT3/aqLbro9zt3jt06MCSJUtqrX/11VczYsQI2rdvD8A3v/lN7rzzTrbeeutmiNbMzGzD4REsM1vvTJgwgf3337/yQ3Tzobi4uNHJFWQJ1qbs6quvZtmyZZWvH3roISdXZmZm1XCCZWbrlSVLlvD000/zpz/9ibvuuquyfMqUKRx00EEcc8wx7LbbbowaNYo77riDgQMHUlhYyBtvvFFZ99FHH6W4uJju3bvz4IMPVrY/8sgjAVi6dClnnnkmAwcOpG/fvtx///0AjB8/nuOPP57DDz+cbt26cdFFFwEwatQoli9fTlFREaeddtpaMU+YMIHCwkJ69erFxRdfDMADDzxAUVERRUVF7LHHHnTt2hWAxx57jL59+1JYWMiZZ57JihUrgGxE6dJLL6Vfv34UFhYyb968WmPNNWXKFA488ECOOOII9thjD0aOHMnq1atrjK0muc8I4JxzzmH8+PFcc801vPPOOwwZMoQhQ4ZUxrtw4UIAfve739GrVy969erF1VdfDWTbye+5555873vfo2fPnnz9619n+fLltV7fzMxsY+AEaxMhaZWkUkkvSpokqX2e+j1W0l4NbDNa0oIUz0uSTs0590tJh+YjNtsw3X///Rx++OF0796dbbfdlhkzZlSemz17NmPHjuXll1/m9ttv59VXX2XatGmcddZZXHvttZX1ysvLmTZtGpMnT2bkyJF89tlna1zjiiuu4OCDD2batGk88cQTXHjhhSxduhSA0tJSJk6cSFlZGRMnTuStt95izJgxtGvXjtLSUu644441+nrnnXe4+OKLefzxxyktLWX69Oncd999HH300ZSWllJaWkqfPn244IIL+Oyzzxg+fHhl/ytXruSGG26o7Gu77bZj5syZ/OAHP+Cqq66qM9Zc06ZN49prr+Wll17ijTfe4K9//WuNsTXUueeeyw477MATTzzBE088sca5GTNmcMstt/DCCy/w/PPPc+ONNzJr1iwAXnvtNc4++2zmzp3L1ltvzT333NPga5uZmW1onGBtOpZHRFFE9AL+A4xc1w4lbQYcCzQowUp+HxFFwDHA/0naHCAifhERj65rbLbhmjBhAqeccgoAp5xyyhrTBAcMGECXLl1o06YNu+++O1//+tcBKCwsXOMDeE866SRatWpFt27d2G233SpHgyo88sgjjBkzhqKiIgYPHsxnn33Gv/71LwAOOeQQOnXqRNu2bdlrr72YP39+rfFOnz6dwYMH07lzZzbbbDNOO+00nnrqqcrz//M//0O7du04++yzeeWVV+jatSvdu3cHYNiwYWvUPf744wHo379/5f3UFmuugQMHsttuu9G6dWtOPfVUnn766Tpjy4enn36a4447ji233JIOHTpw/PHHM3XqVAC6du1KUVHRWvdkZma2MfMmF5umqUBvSYOBCyLiSABJ1wElETFeUn/gd0AHYCEwPCLelTQFKAX2B+4FjgYOkvRz4ASgIzAWaA+8AZwZER/VFEhEvCZpGbAN8L6k8cCDEXG3pAHAH4AtgRXAIcDnwA1AMbAS+ElEPFFt57bB+fDDD3n88ccpKytDEqtWrUISV155JQBt2rSprNuqVavK161atWLlypWV5ySt0W/V1xHBPffcwx577LFG+QsvvLDGNVq3br1Gvw316KOPMmnSpHonNRXXzr1uTbFWVdc918dmm21WObUQWGvkr6GqPktPETQzs02BR7A2MWnU6RtAjdu5pdGka4ETI6I/cDNwRU6VLSKiOCKuAB4ALkyjY28AtwEXR0TvdI1L64inH/BaRLxfpXwLYCLw44joAxwKLAfOBiIiCoFTgVslta2m3xGSSiSVrFq2uLYQbD1y9913c/rppzN//nzKy8t566236Nq1a+WISH1NmjSJ1atX88Ybb/DPf/5zreTksMMO49prryUiACqntNVm88035/PPP1+rfODAgTz55JMsXLiQVatWMWHCBA466CDmz5/P2WefzaRJk2jXrh0Ae+yxB+Xl5bz++usA3H777Rx00EG1Xre+sU6bNo0333yT1atXM3HiRPbff/8aY6vJrrvuyksvvcSKFSv4+OOPeeyxxyrPdezYkU8//XStNgcccAD33Xcfy5YtY+nSpdx7770ccMABtd6TmZnZxswjWJuOdpJK0/FU4E/AvjXU3QPoBfwj/RW8NfBuzvmJ1TWS1AnYOiKeTEW3ApNquMb5kr4DdAeOqiGGdyNiOkBEfJKusT9Z8kdEzJM0P/UxJ7dxRIwDxgG06dItaojB6lDfbdXzZcKECWttxHDCCScwYcIETj755Hr3s8suuzBw4EA++eQTxo4dS9u2a+bgl1xyCeeddx69e/dm9erVdO3atXIzjJqMGDGC3r17069fvzXWYXXp0oUxY8YwZMgQIoIjjjiCY445hssuu4xFixZx7LHHArDDDjvw0EMPccstt/Ctb32LlStXMmDAAEaOrH22bn1jHTBgAOeccw6vv/46Q4YM4bjjjqNVq1bVxlaTnXfemZNOOolevXrRtWtX+vbtu8b9H3744ZVrsSr069eP4cOHM3DgQADOOuss+vbt6+mAZma2yVLFX0Vt4yZpSUR0qFK2P/DTiPhmen0T8DQwAxgXEftU088UsmmFJen1eL6Y0tcJKIuIXdK53YFJEdGvSh+jgSURcZWko8mm/O0eEZ9V9Ae8AoyNiP2qtL0XuDYiHk+vpwJnR8QaCVauNl26RZdhV9f6fPw5WJmXX36ZPffcs6XDsAaaMmUKV111VZ1Jom3YqvvvU9KMiChuoZAAKC4ujpKSkpYMwcysSTT231hPEdy0zQf2ktRG0tZka5wgS246S9oHsimDknrW0MenZOuuiIjFwEeSKuYHnQ48WUM7UpsHgBJgWJVTrwBd0josJHVM0xunAqelsu7ALqmumZmZmVmL8xTBTVhEvCXpL8CLwJvArFT+H0knAtekUanNgKuBudV0cxdwo6RzgRPJEqWxaRv4fwLfqUcovwTulHRjTmz/kXQycK2kdmTrrw4FrgdukFRGtsnF8IhY0fC7N9t4DB48mMGDB7d0GGZmZoYTrE1G1emBOeUXARdVU14KHFhN+eAqr59h7W3aB9URy+gqr2eQrbkCGJ5TPr2GvuqTtFkjRUSjdqAzs6bj6fxmZhsOJ1i20SvcsRMlXmNVL23btmXRokVsu+22TrLM1hMRwaJFi9barMXMzNZPTrDMrNJOO+3E22+/zQcffNDSoZhZjrZt27LTTju1dBhmZlYPTrDMrNLmm29O165dWzoMMzMzsw2WdxE0MzMzMzPLEydYZmZmZmZmeeIpgrbRK1uwmIJRk1s6jErlbYfWfHL04uYLxMzMzMzyziNYZmZmZmZmeeIEy8zMzMzMLE+cYNlaJH1F0l2S3pA0Q9JDkrrXULdA0ot5uu4UScXVlB8taVQ+rmFmZmZm1pS8BsvWoOzTZe8Fbo2IU1JZH2B74NWWiCkiHgAeaIlrm5mZmZk1hEewrKohwOcRMbaiICJmA09LulLSi5LKJJ1ctaGktpJuSednSRqSyodLuk/SPySVSzpH0k9SneclfSmnm9MllabrDMxpf106PkrSC6nto5K2b9KnYWZmZmbWAE6wrKpewIxqyo8HioA+wKHAlZK6VKlzNhARUQicCtwqqW1Ov8cDA4ArgGUR0Rd4Djgjp4/2EVEE/BC4uZo4ngYGpbZ3ARdVdxOSRkgqkVSyapl35jMzMzOz5uEpglZf+wMTImIV8J6kJ8mSpTlV6lwLEBHzJM0HKtZuPRERnwKfSloM/C2VlwG9c/qYkNo/JWkrSVtXiWMnYGJK7rYA3qwu2IgYB4wDaNOlWzTifs3MzMzMGswjWFbVXKB/E/S7Iud4dc7r1ayZ6FdNhqq+vha4Lo2SfR9oi5mZmZnZesIJllX1ONBG0oiKAkm9gY+BkyW1ltQZOBCYVqXtVOC01KY7sAvwSgOvf3Jqvz+wOCKqzu/rBCxIx8Ma2LeZmZmZWZPyFEFbQ0SEpOOAqyVdDHwGlAPnAR2A2WSjShdFxL8lFeQ0vx64QVIZsBIYHhErso0J6+0zSbOAzYEzqzk/Gpgk6SOyZLBrQzo3MzMzM2tKivDyFNu4tenSLboMu7qlw6hU3nZozSdHe0MOM6s/STMiYq3PD2xOxcXFUVJS0pIhmJk1icb+G+sRLNvoFe7YiZIxR7R0GDmcRJmZmZltrLwGy8zMzMzMLE+cYJmZmZmZmeWJEywzMzMzM7M8cYJlZmZmZmaWJ06wzMzMzMzM8sS7CNpGr2zBYgpGTW6Wa+VuwV7YdRfKhpU1y3XNzMzMbP3gESwzMzMzM7M8cYJlZmZmZmaWJ06wNlGSviLpLklvSJoh6SFJ3RvRz08b0WaKpFckzZY0XVJRzrmHJG3d0D7NzMzMzNYHTrA2QZIE3AtMiYjdI6I/8N/A9o3orsEJVnJaRPQBrgeurCiMiG9GxMeN7NPMzMzMrEU5wdo0DQE+j4ixFQURMTsipipzpaQXJZVJOhlAUhdJT0kqTecOkDQGaJfK7kj17ksjYnMljahHLM8BO1a8kFQuabt0fIakOWmk6/ZUdpSkFyTNkvSopMYkhWZmZmZmTcK7CG6aegEzajh3PFAE9AG2A6ZLegoYCjwcEVdIag20TwnZORFRlNP+zIj4UFK71PaeiFhUSyyHA/dVLZTUE/g5sG9ELJT0pXTqaWBQRISks4CLgP+qpv0IYARA660613J5MzMzM7P8cYJlVe0PTIiIVcB7kp4EBgDTgZslbQ7cFxGlNbQ/V9Jx6XhnoBtQXYJ1h6QtgA5kCV1VBwOTImIhQER8mMp3AiZK6gJsAbxZXRARMQ4YB9CmS7eo+XbNzMzMzPLHUwQ3TXOB/g1pEBFPAQcCC4Dxks6oWkfSYOBQYJ+0vmoW0LaGLk8DdgNuBa5tQCjXAtdFRCHw/Vr6NzMzMzNrdk6wNk2PA21y10hJ6i3pAGAqcLKk1pI6kyVV0yTtCrwXETcCNwH9UtPP06gWQCfgo4hYJqkHMKi2ICIigEuAQal+1Ri/JWnbFF/FFMFOZEkewLAG37mZmZmZWRNygrUJSonNccChaZv2ucBvgH+T7S44B5hNluRcFBH/BgYDsyXNAk4G/pC6GwfMSZtc/B3YTNLLwBjg+XrEshz4X+DCKuVzgSuAJyXNBn6XTo0GJkmaASxs1AMwMzMzM2siyt5rm2282nTpFl2GXd0s1ypvO7TyuLDrLpQNK2uW65rZpknSjIgobskYiouLo6SkpCVDMDNrEo39N9abXNhGr3DHTpSMOaKZrra48siplZmZmdmmx1MEzczMzMzM8sQJlpmZmZmZWZ44wTIzMzMzM8sTJ1hmZmZmZmZ54k0ubKNXtmAxBaMmN0nfubsGVvDugWZmZmabLo9gmZmZmZmZ5YkTLDMzMzMzszzxFEGrN0mryD7eaTPgZWBYRCxr2ajMzMzMzNYfHsGyhlgeEUUR0Qv4DzCypQMyMzMzM1ufOMGyxpoKfFXSUZJekDRL0qOStgeQNFrSzZKmSPqnpHMrGkq6T9IMSXMljcgpXyLpylT+qKSBOe2PTnUKJE2VNDN97dvsd25mZmZmVgMnWNZgkjYDvkE2XfBpYFBE9AXuAi7KqdoDOAwYCFwqafNUfmZE9AeKgXMlbZvKtwQej4iewKfA5cDXgOOAX6Y67wNfi4h+wMnANTXEOEJSiaSSVcsW5+O2zczMzMzq5DVY1hDtJJWm46nAn4A9gImSugBbAG/m1J8cESuAFZLeB7YH3iZLqo5LdXYGugGLyKYd/j2VlwErIuJzSWVAQSrfHLhOUhGwCuheXaARMQ4YB9CmS7dYh3s2MzMzM6s3J1jWEMsjoii3QNK1wO8i4gFJg4HROadX5ByvAjZLdQ4F9omIZZKmAG1Tnc8joiIZWl3RPiJWp1EzgPOB94A+ZCOwn+XhvszMzMzM8sJTBG1ddQIWpONh9az/UUquegCDGnG9dyNiNXA60LqB7c3MzMzMmowTLFtXo4FJkmYAC+tR/+9kI1kvA2OA5xt4veuBYZJmk63xWtrA9mZmZmZmTcZTBK3eIqJDNWX3A/dXUz66yuteOS+/UVf/1bTvkL6/BvTOOXVx3ZGbmZmZmTUPJ1i20SvcsRMlY45oot7X3qGwrImuZGZmZmbrP08RNDMzMzMzyxMnWGZmZmZmZnniBMvMzMzMzCxPnGCZmZmZmZnliTe5sI1e2YLFFIya3NJhVCpvOxSAwq67UDbMW2KYmZmZbUw8gmVmZmZmZpYnTrDMzMzMzMzyxAmWmZmZmZlZnjjBsmYh6SuS7pL0hqQZkh6SNELSgzXUv0nSXum4XNJ2zRuxmZmZmVnDeZMLa3KSBNwL3BoRp6SyPsDRNbWJiLOaKTwzMzMzs7zxCJY1hyHA5xExtqIgImYDU4EOku6WNE/SHSkZQ9IUScVVO5L0bUnTJJVK+j9JrZvtLszMzMzM6uAEy5pDL2BGDef6AucBewG7AfvV1ImkPYGTgf0ioghYBZxWQ90RkkoklaxatrjxkZuZmZmZNYCnCFpLmxYRbwNIKgUKgKdrqHsI0B+Ynga62gHvV1cxIsYB4wDadOkWeY3YzMzMzKwGTrCsOcwFTqzh3Iqc41XU/jspsnVc/52vwMzMzMzM8slTBK05PA60kTSiokBSb+CABvbzGHCipC+nPr4kadf8hWlmZmZmtm6cYFmTi4gAjgMOTdu0zwV+A/y7gf28BPwceETSHOAfQJd8x2tmtrGSdLikVyS9LmlUNed3kfSEpFmS5kj6ZkvEaWa2IfMUQWsWEfEOcFI1p27MqXNOzvHgnOOCnOOJwMQmCdLMbCOWdl39I/A14G2y9awPpD9eVfg58JeIuCF9FuFDZGtjzcysnpxg2UavcMdOlIw5oqXDyJHtaljWwlGY2SZnIPB6RPwTQNJdwDFAboIVwFbpuBPwTrNGaGa2EfAUQTMzs03DjsBbOa/fTmW5RgPflvQ22ejVj6rrKPejMD744IOmiNXMbIPlBMvMzMwqnAqMj4idgG8Ct0ta671CRIyLiOKIKO7cuXOzB2lmtj5zgmVmZrZpWADsnPN6p1SW67vAXwAi4jmgLbBds0RnZraRcIJlZma2aZgOdJPUVdIWwCnAA1Xq/IvsQ92RtCdZguU5gGZmDeBNLmyjV7ZgMQWjJuelr/K2Qynsugtlw7xFhZltWCJipaRzgIeB1sDNETFX0i+Bkoh4APgv4EZJ55NteDE8fdSGmZnVkxMsMzOzTUREPES2eUVu2S9yjl8C9mvuuMzMNiaeImhmZmZmZpYnTrCsVpIKJL1YpWy0pAtaKiYzMzMzs/WVEyzLC0mebmpmZmZmmzwnWNZokqZIulpSCfBjSeMlnZhzfkn63krS9ZLmSfqHpIcq6kkql7RdOi6WNCUdD5T0nKRZkp6VtEcqf0pSUc41npbUp9lu2szMzMysFk6wbF1tkT5s8n9rqXM8UADsBZwO7FOPfucBB0REX+AXwK9T+Z+A4QCSugNtI2J21caSRkgqkVSyatni+t6LmZmZmdk6cYJldalpe96K8on16GN/YFJErI6IfwNP1KNNJ2BSWv/1e6BnKp8EHClpc+BMYHy1wUWMS4lfcev2nepxOTMzMzOzdecEy+qyCNimStmXgIXpeGlO+UrS75SkVsAW9ei/sg3ZB1pW+BXwRET0Ao6qOBcRy4B/AMcAJwF31PdGzMzMzMyamhMsq1VELAHelXQwgKQvAYcDT1dTvRzon46PBjZPx88AJ6S1WNsDg2toc0JOeSdgQToeXuU6NwHXANMj4qMG3ZCZmZmZWRNygmX1cQZwiaRS4HHgsoh4o5p6NwIHSZpNts6qYnTrHuBt4CXgz8BMoGJh1GXAH9JGGaty+vof4DeSZlHlA7EjYgbwCXDLut+amZmZmVn+eGttq1NEvAQMqaZ8cJXX7wGDcoouTuWrJV0QEUskbQtMA8rSualA92r6fq5K+c8rDiTtQPbHgUcaeUtmZmZmZk3CCZY1lwclbU22LutXabOLBpN0BnAF8JOIWF2fNoU7dqJkzBGNuVw1FmeZoZmZmZlZNZxgWbOoOtq1Dv3cBtyWj77MzMzMzPLNa7DMzMzMzMzyxAmWmZmZmZlZnjjBMjMzMzMzyxOvwbKNXtmCxRSMmtzSYdRbeduhABR23YWyYd5Sw8zMzGxD4hEsMzMzMzOzPHGCZWZmZmZmlidOsKxZSPqKpLskvSFphqSHJK31AcM59cslbdecMZqZmZmZrSuvwbImJ0nAvcCtEXFKKusDbA+82pKxmZmZmZnlk0ewrDkMAT6PiLEVBRExG2gt6cGKMknXSRqe0+4iSWWSpkn6aqpzlKQXJM2S9Kik7ZvrJszMzMzM6uIEy5pDL2BGI9otjohC4Drg6lT2NDAoIvoCdwEX5SVCMzMzM7M88BRBW59NyPn++3S8EzBRUhdgC+DN6hpKGgGMAGi9VecmDtPMzMzMLOMRLGsOc4H+1ZSvZM3fwbZVzkc1x9cC16WRre9X0yarHDEuIoojorh1+06Ni9rMzMzMrIGcYFlzeBxok0aVAJDUGxCwl6Q2krYGDqnS7uSc78+l407AgnQ8rMkiNjMzMzNrBE8RtCYXESHpOOBqSRcDnwHlwHnAX4AXyab6zarSdBtJc4AVwKmpbDQwSdJHZIlb16aO38zMzMysvpxgWbOIiHeAk6o5dRHVbFQREQXp8OIq5fcD9+c7PjMzMzOzfPAUQTMzMzMzszzxCJZt9Ap37ETJmCNaOowGWAxAWQtHYWZmZmYN5xEsMzMzMzOzPHGCZWZmZmZmlidOsMzMzMzMzPLECZaZmZmZmVmeeJML2+iVLVhMwajJzXa98rZD61WvsOsuAJQN83YWZmZmZhsLj2CZmZmZmZnliRMsMzMzMzOzPHGCZU1G0ipJpZJmS5opad889XuTpL3Scbmk7fLRr5mZmZnZuvIaLGtKyyOiCEDSYcBvgINyK0jaLCJWNqTTiDgrbxGamZmZmeWRR7CsuWwFfAQgabCkqZIeAF5KZfdJmiFprqQRqezoNAJWKukVSW+m8imSilvqRszMzMzMauIRLGtK7SSVAm2BLsDBOef6Ab0i4s30+syI+FBSO2C6pHsi4gHgAQBJfwGerO+FU5I2AqD1Vp3X+UbMzMzMzOrDI1jWlJZHRFFE9AAOB26TpHRuWk5yBXCupNnA88DOQLeKE5IuSn39sb4XjohxEVEcEcWt23da9zsxMzMzM6sHj2BZs4iI59JmFBXDSUsrzkkaDBwK7BMRyyRNIRv1QtKhwLeAA5szXjMzMzOzxnCCZc1CUg+gNbComtOdgI9SctUDGJTa7Ar8ETgsIpY3W7BmZmZmZo3kBMuaUsUaLAABwyJi1RezBCv9HRgp6WXgFbJpggDDgW2B+1KbdyLim00dtJmZmZlZYznBsiYTEa1rKJ8CTMl5vQL4RjVVpwCXVdN+cM5xwToFaWZmZmaWR06wbKNXuGMnSsYc0YxXXFyvWmVNHIWZmZmZNT/vImhmZmZmZpYnTrDMzMzMzMzyxAmWmZmZmZlZnjjBMjMzMzMzyxNvcmEbvbIFiykYNbmlw2iQ8rZD1yor7LoLZcO8NYaZmZnZ+swjWGZmZmZmZnniBMvMzMzMzCxPnGBZvUhaJak052tUE15rsKQHm6p/MzMzM7Om4jVYVl/LI6KopYOojqTNImJlS8dhZmZmZuYRLFsnkgZIelbSbEnTJHWUNFzSdTl1HpQ0OB3fIKlE0lxJl+XUOVzSPEkzgeNzyr8k6T5JcyQ9L6l3Kh8t6XZJzwC3N9f9mpmZmZnVxiNYVl/tJJXmvP4NcC8wETg5IqZL2gpYXkc/P4uIDyW1Bh5LCdOrwI3AwcDrqc8KlwGzIuJYSQcDtwFF6dxewP4RsdY1JY0ARgC03qpzg27UzMzMzKyxnGBZfa01RVBSIfBuREwHiIhPUnlt/ZyUkp/NgC5kSVIr4M2IeC21/zMpOQL2B05I/T8uaduUyAE8UF1yleqOA8YBtOnSLRp2q2ZmZmZmjeMEy5rCStacftoWQFJX4AJgQER8JGl8xblGWroObc3MzMzM8s5rsGxdvAJ0kTQAIK2/2gwoB4oktZK0MzAw1d+KLClaLGl74BupfB5QIGn39PrUnGtMBU5L/Q8GFlaMlJmZmZmZrW88gmX1VXUN1t8jYpSkk4FrJbUjW391KPAM8CbwEvAyMBMgImZLmkWWUL2V6hERn6Vpg5MlLSNLqjqm64wGbpY0B1gGDGvSuzQzMzMzWwdOsKxeIqJ1DeXTgUHVnDqthvrDayj/O9CjmvIPgWOrKR9dY7BmZmZmZi3EUwTNzMzMzMzyxCNYttEr3LETJWOOaOkwGmjxWiVlLRCFmZmZmTWMR7DMzMzMzMzyxAmWmZmZmZlZnjjBMjMzMzMzyxMnWGZmZmZmZnniTS5so1e2YDEFoya3dBh5V77BbdxhZmZmtvHzCJaZmZmZmVmeOMEyMzMzMzPLEydYtgZJqySVSpotaaakfRvRx5J1jGGd2puZmZmZtRSvwbKqlkdEEYCkw4DfAAfVp6EkAWq60MzMzMzM1m8ewbLabAV8BCCpg6TH0qhWmaRjUnmBpFck3Qa8COycyn8vaW5q0zmVfU/S9DQ6do+k9qm8q6TnUr+XV1xcmSslvZjOnZzKu0h6Ko20vSjpgGZ9KmZmZmZmNXCCZVW1S4nLPOAm4Fep/DPguIjoBwwB/jeNWAF0A66PiJ4RMR/YEiiJiJ7Ak8Clqd5fI2JARPQBXga+m8r/ANwQEYXAuzmxHA8UAX2AQ4ErJXUBhgIPp5G2PkBp1ZuQNEJSiaSSVcsWr9sTMTMzMzOrJydYVtXyiCiKiB7A4cBtOVP/fi1pDvAosCOwfWozPyKez+ljNTAxHf8Z2D8d95I0VVIZcBrQM5XvB0xIx7fn9LM/MCEiVkXEe2TJ2gBgOvAdSaOBwoj4tOpNRMS4iCiOiOLW7Ts17kmYmZmZmTWQEyyrUUQ8B2wHdCZLiDoD/dPI0XtA21R1aV1dpe/jgXPSSNVlOe1z69QnrqeAA4EFwHhJZ9S3rZmZmZlZU3KCZTWS1ANoDSwCOgHvR8TnkoYAu9bStBVwYjoeCjydjjsC70ranCxhq/AMcEo6zi2fCpwsqXVax3UgME3SrsB7EXEj2TTGfo29RzMzMzOzfPIuglZVO0ml6VjAsIhYJekO4G9pel8JMK+WPpYCAyX9HHgfODmVXwK8AHyQvndM5T8G7pR0MXB/Tj/3AvsAs8lGuC6KiH9LGgZcKOlzYAngESwzMzMzWy84wbI1RETrGsoXkiU71elVpW6HGvq4AbihmvI3q/T981QewIXpK7f+rcCtNcRiZmZmZtZinGDZRq9wx06UjDmipcMwMzMzs02A12CZmZmZmZnliRMsMzMzMzOzPHGCZWZmZmZmlidOsMzMzMzMzPLEm1zYRq9swWIKRk1u6TAobzsUgMKuuwBQNqysJcMxMzMzsybgESwzMzMzM7M8cYJlZmZmZmaWJ06wrJKkYyWFpB7NcK0iSd/MeX20pFFNfV0zMzMzs6bkBMtynQo8nb6vQVK+1+sVAZUJVkQ8EBFj8nwNMzMzM7Nm5QTLAJDUAdgf+C5wSiobLGmqpAeAlyS1knS9pHmS/iHpIUknprr9JT0paYakhyV1SeVTJP1W0jRJr0o6QNIWwC+BkyWVSjpZ0nBJ16U24yVdI+lZSf/MuUYHSY9JmimpTNIxzf+kzMzMzMxq5gTLKhwD/D0iXgUWSeqfyvsBP46I7sDxQAGwF3A6sA+ApM2Ba4ETI6I/cDNwRU7fm0XEQOA84NKI+A/wC2BiRBRFxMRq4ulClvAdCVSMbH0GHBcR/YAhwP9KUnU3I2mEpBJJJauWLW740zAzMzMzawRv024VTgX+kI7vSq8fBKZFxJupfH9gUkSsBv4t6YlUvgfQC/hHyndaA+/m9P3X9H0GWYJWH/el67wkaftUJuDXkg4EVgM7AtsD/67aOCLGAeMA2nTpFvW8ppmZmZnZOnGCZUj6EnAwUCgpyBKkACYDS+vTBTA3Ivap4fyK9H0V9f+dW5FzXDFKdRrQGegfEZ9LKgfa1rM/MzMzM7Mm5ymCBnAicHtE7BoRBRGxM/AmcECVes8AJ6S1WNsDg1P5K0BnSZVTBiX1rOOanwIdGxhnJ+D9lFwNAXZtYHszMzMzsyblBMsgmw54b5Wye1h7N8F7gLeBl4A/AzOBxWlN1YnAbyXNBkqBfeu45hPAXhWbXNQzzjuAYkllwBnAvHq2MzMzMzNrFp4iaETEkGrKrgGuqVK2WtIFEbFE0rbANKAsnSsFDqymn8E5xwtJa7Ai4kNgQJXq49O54VX66JDTvqZpiGZmZmZmLc4JljXUg5K2BrYAfhURa20wYWZmZma2qXKCZQ2SOyK1oSjcsRMlY45o6TCAbLv4shaOwszMzMyajtdgmZmZmZmZ5YkTLDMzMzMzszxxgmVmZmZmZpYnTrDMzMzMzMzyxJtc2EavbMFiCkZNbukwGqS87dBGty3sugtlw7yVhpmZmVlL8AiWmZmZmZlZnjjBMjMzMzMzyxMnWJsQSaskleZ8jUrlUyQVV1P/SEmzJM2W9JKk79fR/3BJ1+Up1iX56MfMzMzMrDl5DdamZXlEFNWnoqTNgXHAwIh4W1IboKAJY2s0SZtFxMqWjsPMzMzMzCNYVpOOZAn4IoCIWBERrwBIOkrSC2l061FJ2+c2lNRJ0nxJrdLrLSW9JWlzSd+TND2Nit0jqX2q01XSc5LKJF2e05ckXSnpxXTu5FQ+WNJUSQ8ALzXLEzEzMzMzq4MTrE1LuypTBE+uqWJEfAg8AMyXNEHSaRUJE/A0MCgi+gJ3ARdVabsYKAUOSkVHAg9HxOfAXyNiQET0AV4Gvpvq/AG4ISIKgXdzujseKAL6AIcCV0rqks71A34cEd2rxi9phKQSSSWrli2ux6MxMzMzM1t3niK4aan3FEGAiDhLUiFZYnMB8DVgOLATMDElOlsAb1bTfCJwMvAEcApwfSrvlUaotgY6AA+n8v2AE9Lx7cBv0/H+wISIWAW8J+lJYADwCTAtIqq7NhExjmyKI226dIv63rOZmZmZ2brwCJbVKiLKIuL3ZMlVRQJ0LXBdGm36PtC2mqYPAIdL+hLQH3g8lY8HzkltL6vStqGJ0NIG1jczMzMza1JOsKxakjpIGpxTVATMT8edgAXpeFh17SNiCTCdbOrfg2kECrK1Xe+mTTROy2nyDNlIF1XKpwInS2otqTNwIDCtEbdkZmZmZtbkPEVw09JOUmnO679HxKga6gq4SNL/AcvJRouGp3OjgUmSPiIbmepaQx8TgUnA4JyyS4AXgA/S946p/MfAnZIuBu7PqX8vsA8wm2yE66KI+LekHrXdqJmZmZlZS1CEl6fYxq1Nl27RZdjVLR1Gg5S3HdrotoVdd6FsWFkeozGz9ZWkGRGx1ucY1lL/cLKZBa2BmyJiTDV1TiL7Q1oAsyOi1n+QiouLo6SkpEFxm5ltCBr6b2wFj2DZRq9wx06UjDmipcNooMbvfOjUysyqI6k18EeyNbVvA9MlPRARL+XU6Qb8N7BfRHwk6cstE62Z2YbLa7DMzMw2DQOB1yPinxHxH7KP2TimSp3vAX+MiI8AIuL9Zo7RzGyD5wTLzMxs07Aj8FbO67dTWa7uQHdJz0h6Pk0pXEvuZw1+8MEHTRSumdmGyQmWmZmZVdgM6Ea2OdGpwI2Stq5aKSLGRURxRBR37ty5eSM0M1vPOcEyMzPbNCwAds55vRNffORGhbeBByLi8/RB7q+SJVxmZlZP3uTCNnplCxZTMGpyS4fRaOVth8Loxm96YWaWTAe6SepKllidAlTdIfA+spGrWyRtRzZl8J/NGaSZ2YbOI1hmZmabgIhYCZwDPAy8DPwlIuZK+qWko1O1h4FFkl4CngAujIhFLROxmdmGySNYZmZmm4iIeAh4qErZL3KOA/hJ+jIzs0bwCFY9STpWUkjqUc/650lqn/P6oeoWCq9PJC2poXyVpFJJsyXNlLRvvvpuQPspkhr8QW9mZmZmZs3JCVb9nQo8nb7Xx3lAZYIVEd+MiI/zH1azWB4RRRHRh+wDKH9T34bK+PfMzMzMzDYJfuNbD5I6APsD3yVbFFxRPjiNrNwtaZ6kO1JCcS6wA/CEpCdS3fK0YBhJl0h6RdLTkiZIuiCVV47SSNpOUnk6LpA0NY0e1TiCJOk+STMkzZU0Iqd8iaQr0gjU85K2T+VdJT0nqUzS5fV8HFsBH1U8F0mPpZjKJB2TE+8rkm4DXiTtWiXp9ym2xyR1ruOe20m6S9LLku4F2uXczw3p81fmSrqsnnGbmZmZmTU5J1j1cwzw94h4lWzxb/+cc33JRqv2AnYD9ouIa4B3gCERMSS3I0kDgBOAPsA3gPpMe3sf+FpE9ANOBq6pod6ZEdE/9XmupG1T+ZbA82kE6inge6n8D8ANEVEIvFvL9dulKYLzgJuAX6Xyz4DjUlxDgP+VpHSuG3B9RPSMiPkphpKI6Ak8CVxaxz3/AFgWEXumurnP/GcRUQz0Bg6S1Ltq49wPwVy1zDvwmZmZmVnzcIJVP6cCd6Xju1hzmuC0iHg7IlYDpUBBHX3tB9wfEZ9FxKfA3+px/c3JPuyxDJhElsxV51xJs4HnyUaNKj675D/Ag+l4Rk6M+wET0vHttVy/YopgD+Bw4LaUSAn4taQ5wKPAjsD2qc38iHg+p4/VwMR0/GeyEcHaHJjqERFzgDk5506SNBOYBfSkmueR+yGYrdt3quNSZmZmZmb54V0E6yDpS8DBQKGkAFoDIenCVGVFTvVVrNszXckXSW/bnPLzgffIRr1akY0cVY1zMHAosE9ELJM0JaePz9POUNXFGDRARDyXpjp2Br6ZvvePiM/T9L6Kay6tq6v0vaZ7rlb6/JYLgAER8ZGk8fVpZ2ZmZmbWHDyCVbcTgdsjYteIKIiInYE3gQPqaPcp0LGa8meAoyS1TWu7jsw5V84XU+FOzCnvBLybRslOJ0vyquoEfJSSqx7AoDriq4ilYk3ZafWoT+q7NbAoXfP9lFwNAXatpWkrvrinoWQbhkDN9/xUqoekXmTTASFbA7YUWJzWkn2jPnGbmZmZmTUHJ1h1OxW4t0rZPdS9m+A44O8Vm1xUiIjpwANkU97+H1AGVCwSugr4gaRZwHY5za4HhqXpfz2ofnTo78Bmkl4GxpBNE6zLj4Gz09TDHWupV7EGq5Rsmt+wiFgF3AEUp/ZnAPNq6WMpMFDSi2Qjgr9M5TXd8w1Ah3Q/vySb2khEzCabGjgPuJMsSTQzMzMzWy/oi5lj1lwkdYiIJco+J+spYEREzGzpuDZWbbp0iy7Drm7pMBqtvO1QGO2NOsxsbZJmpE1/WkxxcXGUlJS0ZAhmZk2isf/Geg1WyxgnaS+ytUO3OrlqWoU7dqJkzBEtHcY6cHJlZmZmtqFwgtUCImJoS8dgZmZmZmb55zVYZmZmZmZmeeIEy8zMzMzMLE+cYJmZmZmZmeWJEywzMzMzM7M88SYXttErW7CYglGTm/Wa5W1bdh+Twq67AFA2rKxF4zAzMzPb1HgEy8zMzMzMLE+cYJmZmZmZmeWJpwjaGiStAsrIfjdeBoZFxLKWjcrMzMzMbMPgESyranlEFEVEL+A/wMj6NJLkZN3MzMzMNnlOsKw2U4GvSjpK0guSZkl6VNL2AJJGS7pd0jPA7ZIKJE2VNDN97ZvqtZJ0vaR5kv4h6SFJJ6Zz5ZK2S8fFkqak44GSnkvXfFbSHqn8KUlFFQFKelpSn+Z8KGZmZmZmNXGCZdVKI1LfIJsu+DQwKCL6AncBF+VU3Qs4NCJOBd4HvhYR/YCTgWtSneOBglT3dGCfeoQwDzggXfMXwK9T+Z+A4SnG7kDbiJhdTfwjJJVIKlm1bHF9b9vMzMzMbJ14WpdV1U5SaTqeSpbQ7AFMlNQF2AJ4M6f+AxGxPB1vDlyXRphWAd1T+f7ApIhYDfxb0hP1iKMTcKukbkCkvgEmAZdIuhA4ExhfXeOIGAeMA2jTpVvU43pmZmZmZuvMCZZVtTwiinILJF0L/C4iHpA0GBidc3ppzvH5wHtAH7LR0c/qcb2VfDGS2jan/FfAExFxnKQCYApARCyT9A/gGOAkoH89rmFmZmZm1iw8RdDqoxOwIB0Pq6Peu2mk6nSgdSp/BjghrcXaHhic06acL5KkE2q45vAq17mJbPrh9Ij4qN53YWZmZmbWxJxgWX2MBiZJmgEsrKXe9cAwSbOBHnwxunUP8DbwEvBnYCZQsTDqMuAPkkrIphVW+B/gN5JmUWWkNSJmAJ8At6zDPZmZmZmZ5Z2nCNoaIqJDNWX3A/dXUz66yuvXgN45RRen8tWSLoiIJZK2BaaRbZ5BREzli7VauX09V6X85xUHknYg++PAI/W+MTMzMzOzZuAEy5rLg5K2Jtsk41cR8e/GdCLpDOAK4CdpKmKdCnfsRMmYIxpzuXXQsjsXlrXo1c3MzMw2XU6wrFlExOA89XMbcFs++jIzMzMzyzevwTIzMzMzM8sTJ1hmZmZmZmZ54gTLzMzMzMwsT7wGyzZ6ZQsWUzBqckuH0WDlbYfWWaew6y4AlA3zthZmZmZm6wOPYJmZmZmZmeWJEywzMzMzM7M8cYJlDSJpSRP2XSzpmqbq38zMzMysqXkNlq03IqIEKGnpOMzMzMzMGssjWNZgkjpIekzSTEllko5J5QWS5kkaL+lVSXdIOlTSM5JekzQw1Rso6TlJsyQ9K2mPVD5Y0oM517gl9T9H0gmp/AZJJZLmSrqspZ6BmZmZmVl1PIJljfEZcFxEfCJpO+B5SQ+kc18FvgWcCUwHhgL7A0cDPwWOBeYBB0TESkmHAr8GTqhyjUuAxRFRCCBpm1T+s4j4UFJr4DFJvSNiTtUAJY0ARgC03qpznm7bzMzMzKx2TrCsMQT8WtKBwGpgR2D7dO7NiCgDkDQXeCwiQlIZUJDqdAJuldQNCGDzaq5xKHBKxYuI+CgdnpSSp82ALsBewFoJVkSMA8YBtOnSLRp/q2ZmZmZm9ecpgtYYpwGdgf4RUQS8B7RN51bk1Fud83o1XyT0vwKeiIhewFE5bWslqStwAXBIRPQGJte3rZmZmZlZc3CCZY3RCXg/Ij6XNATYtRHtF6Tj4TXU+QdwdsWLNEVwK2ApsFjS9sA3GnhdMzMzM7Mm5QTL6k3SZmQjUncAxWna3xlka6oa4n+A30iaRc3TVC8HtpH0oqTZwJCImA3MSte7E3imEbdhZmZmZtZkvAbLGqIn8EZELAT2qaFOr4qDiBiec1xecS4ingO657T5eSqfAkxJx0uAYVU7z+3TzMzMzGx94wTL6kXSSOBc4LwWDqXBCnfsRMmYI1o6jEZYXGeNsmaIwszMzMzqzwmW1UtEjAXGtnQcZmZmZmbrM6/BMjMzMzMzyxMnWGZmZmZmZnniBMvMzMzMzCxPnGCZmZmZmZnliTe5sI1e2YLFFIya3NJh1Ki87VAYXfeOgWZmZma2/vMIlpmZmZmZWZ44wTIzMzMzM8sTJ1i2FkmrJJVKmi1ppqR966hfIOnF5orPzMzMzGx95TVYVp3lEVEEIOkw4DfAQS0akZmZmZnZBsAjWFaXrYCPACR1kPRYGtUqk3RMTr3Wkm6UNFfSI5LapTbfkzQ9jYbdI6l9Kh8v6QZJz0v6p6TBkm6W9LKk8RWdpjolqd/LcsrHSHpJ0hxJVzXLkzAzMzMzq4NHsKw67SSVAm2BLsDBqfwz4LiI+ETSdsDzkh5I57oBp0bE9yT9BTgB+DPw14i4EUDS5cB3gWtTm22AfYCjgQeA/YCzgOmSiiKiFPhZRHwoqTXwmKTewALgOKBHRISkravegKQRwAiA1lt1ztNjMTMzMzOrnUewrDrLI6IoInoAhwO3SRIg4NeS5gCPAjsC26c2b6aECGAGUJCOe0maKqkMOA3omXOdv0VEAGXAexFRFhGrgbk57U+SNBOYldruBSwmS/b+JOl4YFnVG4iIcRFRHBHFrdt3WsfHYWZmZmZWP06wrFYR8RywHdCZLEHqDPRPa7TeIxvlAliR02wVX4yOjgfOiYhC4LKc+rltVldpvxrYTFJX4ALgkIjoDUwG2kbESmAgcDdwJPD3db5RMzMzM7M8cIJltZLUA2gNLAI6Ae9HxOeShgC71qOLjsC7kjYnS9AaYitgKbBY0vbAN1JMHYBOEfEQcD7Qp4H9mpmZmZk1Ca/BsupUrMGCbFrgsIhYJekO4G9pul8JMK8efV0CvAB8kL53rG8QETFb0qx0nbeAZ9KpjsD9ktqm+H5S3z7NzMzMzJqSEyxbS0S0rqF8IdmmFNXplVPvqpzjG4AbqulreM5xeZX2w6s7rmJgDeVmZmZmZi3GCZZt9Ap37ETJmCNaOoxaLG7pAMzMzMwsT7wGy8zMzMzMLE+cYJmZmZmZmeWJEywzMzMzM7M8cYJlZmZmZmaWJ97kwjZ6ZQsWUzBqckuH0eTK2w5ds2C0N88wMzMza24ewTIzMzMzM8sTJ1hmZmZmZmZ54gRrEyPpZ5LmSpojqVTS3nXU/6WkQ+uoM1jSvjWcGy7punWMeQdJd69LH2ZmZmZmzcFrsDYhkvYBjgT6RcQKSdsBW9TWJiJ+UY+uBwNLgGfXOcjqY3gHOLEp+jYzMzMzyyePYG1augALI2IFQEQsTMkLkn4habqkFyWNk6RUPl7Siem4XNJlkmZKKpPUQ1IBMBI4P42IHVBXEJIKJL2Y8/oCSaPT8VclPSppdrrO7rn10/HUdG5mTSNnZmZmZmYtwQnWpuURYGdJr0q6XtJBOeeui4gBEdELaEc20lWdhRHRD7gBuCAiyoGxwO8joigipq5jjHcAf4yIPsC+wLtVzr8PfC3FcDJwTXWdSBohqURSyapl3k3PzMzMzJqHE6xNSEQsAfoDI4APgImShqfTQyS9IKkMOBjoWUM3f03fZwAF+YxPUkdgx4i4N8X7WUQsq1Jtc+DGFOckYK/q+oqIcRFRHBHFrdt3ymeYZmZmZmY18hqsTUxErAKmAFNSkjJM0l3A9UBxRLyVpuu1raGLFen7Khr/+7OSNZP7mq5VnfOB94A+qY/PGhmDmZmZmVneeQRrEyJpD0ndcoqKgPl8keAslNSBhm8o8SnQsQH13wO+LGlbSW1I0xEj4lPgbUnHpnjbSGpfpW0n4N2IWA2cDrRuYKxmZmZmZk3GCdampQNwq6SXJM0hm143OiI+Bm4EXgQeBqY3sN+/AcfVssnFcElvV3wB2wO/BKYB/wDm5dQ9HTg3xfcs8JUqfV1PNuo2G+gBLG1grGZmZmZmTUYR0dIxmDWpNl26RZdhV7d0GE2uvO3QNQtGe3MPs42dpBkRUdySMRQXF0dJSUlLhmBm1iQa+2+s12DZRq9wx06UjDmipcNoBk6ozMzMzFqapwiamZmZmZnliRMsMzMzMzOzPHGCZWZmZmZmlidOsMzMzMzMzPLECZaZmZmZmVmeeBdB2+iVLVhMwajJLR3GOllrC/Z6KOy6S+Vx2bCyfIZjZmZmZjXwCJaZmZmZmVmeOMEyMzMzMzPLEydYtk4khaQ/57zeTNIHkh5sZH8jJZ2RvwjNzMzMzJqP12DZuloK9JLULiKWA18DFjS2s4gYm7fIzMzMzMyamUewLB8eAo5Ix6cCEypOSNpS0s2SpkmaJemYVP4HSb9Ix4dJekpSK0mjJV2Qyr8q6VFJsyXNlLS7MldKelFSmaSTm/lezczMzMxq5ATL8uEu4BRJbYHewAs5534GPB4RA4EhwJWStgT+GzhZ0hDgGuA7EbG6Sr93AH+MiD7AvsC7wPFAEdAHODT116VqQJJGSCqRVLJq2eI83qqZmZmZWc2cYNk6i4g5QAHZ6NVDVU5/HRglqRSYArQFdomIZcD3gH8A10XEG7mNJHUEdoyIe9M1Pktt9gcmRMSqiHgPeBIYUE1M4yKiOCKKW7fvlLd7NTMzMzOrjddgWb48AFwFDAa2zSkXcEJEvFJNm0JgEbBDk0dnZmZmZtYMPIJl+XIzcFlEVP1E24eBH0kSgKS+6fuuwH8BfYFvSNo7t1FEfAq8LenYVL+NpPbAVLKpha0ldQYOBKY13W2ZmZmZmdWfEyzLi4h4OyKuqebUr4DNgTmS5gK/SsnWn4ALIuId4LvATWkNV67TgXMlzQGeBb4C3AvMAWYDjwMXRcS/m+SmzMzMzMwayFMEbZ1ERIdqyqaQrbcibd3+/WqaHppTfwbZdEGA0TnlrwEHV9P2wvRlZmZmZrZecYJlG73CHTtRMuaIuiuu1xq+E2LVuZpmZmZm1vQ8RdDMzMzMzCxPnGCZmZmZmZnliRMsMzMzMzOzPHGCZWZmZmZmlife5MI2emULFlMwanJLh5E35W2HrnMfhV13oWyYt8EwMzMzyzePYJmZmZmZmeWJEywzMzMzM7M8cYJleSdplaRSSbMlzZS0bz3aLEnfd5B0d9NHaWZmZmaWf16DZU1heUQUAUg6DPgNcFB9GkbEO8CJTReamZmZmVnT8QiWNbWtgI8qXki6UNJ0SXMkXVa1sqQCSS+m45vSSFippA8kXVqfPszMzMzMWopHsKwptJNUCrQFugAHA0j6OtANGAgIeEDSgRHxVHWdRMRZqd2uwN+B8fXtQ9IIYARA66065/0GzczMzMyq4xEsawrLI6IoInoAhwO3SRLw9fQ1C5gJ9CBLlmokqS0wCfhRRMyvbx8RMS4iiiOiuHX7Tvm7MzMzMzOzWngEy5pURDwnaTugM9mI028i4v8a0MVY4K8R8Wh63Zg+zMzMzMyahUewrElJ6gG0BhYBDwNnSuqQzu0o6cu1tD0b6BgRY3KKG9SHmZmZmVlz8giWNYWKNViQjTgNi4hVwCOS9gSey2YMsgT4NvB+Df1cAHye09fYiBjbwD7MzMzMzJqNEyzLu4hoXcu5PwB/qKa8Q/peDvRKx10b0oeZmZmZWUtzgmUbvcIdO1Ey5oiWDiOPFq9zD2V5iMLMNjySDif7A1Vr4KYqU7Bz650A3A0MiIiSZgzRzGyD5zVYZmZmmwBJrYE/At8A9gJOlbRXNfU6Aj8GXmjeCM3MNg5OsMzMzDYNA4HXI+KfEfEf4C7gmGrq/Qr4LfBZcwZnZraxcIJlZma2adgReCvn9duprJKkfsDOETG5to4kjZBUIqnkgw8+yH+kZmYbMCdYZmZmhqRWwO+A/6qrbu6HuXfu3LnpgzMz24A4wTIzM9s0LAB2znm9Uyqr0JFsF9cpksqBQcADkoqbLUIzs42AdxG0jV7ZgsUUjKp1tstGr7ztUBi97rsPmtkGbTrQTVJXssTqFGBoxcmIWAxsV/Fa0hTgAu8iaGbWMB7BMjMz2wRExErgHOBh4GXgLxExV9IvJR3dstGZmW08PIJlZma2iYiIh4CHqpT9ooa6g5sjJjOzjU2tI1iSnpB0WJWy8yTd0LRhNZyk8ZJObGCb8ySdkdP+TUmlkuZJurQe7adUzE2X9JCkrRsV/Nr95qUvScMlfZBzT+fnIbzqrnFdDeeWpO87SLo7D9fqke5llqQ9JD0lyX8kMDMzM7P1Rl1TBCeQzdHOdUoq36ClN+ZnAnfmFF8YEUVAETAszVOvl4j4ZkR8vI4xSVKrfPSVY2K6p/2An0nauY76eRcR70REg5LfGhwL3B0RfSPiFeAx4OQ89GtmZmZmlhd1JVh3A0dI2gJAUgGwAzBV0tclPSdppqRJkjqkOuWSLkvlZZJ6pPItJd0saVoagTgmld+URiVK02jLpZIGS3qwIghJ10kano77S3pS0gxJD0vqUjVoSb+QNF3Si5LGSVI193YwMDPNSa+qbfq+NPV3SIq5LN1Dm2quWS5pO0ljJJ2dUz5a0gWSOkh6LOe5VNx/gaRXJN0GvAjsXNFXOn9fute5kkbk9LtE0hWSZkt6XtL21f4Ek4hYBLwOdEntv51+FqWS/k9S65x+f5+u95ikzqk8d7RuO2U7TFXYOZ1/rbqRv3SPL6bj1pKuSj+bOZJ+VE39onRPcyTdK2kbSd8EzgN+IOmJVPU+4LTa7tvMzMzMrDnVmmBFxIfANOAbqegU4C/AtsDPgUMjoh9QAvwkp+nCVH4DcEEq+xnweEQMBIYAV0raMiLOSiMsxwALgfE1xSNpc+Ba4MSI6A/cDFxRTdXrImJARPQC2gFHVlNnP2BGlbIrJZWSffjiXRHxvqS2KaaTI6KQbN3aD2qKEZgInJTz+qRU9hlwXHouQ4D/zUn8ugHXR0TPiJhfpb8z070WA+dK2jaVbwk8HxF9gKeA79USE5J2IUsc50jak2zkZ7/07FfxRaKyJVASET2BJ4E6p0oCA4ETgN7At1T7lr4jgAKgKCJ6A3dUU+c24OJ0vgy4NK0bGAv8PiKGpHovAgNquN/KD8Fctcy755mZmZlZ86jPLoK50wQrpgcOAvYCnkkJyTBg15w2f03fZ5C9mQb4OjAq1Z9C9mZ/F4CUxEwCflRNgpFrD7LP6PhH6ufnZJ/jUdUQSS9IKiMbqepZTZ0uQNWPn6+YIvgV4BBJ+6ZrvhkRr6Y6twIH1hRgRMwCvqxs3VEf4KOIeAsQ8GtJc4BHgR2BilGn+RHxfA1dnitpNvA82eeXdEvl/wEqRvlyn3NVJ6drvk6WxH0GHAL0B6an53gIsFuqv5osIQT4M7B/Tfea4x8RsSgilpP97GtrcyjwfxUjhymJrySpE7B1RDyZimp83hGxCviPpI7VnKv8EMzW7TvV4xbMzMzMzNZdfTYIuB/4vaR+QPuImCHpKLI31afW0GZF+r4q5xoCTkhrZ6oaC/w1Ih5Nr1eyZvJXMWVPwNyI2KemYFOydj1QHBFvSRqd0z7X8hrKiYglyj7/Y3+y7WwbahJwIlmiVpGsnAZ0BvpHxOdpit0aUxGruZfBZAnJPhGxLMVU0ebziIh0nPucq5oYEeekUaVHJD1A9hxvjYj/rse9VFwj92dS9blFHa+bUhuy0UEzMzMzsxZX5whWRCwBniCbjlexucXzwH6SvgqV66u619HVw8CPKqbFSeqbvp8NdIyIMTl15wN7SWqjbDe9Q1L5K0BnSfuktptLqjo6VfHmf6GydWE1ba7wMvDV6k4o2wBjb+CNdM2CinsFTiebOlebiWSjfSeSJVsAnYD3U3I1hDVH/GrSiWwEbJmytWyD6tGmWumDIm8Hfky2OcSJkr4MIOlLkiriacUXz2wo8HQ6Licb9YK1n+nXUh/tyDaieKaWUP4BfD89YyR9qUqci4GPJB2Qimp83mm65MKI+LyW65mZmZmZNZv6ftDwBKBP+k5EfAAMByak6WfPAT3q6ONXwOZka4DmpteQrdEq1BcbXYxMU+r+QrbG5i/ArHTd/5C9uf9tmjZXCuybe5G0+96Nqe3DZJ9cX53/x9pTzyrWYM0hW/vz1zSl7jvApDTlcDXZiFuNImIu0BFYEBHvpuI7gOLUxxnAvNr6SP4ObCbpZWAMWWK7Ln5Ldi9vkU2vfCT9/P5B2vyCbDRtYNqU4mDgl6n8KrINJmYB21XpdxpwD9lzuyclczW5CfgX2e/BbLIkrqphZD+LOWQ7Ov6ymjqQrWWbXMu1zMzMzMyalb6YZbbpkXQvcFFEvNbSsawvJC2JiA4tHUd9SPorMCpnfVy12nTpFl2GXd08Qa2nytsOhdHe7MNsYyNpRkTUtrFQkysuLo6Sktr+rmZmtmFq7L+xm/qHtI4iG7lxgrWBUfbRAffVlVwBFO7YiZIxRzRDVOszJ1dmZmZmzWGTTrDShhvVbbqxydpQRq/SdNHbWjoOMzMzM7Nc9V2DZWZmZmZmZnVwgmVmZmZmZpYnTrDMzMzMzMzyZJNeg2WbhrIFiykY5d3ca+NdBs3MzMzywyNYZmZmZmZmeeIEy8zMzMzMLE+cYDWSpG0llaavf0takPN6i1TnaEmj6uhnB0l313BuiqR6f7iZpMGSHmzYnTSuX0mH5dzvEkmvpOO1tk6XVCDpxXzHZWZmZma2vvEarEaKiEVAEYCk0cCSiLiq4rykzSLiAeCBOvp5Bzix6SJtGhHxMPAwZIkgcEFElLRoUGZmZmZmLcwjWHkkabyksZJeAP5H0nBJ1+Wcu0bSs5L+KenEVF45uiOpnaS7JL0s6V6gXU7fN0gqkTRX0mU55YdLmidpJnB8DXEVSJoqaWb62jeVD06jZHenPu6QpPr2W8O1fiLpxfR1Xs6pzVL/L6frtU/1fyFpeqo/Luf6AyTNSaNiV+Y8o7aSbpFUJmmWpCH1jc3MzMzMrKk5wcq/nYB9I+In1ZzrAuwPHAmMqeb8D4BlEbEncCnQP+fczyKiGOgNHCSpt6S2wI3AUanuV2qI6X3gaxHRDzgZuCbnXF/gPGAvYDdgvwb0uwZJ/YHvAHsDg4DvSeqbTu8BXJ/u7RPgh6n8uogYEBG9yBLKI1P5LcD3I6IIWJVzmbOBiIhC4FTg1hRv1VhGpIS0ZNUy745nZmZmZs3DCVb+TYqIVTWcuy8iVkfES8D21Zw/EPgzQETMAebknDspjSbNAnqSJUQ9gDcj4rWIiIq21dgcuFFSGTApta0wLSLejojVQClQ0IB+q9ofuDcilkbEEuCvwAHp3FsR8Uw6/nOqCzBE0gsptoOBnpK2BjpGxHOpzp1VrlHxjOYB84HuVQOJiHERURwRxa3bd6pn+GZmZmZm68ZrsPJvaS3nVuQcq74dSuoKXAAMiIiPJI0H1hq1qcX5wHtAH7Kk+rMaYlpF0/1ORNXXaeTpeqA4It5Ka9kacl9mZmZmZusVj2CtX54ChgJI6kU2HRBgK7LEbbGk7YFvpPJ5QIGk3dPrU2votxPwbhqlOh1oXUcc9e23qqnAsZLaS9oSOC6VAewiaZ90PBR4mi+SqYWSOpA2+4iIj4FPJe2dzp9S5RqnAUjqDuwCvFLP+MzMzMzMmpQTrPXLDUAHSS8DvwRmAETEbLKpgfPIpss9k8o/A0YAk9P0wfdr6Pd6YJik2WTT/2obZWtIv1XbzQTGA9OAF4CbImJWOv0KcHa6t22AG1IidSPwItmOhNNzuvsu2bTGUmBLoGIh1fVAqzSlcCIwPCJyR+HMzMzMzFqMsiU2ZusXSR3SOi7SZ4l1iYgfN6avNl26RZdhV+czvI1OeduhMNqbgZhtaCTNSBsgtZji4uIoKfGndJjZxqex/8Z6DZatr46Q9N9kv6PzgeGN7ahwx06UjDkiX3FtpJxcmZmZmeWDEyxbL0XERLIpgGZmZmZmGwyvwTIzMzMzM8sTJ1hmZmZmZmZ54gTLzMzMzMwsT7wGyzZ6ZQsWUzBqckuH0STK2w6t+aR3BTQzMzNrdh7BMjMzMzMzyxMnWGZmZmZmZnniBMvMzMzMzCxPnGDZGiStklQqaa6k2ZL+S1Jefk8k/VLSoXXUOVrSqHxcz8zMzMysuXmTC6tqeUQUAUj6MnAnsBVw6bp2HBG/qEedB4AH1vVaZmZmZmYtwSNYVqOIeB8YAZyjTFtJt0gqkzRL0hAAScMl3SfpH5LKJZ0j6SepzvOSvpTqjZd0Yjoul3SZpJmpvx45fV2XjreXdG8aSZstad9Ufp+kGWmUbURLPBszMzMzs+o4wbJaRcQ/gdbAl4Gzs6IoBE4FbpXUNlXtBRwPDACuAJZFRF/gOeCMGrpfGBH9gBuAC6o5fw3wZET0AfoBc1P5mRHRHygGzpW0bdWGkkZIKpFUsmqZtys3MzMzs+bhBMsaYn/gzwARMQ+YD3RP556IiE8j4gNgMfC3VF4GFNTQ31/T9xk11DmYLPkiIlZFREWmdK6k2cDzwM5At6oNI2JcRBRH/P/27j3Orqq+///rnYBEQGMVTFMEAxakIIgwoLZeQCn10kYQKoj9SqpfqdZL1aLSH/0paGuptGIRb2gtqFXxbhSLF5CiCMIESAICXjAqiCJKUxEIkny+f5w1cBjmmpw5Z5K8no/HPGbvtdde67P3OTOZT9ba69TQ3K3nT/kCJUmSpA3hM1iaUJJdgLXAzZNUXdO1va5rfx3jv89G6qydoM7oeA4EDgaeWFW3J7kAmDfROZIkSVK/OIKlcSXZHngvcHpVFfAN4AXt2G7ATsB1MxjCecDLWn9zk8wH5gO3tuRqd+AJM9i/JEmSNC0mWBrtgSPLtANfA74CnNSOvRuYk2QlcDawpKrWjNNOL/wNcFDrbxmwB3AusEWSa4CT6UwTlCRJkmaFdAYmpE3XVgt3rYXHvGPQYcyIVfOOHv/giS7uIW3qkiyrqqFBxjA0NFTDw8ODDEGSZsT6/o71GSxt8vbaYT7DJz970GHMEJMoSZKk2cQpgpIkSZLUIyZYkiRJktQjJliSJEmS1CMmWJIkSZLUIy5yoU3eyhtXs+j4cwYdxqww4aqDY3ElQkmSpGlxBEuSJEmSesQES5IkSZJ6xARL95HkhCRXJ1mR5Mokj5/GuUNJTpvJ+CRJkqTZzGewdI8kTwT+FNi3qtYk2Q54wBTP3aKqhoHhmYxRkiRJms0cwVK3hcAtVbUGoKpuqaqfJlnVkq2RUaoL2vaJST6c5CLgw0kOTPLFrmMfTHJBkuuTvGqkkySfS7KsjZQd21V+W5JTWvnXkhzQdf7iVmduq3NZG2X7q77dHUmSJGkSJljq9hVgxyTfTfLuJE+dwjl7AAdX1fPHOLY78CfAAcCbkmzZyl9UVfsBQ8CrkjyslW8DnF9VewK/Bv4B+GPgMODNrc6LgdVVtT+wP/CSJDuP7jjJsUmGkwyvvd2V8CRJktQfThHUParqtiT7AU8GDgLOTnL8JKctrao7xjl2ThsNW5PkZmABcAOdpOqwVmdHYFfgl8BdwLmtfCWwpqp+m2QlsKiVHwLsneSItj+/nf/DUddyBnAGwFYLd61JrkGSJEnqCRMs3UdVrQUuAC5oic0xwN3cO9o5b9Qpv5mguTVd22uBLZIcCBwMPLGqbm/TDUfa/G1VjSRD60bOr6p1SUbeqwFeWVVfnt6VSZIkSTPPKYK6R5JHJ9m1q2gf4EfAKmC/Vnb4BnYzH7i1JVe7A0+Y5vlfBl42Mt0wyW5JttnAmCRJkqSecARL3bYF3pnkIXRGrb4PHAv8AfDvSd5CZ3RrQ5wLvDTJNcB1wCXTPP8DdKYLXp4kwC+AQzcwJkmSJKkncu+MLGnTtNXCXWvhMe8YdBizwqp5R0/vhBNdIESazZIsq6qhQcYwNDRUw8N+QoekTc/6/o51BEubvL12mM/wyc8edBizhAmTJEnSTPIZLEmSJEnqERMsSZIkSeoREyxJkiRJ6hETLEmSJEnqERe50CZv5Y2rWXT8OYMOY6Nwv1UGXUVQkiRpWhzBkiRJkqQeMcGSJEmSpB4xwZIkSZKkHjHB0qSSLEjy0STXJ1mW5OIkh/Wx/wOTfLFf/UmSJEnrywRLE0oS4HPAhVW1S1XtBxwFPGJUPRdMkSRJ0mbPBEuTeRpwV1W9d6Sgqn5UVe9MsiTJ0iTnA+cl2SbJB5NcmuSKJM8BaPU+k+TcJN9L8raRtpK8J8lwkquTnNRV/owk1ya5HHhuV/kBbQTtiiTfSvLovtwFSZIkaQocddBk9gQun+D4vsDeVfWrJG8Fzq+qFyV5CHBpkq+1evsAjwPWANcleWdV/QQ4oZ07l06StjfwXeD9dJK77wNnd/V3LfDkqro7ycHAW4HDRweV5FjgWIC5D95+PS9dkiRJmh4TLE1LkncBTwLuAt4FfLWqftUOHwIsTnJc258H7NS2z6uq1a2N7wCPBH4CPK8lQ1sAC4E96Iys/rCqvtfqf4SWLAHzgbOS7AoUsOVYcVbVGcAZAFst3LV6cOmSJEnSpEywNJmr6RohqqqXJ9kOGG5Fv+mqG+Dwqrquu4Ekj6czcjViLbBFkp2B44D9q+rWJGfSScom8hbg61V1WJJFwAXTviJJkiRphvgMliZzPjAvycu6yrYep+6XgVe2hTFI8rhJ2n4wnQRtdZIFwDNb+bXAoiSPavvP7zpnPnBj214ypSuQJEmS+sQESxOqqgIOBZ6a5IdJLgXOAt4wRvW30JmytyLJ1W1/oraXA1fQSag+ClzUyu+kMyXwnLbIxc1dp70N+KckV+AIrCRJkmYZ/0DVpKrqJjpLs4/lzK56dwB/Ncb5Z46q96dd20vG6fNcYPcxyi8Gdusq+vsJQpckSZL6ygRLm7y9dpjP8MnPHnQYG4nVgw5AkiRpo+YUQUmSJEnqERMsSZIkSeoREyxJkiRJ6hETLEmSJEnqERe50CZv5Y2rWXT8OYMOo69WzTt6vc/da+edWHnMyh5GI0mStPlwBEuSJEmSesQES5IkSZJ6xARrAyVZm+TKJFcnWZ7kb5P05L4meXOSgyepszjJ8b3ob5z2lyT5RbvGa5O8Zob6OH2cY7e177+X5FO97luSJEnqJZ/B2nB3VNU+AEkeDnwUeDDwpg1tuKreOIU6S4GlG9rXJM6uqlckeRhwXZJPVdVPZrjP+6iqnwJH9LNPSZIkabocweqhqroZOBZ4RTrmJfmPJCuTXJHkILhnxOZzSb6aZFWSVyR5batzSZKHtnpnJjmiba9KclKSy1t7u3e1dXrbXpDks20kbXmSP2zln0uyrI2yHTsSb5Lbkvxjq3tJkgWTXN8vge8DC9v5f5Hk0ja69b4kc7vaPbX1d16S7Vv5BUmG2vZ2SVZ1Nb9jO/69JPdLTpMsSnJV256b5F+SXJVkRZJXTve1kiRJkmaCCVaPVdX1wFzg4cDLO0W1F/B84Kwk81rVxwDPBfYH/hG4vaoeB1wMvHCc5m+pqn2B9wDHjXH8NOC/q+qxwL7A1a38RVW1HzAEvKqNRAFsA1zS6l8IvGSia0uyEzAPWJHkD4AjgT9qI3hrgRd0tTtcVXsC/83URvMOAA4H9gb+fCQRG8exwCJgn6raG/jPMWI9NslwkuG1t6+eQveSJEnShjPBmllPAj4CUFXXAj8CdmvHvl5Vv66qXwCrgS+08pV0koexfKZ9XzZOnafRSb6oqrVVNZJZvCrJcuASYEdg11Z+F/DFSdoEODLJCjqjV++uqjuBpwP7AZclubLt79LqrwPObtsfoXMfJvPVqvplVd3RrnOicw4G3ldVd7dr/dXoClV1RlUNVdXQ3K3nT6F7SZIkacP5DFaPJdmFzmjOzZNUXdO1va5rfx3jvy4jddZOUGd0PAfSSUieWFW3J7mAzigUwG+rqqbQ5sgzWEPAV5IsBQKcVVV/N4UwRvq4m3uT+nnj1BlvX5IkSZr1HMHqofas0XuB01vi8g3atLkkuwE7AdfNYAjnAS9r/c1NMh+YD9zakqvdgSesb+NVNQx8GPib1tcRbWEPkjw0ySNb1TncuyDF0cA32/YqOqNecP8FK/64tfFA4FDgoglC+SrwV0m2GOl7fa9JkiRJ6iUTrA33wJFl2oGvAV8BTmrH3g3MSbKSzpS5JVW1Zpx2euFvgINaf8uAPYBzgS2SXAOcTGea4Ib4Z+AvgZ8Af09nRGsFnaRnYavzG+CAtijF04A3t/J/AV6W5Apgu1HtXgp8GlgBfLolc+P5APBjOs+CLaeTxEmSJEkDl3tniEm9keS2qtp20HGM2GrhrrXwmHcMOoy+WjVv/XPOvXbeiZXHrOxhNJJmSpJlVTXRokAzbmhoqIaHJ/o/MUnaOK3v71ifwdImb68d5jN88rMHHUafrf/KiaZWkiRJ688pguq52TR6JUmSJPWTCZYkSZIk9YgJliRJkiT1iAmWJEmSJPWIi1xok7fyxtUsOv6cvvV3nxX8Tlz/xSYkSZK08XEES5IkSZJ6xARLkiRJknrEBGsakpyQ5OokK5JcmeTxk9R/c5KDJ6lzYJI/HOfYkiSnt+05Sc5K8sF0fCnJQ9rXX3edsyjJ+n/K7HpIsirJduOUf7pr/4gkZ65nH4uTHL8BYUqSJEkzzgRripI8EfhTYN+q2hs4GPjJROdU1Rur6muTNH0gMGaC1dV3gPcCWwL/tzqeVVX/AzwE+Ouu6ouAviZYk9gvyR4b2khVLa2qk3sRkCRJkjRTTLCmbiFwS1WtAaiqW6rqpwBJ3pjksiRXJTmjJUQkOTPJEW17VZKTklyeZGWS3ZMsAl4KvKaNiD15nL5PAx4GvLCq1nW1tx1wMvCodv4pbf/Jbf81SfZMcmnbX5Fk19GNJ3lPkuE2OndSV/n9Ym7lD0vylVb/A0AmuG//CpwwRp/btNG4S5NckeQ5rfySJHt21bsgydCo0bw/b/d6eZILJ+hbkiRJ6isTrKn7CrBjku8meXeSp3YdO72q9q+qxwAPpDPSNZZbqmpf4D3AcVW1is7I1KlVtU9VfWOMc44G9gWOqqq7xzh+PPCDdv7r2v432v6pdBK4f6uqfYAh4IYx2jihqoaAvYGnJtl7vJhb2ZuAb1bVnsBngZ3GuV6ATwD7Jvn90X0C51fVAcBBwClJtgHOBp4HkGQhsLCqhked+0bgT6rqscDiCfqWJEmS+soEa4qq6jZgP+BY4BfA2UmWtMMHJfl2kpXA04A9x26Fz7Tvy+hM5ZuKy4FHAgesR9gAFwP/X5I3AI+sqjvGqPO8JJcDV9CJvXtK31gxPwX4CEBVnQPcOkH/a4FTgL8bVX4IcHySK4ELgHl0ErVPAEeMxAV8aow2LwLOTPISYO5YnSY5to3KDa+93aXSJUmS1B8mWNNQVWur6oKqehPwCuDwJPOAdwNHVNVewPvpJAtjWdO+r2Xqn0F2LZ1E4+zuqXPTiPmjdEZ57gC+lORp3ceT7ExnZOrp7dmyc7hv/OsT82gfppOU7djdNXB4G2nbp6p2qqprqupG4JdtFO1IOiNao6/ppcDft/aWJXnYGHXOqKqhqhqau/X89QxbkiRJmh4TrClK8uhRzy/tA/yIe5ORW5Jsy72jL1P1a+BBE1Woqm8BLwO+mGT0dLzR599nP8kuwPVVdRrweTrTALs9GPgNsDrJAuCZU4j5QtpCGkmeCfzOJPH/FjgVeE1X8ZeBV3Y9r/a4rmNnA68H5lfVitHtJXlUVX27qt5IZzRxx9F1JEmSpEEwwZq6bYGzknwnyQo60+hObCv5vR+4ik7ScNk02/0CcNgki1xQVV8A3gyc2z1iU1W/BC5qiz6cAqwA1rYFIF5DZ/TrqjYV7zHAh0a1u5zO1MBrgY/SmX43mZOApyS5Gngu8OMpnPPv3HcE7C10VkVc0dp5S9exTwFH0ZkuOJZT2qIbVwHfApZPoX9JkiRpxqWqBh2DNKO2WrhrLTzmHX3rb9W8rlXyT/T5L0kzJ8mytkjRwAwNDdXw8Oi1iCRp47e+v2MdwZIkSZKkHlnfRQukjcZeO8xn+ORn97FHR60kzU5JngH8G50VWD8w+gPck7wW+L/A3XSecX1RVf2o74FK0kbMESxJkjYDSeYC76KzmNEewPOT7DGq2hXAUFtV9lPA2/obpSRt/EywJEnaPBwAfL+qrq+qu4CPA8/prlBVX6+q29vuJcAj+hyjJG30TLAkSdo87AD8pGv/hlY2nhcD/zXWge4Pc//FL37RwxAlaeNngiVJku4jyV8AQ8ApYx3v/jD37bffvr/BSdIs5yIX2uStvHE1i44/Z9BhjOk+S7pvxvbaufP52SuPWTngSKRN2o3c94PZH9HK7iPJwcAJwFOrak2fYpOkTYYjWJIkbR4uA3ZNsnOSB9D5QPel3RWSPA54H7C4qm4eQIyStNEzwZIkaTNQVXcDrwC+DFwDfKKqrk7y5iSLW7VTgG2BTya5MsnScZqTJI3DKYKbuSQFvL2q/rbtHwdsW1UnJnkpcHtVfWigQUqSeqKqvgR8aVTZG7u2D+57UJK0iXEES2uA5ybZbvSBqnrvhiZX6fB9JkmSpM2Cf/jqbuAM4DWjDyQ5sY1okeT3k3wtyfIklyd5VJJtk5zX9lcmeU6ruyjJdUk+BFwF7JjkPW1J36uTnNTVx7OSXJtkWZLTknxxdN9t/6oki9r251r9q5McO4P3RpIkSZoWpwgK4F3AiiRvm6DOfwInV9Vnk8yjk5zfBRxWVf/bRsAu6ZqvvytwTFVdApDkhKr6VZK5wHlJ9ga+S+dh6qdU1Q+TfGyK8b6otfVA4LIkn66qX3ZXaInXsQBzH+wSwpIkSeoPR7BEVf0v8CHgVWMdT/IgYIeq+myrf2dV3Q4EeGuSFcDX6Hxg5YJ22o9GkqvmeUkuB64A9gT2AHYHrq+qH7Y6U02wXpVkOXAJnSWHdx3jmu75jJa5W8+fYrOSJEnShnEESyPeAVwO/Mc0znkBsD2wX1X9NskqYF479puRSkl2Bo4D9q+qW5Oc2VVvPHdz3/8AmNfaOhA4GHhiVd2e5IIptCVJkiT1hSNYAqCqfgV8AnjxGMd+DdyQ5FCAJFsl2RqYD9zckquDgEeO0/yD6SRcq5MsAJ7Zyq8Ddhl5tgo4suucVcC+rb99gZ1b+Xzg1pZc7Q48YfpXK0mSJM0MEyx1+1fgfqsJNv+HztS8FcC3gN+l81zWUJKVwAuBa8c6saqW05kaeC3wUeCiVn4H8NfAuUmWAb8GVrfTPg08NMnVdD635but/FxgiyTXACfTmSYoSZIkzQpOEdzMVdW2Xds/B7bu2j+xa/t7wNPGaOKJ4zT9mFH9LBmn3teravckobPYxnCrfwdwyDjnPHOcckmSJGmgTLA0aC9JcgzwADqjXO/rdQd77TCf4ZOf3etme2T15FU2AysHHYAkSVKPmGBpoKrqVODUQcchSZIk9YLPYEmSJElSj5hgSZIkSVKPmGBJkiRJUo/4DJY2eStvXM2i488ZdBizzqp5Rw86hEnttfNO92yvPMalMCRJ0uznCJYkSZIk9YgJliRJkiT1iAmWJEmSJPXIwBKsJGuTXJlkeZLLk/zhJPUXJbmqbQ8lOW2S+i9N8sJpxnRokje27ROT3NhivCrJ4q7y46bZ7u8l+dR0zhl1/quTbN21/6UkD1nf9sbpY8zrSvLoJBe0+3BNkjNa+T5JnjWFdqdUbxpxnpLk6vb9FUle1Ku2JUmSpA01yEUu7qiqfQCS/AnwT8BTp3JiVQ0Dw5PUee96xPR6YHHX/qlV9S9J/gD4RpKHT7fBJFtU1U+BI9YjnhGvBj4C3A5QVT1LWKbgNDr34fMASfZq5fsAQ8CXJjl/qvWm6ljgoVW1tiWdFwEf7FHbkiRJ0gaZLVMEHwzcCpCOU9qo0cokR46unOTAJF9MMifJqu7RnCTfS7Kge0QmyUuSXNZGyz7dPRrUdd5uwJqqumX0saq6Brgb2G7UORckGWrb2yVZ1baXJFma5HzgvFGjb0uSfCbJuS3Wt3W1954kw22E5qRW9irg94CvJ/l6K1uVZLu2/dp2r65K8upWtqiNNr2/tfWVJA+c6r0YZSFwQ9e9WJnkAcCbgSPbyNaRSQ5IcnGSK5J8q418jVVvmyQfTHJpq/ucMV6LMd8DSZYC2wLLkhxZVbcDq5IcMEYbx7Z7Obz29tWTXKIkSZLUG4NMsB7Y/ui+FvgA8JZW/lw6ox6PBQ4GTkmycKwGqmod8HngMIAkjwd+VFU/H1X1M1W1f1U9FrgGePEYzf0RcPlY/bR21wG/mPrlsS9wRFWNNSq3D3AksBed5GPHVn5CVQ0BewNPTbJ3VZ0G/BQ4qKoOGhXXfsBfAo8HngC8JMnj2uFdgXdV1Z7A/wCHt/Kp3ItupwLnJ/mvJK9J8pCqugt4I3B2Ve1TVWcD1wJPrqrHtWNvHafeCcD5VXUAcBCd13ebUX2O+R6oqsW0kc/WFnRGMp88OuiqOqOqhqpqaO7W8ye5REmSJKk3BplgjfyhvDvwDOBDSQI8CfhYVa1tidJ/A/tP0M7ZdJIVgKPa/miPSfKNJCuBFwB7jlFnIfdPoF6T5ErgX4Ajq6qmeG0AX62qX41z7LyqWl1VdwLfAR7Zyp+X5HLgihbjHpP08STgs1X1m6q6DfgM9yYbP6yqK9v2MmBR257KvbhHVf0H8AfAJ4EDgUuSbDVG1fnAJ9tI3akTtHsIcHy7rxcA84CdRtWZznvgZjojfJIkSdLAzYoPGq6qi9uUt+3X4/SLgd9Psj1wKPAPY9Q5Ezi0qpYnWUInURjtDjpJQrdTq+pfJuj7bu5NUueNOvabCc5b07W9Ftgiyc7AccD+VXVrkjPHaHM6RvfxwLZ9JpPfi/toz5B9EPhgS6AeM0a1twBfr6rDkiyikzyNJcDhVXXd5JcwJfPovHaSJEnSwM2KZ7CS7A7MBX4JfIPOtLm5LWl6CnDpeOe2UaXPAm8HrqmqX45R7UHATUm2pDNqM5ZrgN+fZuirgP3a9oYsYgGd59B+A6xOsgB4ZtexX9O5htG+ARyaZOs2ze6wVjaRqdyLeyR5RqtLkt8FHgbcOEZM81s5wJIJYv8y8Mo2WknXlMbR1zXV98BuwFWTXYckSZLUD7PhGawr6UzrO6aq1tJJllYAy4HzgddX1c8maets4C8Ye3ogwP8PfJvOinPXjlPnQuBxI3/4T9G/AC9LcgWjFsCYrqpaTmdq4LXAR1usI84Azh1Z5KLrnMvpjEhdSuf6PlBVV0zS1VTuRbdDgKuSLKeTHL2uvR5fB/YYWbwCeBvwT+1edI+Mjq73FmBLYEWSq7n32btu03kP/BHw1SlchyRJkjTjMr3HijZtSf4N+EJVfW3QsWhybfTrtVX1fyaqt9XCXWvhMe/oT1AbkVXzjh50CJPaa+d7H89beczKAUYizU5JlrXFkQZmaGiohocn/OQUSdoore/v2FnxDNYs8lY6K/Jp47AdnRG5Ce21w3yGT352H8LZ2Mz+5etNqSRJ0sbGBKtLW7Fu6aDj0NRUlVMDJUmSNKvMikUuJEmSJGlTYIIlSZIkST1igiVJkiRJPeIzWNrkrbxxNYuOP2fQYcxqY64oeOLsXwRDkiRptnEES5IkSZJ6xARLkiRJknpkWglWkhOSXJ1kRZIrk0z4mVFJ3pzk4EnqHJjkD8coX5TkhiRzRpVfmeTxST6QZI/pxL++khw6U30lOTHJcZP1meSCJOv9YZJJFiT5aJLrkyxLcnGSw9a3vfWM4cAkX2zbi5Mc38/+JUmSpJk25WewkjwR+FNg36pak2Q74AETnVNVb5xC0wcCtwHfGnXuqiQ/Bp4M/HeLYXfgQVX1beDbU429Bw4Fvgh8Z2PsM0mAzwFnVdXRreyRwOIx6m5RVXdvaJ+Tqaql+JljkiRJ2sRMZwRrIXBLVa0BqKpbquqnAEnemOSyJFclOaP9QU+SM5Mc0bZXJTkpyeVJVibZPcki4KXAa9rI1JNH9fkx4Kiu/aOAj7f27hnRSXJbkn9MsjzJJUkWtPIFST7bypePjJQl+Yskl7Y+35dk7njttHMWA6e0+o/qDjDJnyX5dpIrknytq+8Tk3ywxXl9kld1nXNCku8m+Sbw6NE3eoI+/7zF/d2Re5VkbpJT2v1fkeSvxnjtngbcVVXvHSmoqh9V1TtbG0uSLE1yPnBekm1a7Je263pOV73PJDk3yfeSvK0r5vckGW4jnCd1lT8jybVJLgee21W+JMnpbfvMJKcl+Va7V0d01Xtd17Wd1Mq2SXJOe52uSnLkGNcsSZIk9d10EqyvADu2P+7fneSpXcdOr6r9q+oxwAPpjHSN5Zaq2hd4D3BcVa0C3gucWlX7VNU3RtX/BHBokpGRtiPpJF2jbQNcUlWPBS4EXtLKTwP+u5XvC1yd5A9aO39UVfsAa4EXjNdOVX2LzkjL61qMPxjV9zeBJ1TV4+gkf6/vOrY78CfAAcCbkmyZZD86ieI+wLOA/UdfzAR9blFVBwCvBt7Uyl4MrK6q/VtbL0my86gm9wQuH+O+ddsXOKKqngqcAJzf+jqITqK3Tau3D537txdwZJIdW/kJVTUE7A08NcneSeYB7wf+DNgP+N0J+l8IPInOe+dkgCSHALvSuX/7APsleQrwDOCnVfXY9p47d3RjSY5tCd/w2ttdDU+SJEn9MeUEq6puo/NH8rHAL4Czkyxphw9qozgr6YyW7DlOM59p35cBi6bQ58+Bq4CnJ9kHuLuqrhqj6l10ptONbvtpdJI5qmptVa0Gnt6u47IkV7b9XSZpZyKPAL7crv113Pfaz6mqNVV1C3AzsIDOlMfPVtXtVfW/TG+a3Fj37xDghe1avg08jE5SMq4k72qjP5d1FX+1qn7V1ebxrc0LgHnATu3YeVW1uqrupDN98ZGt/HltlOoKOvdgDzoJ5g+r6ntVVcBHJgjrc1W1rqq+Q+c+jcRxSGvz8tbersBK4I+T/HOSJ7fX9T6q6oyqGqqqoblbz5/odkiSJEk9M63PwaqqtXT+4L6gJRTHJPk48G5gqKp+kuREOn+Qj2VN+752Gn2PTBP8OWOPXgH8tv0BP5W2Q+dZpL/bwHZGvBN4e1UtTXIgcGLXsTVd29O55vGMdf8CvLKqvjzBeVcDh4/sVNXL03mGbrirzm+6tgMcXlXXdTeSzqIm97umNmJ2HLB/Vd2a5EzGfw+Mp7vddH3/p6p63+jKSfalMwL4D0nOq6o3T7M/SZIkqeemPIKV5NFJukdG9gF+xL1/SN+SZFvgiNHnTuLXwIMmOP4ZOn9IH0l7/moazgNeBvc8qzS/lR2R5OGt/KHpLPiwvjHOB25s28dMIaYL6Ux7fGCSB9GZPjfdPrt9GXhZki0BkuzWNZ1vxPnAvCQv6yrbepI2X5nc8yzd4yaJ4cF0ErTV7Rm0Z7bya4FFXc+QPX/Sq7l/HC9q7yuS7JDk4Ul+D7i9qj4CnEJneqMkSZI0cNN5Bmtb4Kwk30mygs4UsBOr6n/oPGdzFZ0/iC8bv4kxfQE4LGMvckFr/2Lg51V1/TTb/hs60xdX0plWt0ebgvb3wFfadXyVzvM/E/k48Lq24MOjRh07EfhkkmXALZMFVFWXA2cDy4H/Yvz7NVGf3T5AZ6re5UmuAt7HqJGyNip3KJ1no36Y5FLgLOAN47T5FmBLYEWSq9v+RNe0nM40vmuBjwIXtfI76UwpPadNH7x5onbGaPcrrb2L22v4KTpJ517ApW0K45uAf5hOu5IkSdJMyb0z4qRN01YLd62Fx7xj0GHMaqvmHX3/whNdHESa7ZIsawsMDczQ0FANDw9PXlGSNjLr+zt2Q58Jkma9vXaYz/DJzx50GLOcyZQkSVIvTGeKoCRJkiRpAiZYkiRJktQjJliSJEmS1CMmWJIkSZLUIy5yoU3eyhtXs+j4cwYdRs+MueKf7mevnXdi5TErBx2GJEnazDiCJUmSJEk9YoIlSZIkST1igrUZSrIgyUeTXJ9kWZKLkxy2nm29OsnWvY5xjH5um+k+JEmSpA1lgrWZSRLgc8CFVbVLVe0HHAU8Yj2bfDUw4wmWJEmStDEwwdr8PA24q6reO1JQVT+qqncmWZLk9JHyJF9McmDbfk+S4SRXJzmplb0K+D3g60m+3soOaSNilyf5ZJJtW/mqJP+U5MrWzr5JvpzkB0le2upsm+S8du7KJM8ZHfxU6kiSJEmDYoK1+dkTuHw9zjuhqoaAvYGnJtm7qk4DfgocVFUHJdkO+Hvg4KraFxgGXtvVxo+rah/gG8CZwBHAE4CT2vE7gcPauQcB/9pG3LpNpQ5Jjm2J3PDa21evx+VKkiRJ0+cy7Zu5JO8CngTcBbxrgqrPS3IsnffMQmAPYMWoOk9o5Re1nOcBwMVdx5e27yuBbavq18Cvk6xJ8hDgN8BbkzwFWAfsACwAftYd8hTqUFVnAGcAbLVw15r4LkiSJEm9YYK1+bkaOHxkp6pe3kaehoG7ue+o5jyAJDsDxwH7V9WtSc4cOTZKgK9W1fPH6XtN+76ua3tkfwvgBcD2wH5V9dskq8boZyp1JEmSpIFwiuDm53xgXpKXdZWNLFKxCtgnyZwkOwIHtPIH0xldWp1kAfDMrnN/DTyobV8C/FGS3wdIsk2S3aYR23zg5pY4HQQ8cj3rSJIkSQPhCNZmpqoqyaHAqUleD/yCTvL0BuAi4IfAd4BraM9qVdXyJFcA1wI/afVGnAGcm+Sn7TmsJcDHkmzVjv898N0phvefwBeSrKQzonbtetaRJEmSBsIEazNUVTfRWZp9LC8Y55wl45S/E3hn1/75wP5j1FvUtX0mnUUu7ncMeOI4/Wzbvt8yXh1JkiRp0JwiKEmSJEk94giWNnl77TCf4ZOfPegweshl56di5aADkCRJmyVHsCRJkiSpR0ywJEmSJKlHTLAkSZIkqUdMsCRJkiSpR1zkQpu8lTeuZtHx5ww6jPW2at7Rgw5B49hr553u2V55jMtqSJIkR7AkSZIkqWdMsCRJkiSpR0ywdI8kt43aX5Lk9B61fWaSI3rRliRJkjRbmWBpVkri84GSJEna6JhgaUqSLEpyfpIVSc5LslMrPzPJaUm+leT6kVGqdJye5LokXwMe3tXWqiTbte2hJBe07ROTfDjJRcCHW5/fSHJ5+/rDVm9hkguTXJnkqiRP7vPtkCRJksbkKIG6PTDJlV37DwWWtu13AmdV1VlJXgScBhzaji0EngTs3up/CjgMeDSwB7AA+A7wwSnEsAfwpKq6I8nWwB9X1Z1JdgU+BgwBRwNfrqp/TDIX2Hp0I0mOBY4FmPvg7ad29ZIkSdIGMsFStzuqap+RnSRL6CQ0AE8Entu2Pwy8reu8z1XVOuA7SRa0sqcAH6uqtcBPk5w/xRiWVtUdbXtL4PQk+wBrgd1a+WXAB5Ns2fq+cnQjVXUGcAbAVgt3rSn2LUmSJG0QpwiqF9Z0bWcK9e/m3vfevFHHftO1/Rrg58Bj6SR6DwCoqgvpJHA3AmcmeeF6xCxJkiT1nAmWpupbwFFt+wXANyapfyFwZJK5SRYCB3UdWwXs17YPn6CN+cBNbXTs/wBzAZI8Evh5Vb0f+ACw7zSuQ5IkSZoxJliaqlcCf5lkBZ1k528mqf9Z4Ht0nr36EHBx17GTgH9LMkxn6t943g0ck2Q5nee7Rka3DgSWJ7kCOBL4t+ldiiRJkjQzfAZL96iqbUftnwmc2bZ/BDxtjHOWjNVGVRXwinH6+Qb3Pk/VXX7iqP3vAXt3Fb2hlZ8FnDXhxUiSJEkDYIKlTd5eO8xn+ORnDzqMDbB60AFoHCsHHYAkSZp1nCIoSZIkST1igiVJkiRJPWKCJUmSJEk9YoIlSZIkST3iIhfa5K28cTWLjj9n0GFoDKvmHb1+J57owh+SJGl2cgRLkiRJknrEBEuSJEmSesQES9OWZEGSjya5PsmyJBcnOWzQcUmSJEmDZoKlaUkS4HPAhVW1S1XtBxwFPGKggUmSJEmzgAmWputpwF1V9d6Rgqr6UVW9M8mSJKePlCf5YpIDk7woyTu6yl+S5NS2/bk2CnZ1kmO76tyW5B+TLE9ySZIFrfzPknw7yRVJvjZSLkmSJM0GJliarj2By6d5zieAP0uyZdv/S+CDbftFbRRsCHhVkoe18m2AS6rqscCFwEta+TeBJ1TV44CPA68fq8MkxyYZTjK89nZXnJMkSVJ/mGBpgyR5Vxtlumy8OlV1G3A+8KdJdge2rKqV7fCrkiwHLgF2BHZt5XcBX2zby4BFbfsRwJeTrAReRyfhG6vPM6pqqKqG5m49f/0vUJIkSZoGEyxN19XAviM7VfVy4OnA9sDd3Pc9Na9r+wPAEjqjV/8BkORA4GDgiW2k6oquc35bVdW213LvZ7a9Ezi9qvYC/mpUH5IkSdJAmWBpus4H5iV5WVfZ1u37KmCfJHOS7AgcMFKhqr5NZ4TqaOBjrXg+cGtV3d5Gtp4whf7nAze27WPW+yokSZKkGWCCpWlpo0qHAk9N8sMklwJnAW8ALgJ+CHwHOI37P6v1CeCiqrq17Z8LbJHkGuBkOtMEJ3Mi8Mkky4BbNuxqJEmSpN7aYvIq0n1V1U10lmYfywsmOPVJwKld7awBnjlOH9t2bX8K+FTb/jzw+WmGLEmSJPWFCZZmXJKHAJcCy6vqvH73v9cO8xk++dn97lZT4gqPkiRp02KCpRlXVf8D7DboOCRJkqSZ5jNYkiRJktQjJliSJEmS1CMmWJIkSZLUIyZYkiRJktQjLnKhTd7KG1ez6PhzBh3GmFbNO3rQIUgagL123ume7ZXHrBxgJJKkXnMES5IkSZJ6xARLkiRJknrEBEt9leS2UftLkpw+yTmLkxzftg9NskfXsTcnOXhmopUkSZKmx2ewNOtV1VJgads9FPgi8J127I0DCkuSJEm6H0ewNGsk+bMk305yRZKvJVnQypckOT3JHwKLgVOSXJnkUUnOTHLEYCOXJEmSOhzBUr89MMmVXfsP5d7RqW8CT6iqSvJ/gdcDfztSsaq+lWQp8MWq+hRAkjE7SXIscCzA3Adv3+trkCRJksZkgqV+u6Oq9hnZSbIEGGq7jwDOTrIQeADww/XtpKrOAM4A2GrhrrW+7UiSJEnT4RRBzSbvBE6vqr2AvwLmDTgeSZIkaVpMsDSbzAdubNvHjFPn18CD+hOOJEmSND0mWJpNTgQ+mWQZcMs4dT4OvK4thPGovkUmSZIkTYHPYKmvqmrbUftnAme27c8Dnx/jnO46FwF7dB1eMhNxSpIkSevDBEubvL12mM/wyc8edBjjWD3oACQNwMpBByBJmjFOEZQkaTOR5BlJrkvy/STHj3F8qyRnt+PfTrJoAGFK0kbNBEuSpM1AkrnAu4Bn0plq/fwke4yq9mLg1qr6feBU4J/7G6UkbfxMsCRJ2jwcAHy/qq6vqrvoLBr0nFF1ngOc1bY/BTw9432iuyRpTD6DpU3esmXLbkty3aDjGGU7xl8pcVBmW0yzLR4wpqkypsn1Kp5HTqPuDsBPuvZvAB4/Xp2qujvJauBhjIo1ybHAsW13TZKrphP0JmK2vaf6aXO9dq978/Po9TnJBEubg+uqamjQQXRLMmxME5tt8YAxTZUxTW62xTNdVXUGcAZs/NeyvjbX64bN99q97s1PkuH1Oc8pgpIkbR5uBHbs2n8E9364+/3qJNmCzgfA/7Iv0UnSJsIES5KkzcNlwK5Jdk7yAOAoYOmoOkuBY9r2EcD5VVV9jFGSNnpOEdTm4IxBBzAGY5rcbIsHjGmqjGlyfY+nPVP1CuDLwFzgg1V1dZI3A8NVtRT4d+DDSb4P/IpOEjaZ2XZv+2VzvW7YfK/d6978rNe1x/+YkiRJkqTecIqgJEmSJPWICZYkSZIk9YgJljZpSZ6R5Lok309y/AD63zHJ15N8J8nVSf6mlZ+Y5MYkV7avZ/U5rlVJVra+h1vZQ5N8Ncn32vff6WM8j+66F1cm+d8kr+73fUrywSQ3d3+mz3j3JR2ntffWiiT79jGmU5Jc2/r9bJKHtPJFSe7oul/v7VM8475OSf6u3aPrkvxJr+OZIKazu+JZleTKVj7j96j1M97P/kDfTxtist+nSbZq9/37Sb6dZNEAwuy5KVz3a9vrvCLJeUmm89lks9pU/w1NcniSSrJJLOU9letO8ryun++P9jvGmTCF9/pO7ffaFe393te/XWbKWP+GjDo+/d/PVeWXX5vkF52HuH8A7AI8AFgO7NHnGBYC+7btBwHfBfYATgSOG+C9WQVsN6rsbcDxbft44J8H+Lr9jM4HqPb1PgFPAfYFrprsvgDPAv4LCPAE4Nt9jOkQYIu2/c9dMS3qrtfHeMZ8ndp7fTmwFbBz+3mc24+YRh3/V+CN/bpHrZ/xfvYH+n7agOuZ9Pcp8NfAe9v2UcDZg467T9d9ELB1237ZpnDdU732Vu9BwIXAJcDQoOPu02u+K3AF8Dtt/+GDjrtP130G8LK2vQewatBx9+jaJ/s3ZNq/nx3B0qbsAOD7VXV9Vd0FfBx4Tj8DqKqbqurytv1r4Bpgh37GMA3PAc5q22cBhw4ojqcDP6iqH/W746q6kM7Kad3Guy/PAT5UHZcAD0mysB8xVdVXqurutnsJnc8z6otx7tF4ngN8vKrWVNUPge/T+bnsW0xJAjwP+Fiv+50kpvF+9gf6ftoAU/l92n1tnwKe3u7/xmzS666qr1fV7W23rz+PM2yq/4a+hc5/9NzZz+Bm0FSu+yXAu6rqVoCqurnPMc6EqVx3AQ9u2/OBn/YxvhkzhX/Xpv372QRLm7IdgJ907d/AAJObNl3mccC3W9Er2lDzB9PH6XhNAV9JsizJsa1sQVXd1LZ/Bizoc0wjjuK+fwwP8j7B+Pdltry/XkTnf9ZG7Nymb/x3kif3MY6xXqfZcI+eDPy8qr7XVdbXezTqZ3+2v5/GM5X47qnT/gNgNfCwvkQ3c6b7uryY+/48bswmvfY2VWrHqjqnn4HNsKm85rsBuyW5KMklSZ7Rt+hmzlSu+0TgL5LcAHwJeGV/Qhu4af9+NsGS+iDJtsCngVdX1f8C7wEeBewD3ERnClM/Pamq9gWeCbw8yVO6D1ZnTLzvn+GQzoefLgY+2YoGfZ/uY1D3ZTxJTgDuBv6zFd0E7FRVjwNeC3w0yYPHO7+HZtXrNMrzuW/C3td7NMbP/j1m2/tJGybJXwBDwCmDjqUfkswB3g787aBjGYAt6EwTPJDO75j3pz0Lu4l7PnBmVT2CzrS5D7f3gUbxpmhTdiOwY9f+I1pZXyXZks4fWP9ZVZ8BqKqfV9XaqloHvJ8ZmDY1kaq6sX2/Gfhs6//nI0Pe7fsgpjw8E7i8qn7e4hvofWrGuy8DfX8lWQL8KfCC9oc6bSreL9v2Mjrz6Xeb6VgmeJ0GfY+2AJ4LnN0Va9/u0Vg/+8zS99MUTCW+e+q0ez8f+GVfops5U3pdkhwMnAAsrqo1fYptpk127Q8CHgNckGQVnWdTlm4CC11M5TW/AVhaVb9t05+/Syfh2phN5bpfDHwCoKouBuYB2/UlusGa9u9nEyxtyi4Ddk2ycxsZOQpY2s8A2vMH/w5cU1Vv7yrvnrt7GDDmyjUzFNM2SR40sk1nwYSr6NybY1q1Y4DP9yumLvcZbRjkfeoy3n1ZCrywrS70BGB119SvGdWmo7yezh9zt3eVb59kbtvehc4/+Nf3IZ7xXqelwFHprC63c4vn0pmOp8vBwLVVdcNIQb/u0Xg/+8zC99MUTeX3afe1HQGcP5L8b8Qmve4kjwPeR+fncVN4FmfEhNdeVauraruqWlRVi+g8f7a4qoYHE27PTOW9/jk6o1ck2Y7Of9LM+O/aGTaV6/4xneekSfIHdBKsX/Q1ysGY/u/nyVbB8MuvjfmLzhD2d+n8L/UJA+j/SXSmAK0ArmxfzwI+DKxs5UuBhX2MaRc6qwMtB64euS90npU4D/ge8DXgoX2+V9vQ+d/u+V1lfb1PdJK7m4Df0vkfyhePd1/orCb0rvbeWskMrZ41TkzfpzMffOQ9NbJy2+HtNb0SuBz4sz7FM+7rROd/9X8AXAc8s1/3qJWfCbx0VN0Zv0etn/F+9gf6ftrAa7rf71PgzXT+qIbOH1ufbO/PS4FdBh1zn677a8DPu17npYOOuV/XPqruBbPxfTtDr3noTI/8Tvt5PWrQMffpuvcALqLz98OVwCGDjrlH1z3Wv2svHfn3Y31+P6edKEmSJEnaQE4RlCRJkqQeMcGSJEmSpB4xwZIkSZKkHjHBkiRJkqQeMcGSJEmSpB4xwZKkKWqfgfHNJM/sKvvzJOcmuW2M+icmOa6/UUqSpEEywZKkKarO51q8FHh7knlJtgXeCrx8sJFJkqTZYotBByBJG5OquirJF4A30Plw5A9V1Q+SDDgySZI0G5hgSdL0nQRcDtwFDA04FkmSNIuYYEnSNFXVb5KcDdxWVWsGHY8kSZo9fAZLktbPuvYlSZJ0DxMsSZIkSeoRpwhKUm9sneSGrv23t+9/n+TVI4VV9Yi+RiVJkvoqnVWHJUmSJEkbyimC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yZYkiRJktQjJliSJEmS1CMmWJIkSZLUI1sMOgBJkiRpLMuWLXvEnDlzvrJu3brdgXQdqjlz5ly7bt26Q/bbb78bBhWfNBYTLEmSJM1Kc+bM+crv/u7v7rpgwYLMmXPvxKt169blpptuevSPf/zjSxYvXrzv0qVLbx5gmNJ9OEVQkiRJs9K6det2X7BgwRbdyRXAnDlzWLhw4Zwtt9xyB+DvFi9e/DuDiVC6PxMsSZIkzVYZnVyNmDNnDkkA5gO79DMoaSImWJIkSdrYbTnoAKQRJliSJEmS1CMmWJIkSZqtat26dWMeWLduHVXV53CkyZlgSZIkaVaaM2fOtT/72c/Wjk6y1q1bx0033bTuzjvvvGVAoUnjcpl2SZIkzUrr1q075IYbbvjmT3/600e2BS0AqCruvPPOX33oQx/6CPBQ4H8HFqQ0igmWJEmSZqX99tvvhsWLFz8a+Gtgb2DtqCq/A3wduK7fsUnjiXNXJUmSNJstXrx4C+ARwFajDt0O3Lh06dKxH9SSBsAES5IkSZJ6xEUuJEmSJKlHTLAkSZIkqUdMsCRJkiSpR/4fVlBA6qmmoA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grpSp>
        <p:nvGrpSpPr>
          <p:cNvPr id="11" name="Grupo 10"/>
          <p:cNvGrpSpPr/>
          <p:nvPr/>
        </p:nvGrpSpPr>
        <p:grpSpPr>
          <a:xfrm>
            <a:off x="51518" y="515189"/>
            <a:ext cx="5606808" cy="3650813"/>
            <a:chOff x="155575" y="504523"/>
            <a:chExt cx="5606808" cy="3650813"/>
          </a:xfrm>
        </p:grpSpPr>
        <p:pic>
          <p:nvPicPr>
            <p:cNvPr id="8198" name="Picture 6" descr="https://lh7-eu.googleusercontent.com/Qo6b-aN_tQuCnWO_QrJd7g9xEaNuRichd66A1vUJtI-N8KdEHnGkcrU8dHPS0nBe189cZ7Qh8Qpc3NMNF_ICeIoMQ-TRyhU7OP9k3s1nEjWLJZT7nfZ806AW5ZaY7Avg1XCu7-XH700nMfektJgKwYQ"/>
            <p:cNvPicPr>
              <a:picLocks noChangeAspect="1" noChangeArrowheads="1"/>
            </p:cNvPicPr>
            <p:nvPr/>
          </p:nvPicPr>
          <p:blipFill rotWithShape="1">
            <a:blip r:embed="rId2">
              <a:extLst>
                <a:ext uri="{28A0092B-C50C-407E-A947-70E740481C1C}">
                  <a14:useLocalDpi xmlns:a14="http://schemas.microsoft.com/office/drawing/2010/main" val="0"/>
                </a:ext>
              </a:extLst>
            </a:blip>
            <a:srcRect r="51497" b="2759"/>
            <a:stretch/>
          </p:blipFill>
          <p:spPr bwMode="auto">
            <a:xfrm>
              <a:off x="2958979" y="504523"/>
              <a:ext cx="2803404" cy="365081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3"/>
            <a:srcRect r="41335" b="9048"/>
            <a:stretch/>
          </p:blipFill>
          <p:spPr>
            <a:xfrm>
              <a:off x="155575" y="504629"/>
              <a:ext cx="2803404" cy="3650707"/>
            </a:xfrm>
            <a:prstGeom prst="rect">
              <a:avLst/>
            </a:prstGeom>
            <a:ln>
              <a:noFill/>
            </a:ln>
          </p:spPr>
        </p:pic>
      </p:grpSp>
      <p:sp>
        <p:nvSpPr>
          <p:cNvPr id="13" name="Rectángulo 12"/>
          <p:cNvSpPr/>
          <p:nvPr/>
        </p:nvSpPr>
        <p:spPr>
          <a:xfrm>
            <a:off x="6118940" y="2833513"/>
            <a:ext cx="2822265" cy="2292935"/>
          </a:xfrm>
          <a:prstGeom prst="rect">
            <a:avLst/>
          </a:prstGeom>
          <a:solidFill>
            <a:schemeClr val="bg1"/>
          </a:solidFill>
        </p:spPr>
        <p:txBody>
          <a:bodyPr wrap="square">
            <a:spAutoFit/>
          </a:bodyPr>
          <a:lstStyle/>
          <a:p>
            <a:pPr algn="ctr"/>
            <a:r>
              <a:rPr lang="es-MX" sz="1100" b="1" dirty="0" smtClean="0">
                <a:latin typeface="Lato"/>
              </a:rPr>
              <a:t>EU Causas </a:t>
            </a:r>
            <a:r>
              <a:rPr lang="es-MX" sz="1100" b="1" dirty="0">
                <a:latin typeface="Lato"/>
              </a:rPr>
              <a:t>de muerte atribuibles a la contaminación del aire.</a:t>
            </a:r>
          </a:p>
          <a:p>
            <a:pPr marL="285750" indent="-285750">
              <a:buFont typeface="Arial" panose="020B0604020202020204" pitchFamily="34" charset="0"/>
              <a:buChar char="•"/>
            </a:pPr>
            <a:r>
              <a:rPr lang="es-MX" sz="1100" dirty="0" smtClean="0">
                <a:latin typeface="Lato"/>
              </a:rPr>
              <a:t>IHD: 44.6</a:t>
            </a:r>
            <a:r>
              <a:rPr lang="es-MX" sz="1100" dirty="0">
                <a:latin typeface="Lato"/>
              </a:rPr>
              <a:t>% </a:t>
            </a:r>
            <a:endParaRPr lang="es-MX" sz="1100" dirty="0" smtClean="0">
              <a:latin typeface="Lato"/>
            </a:endParaRPr>
          </a:p>
          <a:p>
            <a:pPr marL="285750" indent="-285750">
              <a:buFont typeface="Arial" panose="020B0604020202020204" pitchFamily="34" charset="0"/>
              <a:buChar char="•"/>
            </a:pPr>
            <a:r>
              <a:rPr lang="es-MX" sz="1100" dirty="0" err="1" smtClean="0">
                <a:latin typeface="Lato"/>
              </a:rPr>
              <a:t>Stroke</a:t>
            </a:r>
            <a:r>
              <a:rPr lang="es-MX" sz="1100" dirty="0" smtClean="0">
                <a:latin typeface="Lato"/>
              </a:rPr>
              <a:t>: </a:t>
            </a:r>
            <a:r>
              <a:rPr lang="es-MX" sz="1100" dirty="0">
                <a:latin typeface="Lato"/>
              </a:rPr>
              <a:t>25.2% </a:t>
            </a:r>
            <a:endParaRPr lang="es-MX" sz="1100" dirty="0" smtClean="0">
              <a:latin typeface="Lato"/>
            </a:endParaRPr>
          </a:p>
          <a:p>
            <a:pPr marL="285750" indent="-285750">
              <a:buFont typeface="Arial" panose="020B0604020202020204" pitchFamily="34" charset="0"/>
              <a:buChar char="•"/>
            </a:pPr>
            <a:r>
              <a:rPr lang="es-MX" sz="1100" dirty="0" smtClean="0">
                <a:latin typeface="Lato"/>
              </a:rPr>
              <a:t>TBL 10.7%</a:t>
            </a:r>
          </a:p>
          <a:p>
            <a:endParaRPr lang="es-MX" sz="1100" dirty="0" smtClean="0">
              <a:latin typeface="Lato"/>
            </a:endParaRPr>
          </a:p>
          <a:p>
            <a:pPr algn="ctr"/>
            <a:r>
              <a:rPr lang="es-MX" sz="1100" b="1" dirty="0">
                <a:latin typeface="Lato"/>
              </a:rPr>
              <a:t>Causas de muerte  por contaminante </a:t>
            </a:r>
            <a:r>
              <a:rPr lang="es-MX" sz="1100" b="1" dirty="0" smtClean="0">
                <a:latin typeface="Lato"/>
              </a:rPr>
              <a:t>EU</a:t>
            </a:r>
            <a:endParaRPr lang="es-MX" sz="1100" dirty="0" smtClean="0">
              <a:latin typeface="Lato"/>
            </a:endParaRPr>
          </a:p>
          <a:p>
            <a:pPr marL="285750" indent="-285750">
              <a:buFont typeface="Arial" panose="020B0604020202020204" pitchFamily="34" charset="0"/>
              <a:buChar char="•"/>
            </a:pPr>
            <a:r>
              <a:rPr lang="es-MX" sz="1100" dirty="0" smtClean="0">
                <a:latin typeface="Lato"/>
              </a:rPr>
              <a:t>aPM2.5: 90.4%</a:t>
            </a:r>
          </a:p>
          <a:p>
            <a:pPr marL="285750" indent="-285750">
              <a:buFont typeface="Arial" panose="020B0604020202020204" pitchFamily="34" charset="0"/>
              <a:buChar char="•"/>
            </a:pPr>
            <a:r>
              <a:rPr lang="es-MX" sz="1100" dirty="0" err="1">
                <a:latin typeface="Lato"/>
              </a:rPr>
              <a:t>Household</a:t>
            </a:r>
            <a:r>
              <a:rPr lang="es-MX" sz="1100" dirty="0">
                <a:latin typeface="Lato"/>
              </a:rPr>
              <a:t> air </a:t>
            </a:r>
            <a:r>
              <a:rPr lang="es-MX" sz="1100" dirty="0" err="1">
                <a:latin typeface="Lato"/>
              </a:rPr>
              <a:t>pollution</a:t>
            </a:r>
            <a:r>
              <a:rPr lang="es-MX" sz="1100" dirty="0">
                <a:latin typeface="Lato"/>
              </a:rPr>
              <a:t> </a:t>
            </a:r>
            <a:r>
              <a:rPr lang="es-MX" sz="1100" dirty="0" err="1">
                <a:latin typeface="Lato"/>
              </a:rPr>
              <a:t>from</a:t>
            </a:r>
            <a:r>
              <a:rPr lang="es-MX" sz="1100" dirty="0">
                <a:latin typeface="Lato"/>
              </a:rPr>
              <a:t> </a:t>
            </a:r>
            <a:r>
              <a:rPr lang="es-MX" sz="1100" dirty="0" err="1">
                <a:latin typeface="Lato"/>
              </a:rPr>
              <a:t>solid</a:t>
            </a:r>
            <a:r>
              <a:rPr lang="es-MX" sz="1100" dirty="0">
                <a:latin typeface="Lato"/>
              </a:rPr>
              <a:t> </a:t>
            </a:r>
            <a:r>
              <a:rPr lang="es-MX" sz="1100" dirty="0" err="1">
                <a:latin typeface="Lato"/>
              </a:rPr>
              <a:t>fuels</a:t>
            </a:r>
            <a:r>
              <a:rPr lang="es-MX" sz="1100" dirty="0">
                <a:latin typeface="Lato"/>
              </a:rPr>
              <a:t> </a:t>
            </a:r>
            <a:r>
              <a:rPr lang="es-MX" sz="1100" dirty="0" smtClean="0">
                <a:latin typeface="Lato"/>
              </a:rPr>
              <a:t>5.31 </a:t>
            </a:r>
            <a:r>
              <a:rPr lang="es-MX" sz="1100" dirty="0">
                <a:latin typeface="Lato"/>
              </a:rPr>
              <a:t>%.</a:t>
            </a:r>
            <a:endParaRPr lang="es-AR" sz="1100" dirty="0">
              <a:latin typeface="Lato"/>
            </a:endParaRPr>
          </a:p>
          <a:p>
            <a:pPr marL="285750" indent="-285750">
              <a:buFont typeface="Arial" panose="020B0604020202020204" pitchFamily="34" charset="0"/>
              <a:buChar char="•"/>
            </a:pPr>
            <a:r>
              <a:rPr lang="es-MX" sz="1100" dirty="0">
                <a:latin typeface="Lato"/>
              </a:rPr>
              <a:t>Ozono </a:t>
            </a:r>
            <a:r>
              <a:rPr lang="es-MX" sz="1100" dirty="0" smtClean="0">
                <a:latin typeface="Lato"/>
              </a:rPr>
              <a:t>6.69%</a:t>
            </a:r>
            <a:endParaRPr lang="es-AR" sz="1100" dirty="0">
              <a:latin typeface="Lato"/>
            </a:endParaRPr>
          </a:p>
          <a:p>
            <a:endParaRPr lang="es-AR" sz="1100" dirty="0">
              <a:latin typeface="Lato"/>
            </a:endParaRPr>
          </a:p>
        </p:txBody>
      </p:sp>
    </p:spTree>
    <p:extLst>
      <p:ext uri="{BB962C8B-B14F-4D97-AF65-F5344CB8AC3E}">
        <p14:creationId xmlns:p14="http://schemas.microsoft.com/office/powerpoint/2010/main" val="175144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eu.googleusercontent.com/RLcB4sH73ZJsO5RAPKPvY8trcR60J2-djYAatjVCYwTfwsBEwTuRG1TFznYvY-DaBp516gHsQx4HGO_J5F39VB_17rhi96bjA8NWjIvV9NJHGpTZhuF7B1nTDWYdk7xL0sANi2xQHbpNPaW0dA16S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4" y="0"/>
            <a:ext cx="7186612" cy="396328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3644116"/>
            <a:ext cx="8972550" cy="1277273"/>
          </a:xfrm>
          <a:prstGeom prst="rect">
            <a:avLst/>
          </a:prstGeom>
        </p:spPr>
        <p:txBody>
          <a:bodyPr wrap="square">
            <a:spAutoFit/>
          </a:bodyPr>
          <a:lstStyle/>
          <a:p>
            <a:pPr algn="just"/>
            <a:r>
              <a:rPr lang="en-US" sz="1100" i="1" dirty="0" err="1">
                <a:latin typeface="Lato"/>
              </a:rPr>
              <a:t>C</a:t>
            </a:r>
            <a:r>
              <a:rPr lang="en-US" sz="1100" i="1" dirty="0" err="1" smtClean="0">
                <a:latin typeface="Lato"/>
              </a:rPr>
              <a:t>alidad</a:t>
            </a:r>
            <a:r>
              <a:rPr lang="en-US" sz="1100" i="1" dirty="0" smtClean="0">
                <a:latin typeface="Lato"/>
              </a:rPr>
              <a:t> </a:t>
            </a:r>
            <a:r>
              <a:rPr lang="en-US" sz="1100" i="1" dirty="0">
                <a:latin typeface="Lato"/>
              </a:rPr>
              <a:t>del </a:t>
            </a:r>
            <a:r>
              <a:rPr lang="en-US" sz="1100" i="1" dirty="0" err="1" smtClean="0">
                <a:latin typeface="Lato"/>
              </a:rPr>
              <a:t>aire</a:t>
            </a:r>
            <a:r>
              <a:rPr lang="en-US" sz="1100" dirty="0" smtClean="0">
                <a:latin typeface="Lato"/>
              </a:rPr>
              <a:t>: </a:t>
            </a:r>
            <a:r>
              <a:rPr lang="en-US" sz="1100" dirty="0">
                <a:latin typeface="Lato"/>
              </a:rPr>
              <a:t>Ischemic heart disease (26.1%); Stroke (24.1%); Chronic obstructive pulmonary disease (18.6%);  Lower respiratory infections (10.6%), </a:t>
            </a:r>
            <a:r>
              <a:rPr lang="en-US" sz="1100" dirty="0" err="1">
                <a:latin typeface="Lato"/>
              </a:rPr>
              <a:t>representando</a:t>
            </a:r>
            <a:r>
              <a:rPr lang="en-US" sz="1100" dirty="0">
                <a:latin typeface="Lato"/>
              </a:rPr>
              <a:t>  el 79.4% de </a:t>
            </a:r>
            <a:r>
              <a:rPr lang="en-US" sz="1100" dirty="0" err="1">
                <a:latin typeface="Lato"/>
              </a:rPr>
              <a:t>todas</a:t>
            </a:r>
            <a:r>
              <a:rPr lang="en-US" sz="1100" dirty="0">
                <a:latin typeface="Lato"/>
              </a:rPr>
              <a:t> las </a:t>
            </a:r>
            <a:r>
              <a:rPr lang="en-US" sz="1100" dirty="0" err="1">
                <a:latin typeface="Lato"/>
              </a:rPr>
              <a:t>muertes</a:t>
            </a:r>
            <a:r>
              <a:rPr lang="en-US" sz="1100" dirty="0">
                <a:latin typeface="Lato"/>
              </a:rPr>
              <a:t>. </a:t>
            </a:r>
          </a:p>
          <a:p>
            <a:r>
              <a:rPr lang="en-US" sz="1100" i="1" dirty="0" smtClean="0">
                <a:latin typeface="Lato"/>
              </a:rPr>
              <a:t>Ambient </a:t>
            </a:r>
            <a:r>
              <a:rPr lang="en-US" sz="1100" i="1" dirty="0">
                <a:latin typeface="Lato"/>
              </a:rPr>
              <a:t>particulate matter </a:t>
            </a:r>
            <a:r>
              <a:rPr lang="en-US" sz="1100" i="1" dirty="0" smtClean="0">
                <a:latin typeface="Lato"/>
              </a:rPr>
              <a:t>pollution:</a:t>
            </a:r>
            <a:r>
              <a:rPr lang="en-US" sz="1100" dirty="0" smtClean="0">
                <a:latin typeface="Lato"/>
              </a:rPr>
              <a:t> Ischemic </a:t>
            </a:r>
            <a:r>
              <a:rPr lang="en-US" sz="1100" dirty="0">
                <a:latin typeface="Lato"/>
              </a:rPr>
              <a:t>heart disease (29.9%); Stroke (25.7%); Chronic obstructive pulmonary disease (15.6%);  Lower respiratory infections (7.33%), </a:t>
            </a:r>
            <a:r>
              <a:rPr lang="en-US" sz="1100" dirty="0" err="1">
                <a:latin typeface="Lato"/>
              </a:rPr>
              <a:t>representando</a:t>
            </a:r>
            <a:r>
              <a:rPr lang="en-US" sz="1100" dirty="0">
                <a:latin typeface="Lato"/>
              </a:rPr>
              <a:t>  el 78.6% de </a:t>
            </a:r>
            <a:r>
              <a:rPr lang="en-US" sz="1100" dirty="0" err="1">
                <a:latin typeface="Lato"/>
              </a:rPr>
              <a:t>todas</a:t>
            </a:r>
            <a:r>
              <a:rPr lang="en-US" sz="1100" dirty="0">
                <a:latin typeface="Lato"/>
              </a:rPr>
              <a:t> las </a:t>
            </a:r>
            <a:r>
              <a:rPr lang="en-US" sz="1100" dirty="0" err="1">
                <a:latin typeface="Lato"/>
              </a:rPr>
              <a:t>muertes</a:t>
            </a:r>
            <a:r>
              <a:rPr lang="en-US" sz="1100" dirty="0">
                <a:latin typeface="Lato"/>
              </a:rPr>
              <a:t>.  </a:t>
            </a:r>
            <a:endParaRPr lang="en-US" sz="1100" dirty="0" smtClean="0">
              <a:latin typeface="Lato"/>
            </a:endParaRPr>
          </a:p>
          <a:p>
            <a:r>
              <a:rPr lang="en-US" sz="1100" i="1" dirty="0" smtClean="0">
                <a:latin typeface="Lato"/>
              </a:rPr>
              <a:t>Household </a:t>
            </a:r>
            <a:r>
              <a:rPr lang="en-US" sz="1100" i="1" dirty="0">
                <a:latin typeface="Lato"/>
              </a:rPr>
              <a:t>air pollution from solid </a:t>
            </a:r>
            <a:r>
              <a:rPr lang="en-US" sz="1100" i="1" dirty="0" smtClean="0">
                <a:latin typeface="Lato"/>
              </a:rPr>
              <a:t>fuels</a:t>
            </a:r>
            <a:r>
              <a:rPr lang="en-US" sz="1100" dirty="0" smtClean="0">
                <a:latin typeface="Lato"/>
              </a:rPr>
              <a:t>: </a:t>
            </a:r>
            <a:r>
              <a:rPr lang="en-US" sz="1100" dirty="0">
                <a:latin typeface="Lato"/>
              </a:rPr>
              <a:t>Stroke ( 23.33%); Ischemic heart disease (21.35%); Lower respiratory infections (17.66%), Chronic obstructive pulmonary disease (16.65%); </a:t>
            </a:r>
            <a:r>
              <a:rPr lang="en-US" sz="1100" dirty="0" err="1">
                <a:latin typeface="Lato"/>
              </a:rPr>
              <a:t>representando</a:t>
            </a:r>
            <a:r>
              <a:rPr lang="en-US" sz="1100" dirty="0">
                <a:latin typeface="Lato"/>
              </a:rPr>
              <a:t>  el 78.99</a:t>
            </a:r>
            <a:r>
              <a:rPr lang="en-US" sz="1100" dirty="0" smtClean="0">
                <a:latin typeface="Lato"/>
              </a:rPr>
              <a:t>%.</a:t>
            </a:r>
          </a:p>
          <a:p>
            <a:r>
              <a:rPr lang="en-US" sz="1100" i="1" dirty="0" err="1" smtClean="0">
                <a:latin typeface="Lato"/>
              </a:rPr>
              <a:t>Ozono</a:t>
            </a:r>
            <a:r>
              <a:rPr lang="en-US" sz="1100" i="1" dirty="0" smtClean="0">
                <a:latin typeface="Lato"/>
              </a:rPr>
              <a:t>: Chronic </a:t>
            </a:r>
            <a:r>
              <a:rPr lang="en-US" sz="1100" i="1" dirty="0">
                <a:latin typeface="Lato"/>
              </a:rPr>
              <a:t>obstructive pulmonary </a:t>
            </a:r>
            <a:r>
              <a:rPr lang="en-US" sz="1100" i="1" dirty="0" smtClean="0">
                <a:latin typeface="Lato"/>
              </a:rPr>
              <a:t>disease 100%</a:t>
            </a:r>
            <a:endParaRPr lang="es-AR" sz="1100" dirty="0">
              <a:latin typeface="Lato"/>
            </a:endParaRPr>
          </a:p>
        </p:txBody>
      </p:sp>
      <p:sp>
        <p:nvSpPr>
          <p:cNvPr id="6" name="Rectángulo 5"/>
          <p:cNvSpPr/>
          <p:nvPr/>
        </p:nvSpPr>
        <p:spPr>
          <a:xfrm>
            <a:off x="7286029" y="288707"/>
            <a:ext cx="1815704" cy="430887"/>
          </a:xfrm>
          <a:prstGeom prst="rect">
            <a:avLst/>
          </a:prstGeom>
        </p:spPr>
        <p:txBody>
          <a:bodyPr wrap="square">
            <a:spAutoFit/>
          </a:bodyPr>
          <a:lstStyle/>
          <a:p>
            <a:pPr algn="ctr"/>
            <a:r>
              <a:rPr lang="en-US" sz="1100" i="1" dirty="0" err="1" smtClean="0">
                <a:solidFill>
                  <a:schemeClr val="bg1"/>
                </a:solidFill>
                <a:latin typeface="Lato"/>
              </a:rPr>
              <a:t>Causas</a:t>
            </a:r>
            <a:r>
              <a:rPr lang="en-US" sz="1100" i="1" dirty="0" smtClean="0">
                <a:solidFill>
                  <a:schemeClr val="bg1"/>
                </a:solidFill>
                <a:latin typeface="Lato"/>
              </a:rPr>
              <a:t> de </a:t>
            </a:r>
            <a:r>
              <a:rPr lang="en-US" sz="1100" i="1" dirty="0" err="1" smtClean="0">
                <a:solidFill>
                  <a:schemeClr val="bg1"/>
                </a:solidFill>
                <a:latin typeface="Lato"/>
              </a:rPr>
              <a:t>muerte</a:t>
            </a:r>
            <a:r>
              <a:rPr lang="en-US" sz="1100" i="1" dirty="0" smtClean="0">
                <a:solidFill>
                  <a:schemeClr val="bg1"/>
                </a:solidFill>
                <a:latin typeface="Lato"/>
              </a:rPr>
              <a:t> global 2019</a:t>
            </a:r>
            <a:endParaRPr lang="es-AR" sz="1100" dirty="0">
              <a:solidFill>
                <a:schemeClr val="bg1"/>
              </a:solidFill>
              <a:latin typeface="Lato"/>
            </a:endParaRPr>
          </a:p>
        </p:txBody>
      </p:sp>
    </p:spTree>
    <p:extLst>
      <p:ext uri="{BB962C8B-B14F-4D97-AF65-F5344CB8AC3E}">
        <p14:creationId xmlns:p14="http://schemas.microsoft.com/office/powerpoint/2010/main" val="167501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7-eu.googleusercontent.com/m2C7jm5uau-kPIDXk2o23id2GaFe4Z5W7T-7xikJ_sD56fFymLau_VTAsGAeqtE9w7O3ny0xd_7JzTsu6i8N0GMAh_ln7kawh_OVGJQCTFe_mDukUUR4hWaed349QK0GDZ9lKh4HmNoRdrsuK7VA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04" y="468492"/>
            <a:ext cx="4232289" cy="3381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692" y="3934966"/>
            <a:ext cx="4572000" cy="553998"/>
          </a:xfrm>
          <a:prstGeom prst="rect">
            <a:avLst/>
          </a:prstGeom>
        </p:spPr>
        <p:txBody>
          <a:bodyPr>
            <a:spAutoFit/>
          </a:bodyPr>
          <a:lstStyle/>
          <a:p>
            <a:pPr algn="ctr"/>
            <a:r>
              <a:rPr lang="en-US" sz="1000" b="1" dirty="0">
                <a:latin typeface="Lato"/>
              </a:rPr>
              <a:t>Figure 4. </a:t>
            </a:r>
            <a:r>
              <a:rPr lang="en-US" sz="1000" dirty="0">
                <a:latin typeface="Lato"/>
              </a:rPr>
              <a:t>Age-</a:t>
            </a:r>
            <a:r>
              <a:rPr lang="en-US" sz="1000" dirty="0" err="1">
                <a:latin typeface="Lato"/>
              </a:rPr>
              <a:t>standardised</a:t>
            </a:r>
            <a:r>
              <a:rPr lang="en-US" sz="1000" dirty="0">
                <a:latin typeface="Lato"/>
              </a:rPr>
              <a:t> YLL rate per 100,000 and average annual population-weighted aPM2.5</a:t>
            </a:r>
          </a:p>
          <a:p>
            <a:pPr algn="ctr"/>
            <a:r>
              <a:rPr lang="es-AR" sz="1000" dirty="0">
                <a:latin typeface="Lato"/>
              </a:rPr>
              <a:t>in 2019.</a:t>
            </a:r>
          </a:p>
        </p:txBody>
      </p:sp>
      <p:sp>
        <p:nvSpPr>
          <p:cNvPr id="6" name="Rectángulo 5"/>
          <p:cNvSpPr/>
          <p:nvPr/>
        </p:nvSpPr>
        <p:spPr>
          <a:xfrm>
            <a:off x="5771720" y="0"/>
            <a:ext cx="3372280" cy="4093428"/>
          </a:xfrm>
          <a:prstGeom prst="rect">
            <a:avLst/>
          </a:prstGeom>
          <a:solidFill>
            <a:schemeClr val="bg1"/>
          </a:solidFill>
        </p:spPr>
        <p:txBody>
          <a:bodyPr wrap="square">
            <a:spAutoFit/>
          </a:bodyPr>
          <a:lstStyle/>
          <a:p>
            <a:pPr algn="ctr"/>
            <a:r>
              <a:rPr lang="es-MX" sz="1000" b="1" dirty="0" smtClean="0">
                <a:latin typeface="Lato"/>
              </a:rPr>
              <a:t>Años de vida perdidos </a:t>
            </a:r>
            <a:r>
              <a:rPr lang="es-MX" sz="1000" b="1" dirty="0">
                <a:latin typeface="Lato"/>
              </a:rPr>
              <a:t>por cada 100,000 </a:t>
            </a:r>
            <a:r>
              <a:rPr lang="es-MX" sz="1000" b="1" dirty="0" smtClean="0">
                <a:latin typeface="Lato"/>
              </a:rPr>
              <a:t>habitantes </a:t>
            </a:r>
            <a:r>
              <a:rPr lang="es-MX" sz="1000" b="1" dirty="0" err="1" smtClean="0">
                <a:latin typeface="Lato"/>
              </a:rPr>
              <a:t>Latam</a:t>
            </a:r>
            <a:endParaRPr lang="es-MX" sz="1000" b="1" dirty="0" smtClean="0">
              <a:latin typeface="Lato"/>
            </a:endParaRPr>
          </a:p>
          <a:p>
            <a:pPr marL="171450" indent="-171450">
              <a:buFontTx/>
              <a:buChar char="-"/>
            </a:pPr>
            <a:r>
              <a:rPr lang="es-MX" sz="1000" dirty="0" smtClean="0">
                <a:latin typeface="Lato"/>
              </a:rPr>
              <a:t>1990: </a:t>
            </a:r>
            <a:r>
              <a:rPr lang="es-MX" sz="1000" dirty="0">
                <a:latin typeface="Lato"/>
              </a:rPr>
              <a:t>84701 </a:t>
            </a:r>
            <a:endParaRPr lang="es-MX" sz="1000" dirty="0" smtClean="0">
              <a:latin typeface="Lato"/>
            </a:endParaRPr>
          </a:p>
          <a:p>
            <a:pPr marL="171450" indent="-171450">
              <a:buFontTx/>
              <a:buChar char="-"/>
            </a:pPr>
            <a:r>
              <a:rPr lang="es-MX" sz="1000" dirty="0" smtClean="0">
                <a:latin typeface="Lato"/>
              </a:rPr>
              <a:t>2019: </a:t>
            </a:r>
            <a:r>
              <a:rPr lang="es-MX" sz="1000" dirty="0">
                <a:latin typeface="Lato"/>
              </a:rPr>
              <a:t> </a:t>
            </a:r>
            <a:r>
              <a:rPr lang="es-MX" sz="1000" dirty="0" smtClean="0">
                <a:latin typeface="Lato"/>
              </a:rPr>
              <a:t>37751</a:t>
            </a:r>
          </a:p>
          <a:p>
            <a:pPr marL="171450" indent="-171450">
              <a:buFontTx/>
              <a:buChar char="-"/>
            </a:pPr>
            <a:r>
              <a:rPr lang="es-MX" sz="1000" dirty="0" smtClean="0">
                <a:latin typeface="Lato"/>
              </a:rPr>
              <a:t>Disminución 55.43%</a:t>
            </a:r>
            <a:endParaRPr lang="es-MX" sz="1000" dirty="0">
              <a:latin typeface="Lato"/>
            </a:endParaRPr>
          </a:p>
          <a:p>
            <a:pPr marL="171450" indent="-171450">
              <a:buFontTx/>
              <a:buChar char="-"/>
            </a:pPr>
            <a:r>
              <a:rPr lang="es-MX" sz="1000" dirty="0">
                <a:latin typeface="Lato"/>
              </a:rPr>
              <a:t>Puerto </a:t>
            </a:r>
            <a:r>
              <a:rPr lang="es-MX" sz="1000" dirty="0" smtClean="0">
                <a:latin typeface="Lato"/>
              </a:rPr>
              <a:t>Rico (144.46) y Bermuda (152) tasas mas bajas. Al igual que las Causas (</a:t>
            </a:r>
            <a:r>
              <a:rPr lang="es-MX" sz="1000" dirty="0" err="1" smtClean="0">
                <a:latin typeface="Lato"/>
              </a:rPr>
              <a:t>plot</a:t>
            </a:r>
            <a:r>
              <a:rPr lang="es-MX" sz="1000" dirty="0" smtClean="0">
                <a:latin typeface="Lato"/>
              </a:rPr>
              <a:t> anterior)</a:t>
            </a:r>
          </a:p>
          <a:p>
            <a:pPr marL="171450" indent="-171450">
              <a:buFontTx/>
              <a:buChar char="-"/>
            </a:pPr>
            <a:r>
              <a:rPr lang="es-MX" sz="1000" dirty="0" smtClean="0">
                <a:latin typeface="Lato"/>
              </a:rPr>
              <a:t>Ambos países también tienen las concentraciones más bajas de aPM2.5 (6.85 y 7.07 </a:t>
            </a:r>
            <a:r>
              <a:rPr lang="es-MX" sz="1000" dirty="0" err="1" smtClean="0">
                <a:latin typeface="Lato"/>
              </a:rPr>
              <a:t>μg</a:t>
            </a:r>
            <a:r>
              <a:rPr lang="es-MX" sz="1000" dirty="0" smtClean="0">
                <a:latin typeface="Lato"/>
              </a:rPr>
              <a:t>/m3). </a:t>
            </a:r>
          </a:p>
          <a:p>
            <a:pPr marL="171450" indent="-171450">
              <a:buFontTx/>
              <a:buChar char="-"/>
            </a:pPr>
            <a:endParaRPr lang="es-MX" sz="1000" dirty="0">
              <a:latin typeface="Lato"/>
            </a:endParaRPr>
          </a:p>
          <a:p>
            <a:pPr marL="171450" indent="-171450">
              <a:buFontTx/>
              <a:buChar char="-"/>
            </a:pPr>
            <a:r>
              <a:rPr lang="es-MX" sz="1000" dirty="0" err="1" smtClean="0">
                <a:latin typeface="Lato"/>
              </a:rPr>
              <a:t>Haiti</a:t>
            </a:r>
            <a:r>
              <a:rPr lang="es-MX" sz="1000" dirty="0" smtClean="0">
                <a:latin typeface="Lato"/>
              </a:rPr>
              <a:t> </a:t>
            </a:r>
            <a:r>
              <a:rPr lang="es-MX" sz="1000" dirty="0">
                <a:latin typeface="Lato"/>
              </a:rPr>
              <a:t>tuvo la tasa más alta de YLL (5476.59) pero sus concentraciones son medias de </a:t>
            </a:r>
            <a:r>
              <a:rPr lang="es-MX" sz="1000" dirty="0" err="1">
                <a:latin typeface="Lato"/>
              </a:rPr>
              <a:t>Latam</a:t>
            </a:r>
            <a:r>
              <a:rPr lang="es-MX" sz="1000" dirty="0">
                <a:latin typeface="Lato"/>
              </a:rPr>
              <a:t> (la media de </a:t>
            </a:r>
            <a:r>
              <a:rPr lang="es-MX" sz="1000" dirty="0" err="1">
                <a:latin typeface="Lato"/>
              </a:rPr>
              <a:t>Latam</a:t>
            </a:r>
            <a:r>
              <a:rPr lang="es-MX" sz="1000" dirty="0">
                <a:latin typeface="Lato"/>
              </a:rPr>
              <a:t> es de 18.5μg/m</a:t>
            </a:r>
            <a:r>
              <a:rPr lang="es-MX" sz="1000" baseline="30000" dirty="0">
                <a:latin typeface="Lato"/>
              </a:rPr>
              <a:t>3</a:t>
            </a:r>
            <a:r>
              <a:rPr lang="es-MX" sz="1000" dirty="0">
                <a:latin typeface="Lato"/>
              </a:rPr>
              <a:t> y Haití 19μg/m</a:t>
            </a:r>
            <a:r>
              <a:rPr lang="es-MX" sz="1000" baseline="30000" dirty="0">
                <a:latin typeface="Lato"/>
              </a:rPr>
              <a:t>3</a:t>
            </a:r>
            <a:r>
              <a:rPr lang="es-MX" sz="1000" dirty="0" smtClean="0">
                <a:latin typeface="Lato"/>
              </a:rPr>
              <a:t>). Igual que las causas (</a:t>
            </a:r>
            <a:r>
              <a:rPr lang="es-MX" sz="1000" dirty="0" err="1" smtClean="0">
                <a:latin typeface="Lato"/>
              </a:rPr>
              <a:t>plot</a:t>
            </a:r>
            <a:r>
              <a:rPr lang="es-MX" sz="1000" dirty="0" smtClean="0">
                <a:latin typeface="Lato"/>
              </a:rPr>
              <a:t> anterior)</a:t>
            </a:r>
          </a:p>
          <a:p>
            <a:r>
              <a:rPr lang="es-MX" sz="1000" dirty="0" smtClean="0">
                <a:latin typeface="Lato"/>
              </a:rPr>
              <a:t> </a:t>
            </a:r>
          </a:p>
          <a:p>
            <a:pPr marL="171450" indent="-171450">
              <a:buFontTx/>
              <a:buChar char="-"/>
            </a:pPr>
            <a:r>
              <a:rPr lang="es-MX" sz="1000" dirty="0" smtClean="0">
                <a:latin typeface="Lato"/>
              </a:rPr>
              <a:t>El </a:t>
            </a:r>
            <a:r>
              <a:rPr lang="es-MX" sz="1000" dirty="0">
                <a:latin typeface="Lato"/>
              </a:rPr>
              <a:t>país con las concentraciones más altas de aPM2.5 es Perú (30.8 </a:t>
            </a:r>
            <a:r>
              <a:rPr lang="es-MX" sz="1000" dirty="0" err="1">
                <a:latin typeface="Lato"/>
              </a:rPr>
              <a:t>μg</a:t>
            </a:r>
            <a:r>
              <a:rPr lang="es-MX" sz="1000" dirty="0">
                <a:latin typeface="Lato"/>
              </a:rPr>
              <a:t>/m3) con 836.83 de YLL</a:t>
            </a:r>
            <a:r>
              <a:rPr lang="es-MX" sz="1000" dirty="0" smtClean="0">
                <a:latin typeface="Lato"/>
              </a:rPr>
              <a:t>.</a:t>
            </a:r>
          </a:p>
          <a:p>
            <a:pPr marL="171450" indent="-171450">
              <a:buFontTx/>
              <a:buChar char="-"/>
            </a:pPr>
            <a:r>
              <a:rPr lang="es-MX" sz="1000" dirty="0">
                <a:latin typeface="Lato"/>
              </a:rPr>
              <a:t>C</a:t>
            </a:r>
            <a:r>
              <a:rPr lang="es-MX" sz="1000" dirty="0" smtClean="0">
                <a:latin typeface="Lato"/>
              </a:rPr>
              <a:t>orrelación positiva </a:t>
            </a:r>
            <a:r>
              <a:rPr lang="es-MX" sz="1000" dirty="0">
                <a:latin typeface="Lato"/>
              </a:rPr>
              <a:t>moderada</a:t>
            </a:r>
            <a:r>
              <a:rPr lang="es-MX" sz="1000" dirty="0" smtClean="0">
                <a:latin typeface="Lato"/>
              </a:rPr>
              <a:t> </a:t>
            </a:r>
            <a:r>
              <a:rPr lang="es-MX" sz="1000" dirty="0">
                <a:latin typeface="Lato"/>
              </a:rPr>
              <a:t>entre la concentración de aPM2.5 y la tasa de YLL (r = 0.589,  p = 0.0002</a:t>
            </a:r>
            <a:r>
              <a:rPr lang="es-MX" sz="1000" dirty="0" smtClean="0">
                <a:latin typeface="Lato"/>
              </a:rPr>
              <a:t>)</a:t>
            </a:r>
          </a:p>
          <a:p>
            <a:endParaRPr lang="es-MX" sz="1000" dirty="0" smtClean="0">
              <a:latin typeface="Lato"/>
            </a:endParaRPr>
          </a:p>
          <a:p>
            <a:pPr algn="ctr"/>
            <a:r>
              <a:rPr lang="es-MX" sz="1000" b="1" dirty="0" smtClean="0">
                <a:latin typeface="Lato"/>
              </a:rPr>
              <a:t>Causas de la tasa </a:t>
            </a:r>
            <a:r>
              <a:rPr lang="es-MX" sz="1000" b="1" dirty="0">
                <a:latin typeface="Lato"/>
              </a:rPr>
              <a:t>de YLL atribuible a la contaminación del aire </a:t>
            </a:r>
            <a:r>
              <a:rPr lang="es-MX" sz="1000" b="1" dirty="0" smtClean="0">
                <a:latin typeface="Lato"/>
              </a:rPr>
              <a:t>total en </a:t>
            </a:r>
            <a:r>
              <a:rPr lang="es-MX" sz="1000" b="1" dirty="0">
                <a:latin typeface="Lato"/>
              </a:rPr>
              <a:t>2019 </a:t>
            </a:r>
            <a:endParaRPr lang="es-MX" sz="1000" b="1" dirty="0" smtClean="0">
              <a:latin typeface="Lato"/>
            </a:endParaRPr>
          </a:p>
          <a:p>
            <a:r>
              <a:rPr lang="es-MX" sz="1000" dirty="0" smtClean="0">
                <a:latin typeface="Lato"/>
              </a:rPr>
              <a:t>IHD : 28.44</a:t>
            </a:r>
            <a:r>
              <a:rPr lang="es-MX" sz="1000" dirty="0">
                <a:latin typeface="Lato"/>
              </a:rPr>
              <a:t>% </a:t>
            </a:r>
            <a:endParaRPr lang="es-MX" sz="1000" dirty="0" smtClean="0">
              <a:latin typeface="Lato"/>
            </a:endParaRPr>
          </a:p>
          <a:p>
            <a:r>
              <a:rPr lang="es-MX" sz="1000" dirty="0" err="1" smtClean="0">
                <a:latin typeface="Lato"/>
              </a:rPr>
              <a:t>Stroke</a:t>
            </a:r>
            <a:r>
              <a:rPr lang="es-MX" sz="1000" dirty="0" smtClean="0">
                <a:latin typeface="Lato"/>
              </a:rPr>
              <a:t> </a:t>
            </a:r>
            <a:r>
              <a:rPr lang="es-MX" sz="1000" dirty="0">
                <a:latin typeface="Lato"/>
              </a:rPr>
              <a:t>con el 22.78% </a:t>
            </a:r>
            <a:endParaRPr lang="es-MX" sz="1000" dirty="0" smtClean="0">
              <a:latin typeface="Lato"/>
            </a:endParaRPr>
          </a:p>
          <a:p>
            <a:r>
              <a:rPr lang="es-MX" sz="1000" dirty="0" smtClean="0">
                <a:latin typeface="Lato"/>
              </a:rPr>
              <a:t>TRL 4.44%. </a:t>
            </a:r>
          </a:p>
        </p:txBody>
      </p:sp>
      <p:sp>
        <p:nvSpPr>
          <p:cNvPr id="8" name="Rectángulo 7"/>
          <p:cNvSpPr/>
          <p:nvPr/>
        </p:nvSpPr>
        <p:spPr>
          <a:xfrm>
            <a:off x="5771720" y="3995439"/>
            <a:ext cx="3372280" cy="1169551"/>
          </a:xfrm>
          <a:prstGeom prst="rect">
            <a:avLst/>
          </a:prstGeom>
          <a:solidFill>
            <a:schemeClr val="bg1"/>
          </a:solidFill>
        </p:spPr>
        <p:txBody>
          <a:bodyPr wrap="square">
            <a:spAutoFit/>
          </a:bodyPr>
          <a:lstStyle/>
          <a:p>
            <a:pPr algn="ctr"/>
            <a:r>
              <a:rPr lang="es-MX" sz="1000" b="1" dirty="0" smtClean="0">
                <a:latin typeface="Lato"/>
              </a:rPr>
              <a:t>EU Años de vida perdidos </a:t>
            </a:r>
            <a:r>
              <a:rPr lang="es-MX" sz="1000" b="1" dirty="0">
                <a:latin typeface="Lato"/>
              </a:rPr>
              <a:t>por cada 100,000 habitantes</a:t>
            </a:r>
            <a:endParaRPr lang="es-MX" sz="1000" b="1" dirty="0" smtClean="0">
              <a:latin typeface="Lato"/>
            </a:endParaRPr>
          </a:p>
          <a:p>
            <a:pPr marL="171450" indent="-171450">
              <a:buFontTx/>
              <a:buChar char="-"/>
            </a:pPr>
            <a:r>
              <a:rPr lang="es-MX" sz="1000" dirty="0" smtClean="0">
                <a:latin typeface="Lato"/>
              </a:rPr>
              <a:t>1990</a:t>
            </a:r>
            <a:r>
              <a:rPr lang="es-MX" sz="1000" dirty="0">
                <a:latin typeface="Lato"/>
              </a:rPr>
              <a:t>:  </a:t>
            </a:r>
            <a:r>
              <a:rPr lang="es-MX" sz="1000" dirty="0" smtClean="0">
                <a:latin typeface="Lato"/>
              </a:rPr>
              <a:t>67258</a:t>
            </a:r>
          </a:p>
          <a:p>
            <a:pPr marL="171450" indent="-171450">
              <a:buFontTx/>
              <a:buChar char="-"/>
            </a:pPr>
            <a:r>
              <a:rPr lang="es-MX" sz="1000" dirty="0" smtClean="0">
                <a:latin typeface="Lato"/>
              </a:rPr>
              <a:t>2019: </a:t>
            </a:r>
            <a:r>
              <a:rPr lang="es-MX" sz="1000" dirty="0">
                <a:latin typeface="Lato"/>
              </a:rPr>
              <a:t> </a:t>
            </a:r>
            <a:r>
              <a:rPr lang="es-MX" sz="1000" dirty="0" smtClean="0">
                <a:latin typeface="Lato"/>
              </a:rPr>
              <a:t>24917</a:t>
            </a:r>
          </a:p>
          <a:p>
            <a:pPr marL="171450" indent="-171450">
              <a:buFontTx/>
              <a:buChar char="-"/>
            </a:pPr>
            <a:r>
              <a:rPr lang="es-MX" sz="1000" dirty="0" smtClean="0">
                <a:latin typeface="Lato"/>
              </a:rPr>
              <a:t>Disminución 63%</a:t>
            </a:r>
            <a:endParaRPr lang="es-MX" sz="1000" dirty="0">
              <a:latin typeface="Lato"/>
            </a:endParaRPr>
          </a:p>
          <a:p>
            <a:pPr marL="171450" indent="-171450">
              <a:buFontTx/>
              <a:buChar char="-"/>
            </a:pPr>
            <a:r>
              <a:rPr lang="es-MX" sz="1000" dirty="0" smtClean="0">
                <a:latin typeface="Lato"/>
              </a:rPr>
              <a:t>Fuerte </a:t>
            </a:r>
            <a:r>
              <a:rPr lang="es-MX" sz="1000" dirty="0">
                <a:latin typeface="Lato"/>
              </a:rPr>
              <a:t>correlación positiva entre la concentración de aPM2.5 y la tasa de YLL (r = 0.911, p &lt; 0.0001)</a:t>
            </a:r>
            <a:endParaRPr lang="es-MX" sz="1000" dirty="0" smtClean="0">
              <a:latin typeface="Lato"/>
            </a:endParaRPr>
          </a:p>
        </p:txBody>
      </p:sp>
    </p:spTree>
    <p:extLst>
      <p:ext uri="{BB962C8B-B14F-4D97-AF65-F5344CB8AC3E}">
        <p14:creationId xmlns:p14="http://schemas.microsoft.com/office/powerpoint/2010/main" val="350299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1"/>
            <a:ext cx="6648307" cy="611892"/>
          </a:xfrm>
        </p:spPr>
        <p:txBody>
          <a:bodyPr/>
          <a:lstStyle/>
          <a:p>
            <a:r>
              <a:rPr lang="es-MX" sz="1200" dirty="0"/>
              <a:t/>
            </a:r>
            <a:br>
              <a:rPr lang="es-MX" sz="1200" dirty="0"/>
            </a:br>
            <a:r>
              <a:rPr lang="es-MX" sz="1200" dirty="0"/>
              <a:t>Progreso de cada país en comparación con el conjunto de </a:t>
            </a:r>
            <a:r>
              <a:rPr lang="es-MX" sz="1200" dirty="0" smtClean="0"/>
              <a:t>cada region </a:t>
            </a:r>
            <a:r>
              <a:rPr lang="es-MX" sz="1200" dirty="0"/>
              <a:t>en cuanto a los </a:t>
            </a:r>
            <a:r>
              <a:rPr lang="es-MX" sz="1200" dirty="0" err="1"/>
              <a:t>DALYs</a:t>
            </a:r>
            <a:r>
              <a:rPr lang="es-MX" sz="1200" dirty="0"/>
              <a:t>(Años de Vida Ajustados por Discapacidad) y a las concentraciones de aPM2.5.</a:t>
            </a:r>
            <a:br>
              <a:rPr lang="es-MX" sz="1200" dirty="0"/>
            </a:br>
            <a:endParaRPr lang="es-AR" sz="1200" dirty="0"/>
          </a:p>
        </p:txBody>
      </p:sp>
      <p:sp>
        <p:nvSpPr>
          <p:cNvPr id="4" name="CuadroTexto 3"/>
          <p:cNvSpPr txBox="1"/>
          <p:nvPr/>
        </p:nvSpPr>
        <p:spPr>
          <a:xfrm>
            <a:off x="89377" y="501997"/>
            <a:ext cx="5802658" cy="553998"/>
          </a:xfrm>
          <a:prstGeom prst="rect">
            <a:avLst/>
          </a:prstGeom>
          <a:noFill/>
        </p:spPr>
        <p:txBody>
          <a:bodyPr wrap="square" rtlCol="0">
            <a:spAutoFit/>
          </a:bodyPr>
          <a:lstStyle/>
          <a:p>
            <a:r>
              <a:rPr lang="es-AR" sz="1000" dirty="0">
                <a:solidFill>
                  <a:schemeClr val="tx1"/>
                </a:solidFill>
                <a:latin typeface="Lato"/>
              </a:rPr>
              <a:t>Objetivo: </a:t>
            </a:r>
            <a:r>
              <a:rPr lang="es-MX" sz="1000" dirty="0">
                <a:solidFill>
                  <a:schemeClr val="tx1"/>
                </a:solidFill>
                <a:latin typeface="Lato"/>
              </a:rPr>
              <a:t>determinar cuán eficientes fueron los países de cada region en reducir sus valores de </a:t>
            </a:r>
            <a:r>
              <a:rPr lang="es-MX" sz="1000" dirty="0" err="1">
                <a:solidFill>
                  <a:schemeClr val="tx1"/>
                </a:solidFill>
                <a:latin typeface="Lato"/>
              </a:rPr>
              <a:t>DALYs</a:t>
            </a:r>
            <a:r>
              <a:rPr lang="es-MX" sz="1000" dirty="0">
                <a:solidFill>
                  <a:schemeClr val="tx1"/>
                </a:solidFill>
                <a:latin typeface="Lato"/>
              </a:rPr>
              <a:t> y aPM2.5 al menos hasta el nivel de la disminución mediana de cada region desde 1990 hasta 2019.</a:t>
            </a:r>
            <a:r>
              <a:rPr lang="es-AR" sz="1000" dirty="0">
                <a:solidFill>
                  <a:schemeClr val="tx1"/>
                </a:solidFill>
                <a:latin typeface="Lato"/>
              </a:rPr>
              <a:t>  </a:t>
            </a:r>
          </a:p>
        </p:txBody>
      </p:sp>
      <p:pic>
        <p:nvPicPr>
          <p:cNvPr id="9218" name="Picture 2" descr="https://lh7-eu.googleusercontent.com/36i0_7JFpvvrX0r0qRPZvoOmJMVUGEmW90trmL56qf2LsUHVFSuknw6XwOox9XSzxF2Sip4b9DRgSRbmHbI6UNamUCkHIiOj9kblOuOHwX4fRA2jkBveKjf2Yv6GoMs2IsVGTaDdEq7IOc7-44SNMH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7" y="1161916"/>
            <a:ext cx="5146269" cy="365881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466620" y="4767237"/>
            <a:ext cx="2896947" cy="246221"/>
          </a:xfrm>
          <a:prstGeom prst="rect">
            <a:avLst/>
          </a:prstGeom>
        </p:spPr>
        <p:txBody>
          <a:bodyPr wrap="none">
            <a:spAutoFit/>
          </a:bodyPr>
          <a:lstStyle/>
          <a:p>
            <a:r>
              <a:rPr lang="es-MX" sz="1000" dirty="0">
                <a:latin typeface="Lato"/>
              </a:rPr>
              <a:t>Tasas de cambio </a:t>
            </a:r>
            <a:r>
              <a:rPr lang="es-MX" sz="1000" dirty="0" smtClean="0">
                <a:latin typeface="Lato"/>
              </a:rPr>
              <a:t>según </a:t>
            </a:r>
            <a:r>
              <a:rPr lang="es-MX" sz="1000" dirty="0">
                <a:latin typeface="Lato"/>
              </a:rPr>
              <a:t>la mediana de la </a:t>
            </a:r>
            <a:r>
              <a:rPr lang="es-MX" sz="1000" dirty="0" smtClean="0">
                <a:latin typeface="Lato"/>
              </a:rPr>
              <a:t>región</a:t>
            </a:r>
            <a:endParaRPr lang="es-AR" sz="1000" dirty="0">
              <a:latin typeface="Lato"/>
            </a:endParaRPr>
          </a:p>
        </p:txBody>
      </p:sp>
      <p:sp>
        <p:nvSpPr>
          <p:cNvPr id="12" name="CuadroTexto 11"/>
          <p:cNvSpPr txBox="1"/>
          <p:nvPr/>
        </p:nvSpPr>
        <p:spPr>
          <a:xfrm>
            <a:off x="5563750" y="1268517"/>
            <a:ext cx="3469441" cy="3323987"/>
          </a:xfrm>
          <a:prstGeom prst="rect">
            <a:avLst/>
          </a:prstGeom>
          <a:solidFill>
            <a:schemeClr val="bg1"/>
          </a:solidFill>
        </p:spPr>
        <p:txBody>
          <a:bodyPr wrap="square" rtlCol="0">
            <a:spAutoFit/>
          </a:bodyPr>
          <a:lstStyle/>
          <a:p>
            <a:pPr marL="171450" indent="-171450" algn="just">
              <a:buFontTx/>
              <a:buChar char="-"/>
            </a:pPr>
            <a:r>
              <a:rPr lang="es-MX" sz="1050" dirty="0" smtClean="0">
                <a:solidFill>
                  <a:schemeClr val="tx1"/>
                </a:solidFill>
                <a:latin typeface="Lato"/>
              </a:rPr>
              <a:t>19 </a:t>
            </a:r>
            <a:r>
              <a:rPr lang="es-MX" sz="1050" dirty="0">
                <a:solidFill>
                  <a:schemeClr val="tx1"/>
                </a:solidFill>
                <a:latin typeface="Lato"/>
              </a:rPr>
              <a:t>de los 35 países latinoamericanos mejoraron su Tasa </a:t>
            </a:r>
            <a:r>
              <a:rPr lang="es-MX" sz="1050" dirty="0" smtClean="0">
                <a:solidFill>
                  <a:schemeClr val="tx1"/>
                </a:solidFill>
                <a:latin typeface="Lato"/>
              </a:rPr>
              <a:t>DARR. (valores +) </a:t>
            </a:r>
            <a:r>
              <a:rPr lang="es-MX" sz="1050" dirty="0" smtClean="0">
                <a:solidFill>
                  <a:schemeClr val="tx1"/>
                </a:solidFill>
                <a:latin typeface="Lato"/>
                <a:sym typeface="Wingdings" panose="05000000000000000000" pitchFamily="2" charset="2"/>
              </a:rPr>
              <a:t></a:t>
            </a:r>
            <a:r>
              <a:rPr lang="es-MX" sz="1050" dirty="0" smtClean="0">
                <a:solidFill>
                  <a:schemeClr val="tx1"/>
                </a:solidFill>
                <a:latin typeface="Lato"/>
              </a:rPr>
              <a:t> Reducción de su </a:t>
            </a:r>
            <a:r>
              <a:rPr lang="es-MX" sz="1050" dirty="0">
                <a:solidFill>
                  <a:schemeClr val="tx1"/>
                </a:solidFill>
                <a:latin typeface="Lato"/>
              </a:rPr>
              <a:t>tasa </a:t>
            </a:r>
            <a:r>
              <a:rPr lang="es-MX" sz="1050" dirty="0" smtClean="0">
                <a:solidFill>
                  <a:schemeClr val="tx1"/>
                </a:solidFill>
                <a:latin typeface="Lato"/>
              </a:rPr>
              <a:t>DALY.</a:t>
            </a:r>
          </a:p>
          <a:p>
            <a:pPr algn="just"/>
            <a:r>
              <a:rPr lang="es-MX" sz="1050" dirty="0" smtClean="0">
                <a:solidFill>
                  <a:schemeClr val="tx1"/>
                </a:solidFill>
                <a:latin typeface="Lato"/>
              </a:rPr>
              <a:t>Países que mejoraron </a:t>
            </a:r>
            <a:r>
              <a:rPr lang="es-MX" sz="1050" dirty="0">
                <a:solidFill>
                  <a:schemeClr val="tx1"/>
                </a:solidFill>
                <a:latin typeface="Lato"/>
              </a:rPr>
              <a:t>al disminuir su DARR</a:t>
            </a:r>
          </a:p>
          <a:p>
            <a:pPr marL="171450" indent="-171450" algn="just">
              <a:buFontTx/>
              <a:buChar char="-"/>
            </a:pPr>
            <a:r>
              <a:rPr lang="es-MX" sz="1050" dirty="0" smtClean="0">
                <a:solidFill>
                  <a:schemeClr val="tx1"/>
                </a:solidFill>
                <a:latin typeface="Lato"/>
              </a:rPr>
              <a:t>Perú (</a:t>
            </a:r>
            <a:r>
              <a:rPr lang="es-MX" sz="1050" dirty="0">
                <a:solidFill>
                  <a:schemeClr val="tx1"/>
                </a:solidFill>
                <a:latin typeface="Lato"/>
              </a:rPr>
              <a:t>47.98</a:t>
            </a:r>
            <a:r>
              <a:rPr lang="es-MX" sz="1050" dirty="0" smtClean="0">
                <a:solidFill>
                  <a:schemeClr val="tx1"/>
                </a:solidFill>
                <a:latin typeface="Lato"/>
              </a:rPr>
              <a:t>%)</a:t>
            </a:r>
          </a:p>
          <a:p>
            <a:pPr marL="171450" indent="-171450" algn="just">
              <a:buFontTx/>
              <a:buChar char="-"/>
            </a:pPr>
            <a:r>
              <a:rPr lang="es-MX" sz="1050" dirty="0" smtClean="0">
                <a:solidFill>
                  <a:schemeClr val="tx1"/>
                </a:solidFill>
                <a:latin typeface="Lato"/>
              </a:rPr>
              <a:t>Brasil (50.38%) </a:t>
            </a:r>
          </a:p>
          <a:p>
            <a:pPr marL="171450" indent="-171450" algn="just">
              <a:buFontTx/>
              <a:buChar char="-"/>
            </a:pPr>
            <a:r>
              <a:rPr lang="es-MX" sz="1050" dirty="0" smtClean="0">
                <a:solidFill>
                  <a:schemeClr val="tx1"/>
                </a:solidFill>
                <a:latin typeface="Lato"/>
              </a:rPr>
              <a:t>Bermuda (57.52%)</a:t>
            </a:r>
          </a:p>
          <a:p>
            <a:pPr marL="171450" indent="-171450" algn="just">
              <a:buFontTx/>
              <a:buChar char="-"/>
            </a:pPr>
            <a:r>
              <a:rPr lang="es-MX" sz="1050" dirty="0" smtClean="0">
                <a:solidFill>
                  <a:schemeClr val="tx1"/>
                </a:solidFill>
                <a:latin typeface="Lato"/>
              </a:rPr>
              <a:t>16 </a:t>
            </a:r>
            <a:r>
              <a:rPr lang="es-MX" sz="1050" dirty="0">
                <a:solidFill>
                  <a:schemeClr val="tx1"/>
                </a:solidFill>
                <a:latin typeface="Lato"/>
              </a:rPr>
              <a:t>de los 35 países aumentaron su DARR </a:t>
            </a:r>
            <a:endParaRPr lang="es-MX" sz="1050" dirty="0" smtClean="0">
              <a:solidFill>
                <a:schemeClr val="tx1"/>
              </a:solidFill>
              <a:latin typeface="Lato"/>
            </a:endParaRPr>
          </a:p>
          <a:p>
            <a:pPr marL="171450" indent="-171450" algn="just">
              <a:buFontTx/>
              <a:buChar char="-"/>
            </a:pPr>
            <a:r>
              <a:rPr lang="es-MX" sz="1050" dirty="0" smtClean="0">
                <a:solidFill>
                  <a:schemeClr val="tx1"/>
                </a:solidFill>
                <a:latin typeface="Lato"/>
              </a:rPr>
              <a:t>Países </a:t>
            </a:r>
            <a:r>
              <a:rPr lang="es-MX" sz="1050" dirty="0">
                <a:solidFill>
                  <a:schemeClr val="tx1"/>
                </a:solidFill>
                <a:latin typeface="Lato"/>
              </a:rPr>
              <a:t>que </a:t>
            </a:r>
            <a:r>
              <a:rPr lang="es-MX" sz="1050" dirty="0" smtClean="0">
                <a:solidFill>
                  <a:schemeClr val="tx1"/>
                </a:solidFill>
                <a:latin typeface="Lato"/>
              </a:rPr>
              <a:t>aumentaron su DARR</a:t>
            </a:r>
          </a:p>
          <a:p>
            <a:pPr marL="171450" indent="-171450" algn="just">
              <a:buFontTx/>
              <a:buChar char="-"/>
            </a:pPr>
            <a:r>
              <a:rPr lang="es-MX" sz="1050" dirty="0" smtClean="0">
                <a:solidFill>
                  <a:schemeClr val="tx1"/>
                </a:solidFill>
                <a:latin typeface="Lato"/>
              </a:rPr>
              <a:t>Venezuela (</a:t>
            </a:r>
            <a:r>
              <a:rPr lang="es-MX" sz="1050" dirty="0">
                <a:solidFill>
                  <a:schemeClr val="tx1"/>
                </a:solidFill>
                <a:latin typeface="Lato"/>
              </a:rPr>
              <a:t>65.30</a:t>
            </a:r>
            <a:r>
              <a:rPr lang="es-MX" sz="1050" dirty="0" smtClean="0">
                <a:solidFill>
                  <a:schemeClr val="tx1"/>
                </a:solidFill>
                <a:latin typeface="Lato"/>
              </a:rPr>
              <a:t>%) </a:t>
            </a:r>
            <a:r>
              <a:rPr lang="es-MX" sz="1050" dirty="0">
                <a:solidFill>
                  <a:schemeClr val="tx1"/>
                </a:solidFill>
                <a:latin typeface="Lato"/>
              </a:rPr>
              <a:t>y Barbados </a:t>
            </a:r>
            <a:r>
              <a:rPr lang="es-MX" sz="1050" dirty="0" smtClean="0">
                <a:solidFill>
                  <a:schemeClr val="tx1"/>
                </a:solidFill>
                <a:latin typeface="Lato"/>
              </a:rPr>
              <a:t>(44.80%)</a:t>
            </a:r>
          </a:p>
          <a:p>
            <a:pPr algn="just"/>
            <a:endParaRPr lang="es-MX" sz="1050" dirty="0" smtClean="0">
              <a:solidFill>
                <a:schemeClr val="tx1"/>
              </a:solidFill>
              <a:latin typeface="Lato"/>
            </a:endParaRPr>
          </a:p>
          <a:p>
            <a:pPr algn="ctr"/>
            <a:r>
              <a:rPr lang="es-MX" sz="1050" b="1" dirty="0">
                <a:solidFill>
                  <a:schemeClr val="tx1"/>
                </a:solidFill>
                <a:latin typeface="Lato"/>
              </a:rPr>
              <a:t>Tasa de Reducción de Partículas (</a:t>
            </a:r>
            <a:r>
              <a:rPr lang="es-MX" sz="1050" b="1" dirty="0" smtClean="0">
                <a:solidFill>
                  <a:schemeClr val="tx1"/>
                </a:solidFill>
                <a:latin typeface="Lato"/>
              </a:rPr>
              <a:t>PMR)</a:t>
            </a:r>
          </a:p>
          <a:p>
            <a:pPr marL="171450" indent="-171450" algn="just">
              <a:buFontTx/>
              <a:buChar char="-"/>
            </a:pPr>
            <a:r>
              <a:rPr lang="es-MX" sz="1050" dirty="0" smtClean="0">
                <a:solidFill>
                  <a:schemeClr val="tx1"/>
                </a:solidFill>
                <a:latin typeface="Lato"/>
              </a:rPr>
              <a:t>27/35 </a:t>
            </a:r>
            <a:r>
              <a:rPr lang="es-MX" sz="1050" dirty="0">
                <a:solidFill>
                  <a:schemeClr val="tx1"/>
                </a:solidFill>
                <a:latin typeface="Lato"/>
              </a:rPr>
              <a:t>países disminuyeron sus niveles de aPM2.5 </a:t>
            </a:r>
            <a:endParaRPr lang="es-MX" sz="1050" dirty="0" smtClean="0">
              <a:solidFill>
                <a:schemeClr val="tx1"/>
              </a:solidFill>
              <a:latin typeface="Lato"/>
            </a:endParaRPr>
          </a:p>
          <a:p>
            <a:pPr marL="171450" indent="-171450" algn="just">
              <a:buFontTx/>
              <a:buChar char="-"/>
            </a:pPr>
            <a:r>
              <a:rPr lang="es-MX" sz="1050" dirty="0" smtClean="0">
                <a:solidFill>
                  <a:schemeClr val="tx1"/>
                </a:solidFill>
                <a:latin typeface="Lato"/>
              </a:rPr>
              <a:t>Pero 15/35 </a:t>
            </a:r>
            <a:r>
              <a:rPr lang="es-MX" sz="1050" dirty="0">
                <a:solidFill>
                  <a:schemeClr val="tx1"/>
                </a:solidFill>
                <a:latin typeface="Lato"/>
              </a:rPr>
              <a:t>países </a:t>
            </a:r>
            <a:r>
              <a:rPr lang="es-MX" sz="1050" dirty="0" smtClean="0">
                <a:solidFill>
                  <a:schemeClr val="tx1"/>
                </a:solidFill>
                <a:latin typeface="Lato"/>
              </a:rPr>
              <a:t>tuvieron </a:t>
            </a:r>
            <a:r>
              <a:rPr lang="es-MX" sz="1050" dirty="0">
                <a:solidFill>
                  <a:schemeClr val="tx1"/>
                </a:solidFill>
                <a:latin typeface="Lato"/>
              </a:rPr>
              <a:t>un cambio negativo en la PMR </a:t>
            </a:r>
            <a:r>
              <a:rPr lang="es-MX" sz="1050" dirty="0" smtClean="0">
                <a:solidFill>
                  <a:schemeClr val="tx1"/>
                </a:solidFill>
                <a:latin typeface="Lato"/>
                <a:sym typeface="Wingdings" panose="05000000000000000000" pitchFamily="2" charset="2"/>
              </a:rPr>
              <a:t> No pudieron </a:t>
            </a:r>
            <a:r>
              <a:rPr lang="es-MX" sz="1050" dirty="0" smtClean="0">
                <a:solidFill>
                  <a:schemeClr val="tx1"/>
                </a:solidFill>
                <a:latin typeface="Lato"/>
              </a:rPr>
              <a:t>reducir </a:t>
            </a:r>
            <a:r>
              <a:rPr lang="es-MX" sz="1050" dirty="0">
                <a:solidFill>
                  <a:schemeClr val="tx1"/>
                </a:solidFill>
                <a:latin typeface="Lato"/>
              </a:rPr>
              <a:t>su concentración de aPM2.5 al menos hasta el grado de disminución en la mediana Latinoamericano. </a:t>
            </a:r>
            <a:endParaRPr lang="es-MX" sz="1050" dirty="0" smtClean="0">
              <a:solidFill>
                <a:schemeClr val="tx1"/>
              </a:solidFill>
              <a:latin typeface="Lato"/>
            </a:endParaRPr>
          </a:p>
          <a:p>
            <a:pPr marL="171450" indent="-171450" algn="just">
              <a:buFontTx/>
              <a:buChar char="-"/>
            </a:pPr>
            <a:r>
              <a:rPr lang="es-MX" sz="1050" dirty="0">
                <a:solidFill>
                  <a:schemeClr val="tx1"/>
                </a:solidFill>
                <a:latin typeface="Lato"/>
              </a:rPr>
              <a:t>Bolivia tuvo el cambio de PMR </a:t>
            </a:r>
            <a:r>
              <a:rPr lang="es-MX" sz="1050" dirty="0" smtClean="0">
                <a:solidFill>
                  <a:schemeClr val="tx1"/>
                </a:solidFill>
                <a:latin typeface="Lato"/>
              </a:rPr>
              <a:t>(disminución </a:t>
            </a:r>
            <a:r>
              <a:rPr lang="es-MX" sz="1050" dirty="0">
                <a:solidFill>
                  <a:schemeClr val="tx1"/>
                </a:solidFill>
                <a:latin typeface="Lato"/>
              </a:rPr>
              <a:t>del 44.0</a:t>
            </a:r>
            <a:r>
              <a:rPr lang="es-MX" sz="1050" dirty="0" smtClean="0">
                <a:solidFill>
                  <a:schemeClr val="tx1"/>
                </a:solidFill>
                <a:latin typeface="Lato"/>
              </a:rPr>
              <a:t>%) </a:t>
            </a:r>
            <a:r>
              <a:rPr lang="es-MX" sz="1050" dirty="0">
                <a:solidFill>
                  <a:schemeClr val="tx1"/>
                </a:solidFill>
                <a:latin typeface="Lato"/>
              </a:rPr>
              <a:t>siendo el tercer país con niveles más altos de aPM2.5 2019</a:t>
            </a:r>
          </a:p>
        </p:txBody>
      </p:sp>
    </p:spTree>
    <p:extLst>
      <p:ext uri="{BB962C8B-B14F-4D97-AF65-F5344CB8AC3E}">
        <p14:creationId xmlns:p14="http://schemas.microsoft.com/office/powerpoint/2010/main" val="44074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eu.googleusercontent.com/hj9gtzmqPd9Y_h0v1pAhHvORXSozuAzLH7gBTOz0e-WxfrxeIabv1DrVgoY3rWuSOQaguXvzVUueBZnq0j1QE9ifEDFyb7NsCpd618r_1Icg7fm_MH32gAT-vzaiymU2mWg7fRVHPnFNTc8vMXCmDY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80" y="525748"/>
            <a:ext cx="573405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90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eu.googleusercontent.com/yhO2YTDYdIRDVHe6DXyXLbKRoO1apeEQJoF1bRKo70LvxuaIVnYdHcmjhI5m5SgHiSxuJUsM_MvodXIwWd09QMRKqzBvLNLxzC-fildX3lv3Je-LuQQ3xR05lMAcy5OtJ3tmXA9p0irH30Kr8LWVIu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89" y="1394719"/>
            <a:ext cx="7201826" cy="2283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redondeado 3"/>
          <p:cNvSpPr/>
          <p:nvPr/>
        </p:nvSpPr>
        <p:spPr>
          <a:xfrm>
            <a:off x="4587765" y="2940269"/>
            <a:ext cx="945931" cy="212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3617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7-eu.googleusercontent.com/O-GPHpwwLUrRMuduh57CGiYU53jb_46VkwvmE9ytFJbz1lN899GYmpI8nh9dGcCyQxZeeQR4dOy0gcLmJ9iq35PDZV4cLDKdZ386AqBLPT1UHqUyaqEiQhTWLlAsLTI2Z5yifQ2NHvVpR4cMjvNNf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786" y="203802"/>
            <a:ext cx="5172075"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844565" y="4049621"/>
            <a:ext cx="4572000" cy="954107"/>
          </a:xfrm>
          <a:prstGeom prst="rect">
            <a:avLst/>
          </a:prstGeom>
        </p:spPr>
        <p:txBody>
          <a:bodyPr>
            <a:spAutoFit/>
          </a:bodyPr>
          <a:lstStyle/>
          <a:p>
            <a:pPr algn="ctr"/>
            <a:r>
              <a:rPr lang="en-US" dirty="0">
                <a:latin typeface="Times New Roman" panose="02020603050405020304" pitchFamily="18" charset="0"/>
              </a:rPr>
              <a:t>Spearman r =  </a:t>
            </a:r>
            <a:r>
              <a:rPr lang="en-US" dirty="0" smtClean="0">
                <a:latin typeface="Times New Roman" panose="02020603050405020304" pitchFamily="18" charset="0"/>
              </a:rPr>
              <a:t>0.59</a:t>
            </a:r>
            <a:endParaRPr lang="en-US" dirty="0"/>
          </a:p>
          <a:p>
            <a:pPr algn="ctr"/>
            <a:r>
              <a:rPr lang="en-US" dirty="0">
                <a:latin typeface="Times New Roman" panose="02020603050405020304" pitchFamily="18" charset="0"/>
              </a:rPr>
              <a:t>p = 0.0001994</a:t>
            </a:r>
            <a:endParaRPr lang="en-US" dirty="0"/>
          </a:p>
          <a:p>
            <a:r>
              <a:rPr lang="en-US" dirty="0"/>
              <a:t/>
            </a:r>
            <a:br>
              <a:rPr lang="en-US" dirty="0"/>
            </a:br>
            <a:endParaRPr lang="es-AR" dirty="0"/>
          </a:p>
        </p:txBody>
      </p:sp>
    </p:spTree>
    <p:extLst>
      <p:ext uri="{BB962C8B-B14F-4D97-AF65-F5344CB8AC3E}">
        <p14:creationId xmlns:p14="http://schemas.microsoft.com/office/powerpoint/2010/main" val="331542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h7-eu.googleusercontent.com/WkI5HdfbJnxpSP69tcaOisfHufOL_vtMQGtbqR6L9bDCNxiMQ_Ai3aF_iVFkAhgozzr_yLR-sr5uCF9uPBL7919UgSpKIdXzO51Vu3i4oG3HhVswDzINa2Cped_6KJbrb1Nceiy4nqM7zQGgMTDom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367505"/>
            <a:ext cx="3109118" cy="35354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7-eu.googleusercontent.com/EJ2pXpUz_AjmDP8vQRGgzEaCIr--qSxnNbbdNfftILlIR0_x4rBv6hBAi1f0pmxwjOluJbIEBnm--Wo8Xc9Ej2rBFLDrZ-mFa5luGBAmWZEtp1VPLYbtst_gF0tWqXOHt3TXZ06EdG81XPmXcKyw3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906" y="367505"/>
            <a:ext cx="2790825" cy="326152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6739732" y="960537"/>
            <a:ext cx="2268538" cy="461665"/>
          </a:xfrm>
          <a:prstGeom prst="rect">
            <a:avLst/>
          </a:prstGeom>
        </p:spPr>
        <p:txBody>
          <a:bodyPr wrap="square">
            <a:spAutoFit/>
          </a:bodyPr>
          <a:lstStyle/>
          <a:p>
            <a:r>
              <a:rPr lang="es-MX" sz="1200" dirty="0">
                <a:latin typeface="Lato"/>
              </a:rPr>
              <a:t>Que pasa con Bahamas y Puerto Rico??</a:t>
            </a:r>
            <a:endParaRPr lang="es-AR" sz="1200" dirty="0">
              <a:latin typeface="Lato"/>
            </a:endParaRPr>
          </a:p>
        </p:txBody>
      </p:sp>
    </p:spTree>
    <p:extLst>
      <p:ext uri="{BB962C8B-B14F-4D97-AF65-F5344CB8AC3E}">
        <p14:creationId xmlns:p14="http://schemas.microsoft.com/office/powerpoint/2010/main" val="193394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eu.googleusercontent.com/p5UFahwFS86o3XjcCZ7B1YFn55zNdLx1bnZpwc8ZSYiVC5WqzPpBC-vP2ahaMu84up2OBlPyr6Us918OGSrmCSyj0p3879s70usXnULIjrhS6Kp2xT5kVGK5Et-5XY03SimpyAn3CUWRZGqNO0Y8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6" y="565943"/>
            <a:ext cx="3788143" cy="300593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114800" y="874039"/>
            <a:ext cx="4714875" cy="1785104"/>
          </a:xfrm>
          <a:prstGeom prst="rect">
            <a:avLst/>
          </a:prstGeom>
        </p:spPr>
        <p:txBody>
          <a:bodyPr wrap="square">
            <a:spAutoFit/>
          </a:bodyPr>
          <a:lstStyle/>
          <a:p>
            <a:pPr algn="ctr"/>
            <a:r>
              <a:rPr lang="es-MX" sz="1100" dirty="0">
                <a:solidFill>
                  <a:srgbClr val="434343"/>
                </a:solidFill>
                <a:latin typeface="Lato"/>
              </a:rPr>
              <a:t>Número de muertes asociadas al aPM25 a nivel global por género.</a:t>
            </a:r>
            <a:endParaRPr lang="es-MX" sz="1100" dirty="0">
              <a:latin typeface="Lato"/>
            </a:endParaRPr>
          </a:p>
          <a:p>
            <a:pPr algn="just" fontAlgn="base"/>
            <a:r>
              <a:rPr lang="es-MX" sz="1100" dirty="0" smtClean="0">
                <a:solidFill>
                  <a:srgbClr val="434343"/>
                </a:solidFill>
                <a:latin typeface="Lato"/>
              </a:rPr>
              <a:t>Mayor </a:t>
            </a:r>
            <a:r>
              <a:rPr lang="es-MX" sz="1100" dirty="0">
                <a:solidFill>
                  <a:srgbClr val="434343"/>
                </a:solidFill>
                <a:latin typeface="Lato"/>
              </a:rPr>
              <a:t>numero de muertes en hombres que en mujeres. Que %?</a:t>
            </a:r>
          </a:p>
          <a:p>
            <a:pPr algn="just" fontAlgn="base"/>
            <a:r>
              <a:rPr lang="es-MX" sz="1100" dirty="0" smtClean="0">
                <a:solidFill>
                  <a:srgbClr val="434343"/>
                </a:solidFill>
                <a:latin typeface="Lato"/>
              </a:rPr>
              <a:t>En </a:t>
            </a:r>
            <a:r>
              <a:rPr lang="es-MX" sz="1100" dirty="0">
                <a:solidFill>
                  <a:srgbClr val="434343"/>
                </a:solidFill>
                <a:latin typeface="Lato"/>
              </a:rPr>
              <a:t>niños de 0-4 años existe un numero elevado de muertes</a:t>
            </a:r>
          </a:p>
          <a:p>
            <a:pPr algn="just" fontAlgn="base"/>
            <a:r>
              <a:rPr lang="es-MX" sz="1100" dirty="0">
                <a:solidFill>
                  <a:srgbClr val="434343"/>
                </a:solidFill>
                <a:latin typeface="Lato"/>
              </a:rPr>
              <a:t>Hay dos picos en el número de muertes específicas por edad: uno a los 0-4 años para ambos sexos y el otro a los 70-74 años en hombres y 80-84 años en mujeres. </a:t>
            </a:r>
          </a:p>
          <a:p>
            <a:pPr algn="just" fontAlgn="base"/>
            <a:r>
              <a:rPr lang="es-MX" sz="1100" dirty="0">
                <a:solidFill>
                  <a:srgbClr val="434343"/>
                </a:solidFill>
                <a:latin typeface="Lato"/>
              </a:rPr>
              <a:t>El número de muertes en hombres era mayor que en mujeres antes de los 85-89 años, pero la tendencia se invirtió después de esa edad.</a:t>
            </a:r>
          </a:p>
          <a:p>
            <a:pPr algn="just" fontAlgn="base"/>
            <a:r>
              <a:rPr lang="es-MX" sz="1100" dirty="0" smtClean="0">
                <a:solidFill>
                  <a:srgbClr val="434343"/>
                </a:solidFill>
                <a:latin typeface="Lato"/>
              </a:rPr>
              <a:t>Como </a:t>
            </a:r>
            <a:r>
              <a:rPr lang="es-MX" sz="1100" dirty="0">
                <a:solidFill>
                  <a:srgbClr val="434343"/>
                </a:solidFill>
                <a:latin typeface="Lato"/>
              </a:rPr>
              <a:t>es la tasa de mortalidad?</a:t>
            </a:r>
          </a:p>
          <a:p>
            <a:pPr algn="just" fontAlgn="base"/>
            <a:r>
              <a:rPr lang="es-MX" sz="1100" dirty="0">
                <a:solidFill>
                  <a:srgbClr val="434343"/>
                </a:solidFill>
                <a:latin typeface="Lato"/>
              </a:rPr>
              <a:t>y </a:t>
            </a:r>
            <a:r>
              <a:rPr lang="es-MX" sz="1100" dirty="0" err="1">
                <a:solidFill>
                  <a:srgbClr val="434343"/>
                </a:solidFill>
                <a:latin typeface="Lato"/>
              </a:rPr>
              <a:t>DALYs</a:t>
            </a:r>
            <a:endParaRPr lang="es-MX" sz="1100" dirty="0">
              <a:solidFill>
                <a:srgbClr val="434343"/>
              </a:solidFill>
              <a:latin typeface="Lato"/>
            </a:endParaRPr>
          </a:p>
        </p:txBody>
      </p:sp>
    </p:spTree>
    <p:extLst>
      <p:ext uri="{BB962C8B-B14F-4D97-AF65-F5344CB8AC3E}">
        <p14:creationId xmlns:p14="http://schemas.microsoft.com/office/powerpoint/2010/main" val="356808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5896" y="788275"/>
            <a:ext cx="3239814" cy="496614"/>
          </a:xfrm>
        </p:spPr>
        <p:txBody>
          <a:bodyPr/>
          <a:lstStyle/>
          <a:p>
            <a:r>
              <a:rPr lang="es-AR" sz="2000" dirty="0" smtClean="0"/>
              <a:t>Objetivo</a:t>
            </a:r>
            <a:endParaRPr lang="es-AR" sz="2000" dirty="0"/>
          </a:p>
        </p:txBody>
      </p:sp>
      <p:sp>
        <p:nvSpPr>
          <p:cNvPr id="3" name="Subtítulo 2"/>
          <p:cNvSpPr>
            <a:spLocks noGrp="1"/>
          </p:cNvSpPr>
          <p:nvPr>
            <p:ph type="subTitle" idx="1"/>
          </p:nvPr>
        </p:nvSpPr>
        <p:spPr>
          <a:xfrm>
            <a:off x="567557" y="1580494"/>
            <a:ext cx="7717221" cy="1974631"/>
          </a:xfrm>
          <a:solidFill>
            <a:srgbClr val="FFFFFF"/>
          </a:solidFill>
        </p:spPr>
        <p:txBody>
          <a:bodyPr/>
          <a:lstStyle/>
          <a:p>
            <a:pPr indent="0"/>
            <a:r>
              <a:rPr lang="es-MX" sz="1300" dirty="0" smtClean="0">
                <a:solidFill>
                  <a:schemeClr val="tx1"/>
                </a:solidFill>
              </a:rPr>
              <a:t>Analizar </a:t>
            </a:r>
            <a:r>
              <a:rPr lang="es-MX" sz="1300" dirty="0">
                <a:solidFill>
                  <a:schemeClr val="tx1"/>
                </a:solidFill>
              </a:rPr>
              <a:t>los cambios en los parámetros de la contaminación del aire, así como en los </a:t>
            </a:r>
            <a:r>
              <a:rPr lang="es-MX" sz="1300" dirty="0" err="1" smtClean="0">
                <a:solidFill>
                  <a:schemeClr val="tx1"/>
                </a:solidFill>
              </a:rPr>
              <a:t>DALYs</a:t>
            </a:r>
            <a:r>
              <a:rPr lang="es-MX" sz="1300" dirty="0" smtClean="0">
                <a:solidFill>
                  <a:schemeClr val="tx1"/>
                </a:solidFill>
              </a:rPr>
              <a:t>(Años </a:t>
            </a:r>
            <a:r>
              <a:rPr lang="es-MX" sz="1300" dirty="0">
                <a:solidFill>
                  <a:schemeClr val="tx1"/>
                </a:solidFill>
              </a:rPr>
              <a:t>de Vida Ajustados por Discapacidad), YLL (Años de Vida Perdidos) y la mortalidad relacionada con la contaminación del </a:t>
            </a:r>
            <a:r>
              <a:rPr lang="es-MX" sz="1300" dirty="0" smtClean="0">
                <a:solidFill>
                  <a:schemeClr val="tx1"/>
                </a:solidFill>
              </a:rPr>
              <a:t>aire.</a:t>
            </a:r>
          </a:p>
          <a:p>
            <a:pPr indent="0"/>
            <a:endParaRPr lang="es-MX" sz="1300" dirty="0" smtClean="0">
              <a:solidFill>
                <a:schemeClr val="tx1"/>
              </a:solidFill>
            </a:endParaRPr>
          </a:p>
          <a:p>
            <a:pPr indent="0"/>
            <a:r>
              <a:rPr lang="es-MX" sz="1300" dirty="0" smtClean="0">
                <a:solidFill>
                  <a:schemeClr val="tx1"/>
                </a:solidFill>
              </a:rPr>
              <a:t>Estimar cambios </a:t>
            </a:r>
            <a:r>
              <a:rPr lang="es-MX" sz="1300" dirty="0">
                <a:solidFill>
                  <a:schemeClr val="tx1"/>
                </a:solidFill>
              </a:rPr>
              <a:t>en la proporción de aPM2.5 (PMR) y cambios en la tasa de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(DARR) para evaluar la capacidad de cada país para reducir su contaminación de aPM2.5 y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al menos al ritmo de la disminución mediana </a:t>
            </a:r>
            <a:r>
              <a:rPr lang="es-MX" sz="1300" dirty="0" err="1" smtClean="0">
                <a:solidFill>
                  <a:schemeClr val="tx1"/>
                </a:solidFill>
              </a:rPr>
              <a:t>Latam</a:t>
            </a:r>
            <a:r>
              <a:rPr lang="es-MX" sz="1300" dirty="0" smtClean="0">
                <a:solidFill>
                  <a:schemeClr val="tx1"/>
                </a:solidFill>
              </a:rPr>
              <a:t> </a:t>
            </a:r>
            <a:r>
              <a:rPr lang="es-MX" sz="1300" dirty="0">
                <a:solidFill>
                  <a:schemeClr val="tx1"/>
                </a:solidFill>
              </a:rPr>
              <a:t>dentro del periodo </a:t>
            </a:r>
            <a:r>
              <a:rPr lang="es-MX" sz="1300" dirty="0" smtClean="0">
                <a:solidFill>
                  <a:schemeClr val="tx1"/>
                </a:solidFill>
              </a:rPr>
              <a:t>analizado.</a:t>
            </a:r>
            <a:endParaRPr lang="es-AR" sz="1300" dirty="0">
              <a:solidFill>
                <a:schemeClr val="tx1"/>
              </a:solidFill>
            </a:endParaRPr>
          </a:p>
        </p:txBody>
      </p:sp>
    </p:spTree>
    <p:extLst>
      <p:ext uri="{BB962C8B-B14F-4D97-AF65-F5344CB8AC3E}">
        <p14:creationId xmlns:p14="http://schemas.microsoft.com/office/powerpoint/2010/main" val="3707193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72138" y="0"/>
            <a:ext cx="3286124" cy="565680"/>
          </a:xfrm>
          <a:solidFill>
            <a:schemeClr val="bg1"/>
          </a:solidFill>
        </p:spPr>
        <p:txBody>
          <a:bodyPr/>
          <a:lstStyle/>
          <a:p>
            <a:pPr algn="ctr"/>
            <a:r>
              <a:rPr lang="es-AR" sz="1050" dirty="0" smtClean="0"/>
              <a:t>Numero de muertes 2019 por genero y edad para </a:t>
            </a:r>
            <a:r>
              <a:rPr lang="es-AR" sz="1050" dirty="0" err="1" smtClean="0"/>
              <a:t>Latam</a:t>
            </a:r>
            <a:r>
              <a:rPr lang="es-AR" sz="1050" dirty="0" smtClean="0"/>
              <a:t> y global.</a:t>
            </a:r>
            <a:br>
              <a:rPr lang="es-AR" sz="1050" dirty="0" smtClean="0"/>
            </a:br>
            <a:r>
              <a:rPr lang="es-AR" sz="1050" dirty="0" err="1" smtClean="0"/>
              <a:t>Latam</a:t>
            </a:r>
            <a:r>
              <a:rPr lang="es-AR" sz="1050" dirty="0" smtClean="0"/>
              <a:t> aPM25 y contaminación en interiores</a:t>
            </a:r>
            <a:endParaRPr lang="es-AR" sz="1050" dirty="0"/>
          </a:p>
        </p:txBody>
      </p:sp>
      <p:grpSp>
        <p:nvGrpSpPr>
          <p:cNvPr id="6" name="Grupo 5"/>
          <p:cNvGrpSpPr/>
          <p:nvPr/>
        </p:nvGrpSpPr>
        <p:grpSpPr>
          <a:xfrm>
            <a:off x="0" y="0"/>
            <a:ext cx="5044900" cy="5180003"/>
            <a:chOff x="0" y="0"/>
            <a:chExt cx="5044900" cy="5180003"/>
          </a:xfrm>
        </p:grpSpPr>
        <p:pic>
          <p:nvPicPr>
            <p:cNvPr id="3074" name="Picture 2" descr="https://lh7-eu.googleusercontent.com/OukKLQm6tIIjza7sQLji7kbTJAeqa-cwRx7g5-P0CvOl0L1eZBim1ryf6snOssDvgaWOXZTsQJ4dAT-j9J64qC9gN_nARe4YqdJZpJ9Qilay3-xAsY9FES_0GmwydVTpH9OR-GHMXQ6yiSCdD_izw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48677" cy="17349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7-eu.googleusercontent.com/Gt07NKR_rHW3YRVNwvNKCNN6uTtOGPdi0h31JlhuRaRnfdOqyJETAriZ1HYKUFk7SHDOSb60TtWiWtvCMYRscLmGj0dMRVsItNjUy2J4BU2BAGU3TBD3_O2jCZkseCyEdWOOzOgIXVGf_J4MZx5hgh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13497"/>
              <a:ext cx="4973462" cy="17101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7-eu.googleusercontent.com/3XuGgRwwp9S6q-IzHhxTc8FbCKmyb_pP5rv4VT3_0E7DA6nAOnOBcaYHU0MA_H0nx1SAHaQA07hPFpIASnLo_lzhBcgdL5rxlAS2HXyO98iaObSPw8kvkQCvMEHvA7xC2gyI4jU1-mXCig5kqQ7L_8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3469858"/>
              <a:ext cx="4973462" cy="171014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ángulo 3"/>
          <p:cNvSpPr/>
          <p:nvPr/>
        </p:nvSpPr>
        <p:spPr>
          <a:xfrm>
            <a:off x="5214937" y="722888"/>
            <a:ext cx="3814763" cy="3939540"/>
          </a:xfrm>
          <a:prstGeom prst="rect">
            <a:avLst/>
          </a:prstGeom>
          <a:solidFill>
            <a:schemeClr val="bg1"/>
          </a:solidFill>
        </p:spPr>
        <p:txBody>
          <a:bodyPr wrap="square">
            <a:spAutoFit/>
          </a:bodyPr>
          <a:lstStyle/>
          <a:p>
            <a:pPr algn="just"/>
            <a:r>
              <a:rPr lang="es-MX" sz="1000" dirty="0">
                <a:latin typeface="Lato"/>
              </a:rPr>
              <a:t>Existen dos picos en el número de </a:t>
            </a:r>
            <a:r>
              <a:rPr lang="es-MX" sz="1000" dirty="0" smtClean="0">
                <a:latin typeface="Lato"/>
              </a:rPr>
              <a:t>muertes en la contaminación por Apm25 tanto a nivel global y </a:t>
            </a:r>
            <a:r>
              <a:rPr lang="es-MX" sz="1000" dirty="0" err="1" smtClean="0">
                <a:latin typeface="Lato"/>
              </a:rPr>
              <a:t>Latam</a:t>
            </a:r>
            <a:r>
              <a:rPr lang="es-MX" sz="1000" dirty="0" smtClean="0">
                <a:latin typeface="Lato"/>
              </a:rPr>
              <a:t>: </a:t>
            </a:r>
          </a:p>
          <a:p>
            <a:pPr marL="171450" indent="-171450" algn="just">
              <a:buFontTx/>
              <a:buChar char="-"/>
            </a:pPr>
            <a:r>
              <a:rPr lang="es-MX" sz="1000" dirty="0" smtClean="0">
                <a:latin typeface="Lato"/>
              </a:rPr>
              <a:t>0-4 </a:t>
            </a:r>
            <a:r>
              <a:rPr lang="es-MX" sz="1000" dirty="0">
                <a:latin typeface="Lato"/>
              </a:rPr>
              <a:t>años para ambos </a:t>
            </a:r>
            <a:r>
              <a:rPr lang="es-MX" sz="1000" dirty="0" smtClean="0">
                <a:latin typeface="Lato"/>
              </a:rPr>
              <a:t>sexos y a </a:t>
            </a:r>
            <a:r>
              <a:rPr lang="es-MX" sz="1000" dirty="0">
                <a:latin typeface="Lato"/>
              </a:rPr>
              <a:t>los 70-74 años en hombres y 80-84 años en mujeres. </a:t>
            </a:r>
            <a:endParaRPr lang="es-MX" sz="1000" dirty="0" smtClean="0">
              <a:latin typeface="Lato"/>
            </a:endParaRPr>
          </a:p>
          <a:p>
            <a:pPr marL="171450" indent="-171450" algn="just">
              <a:buFontTx/>
              <a:buChar char="-"/>
            </a:pPr>
            <a:endParaRPr lang="es-MX" sz="1000" dirty="0" smtClean="0">
              <a:latin typeface="Lato"/>
            </a:endParaRPr>
          </a:p>
          <a:p>
            <a:pPr marL="171450" indent="-171450" algn="just">
              <a:buFontTx/>
              <a:buChar char="-"/>
            </a:pPr>
            <a:r>
              <a:rPr lang="es-MX" sz="1000" dirty="0" smtClean="0">
                <a:latin typeface="Lato"/>
              </a:rPr>
              <a:t>El </a:t>
            </a:r>
            <a:r>
              <a:rPr lang="es-MX" sz="1000" dirty="0">
                <a:latin typeface="Lato"/>
              </a:rPr>
              <a:t>número de muertes en hombres era mayor que en mujeres antes de los 85-89 años, pero la tendencia se invirtió después de esa edad. </a:t>
            </a:r>
            <a:endParaRPr lang="es-MX" sz="1000" dirty="0" smtClean="0">
              <a:latin typeface="Lato"/>
            </a:endParaRPr>
          </a:p>
          <a:p>
            <a:pPr marL="171450" indent="-171450" algn="just">
              <a:buFontTx/>
              <a:buChar char="-"/>
            </a:pPr>
            <a:endParaRPr lang="es-MX" sz="1000" dirty="0" smtClean="0">
              <a:latin typeface="Lato"/>
            </a:endParaRPr>
          </a:p>
          <a:p>
            <a:pPr marL="171450" indent="-171450" algn="just">
              <a:buFontTx/>
              <a:buChar char="-"/>
            </a:pPr>
            <a:r>
              <a:rPr lang="es-MX" sz="1000" dirty="0" smtClean="0">
                <a:latin typeface="Lato"/>
              </a:rPr>
              <a:t> </a:t>
            </a:r>
            <a:r>
              <a:rPr lang="es-MX" sz="1000" dirty="0">
                <a:latin typeface="Lato"/>
              </a:rPr>
              <a:t>La tasa de mortalidad específica por edad en hombres era mayor que en mujeres, con una tasa de mortalidad específica por edad que experimentaba un crecimiento exponencial antes de los 85-89 años en hombres y luego disminuye ligeramente pero en mujeres seguía aumentando</a:t>
            </a:r>
            <a:r>
              <a:rPr lang="es-MX" sz="1000" dirty="0" smtClean="0">
                <a:latin typeface="Lato"/>
              </a:rPr>
              <a:t>.</a:t>
            </a:r>
          </a:p>
          <a:p>
            <a:pPr marL="171450" indent="-171450" algn="just">
              <a:buFontTx/>
              <a:buChar char="-"/>
            </a:pPr>
            <a:r>
              <a:rPr lang="es-MX" sz="1000" dirty="0" smtClean="0">
                <a:latin typeface="Lato"/>
              </a:rPr>
              <a:t> </a:t>
            </a:r>
          </a:p>
          <a:p>
            <a:pPr marL="171450" indent="-171450" algn="just">
              <a:buFontTx/>
              <a:buChar char="-"/>
            </a:pPr>
            <a:r>
              <a:rPr lang="es-MX" sz="1000" dirty="0" smtClean="0">
                <a:latin typeface="Lato"/>
              </a:rPr>
              <a:t>En la contaminación en interiores es mayor para mujeres que en hombres tanto en las tasas como en el numero de muertes.</a:t>
            </a:r>
          </a:p>
          <a:p>
            <a:pPr marL="171450" indent="-171450" algn="just">
              <a:buFontTx/>
              <a:buChar char="-"/>
            </a:pPr>
            <a:endParaRPr lang="es-MX" sz="1000" dirty="0" smtClean="0">
              <a:latin typeface="Lato"/>
            </a:endParaRPr>
          </a:p>
          <a:p>
            <a:pPr marL="171450" indent="-171450" algn="just">
              <a:buFontTx/>
              <a:buChar char="-"/>
            </a:pPr>
            <a:r>
              <a:rPr lang="es-MX" sz="1000" dirty="0" smtClean="0">
                <a:latin typeface="Lato"/>
              </a:rPr>
              <a:t>Tanto las tasas como el muertes por Apm25 es mayor que para interiores, si bien tienen la misma/similar distribución pero en menores proporciones</a:t>
            </a:r>
          </a:p>
          <a:p>
            <a:pPr marL="171450" indent="-171450" algn="just">
              <a:buFontTx/>
              <a:buChar char="-"/>
            </a:pPr>
            <a:endParaRPr lang="es-MX" sz="1000" dirty="0">
              <a:latin typeface="Lato"/>
            </a:endParaRPr>
          </a:p>
          <a:p>
            <a:r>
              <a:rPr lang="es-MX" sz="1000" dirty="0">
                <a:latin typeface="Lato"/>
              </a:rPr>
              <a:t/>
            </a:r>
            <a:br>
              <a:rPr lang="es-MX" sz="1000" dirty="0">
                <a:latin typeface="Lato"/>
              </a:rPr>
            </a:br>
            <a:endParaRPr lang="es-AR" sz="1000" dirty="0">
              <a:latin typeface="Lato"/>
            </a:endParaRPr>
          </a:p>
        </p:txBody>
      </p:sp>
    </p:spTree>
    <p:extLst>
      <p:ext uri="{BB962C8B-B14F-4D97-AF65-F5344CB8AC3E}">
        <p14:creationId xmlns:p14="http://schemas.microsoft.com/office/powerpoint/2010/main" val="534479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614988" y="82861"/>
            <a:ext cx="3286124" cy="565680"/>
          </a:xfrm>
          <a:solidFill>
            <a:schemeClr val="bg1"/>
          </a:solidFill>
        </p:spPr>
        <p:txBody>
          <a:bodyPr/>
          <a:lstStyle/>
          <a:p>
            <a:pPr algn="ctr"/>
            <a:r>
              <a:rPr lang="es-AR" sz="1050" dirty="0" smtClean="0"/>
              <a:t>Numero de </a:t>
            </a:r>
            <a:r>
              <a:rPr lang="es-AR" sz="1050" dirty="0" err="1" smtClean="0"/>
              <a:t>DALYs</a:t>
            </a:r>
            <a:r>
              <a:rPr lang="es-AR" sz="1050" dirty="0" smtClean="0"/>
              <a:t>  2019 por genero y edad para </a:t>
            </a:r>
            <a:r>
              <a:rPr lang="es-AR" sz="1050" dirty="0" err="1" smtClean="0"/>
              <a:t>Latam</a:t>
            </a:r>
            <a:r>
              <a:rPr lang="es-AR" sz="1050" dirty="0" smtClean="0"/>
              <a:t> y global.</a:t>
            </a:r>
            <a:br>
              <a:rPr lang="es-AR" sz="1050" dirty="0" smtClean="0"/>
            </a:br>
            <a:r>
              <a:rPr lang="es-AR" sz="1050" dirty="0" err="1" smtClean="0"/>
              <a:t>Latam</a:t>
            </a:r>
            <a:r>
              <a:rPr lang="es-AR" sz="1050" dirty="0" smtClean="0"/>
              <a:t> aPM25 y contaminación en interiores</a:t>
            </a:r>
            <a:endParaRPr lang="es-AR" sz="1050" dirty="0"/>
          </a:p>
        </p:txBody>
      </p:sp>
      <p:sp>
        <p:nvSpPr>
          <p:cNvPr id="4" name="Rectángulo 3"/>
          <p:cNvSpPr/>
          <p:nvPr/>
        </p:nvSpPr>
        <p:spPr>
          <a:xfrm>
            <a:off x="5214937" y="722888"/>
            <a:ext cx="3814763" cy="1477328"/>
          </a:xfrm>
          <a:prstGeom prst="rect">
            <a:avLst/>
          </a:prstGeom>
          <a:solidFill>
            <a:schemeClr val="bg1"/>
          </a:solidFill>
        </p:spPr>
        <p:txBody>
          <a:bodyPr wrap="square">
            <a:spAutoFit/>
          </a:bodyPr>
          <a:lstStyle/>
          <a:p>
            <a:pPr marL="171450" indent="-171450" algn="just">
              <a:buFontTx/>
              <a:buChar char="-"/>
            </a:pPr>
            <a:endParaRPr lang="es-MX" sz="1000" dirty="0">
              <a:latin typeface="Lato"/>
            </a:endParaRPr>
          </a:p>
          <a:p>
            <a:pPr marL="171450" indent="-171450" algn="just">
              <a:buFontTx/>
              <a:buChar char="-"/>
            </a:pPr>
            <a:endParaRPr lang="es-MX" sz="1000" dirty="0" smtClean="0">
              <a:latin typeface="Lato"/>
            </a:endParaRPr>
          </a:p>
          <a:p>
            <a:pPr marL="171450" indent="-171450" algn="just">
              <a:buFontTx/>
              <a:buChar char="-"/>
            </a:pPr>
            <a:r>
              <a:rPr lang="es-MX" sz="1000" dirty="0">
                <a:latin typeface="Lato"/>
              </a:rPr>
              <a:t>El patrón </a:t>
            </a:r>
            <a:r>
              <a:rPr lang="es-MX" sz="1000" dirty="0" err="1">
                <a:latin typeface="Lato"/>
              </a:rPr>
              <a:t>DALYs</a:t>
            </a:r>
            <a:r>
              <a:rPr lang="es-MX" sz="1000" dirty="0">
                <a:latin typeface="Lato"/>
              </a:rPr>
              <a:t> mostró una pequeña diferencia con el de las muertes. Otro pico de </a:t>
            </a:r>
            <a:r>
              <a:rPr lang="es-MX" sz="1000" dirty="0" err="1">
                <a:latin typeface="Lato"/>
              </a:rPr>
              <a:t>DALYs</a:t>
            </a:r>
            <a:r>
              <a:rPr lang="es-MX" sz="1000" dirty="0">
                <a:latin typeface="Lato"/>
              </a:rPr>
              <a:t> apareció a los 65-69 años para ambos sexos, y la tasa de </a:t>
            </a:r>
            <a:r>
              <a:rPr lang="es-MX" sz="1000" dirty="0" err="1">
                <a:latin typeface="Lato"/>
              </a:rPr>
              <a:t>DALYs</a:t>
            </a:r>
            <a:r>
              <a:rPr lang="es-MX" sz="1000" dirty="0">
                <a:latin typeface="Lato"/>
              </a:rPr>
              <a:t> específica por edad disminuyó después de los 85-89 años en hombres y los 80-84 años en </a:t>
            </a:r>
            <a:r>
              <a:rPr lang="es-MX" sz="1000" dirty="0" smtClean="0">
                <a:latin typeface="Lato"/>
              </a:rPr>
              <a:t>mujeres</a:t>
            </a:r>
          </a:p>
          <a:p>
            <a:r>
              <a:rPr lang="es-MX" sz="1000" dirty="0">
                <a:latin typeface="Lato"/>
              </a:rPr>
              <a:t/>
            </a:r>
            <a:br>
              <a:rPr lang="es-MX" sz="1000" dirty="0">
                <a:latin typeface="Lato"/>
              </a:rPr>
            </a:br>
            <a:endParaRPr lang="es-AR" sz="1000" dirty="0">
              <a:latin typeface="Lato"/>
            </a:endParaRPr>
          </a:p>
        </p:txBody>
      </p:sp>
      <p:pic>
        <p:nvPicPr>
          <p:cNvPr id="4098" name="Picture 2" descr="https://lh7-eu.googleusercontent.com/2eAgDGV22s2tipcw9MwwnZuT-KpR1PMkW54Tqcq4w-Du9S9Q4osdOEgjYfcOzQ4nF1r5OJn010oXs9TVhjhCZQTRmmk6qDscCR_uCRxFaRVZ1eMikgVy5l00UhTWtQ6q3caiyOiBaghSLOc_QNTxO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 y="8513"/>
            <a:ext cx="5107782" cy="18072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7-eu.googleusercontent.com/UcijuyaVCLal4Ch7EHAQnMnXx_XWetGROenoaDVSLTQea8yta4Ce9G9fLF2QwG8tQw8WCWkBmE5-9Ei0BVyNAratQea82J9ggA3ddSOLvgx7wmKdQk5iW7p507ujXGjh-BNWoH5rFmOennzrNy8UkC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4" y="1683645"/>
            <a:ext cx="5107781" cy="17393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7-eu.googleusercontent.com/DXLC3LVBiFrm53eY647ghOjv8uLfhzc8iUsefcCrvUxLj4mkpKP7smzvMVYOXxYFgaXoW6fmrEcBP981C_vsUsD4VIBDABnNTQ3GHwLYroMCnSwnalmYLU8FUQVH7A7Z1k1uIJTJDAYRULNo8mglqJ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5" y="3404140"/>
            <a:ext cx="5107781" cy="173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441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720" y="-85504"/>
            <a:ext cx="4601220" cy="5018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s-AR" sz="2000" dirty="0" smtClean="0"/>
              <a:t>Algunas conclusiones</a:t>
            </a:r>
            <a:endParaRPr lang="es-AR" sz="2000" dirty="0"/>
          </a:p>
        </p:txBody>
      </p:sp>
      <p:sp>
        <p:nvSpPr>
          <p:cNvPr id="5" name="Subtítulo 2"/>
          <p:cNvSpPr txBox="1">
            <a:spLocks/>
          </p:cNvSpPr>
          <p:nvPr/>
        </p:nvSpPr>
        <p:spPr>
          <a:xfrm>
            <a:off x="-720" y="416384"/>
            <a:ext cx="8615855" cy="4242325"/>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285750" indent="-171450" algn="just">
              <a:buFontTx/>
              <a:buChar char="-"/>
            </a:pPr>
            <a:r>
              <a:rPr lang="es-MX" sz="1300" dirty="0" smtClean="0">
                <a:solidFill>
                  <a:schemeClr val="tx1"/>
                </a:solidFill>
              </a:rPr>
              <a:t>27/35 </a:t>
            </a:r>
            <a:r>
              <a:rPr lang="es-MX" sz="1300" dirty="0">
                <a:solidFill>
                  <a:schemeClr val="tx1"/>
                </a:solidFill>
              </a:rPr>
              <a:t>países </a:t>
            </a:r>
            <a:r>
              <a:rPr lang="es-MX" sz="1300" dirty="0" smtClean="0">
                <a:solidFill>
                  <a:schemeClr val="tx1"/>
                </a:solidFill>
              </a:rPr>
              <a:t> disminuyeron </a:t>
            </a:r>
            <a:r>
              <a:rPr lang="es-MX" sz="1300" dirty="0">
                <a:solidFill>
                  <a:schemeClr val="tx1"/>
                </a:solidFill>
              </a:rPr>
              <a:t>la concentración </a:t>
            </a:r>
            <a:r>
              <a:rPr lang="es-MX" sz="1300" dirty="0" smtClean="0">
                <a:solidFill>
                  <a:schemeClr val="tx1"/>
                </a:solidFill>
              </a:rPr>
              <a:t>del </a:t>
            </a:r>
            <a:r>
              <a:rPr lang="es-MX" sz="1300" dirty="0">
                <a:solidFill>
                  <a:schemeClr val="tx1"/>
                </a:solidFill>
              </a:rPr>
              <a:t>PM2.5, </a:t>
            </a:r>
            <a:r>
              <a:rPr lang="es-MX" sz="1300" dirty="0" smtClean="0">
                <a:solidFill>
                  <a:schemeClr val="tx1"/>
                </a:solidFill>
              </a:rPr>
              <a:t>promedio de 13.71% </a:t>
            </a:r>
            <a:r>
              <a:rPr lang="es-MX" sz="1300" dirty="0">
                <a:solidFill>
                  <a:schemeClr val="tx1"/>
                </a:solidFill>
              </a:rPr>
              <a:t>en 2019 en comparación con 1990</a:t>
            </a:r>
            <a:r>
              <a:rPr lang="es-MX" sz="1300" dirty="0" smtClean="0">
                <a:solidFill>
                  <a:schemeClr val="tx1"/>
                </a:solidFill>
              </a:rPr>
              <a:t>.</a:t>
            </a:r>
          </a:p>
          <a:p>
            <a:pPr marL="114300" indent="0" algn="just"/>
            <a:r>
              <a:rPr lang="es-MX" sz="1300" dirty="0" smtClean="0">
                <a:solidFill>
                  <a:schemeClr val="tx1"/>
                </a:solidFill>
              </a:rPr>
              <a:t>-  33 países (menos Bermuda y Uruguay) superan las directrices de la OMS </a:t>
            </a:r>
            <a:r>
              <a:rPr lang="es-MX" sz="1300" dirty="0">
                <a:solidFill>
                  <a:schemeClr val="tx1"/>
                </a:solidFill>
              </a:rPr>
              <a:t>de PM2.5 de 10 </a:t>
            </a:r>
            <a:r>
              <a:rPr lang="el-GR" sz="1300" dirty="0">
                <a:solidFill>
                  <a:schemeClr val="tx1"/>
                </a:solidFill>
              </a:rPr>
              <a:t>μ</a:t>
            </a:r>
            <a:r>
              <a:rPr lang="es-MX" sz="1300" dirty="0" smtClean="0">
                <a:solidFill>
                  <a:schemeClr val="tx1"/>
                </a:solidFill>
              </a:rPr>
              <a:t>g/m</a:t>
            </a:r>
            <a:r>
              <a:rPr lang="es-MX" sz="1300" baseline="-25000" dirty="0" smtClean="0">
                <a:solidFill>
                  <a:schemeClr val="tx1"/>
                </a:solidFill>
              </a:rPr>
              <a:t>3</a:t>
            </a:r>
            <a:r>
              <a:rPr lang="es-MX" sz="1300" dirty="0" smtClean="0">
                <a:solidFill>
                  <a:schemeClr val="tx1"/>
                </a:solidFill>
              </a:rPr>
              <a:t> </a:t>
            </a:r>
            <a:r>
              <a:rPr lang="es-MX" sz="1300" dirty="0">
                <a:solidFill>
                  <a:schemeClr val="tx1"/>
                </a:solidFill>
              </a:rPr>
              <a:t>en </a:t>
            </a:r>
            <a:r>
              <a:rPr lang="es-MX" sz="1300" dirty="0" smtClean="0">
                <a:solidFill>
                  <a:schemeClr val="tx1"/>
                </a:solidFill>
              </a:rPr>
              <a:t>2019</a:t>
            </a:r>
          </a:p>
          <a:p>
            <a:pPr marL="285750" indent="-171450" algn="just">
              <a:buFontTx/>
              <a:buChar char="-"/>
            </a:pPr>
            <a:r>
              <a:rPr lang="es-MX" sz="1300" dirty="0" smtClean="0">
                <a:solidFill>
                  <a:schemeClr val="tx1"/>
                </a:solidFill>
              </a:rPr>
              <a:t>43% (15/35) países disminuyeron el n° </a:t>
            </a:r>
            <a:r>
              <a:rPr lang="es-MX" sz="1300" dirty="0">
                <a:solidFill>
                  <a:schemeClr val="tx1"/>
                </a:solidFill>
              </a:rPr>
              <a:t>de muertes </a:t>
            </a:r>
            <a:r>
              <a:rPr lang="es-MX" sz="1300" dirty="0" smtClean="0">
                <a:solidFill>
                  <a:schemeClr val="tx1"/>
                </a:solidFill>
              </a:rPr>
              <a:t>atribuibles </a:t>
            </a:r>
            <a:r>
              <a:rPr lang="es-MX" sz="1300" dirty="0">
                <a:solidFill>
                  <a:schemeClr val="tx1"/>
                </a:solidFill>
              </a:rPr>
              <a:t>a la contaminación del </a:t>
            </a:r>
            <a:r>
              <a:rPr lang="es-MX" sz="1300" dirty="0" smtClean="0">
                <a:solidFill>
                  <a:schemeClr val="tx1"/>
                </a:solidFill>
              </a:rPr>
              <a:t>aire.</a:t>
            </a:r>
          </a:p>
          <a:p>
            <a:pPr marL="285750" indent="-171450" algn="just">
              <a:buFontTx/>
              <a:buChar char="-"/>
            </a:pPr>
            <a:r>
              <a:rPr lang="es-MX" sz="1300" dirty="0" smtClean="0">
                <a:solidFill>
                  <a:schemeClr val="tx1"/>
                </a:solidFill>
              </a:rPr>
              <a:t>El </a:t>
            </a:r>
            <a:r>
              <a:rPr lang="es-MX" sz="1300" dirty="0">
                <a:solidFill>
                  <a:schemeClr val="tx1"/>
                </a:solidFill>
              </a:rPr>
              <a:t>número total de muertes atribuibles a la contaminación del aire se redujo en más de </a:t>
            </a:r>
            <a:r>
              <a:rPr lang="es-MX" sz="1300" dirty="0" smtClean="0">
                <a:solidFill>
                  <a:schemeClr val="tx1"/>
                </a:solidFill>
              </a:rPr>
              <a:t>10000 </a:t>
            </a:r>
            <a:r>
              <a:rPr lang="es-MX" sz="1300" dirty="0">
                <a:solidFill>
                  <a:schemeClr val="tx1"/>
                </a:solidFill>
              </a:rPr>
              <a:t>(</a:t>
            </a:r>
            <a:r>
              <a:rPr lang="es-MX" sz="1300" dirty="0" smtClean="0">
                <a:solidFill>
                  <a:schemeClr val="tx1"/>
                </a:solidFill>
              </a:rPr>
              <a:t>4.21%).</a:t>
            </a:r>
          </a:p>
          <a:p>
            <a:pPr marL="285750" indent="-171450" algn="just">
              <a:buFontTx/>
              <a:buChar char="-"/>
            </a:pPr>
            <a:r>
              <a:rPr lang="es-MX" sz="1300" dirty="0">
                <a:solidFill>
                  <a:schemeClr val="tx1"/>
                </a:solidFill>
              </a:rPr>
              <a:t>Las tasas de </a:t>
            </a:r>
            <a:r>
              <a:rPr lang="es-MX" sz="1300" dirty="0" smtClean="0">
                <a:solidFill>
                  <a:schemeClr val="tx1"/>
                </a:solidFill>
              </a:rPr>
              <a:t>mortalidad y de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en </a:t>
            </a:r>
            <a:r>
              <a:rPr lang="es-MX" sz="1300" dirty="0" err="1">
                <a:solidFill>
                  <a:schemeClr val="tx1"/>
                </a:solidFill>
              </a:rPr>
              <a:t>Haiti</a:t>
            </a:r>
            <a:r>
              <a:rPr lang="es-MX" sz="1300" dirty="0">
                <a:solidFill>
                  <a:schemeClr val="tx1"/>
                </a:solidFill>
              </a:rPr>
              <a:t> </a:t>
            </a:r>
            <a:r>
              <a:rPr lang="es-MX" sz="1300" dirty="0" smtClean="0">
                <a:solidFill>
                  <a:schemeClr val="tx1"/>
                </a:solidFill>
              </a:rPr>
              <a:t>fue de casi </a:t>
            </a:r>
            <a:r>
              <a:rPr lang="es-MX" sz="1300" dirty="0">
                <a:solidFill>
                  <a:schemeClr val="tx1"/>
                </a:solidFill>
              </a:rPr>
              <a:t>cinco </a:t>
            </a:r>
            <a:r>
              <a:rPr lang="es-MX" sz="1300" dirty="0" smtClean="0">
                <a:solidFill>
                  <a:schemeClr val="tx1"/>
                </a:solidFill>
              </a:rPr>
              <a:t>veces </a:t>
            </a:r>
            <a:r>
              <a:rPr lang="es-MX" sz="1300" dirty="0">
                <a:solidFill>
                  <a:schemeClr val="tx1"/>
                </a:solidFill>
              </a:rPr>
              <a:t>más altas que la mediana </a:t>
            </a:r>
            <a:r>
              <a:rPr lang="es-MX" sz="1300" dirty="0" err="1" smtClean="0">
                <a:solidFill>
                  <a:schemeClr val="tx1"/>
                </a:solidFill>
              </a:rPr>
              <a:t>Latinoamerica</a:t>
            </a:r>
            <a:r>
              <a:rPr lang="es-MX" sz="1300" dirty="0" smtClean="0">
                <a:solidFill>
                  <a:schemeClr val="tx1"/>
                </a:solidFill>
              </a:rPr>
              <a:t>, Guatemala y Honduras el doble.</a:t>
            </a:r>
          </a:p>
          <a:p>
            <a:pPr marL="285750" indent="-171450" algn="just">
              <a:buFontTx/>
              <a:buChar char="-"/>
            </a:pPr>
            <a:r>
              <a:rPr lang="es-MX" sz="1300" dirty="0">
                <a:solidFill>
                  <a:schemeClr val="tx1"/>
                </a:solidFill>
              </a:rPr>
              <a:t>IHD es la principal causa de muerte atribuibles a la contaminación del aire y de YLL.</a:t>
            </a:r>
          </a:p>
          <a:p>
            <a:pPr marL="285750" indent="-171450" algn="just">
              <a:buFontTx/>
              <a:buChar char="-"/>
            </a:pPr>
            <a:r>
              <a:rPr lang="es-MX" sz="1300" dirty="0">
                <a:solidFill>
                  <a:schemeClr val="tx1"/>
                </a:solidFill>
              </a:rPr>
              <a:t>YLL disminuyo un 55.43</a:t>
            </a:r>
            <a:r>
              <a:rPr lang="es-MX" sz="1300" dirty="0" smtClean="0">
                <a:solidFill>
                  <a:schemeClr val="tx1"/>
                </a:solidFill>
              </a:rPr>
              <a:t>%</a:t>
            </a:r>
          </a:p>
          <a:p>
            <a:pPr marL="285750" indent="-171450" algn="just">
              <a:buFontTx/>
              <a:buChar char="-"/>
            </a:pPr>
            <a:r>
              <a:rPr lang="es-MX" sz="1300" dirty="0" smtClean="0">
                <a:solidFill>
                  <a:schemeClr val="tx1"/>
                </a:solidFill>
              </a:rPr>
              <a:t>Asociación </a:t>
            </a:r>
            <a:r>
              <a:rPr lang="es-MX" sz="1300" dirty="0">
                <a:solidFill>
                  <a:schemeClr val="tx1"/>
                </a:solidFill>
              </a:rPr>
              <a:t>positiva </a:t>
            </a:r>
            <a:r>
              <a:rPr lang="es-MX" sz="1300" dirty="0" smtClean="0">
                <a:solidFill>
                  <a:schemeClr val="tx1"/>
                </a:solidFill>
              </a:rPr>
              <a:t>moderada entre </a:t>
            </a:r>
            <a:r>
              <a:rPr lang="es-MX" sz="1300" dirty="0">
                <a:solidFill>
                  <a:schemeClr val="tx1"/>
                </a:solidFill>
              </a:rPr>
              <a:t>la concentración de aPM2.5 y los </a:t>
            </a:r>
            <a:r>
              <a:rPr lang="es-MX" sz="1300" dirty="0" smtClean="0">
                <a:solidFill>
                  <a:schemeClr val="tx1"/>
                </a:solidFill>
              </a:rPr>
              <a:t>YLL</a:t>
            </a:r>
            <a:r>
              <a:rPr lang="es-MX" sz="1300" dirty="0">
                <a:solidFill>
                  <a:schemeClr val="tx1"/>
                </a:solidFill>
              </a:rPr>
              <a:t>  </a:t>
            </a:r>
            <a:r>
              <a:rPr lang="es-MX" sz="1300" dirty="0" smtClean="0">
                <a:solidFill>
                  <a:schemeClr val="tx1"/>
                </a:solidFill>
              </a:rPr>
              <a:t>(r = 0.59)</a:t>
            </a:r>
          </a:p>
          <a:p>
            <a:pPr marL="285750" indent="-171450" algn="just">
              <a:buFontTx/>
              <a:buChar char="-"/>
            </a:pPr>
            <a:r>
              <a:rPr lang="es-MX" sz="1300" dirty="0">
                <a:solidFill>
                  <a:schemeClr val="tx1"/>
                </a:solidFill>
              </a:rPr>
              <a:t> Tanto el cambio en la </a:t>
            </a:r>
            <a:r>
              <a:rPr lang="es-MX" sz="1300" dirty="0" smtClean="0">
                <a:solidFill>
                  <a:schemeClr val="tx1"/>
                </a:solidFill>
              </a:rPr>
              <a:t>PMR </a:t>
            </a:r>
            <a:r>
              <a:rPr lang="es-MX" sz="1300" dirty="0">
                <a:solidFill>
                  <a:schemeClr val="tx1"/>
                </a:solidFill>
              </a:rPr>
              <a:t>como el cambio </a:t>
            </a:r>
            <a:r>
              <a:rPr lang="es-MX" sz="1300" dirty="0" smtClean="0">
                <a:solidFill>
                  <a:schemeClr val="tx1"/>
                </a:solidFill>
              </a:rPr>
              <a:t>DARR </a:t>
            </a:r>
            <a:r>
              <a:rPr lang="es-MX" sz="1300" dirty="0">
                <a:solidFill>
                  <a:schemeClr val="tx1"/>
                </a:solidFill>
              </a:rPr>
              <a:t>son importantes para determinar si el país está reduciendo su concentración de aPM2.5 y los valores </a:t>
            </a:r>
            <a:r>
              <a:rPr lang="es-MX" sz="1300" dirty="0" err="1" smtClean="0">
                <a:solidFill>
                  <a:schemeClr val="tx1"/>
                </a:solidFill>
              </a:rPr>
              <a:t>DALYs</a:t>
            </a:r>
            <a:r>
              <a:rPr lang="es-MX" sz="1300" dirty="0" smtClean="0">
                <a:solidFill>
                  <a:schemeClr val="tx1"/>
                </a:solidFill>
              </a:rPr>
              <a:t> </a:t>
            </a:r>
            <a:r>
              <a:rPr lang="es-MX" sz="1300" dirty="0">
                <a:solidFill>
                  <a:schemeClr val="tx1"/>
                </a:solidFill>
              </a:rPr>
              <a:t>al menos al ritmo de la </a:t>
            </a:r>
            <a:r>
              <a:rPr lang="es-MX" sz="1300" dirty="0" smtClean="0">
                <a:solidFill>
                  <a:schemeClr val="tx1"/>
                </a:solidFill>
              </a:rPr>
              <a:t>región </a:t>
            </a:r>
            <a:r>
              <a:rPr lang="es-MX" sz="1300" dirty="0">
                <a:solidFill>
                  <a:schemeClr val="tx1"/>
                </a:solidFill>
              </a:rPr>
              <a:t>entre 1990 y 2019. </a:t>
            </a:r>
            <a:r>
              <a:rPr lang="es-MX" sz="1300" dirty="0" smtClean="0">
                <a:solidFill>
                  <a:schemeClr val="tx1"/>
                </a:solidFill>
              </a:rPr>
              <a:t>27/35 </a:t>
            </a:r>
            <a:r>
              <a:rPr lang="es-MX" sz="1300" dirty="0">
                <a:solidFill>
                  <a:schemeClr val="tx1"/>
                </a:solidFill>
              </a:rPr>
              <a:t>países disminuyeron sus niveles de aPM2.5 </a:t>
            </a:r>
          </a:p>
          <a:p>
            <a:pPr marL="285750" indent="-171450" algn="just">
              <a:buFontTx/>
              <a:buChar char="-"/>
            </a:pPr>
            <a:r>
              <a:rPr lang="es-MX" sz="1300" dirty="0">
                <a:solidFill>
                  <a:schemeClr val="tx1"/>
                </a:solidFill>
              </a:rPr>
              <a:t>Pero </a:t>
            </a:r>
            <a:r>
              <a:rPr lang="es-MX" sz="1300" dirty="0" smtClean="0">
                <a:solidFill>
                  <a:schemeClr val="tx1"/>
                </a:solidFill>
              </a:rPr>
              <a:t>15/35(43%) </a:t>
            </a:r>
            <a:r>
              <a:rPr lang="es-MX" sz="1300" dirty="0">
                <a:solidFill>
                  <a:schemeClr val="tx1"/>
                </a:solidFill>
              </a:rPr>
              <a:t>países tuvieron un cambio negativo en la </a:t>
            </a:r>
            <a:r>
              <a:rPr lang="es-MX" sz="1300" dirty="0" smtClean="0">
                <a:solidFill>
                  <a:schemeClr val="tx1"/>
                </a:solidFill>
              </a:rPr>
              <a:t>PMR. </a:t>
            </a:r>
            <a:r>
              <a:rPr lang="es-MX" sz="1300" dirty="0">
                <a:solidFill>
                  <a:schemeClr val="tx1"/>
                </a:solidFill>
              </a:rPr>
              <a:t>No pudieron reducir su concentración de aPM2.5 al menos hasta el grado de disminución en la mediana Latinoamericano. </a:t>
            </a:r>
            <a:r>
              <a:rPr lang="es-MX" sz="1300" dirty="0" smtClean="0">
                <a:solidFill>
                  <a:schemeClr val="tx1"/>
                </a:solidFill>
              </a:rPr>
              <a:t>Bolivia </a:t>
            </a:r>
            <a:r>
              <a:rPr lang="es-MX" sz="1300" dirty="0">
                <a:solidFill>
                  <a:schemeClr val="tx1"/>
                </a:solidFill>
              </a:rPr>
              <a:t>tuvo el cambio de PMR (disminución del 44.0%) siendo el tercer país con niveles más altos de aPM2.5 </a:t>
            </a:r>
            <a:r>
              <a:rPr lang="es-MX" sz="1300" dirty="0" smtClean="0">
                <a:solidFill>
                  <a:schemeClr val="tx1"/>
                </a:solidFill>
              </a:rPr>
              <a:t>2019</a:t>
            </a:r>
          </a:p>
          <a:p>
            <a:pPr marL="285750" indent="-171450" algn="just">
              <a:buFontTx/>
              <a:buChar char="-"/>
            </a:pPr>
            <a:r>
              <a:rPr lang="es-MX" sz="1300" dirty="0" smtClean="0">
                <a:solidFill>
                  <a:schemeClr val="tx1"/>
                </a:solidFill>
              </a:rPr>
              <a:t>19 </a:t>
            </a:r>
            <a:r>
              <a:rPr lang="es-MX" sz="1300" dirty="0">
                <a:solidFill>
                  <a:schemeClr val="tx1"/>
                </a:solidFill>
              </a:rPr>
              <a:t>países </a:t>
            </a:r>
            <a:r>
              <a:rPr lang="es-MX" sz="1300" dirty="0" smtClean="0">
                <a:solidFill>
                  <a:schemeClr val="tx1"/>
                </a:solidFill>
              </a:rPr>
              <a:t>mejoraron </a:t>
            </a:r>
            <a:r>
              <a:rPr lang="es-MX" sz="1300" dirty="0">
                <a:solidFill>
                  <a:schemeClr val="tx1"/>
                </a:solidFill>
              </a:rPr>
              <a:t>su Tasa DARR. (+). Reducción de su tasa DALY</a:t>
            </a:r>
            <a:r>
              <a:rPr lang="es-MX" sz="1300" dirty="0" smtClean="0">
                <a:solidFill>
                  <a:schemeClr val="tx1"/>
                </a:solidFill>
              </a:rPr>
              <a:t>.  </a:t>
            </a:r>
            <a:r>
              <a:rPr lang="es-MX" sz="1300" dirty="0">
                <a:solidFill>
                  <a:schemeClr val="tx1"/>
                </a:solidFill>
              </a:rPr>
              <a:t>Perú (47.98%), Brasil (50.38%) y Bermuda (57.52%), mejora al disminuir su </a:t>
            </a:r>
            <a:r>
              <a:rPr lang="es-MX" sz="1300" dirty="0" smtClean="0">
                <a:solidFill>
                  <a:schemeClr val="tx1"/>
                </a:solidFill>
              </a:rPr>
              <a:t>DARR. 16 países </a:t>
            </a:r>
            <a:r>
              <a:rPr lang="es-MX" sz="1300" dirty="0">
                <a:solidFill>
                  <a:schemeClr val="tx1"/>
                </a:solidFill>
              </a:rPr>
              <a:t>aumentaron su DARR </a:t>
            </a:r>
            <a:r>
              <a:rPr lang="es-MX" sz="1300" dirty="0" smtClean="0">
                <a:solidFill>
                  <a:schemeClr val="tx1"/>
                </a:solidFill>
              </a:rPr>
              <a:t>Venezuela </a:t>
            </a:r>
            <a:r>
              <a:rPr lang="es-MX" sz="1300" dirty="0">
                <a:solidFill>
                  <a:schemeClr val="tx1"/>
                </a:solidFill>
              </a:rPr>
              <a:t>(65.30%) y Barbados (44.80</a:t>
            </a:r>
            <a:r>
              <a:rPr lang="es-MX" sz="1300" dirty="0" smtClean="0">
                <a:solidFill>
                  <a:schemeClr val="tx1"/>
                </a:solidFill>
              </a:rPr>
              <a:t>%).</a:t>
            </a:r>
          </a:p>
          <a:p>
            <a:pPr marL="285750" indent="-171450" algn="just">
              <a:buFontTx/>
              <a:buChar char="-"/>
            </a:pPr>
            <a:r>
              <a:rPr lang="en-US" sz="1300" dirty="0" smtClean="0">
                <a:solidFill>
                  <a:schemeClr val="tx1"/>
                </a:solidFill>
              </a:rPr>
              <a:t>SDI:  Medium (5), Low(30)</a:t>
            </a:r>
            <a:r>
              <a:rPr lang="en-US" sz="1300" dirty="0">
                <a:solidFill>
                  <a:schemeClr val="tx1"/>
                </a:solidFill>
              </a:rPr>
              <a:t>		</a:t>
            </a:r>
          </a:p>
          <a:p>
            <a:pPr marL="285750" indent="-171450" algn="just">
              <a:buFontTx/>
              <a:buChar char="-"/>
            </a:pPr>
            <a:r>
              <a:rPr lang="en-US" sz="1300" dirty="0" smtClean="0">
                <a:solidFill>
                  <a:schemeClr val="tx1"/>
                </a:solidFill>
              </a:rPr>
              <a:t>GNI: </a:t>
            </a:r>
            <a:r>
              <a:rPr lang="en-US" sz="1300" dirty="0">
                <a:solidFill>
                  <a:schemeClr val="tx1"/>
                </a:solidFill>
              </a:rPr>
              <a:t>high-income (10</a:t>
            </a:r>
            <a:r>
              <a:rPr lang="en-US" sz="1300" dirty="0" smtClean="0">
                <a:solidFill>
                  <a:schemeClr val="tx1"/>
                </a:solidFill>
              </a:rPr>
              <a:t>), </a:t>
            </a:r>
            <a:r>
              <a:rPr lang="en-US" sz="1300" dirty="0" err="1" smtClean="0">
                <a:solidFill>
                  <a:schemeClr val="tx1"/>
                </a:solidFill>
              </a:rPr>
              <a:t>uppermiddle</a:t>
            </a:r>
            <a:r>
              <a:rPr lang="en-US" sz="1300" dirty="0" smtClean="0">
                <a:solidFill>
                  <a:schemeClr val="tx1"/>
                </a:solidFill>
              </a:rPr>
              <a:t> (20), </a:t>
            </a:r>
            <a:r>
              <a:rPr lang="en-US" sz="1300" dirty="0">
                <a:solidFill>
                  <a:schemeClr val="tx1"/>
                </a:solidFill>
              </a:rPr>
              <a:t>lower-middle(5</a:t>
            </a:r>
            <a:r>
              <a:rPr lang="en-US" sz="1300" dirty="0" smtClean="0">
                <a:solidFill>
                  <a:schemeClr val="tx1"/>
                </a:solidFill>
              </a:rPr>
              <a:t>)</a:t>
            </a:r>
            <a:r>
              <a:rPr lang="en-US" sz="1300" dirty="0">
                <a:solidFill>
                  <a:schemeClr val="tx1"/>
                </a:solidFill>
              </a:rPr>
              <a:t>	</a:t>
            </a:r>
            <a:endParaRPr lang="en-US" sz="1300" dirty="0" smtClean="0">
              <a:solidFill>
                <a:schemeClr val="tx1"/>
              </a:solidFill>
            </a:endParaRPr>
          </a:p>
          <a:p>
            <a:pPr marL="285750" indent="-171450" algn="just">
              <a:buFontTx/>
              <a:buChar char="-"/>
            </a:pPr>
            <a:r>
              <a:rPr lang="en-US" sz="1300" dirty="0" smtClean="0">
                <a:solidFill>
                  <a:schemeClr val="tx1"/>
                </a:solidFill>
              </a:rPr>
              <a:t>Las </a:t>
            </a:r>
            <a:r>
              <a:rPr lang="en-US" sz="1300" dirty="0" err="1" smtClean="0">
                <a:solidFill>
                  <a:schemeClr val="tx1"/>
                </a:solidFill>
              </a:rPr>
              <a:t>enfermedades</a:t>
            </a:r>
            <a:r>
              <a:rPr lang="en-US" sz="1300" dirty="0" smtClean="0">
                <a:solidFill>
                  <a:schemeClr val="tx1"/>
                </a:solidFill>
              </a:rPr>
              <a:t> </a:t>
            </a:r>
            <a:r>
              <a:rPr lang="en-US" sz="1300" dirty="0" err="1" smtClean="0">
                <a:solidFill>
                  <a:schemeClr val="tx1"/>
                </a:solidFill>
              </a:rPr>
              <a:t>cardiovasculares</a:t>
            </a:r>
            <a:r>
              <a:rPr lang="en-US" sz="1300" dirty="0" smtClean="0">
                <a:solidFill>
                  <a:schemeClr val="tx1"/>
                </a:solidFill>
              </a:rPr>
              <a:t> son las principals </a:t>
            </a:r>
            <a:r>
              <a:rPr lang="en-US" sz="1300" dirty="0" err="1" smtClean="0">
                <a:solidFill>
                  <a:schemeClr val="tx1"/>
                </a:solidFill>
              </a:rPr>
              <a:t>enfermedades</a:t>
            </a:r>
            <a:r>
              <a:rPr lang="en-US" sz="1300" dirty="0" smtClean="0">
                <a:solidFill>
                  <a:schemeClr val="tx1"/>
                </a:solidFill>
              </a:rPr>
              <a:t>, y no las </a:t>
            </a:r>
            <a:r>
              <a:rPr lang="en-US" sz="1300" dirty="0" err="1" smtClean="0">
                <a:solidFill>
                  <a:schemeClr val="tx1"/>
                </a:solidFill>
              </a:rPr>
              <a:t>enfermedades</a:t>
            </a:r>
            <a:r>
              <a:rPr lang="en-US" sz="1300" dirty="0" smtClean="0">
                <a:solidFill>
                  <a:schemeClr val="tx1"/>
                </a:solidFill>
              </a:rPr>
              <a:t> </a:t>
            </a:r>
            <a:r>
              <a:rPr lang="en-US" sz="1300" dirty="0" err="1" smtClean="0">
                <a:solidFill>
                  <a:schemeClr val="tx1"/>
                </a:solidFill>
              </a:rPr>
              <a:t>respiratorias</a:t>
            </a:r>
            <a:r>
              <a:rPr lang="en-US" sz="1300" dirty="0">
                <a:solidFill>
                  <a:schemeClr val="tx1"/>
                </a:solidFill>
              </a:rPr>
              <a:t>		</a:t>
            </a:r>
          </a:p>
          <a:p>
            <a:pPr marL="285750" indent="-171450" algn="just">
              <a:buFontTx/>
              <a:buChar char="-"/>
            </a:pPr>
            <a:endParaRPr lang="es-MX" sz="1300" dirty="0" smtClean="0">
              <a:solidFill>
                <a:schemeClr val="tx1"/>
              </a:solidFill>
            </a:endParaRPr>
          </a:p>
          <a:p>
            <a:pPr marL="285750" indent="-171450" algn="just">
              <a:buFontTx/>
              <a:buChar char="-"/>
            </a:pPr>
            <a:endParaRPr lang="es-MX" sz="1100" dirty="0">
              <a:solidFill>
                <a:schemeClr val="tx1"/>
              </a:solidFill>
            </a:endParaRPr>
          </a:p>
          <a:p>
            <a:pPr marL="285750" indent="-171450" algn="just">
              <a:buFontTx/>
              <a:buChar char="-"/>
            </a:pPr>
            <a:endParaRPr lang="es-MX" sz="1100" dirty="0">
              <a:solidFill>
                <a:schemeClr val="tx1"/>
              </a:solidFill>
            </a:endParaRPr>
          </a:p>
          <a:p>
            <a:pPr marL="114300" indent="0" algn="just"/>
            <a:endParaRPr lang="es-MX" sz="1100" dirty="0">
              <a:solidFill>
                <a:schemeClr val="tx1"/>
              </a:solidFill>
            </a:endParaRPr>
          </a:p>
          <a:p>
            <a:pPr marL="285750" indent="-171450" algn="just">
              <a:buFontTx/>
              <a:buChar char="-"/>
            </a:pPr>
            <a:endParaRPr lang="es-MX" sz="1100" dirty="0" smtClean="0">
              <a:solidFill>
                <a:schemeClr val="tx1"/>
              </a:solidFill>
            </a:endParaRPr>
          </a:p>
          <a:p>
            <a:pPr algn="just">
              <a:buFont typeface="Arial" panose="020B0604020202020204" pitchFamily="34" charset="0"/>
              <a:buChar char="•"/>
            </a:pPr>
            <a:endParaRPr lang="es-MX" dirty="0" smtClean="0">
              <a:solidFill>
                <a:schemeClr val="tx1"/>
              </a:solidFill>
            </a:endParaRPr>
          </a:p>
          <a:p>
            <a:pPr algn="just">
              <a:buFont typeface="Arial" panose="020B0604020202020204" pitchFamily="34" charset="0"/>
              <a:buChar char="•"/>
            </a:pPr>
            <a:endParaRPr lang="es-MX" sz="1200" dirty="0">
              <a:solidFill>
                <a:schemeClr val="tx1"/>
              </a:solidFill>
            </a:endParaRPr>
          </a:p>
        </p:txBody>
      </p:sp>
    </p:spTree>
    <p:extLst>
      <p:ext uri="{BB962C8B-B14F-4D97-AF65-F5344CB8AC3E}">
        <p14:creationId xmlns:p14="http://schemas.microsoft.com/office/powerpoint/2010/main" val="194739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720" y="-85504"/>
            <a:ext cx="4601220" cy="5018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1pPr>
            <a:lvl2pPr marR="0" lvl="1"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2pPr>
            <a:lvl3pPr marR="0" lvl="2"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3pPr>
            <a:lvl4pPr marR="0" lvl="3"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4pPr>
            <a:lvl5pPr marR="0" lvl="4"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5pPr>
            <a:lvl6pPr marR="0" lvl="5"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6pPr>
            <a:lvl7pPr marR="0" lvl="6"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7pPr>
            <a:lvl8pPr marR="0" lvl="7"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8pPr>
            <a:lvl9pPr marR="0" lvl="8" algn="l" rtl="0">
              <a:lnSpc>
                <a:spcPct val="80000"/>
              </a:lnSpc>
              <a:spcBef>
                <a:spcPts val="0"/>
              </a:spcBef>
              <a:spcAft>
                <a:spcPts val="0"/>
              </a:spcAft>
              <a:buClr>
                <a:schemeClr val="dk1"/>
              </a:buClr>
              <a:buSzPts val="4800"/>
              <a:buFont typeface="Lato"/>
              <a:buNone/>
              <a:defRPr sz="4800" b="0" i="0" u="none" strike="noStrike" cap="none">
                <a:solidFill>
                  <a:schemeClr val="dk1"/>
                </a:solidFill>
                <a:latin typeface="Lato"/>
                <a:ea typeface="Lato"/>
                <a:cs typeface="Lato"/>
                <a:sym typeface="Lato"/>
              </a:defRPr>
            </a:lvl9pPr>
          </a:lstStyle>
          <a:p>
            <a:r>
              <a:rPr lang="es-AR" sz="2000" dirty="0" smtClean="0"/>
              <a:t>Algunas conclusiones</a:t>
            </a:r>
            <a:endParaRPr lang="es-AR" sz="2000" dirty="0"/>
          </a:p>
        </p:txBody>
      </p:sp>
      <p:sp>
        <p:nvSpPr>
          <p:cNvPr id="5" name="Subtítulo 2"/>
          <p:cNvSpPr txBox="1">
            <a:spLocks/>
          </p:cNvSpPr>
          <p:nvPr/>
        </p:nvSpPr>
        <p:spPr>
          <a:xfrm>
            <a:off x="-720" y="416384"/>
            <a:ext cx="8615855" cy="4242325"/>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285750" indent="-171450" algn="just">
              <a:buFontTx/>
              <a:buChar char="-"/>
            </a:pPr>
            <a:r>
              <a:rPr lang="es-MX" dirty="0"/>
              <a:t>En la contaminación en interiores es mayor para mujeres que en hombres tanto en las tasas como en el numero de muertes.</a:t>
            </a:r>
          </a:p>
          <a:p>
            <a:pPr marL="285750" indent="-171450" algn="just">
              <a:buFontTx/>
              <a:buChar char="-"/>
            </a:pPr>
            <a:endParaRPr lang="es-MX" sz="1300" dirty="0" smtClean="0">
              <a:solidFill>
                <a:schemeClr val="tx1"/>
              </a:solidFill>
            </a:endParaRPr>
          </a:p>
          <a:p>
            <a:pPr marL="285750" indent="-171450" algn="just">
              <a:buFontTx/>
              <a:buChar char="-"/>
            </a:pPr>
            <a:endParaRPr lang="es-MX" sz="1100" dirty="0">
              <a:solidFill>
                <a:schemeClr val="tx1"/>
              </a:solidFill>
            </a:endParaRPr>
          </a:p>
          <a:p>
            <a:pPr marL="285750" indent="-171450" algn="just">
              <a:buFontTx/>
              <a:buChar char="-"/>
            </a:pPr>
            <a:endParaRPr lang="es-MX" sz="1100" dirty="0">
              <a:solidFill>
                <a:schemeClr val="tx1"/>
              </a:solidFill>
            </a:endParaRPr>
          </a:p>
          <a:p>
            <a:pPr marL="114300" indent="0" algn="just"/>
            <a:endParaRPr lang="es-MX" sz="1100" dirty="0">
              <a:solidFill>
                <a:schemeClr val="tx1"/>
              </a:solidFill>
            </a:endParaRPr>
          </a:p>
          <a:p>
            <a:pPr marL="285750" indent="-171450" algn="just">
              <a:buFontTx/>
              <a:buChar char="-"/>
            </a:pPr>
            <a:endParaRPr lang="es-MX" sz="1100" dirty="0" smtClean="0">
              <a:solidFill>
                <a:schemeClr val="tx1"/>
              </a:solidFill>
            </a:endParaRPr>
          </a:p>
          <a:p>
            <a:pPr algn="just">
              <a:buFont typeface="Arial" panose="020B0604020202020204" pitchFamily="34" charset="0"/>
              <a:buChar char="•"/>
            </a:pPr>
            <a:endParaRPr lang="es-MX" dirty="0" smtClean="0">
              <a:solidFill>
                <a:schemeClr val="tx1"/>
              </a:solidFill>
            </a:endParaRPr>
          </a:p>
          <a:p>
            <a:pPr algn="just">
              <a:buFont typeface="Arial" panose="020B0604020202020204" pitchFamily="34" charset="0"/>
              <a:buChar char="•"/>
            </a:pPr>
            <a:endParaRPr lang="es-MX" sz="1200" dirty="0">
              <a:solidFill>
                <a:schemeClr val="tx1"/>
              </a:solidFill>
            </a:endParaRPr>
          </a:p>
        </p:txBody>
      </p:sp>
    </p:spTree>
    <p:extLst>
      <p:ext uri="{BB962C8B-B14F-4D97-AF65-F5344CB8AC3E}">
        <p14:creationId xmlns:p14="http://schemas.microsoft.com/office/powerpoint/2010/main" val="2004593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101407" y="501890"/>
            <a:ext cx="7765585" cy="2359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42900" algn="l"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114300" indent="0"/>
            <a:r>
              <a:rPr lang="es-AR" b="1" dirty="0" smtClean="0">
                <a:solidFill>
                  <a:schemeClr val="tx1"/>
                </a:solidFill>
              </a:rPr>
              <a:t>Análisis faltante</a:t>
            </a:r>
          </a:p>
          <a:p>
            <a:pPr>
              <a:buFont typeface="Arial" panose="020B0604020202020204" pitchFamily="34" charset="0"/>
              <a:buChar char="•"/>
            </a:pPr>
            <a:r>
              <a:rPr lang="es-AR" dirty="0" smtClean="0">
                <a:solidFill>
                  <a:schemeClr val="tx1"/>
                </a:solidFill>
              </a:rPr>
              <a:t>Análisis del Índice Sociodemográfico (SDI) </a:t>
            </a:r>
          </a:p>
          <a:p>
            <a:pPr>
              <a:buFont typeface="Arial" panose="020B0604020202020204" pitchFamily="34" charset="0"/>
              <a:buChar char="•"/>
            </a:pPr>
            <a:r>
              <a:rPr lang="es-AR" dirty="0" smtClean="0">
                <a:solidFill>
                  <a:schemeClr val="tx1"/>
                </a:solidFill>
              </a:rPr>
              <a:t>Análisis  Producto nacional bruto (GNI)</a:t>
            </a:r>
          </a:p>
          <a:p>
            <a:pPr>
              <a:buFont typeface="Arial" panose="020B0604020202020204" pitchFamily="34" charset="0"/>
              <a:buChar char="•"/>
            </a:pPr>
            <a:r>
              <a:rPr lang="es-AR" dirty="0" smtClean="0">
                <a:solidFill>
                  <a:schemeClr val="tx1"/>
                </a:solidFill>
              </a:rPr>
              <a:t>Análisis por genero y edad</a:t>
            </a:r>
          </a:p>
          <a:p>
            <a:pPr>
              <a:buFont typeface="Arial" panose="020B0604020202020204" pitchFamily="34" charset="0"/>
              <a:buChar char="•"/>
            </a:pPr>
            <a:r>
              <a:rPr lang="es-AR" dirty="0" smtClean="0">
                <a:solidFill>
                  <a:schemeClr val="tx1"/>
                </a:solidFill>
              </a:rPr>
              <a:t>Análisis y comparativa de datos globales (</a:t>
            </a:r>
            <a:r>
              <a:rPr lang="es-AR" dirty="0" err="1" smtClean="0">
                <a:solidFill>
                  <a:schemeClr val="tx1"/>
                </a:solidFill>
              </a:rPr>
              <a:t>paper</a:t>
            </a:r>
            <a:r>
              <a:rPr lang="es-AR" dirty="0" smtClean="0">
                <a:solidFill>
                  <a:schemeClr val="tx1"/>
                </a:solidFill>
              </a:rPr>
              <a:t>  </a:t>
            </a:r>
            <a:r>
              <a:rPr lang="en-US" dirty="0" err="1" smtClean="0">
                <a:solidFill>
                  <a:schemeClr val="tx1"/>
                </a:solidFill>
              </a:rPr>
              <a:t>Shaowei</a:t>
            </a:r>
            <a:r>
              <a:rPr lang="en-US" dirty="0" smtClean="0">
                <a:solidFill>
                  <a:schemeClr val="tx1"/>
                </a:solidFill>
              </a:rPr>
              <a:t> Sang et al., 2022)</a:t>
            </a:r>
          </a:p>
          <a:p>
            <a:pPr>
              <a:buFont typeface="Arial" panose="020B0604020202020204" pitchFamily="34" charset="0"/>
              <a:buChar char="•"/>
            </a:pPr>
            <a:r>
              <a:rPr lang="es-AR" dirty="0" smtClean="0">
                <a:solidFill>
                  <a:schemeClr val="tx1"/>
                </a:solidFill>
              </a:rPr>
              <a:t>Otras</a:t>
            </a:r>
            <a:r>
              <a:rPr lang="en-US" dirty="0" smtClean="0">
                <a:solidFill>
                  <a:schemeClr val="tx1"/>
                </a:solidFill>
              </a:rPr>
              <a:t> </a:t>
            </a:r>
            <a:r>
              <a:rPr lang="es-AR" dirty="0" smtClean="0">
                <a:solidFill>
                  <a:schemeClr val="tx1"/>
                </a:solidFill>
              </a:rPr>
              <a:t>preguntas</a:t>
            </a:r>
            <a:r>
              <a:rPr lang="en-US" dirty="0" smtClean="0">
                <a:solidFill>
                  <a:schemeClr val="tx1"/>
                </a:solidFill>
              </a:rPr>
              <a:t>?</a:t>
            </a:r>
          </a:p>
          <a:p>
            <a:pPr lvl="1">
              <a:buFont typeface="Arial" panose="020B0604020202020204" pitchFamily="34" charset="0"/>
              <a:buChar char="•"/>
            </a:pPr>
            <a:r>
              <a:rPr lang="en-US" dirty="0" smtClean="0">
                <a:solidFill>
                  <a:schemeClr val="tx1"/>
                </a:solidFill>
              </a:rPr>
              <a:t>Hay </a:t>
            </a:r>
            <a:r>
              <a:rPr lang="es-AR" dirty="0" smtClean="0">
                <a:solidFill>
                  <a:schemeClr val="tx1"/>
                </a:solidFill>
              </a:rPr>
              <a:t>alguna</a:t>
            </a:r>
            <a:r>
              <a:rPr lang="en-US" dirty="0" smtClean="0">
                <a:solidFill>
                  <a:schemeClr val="tx1"/>
                </a:solidFill>
              </a:rPr>
              <a:t> </a:t>
            </a:r>
            <a:r>
              <a:rPr lang="es-AR" dirty="0" smtClean="0">
                <a:solidFill>
                  <a:schemeClr val="tx1"/>
                </a:solidFill>
              </a:rPr>
              <a:t>relación</a:t>
            </a:r>
            <a:r>
              <a:rPr lang="en-US" dirty="0" smtClean="0">
                <a:solidFill>
                  <a:schemeClr val="tx1"/>
                </a:solidFill>
              </a:rPr>
              <a:t> de </a:t>
            </a:r>
            <a:r>
              <a:rPr lang="es-AR" dirty="0" smtClean="0">
                <a:solidFill>
                  <a:schemeClr val="tx1"/>
                </a:solidFill>
              </a:rPr>
              <a:t>como</a:t>
            </a:r>
            <a:r>
              <a:rPr lang="en-US" dirty="0" smtClean="0">
                <a:solidFill>
                  <a:schemeClr val="tx1"/>
                </a:solidFill>
              </a:rPr>
              <a:t> ha </a:t>
            </a:r>
            <a:r>
              <a:rPr lang="es-AR" dirty="0" smtClean="0">
                <a:solidFill>
                  <a:schemeClr val="tx1"/>
                </a:solidFill>
              </a:rPr>
              <a:t>cambiado</a:t>
            </a:r>
            <a:r>
              <a:rPr lang="en-US" dirty="0" smtClean="0">
                <a:solidFill>
                  <a:schemeClr val="tx1"/>
                </a:solidFill>
              </a:rPr>
              <a:t> el </a:t>
            </a:r>
            <a:r>
              <a:rPr lang="es-AR" dirty="0" smtClean="0">
                <a:solidFill>
                  <a:schemeClr val="tx1"/>
                </a:solidFill>
              </a:rPr>
              <a:t>numero</a:t>
            </a:r>
            <a:r>
              <a:rPr lang="en-US" dirty="0" smtClean="0">
                <a:solidFill>
                  <a:schemeClr val="tx1"/>
                </a:solidFill>
              </a:rPr>
              <a:t> de </a:t>
            </a:r>
            <a:r>
              <a:rPr lang="es-AR" dirty="0" smtClean="0">
                <a:solidFill>
                  <a:schemeClr val="tx1"/>
                </a:solidFill>
              </a:rPr>
              <a:t>sensores/mediciones</a:t>
            </a:r>
            <a:r>
              <a:rPr lang="en-US" dirty="0" smtClean="0">
                <a:solidFill>
                  <a:schemeClr val="tx1"/>
                </a:solidFill>
              </a:rPr>
              <a:t> </a:t>
            </a:r>
            <a:r>
              <a:rPr lang="es-AR" dirty="0" smtClean="0">
                <a:solidFill>
                  <a:schemeClr val="tx1"/>
                </a:solidFill>
              </a:rPr>
              <a:t>en</a:t>
            </a:r>
            <a:r>
              <a:rPr lang="en-US" dirty="0" smtClean="0">
                <a:solidFill>
                  <a:schemeClr val="tx1"/>
                </a:solidFill>
              </a:rPr>
              <a:t> </a:t>
            </a:r>
            <a:r>
              <a:rPr lang="es-AR" dirty="0" smtClean="0">
                <a:solidFill>
                  <a:schemeClr val="tx1"/>
                </a:solidFill>
              </a:rPr>
              <a:t>cada</a:t>
            </a:r>
            <a:r>
              <a:rPr lang="en-US" dirty="0" smtClean="0">
                <a:solidFill>
                  <a:schemeClr val="tx1"/>
                </a:solidFill>
              </a:rPr>
              <a:t> </a:t>
            </a:r>
            <a:r>
              <a:rPr lang="es-AR" dirty="0" err="1" smtClean="0">
                <a:solidFill>
                  <a:schemeClr val="tx1"/>
                </a:solidFill>
              </a:rPr>
              <a:t>pais</a:t>
            </a:r>
            <a:r>
              <a:rPr lang="en-US" dirty="0" smtClean="0">
                <a:solidFill>
                  <a:schemeClr val="tx1"/>
                </a:solidFill>
              </a:rPr>
              <a:t>?</a:t>
            </a:r>
          </a:p>
          <a:p>
            <a:pPr lvl="1">
              <a:buFont typeface="Arial" panose="020B0604020202020204" pitchFamily="34" charset="0"/>
              <a:buChar char="•"/>
            </a:pPr>
            <a:r>
              <a:rPr lang="es-AR" dirty="0" smtClean="0">
                <a:solidFill>
                  <a:schemeClr val="tx1"/>
                </a:solidFill>
              </a:rPr>
              <a:t>Los países han implementados políticas</a:t>
            </a:r>
            <a:r>
              <a:rPr lang="en-US" dirty="0" smtClean="0">
                <a:solidFill>
                  <a:schemeClr val="tx1"/>
                </a:solidFill>
              </a:rPr>
              <a:t> de </a:t>
            </a:r>
            <a:r>
              <a:rPr lang="es-AR" dirty="0" smtClean="0">
                <a:solidFill>
                  <a:schemeClr val="tx1"/>
                </a:solidFill>
              </a:rPr>
              <a:t>calidad</a:t>
            </a:r>
            <a:r>
              <a:rPr lang="en-US" dirty="0" smtClean="0">
                <a:solidFill>
                  <a:schemeClr val="tx1"/>
                </a:solidFill>
              </a:rPr>
              <a:t> del </a:t>
            </a:r>
            <a:r>
              <a:rPr lang="es-AR" dirty="0" smtClean="0">
                <a:solidFill>
                  <a:schemeClr val="tx1"/>
                </a:solidFill>
              </a:rPr>
              <a:t>aire para reducir las concentraciones?</a:t>
            </a:r>
            <a:endParaRPr lang="es-AR" dirty="0"/>
          </a:p>
        </p:txBody>
      </p:sp>
    </p:spTree>
    <p:extLst>
      <p:ext uri="{BB962C8B-B14F-4D97-AF65-F5344CB8AC3E}">
        <p14:creationId xmlns:p14="http://schemas.microsoft.com/office/powerpoint/2010/main" val="87463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ángulo 2"/>
          <p:cNvSpPr/>
          <p:nvPr/>
        </p:nvSpPr>
        <p:spPr>
          <a:xfrm>
            <a:off x="0" y="0"/>
            <a:ext cx="9144000" cy="514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Título 4"/>
          <p:cNvSpPr>
            <a:spLocks noGrp="1"/>
          </p:cNvSpPr>
          <p:nvPr>
            <p:ph type="ctrTitle"/>
          </p:nvPr>
        </p:nvSpPr>
        <p:spPr>
          <a:xfrm>
            <a:off x="0" y="0"/>
            <a:ext cx="2659310" cy="847288"/>
          </a:xfrm>
        </p:spPr>
        <p:txBody>
          <a:bodyPr/>
          <a:lstStyle/>
          <a:p>
            <a:pPr algn="ctr"/>
            <a:r>
              <a:rPr lang="es-AR" sz="3200" dirty="0" smtClean="0">
                <a:solidFill>
                  <a:schemeClr val="tx1"/>
                </a:solidFill>
              </a:rPr>
              <a:t>Metodología</a:t>
            </a:r>
            <a:endParaRPr lang="es-AR" sz="3200" dirty="0">
              <a:solidFill>
                <a:schemeClr val="tx1"/>
              </a:solidFill>
            </a:endParaRPr>
          </a:p>
        </p:txBody>
      </p:sp>
      <p:sp>
        <p:nvSpPr>
          <p:cNvPr id="9" name="CuadroTexto 8"/>
          <p:cNvSpPr txBox="1"/>
          <p:nvPr/>
        </p:nvSpPr>
        <p:spPr>
          <a:xfrm>
            <a:off x="0" y="848083"/>
            <a:ext cx="8984610" cy="566308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ato"/>
              </a:rPr>
              <a:t>The Global Burden of Diseases, Injuries, and Risk Factors Study (GBD</a:t>
            </a:r>
            <a:r>
              <a:rPr lang="en-US" dirty="0" smtClean="0">
                <a:latin typeface="Lato"/>
              </a:rPr>
              <a:t>) </a:t>
            </a:r>
            <a:r>
              <a:rPr lang="en-US" dirty="0" smtClean="0">
                <a:latin typeface="Lato"/>
                <a:sym typeface="Wingdings" panose="05000000000000000000" pitchFamily="2" charset="2"/>
              </a:rPr>
              <a:t> </a:t>
            </a:r>
            <a:r>
              <a:rPr lang="es-AR" sz="1200" dirty="0" smtClean="0">
                <a:latin typeface="Lato"/>
              </a:rPr>
              <a:t>ttps</a:t>
            </a:r>
            <a:r>
              <a:rPr lang="es-AR" sz="1200" dirty="0">
                <a:latin typeface="Lato"/>
              </a:rPr>
              <a:t>://vizhub.healthdata.org/gbd-results</a:t>
            </a:r>
            <a:r>
              <a:rPr lang="es-AR" sz="1200" dirty="0" smtClean="0">
                <a:latin typeface="Lato"/>
              </a:rPr>
              <a:t>/</a:t>
            </a:r>
            <a:endParaRPr lang="es-AR" dirty="0" smtClean="0">
              <a:latin typeface="Lato"/>
            </a:endParaRPr>
          </a:p>
          <a:p>
            <a:pPr lvl="3"/>
            <a:r>
              <a:rPr lang="es-AR" dirty="0" smtClean="0">
                <a:latin typeface="Lato"/>
              </a:rPr>
              <a:t>	- </a:t>
            </a:r>
            <a:r>
              <a:rPr lang="es-AR" dirty="0" err="1" smtClean="0">
                <a:latin typeface="Lato"/>
              </a:rPr>
              <a:t>Deaths</a:t>
            </a:r>
            <a:endParaRPr lang="es-AR" dirty="0">
              <a:latin typeface="Lato"/>
            </a:endParaRPr>
          </a:p>
          <a:p>
            <a:pPr lvl="3"/>
            <a:r>
              <a:rPr lang="es-AR" dirty="0" smtClean="0">
                <a:latin typeface="Lato"/>
              </a:rPr>
              <a:t>	- </a:t>
            </a:r>
            <a:r>
              <a:rPr lang="es-AR" dirty="0" err="1" smtClean="0">
                <a:latin typeface="Lato"/>
              </a:rPr>
              <a:t>DALYs</a:t>
            </a:r>
            <a:r>
              <a:rPr lang="en-US" dirty="0" smtClean="0">
                <a:latin typeface="Lato"/>
              </a:rPr>
              <a:t> </a:t>
            </a:r>
            <a:r>
              <a:rPr lang="en-US" dirty="0">
                <a:latin typeface="Lato"/>
              </a:rPr>
              <a:t>(Disability-adjusted life </a:t>
            </a:r>
            <a:r>
              <a:rPr lang="en-US" dirty="0" smtClean="0">
                <a:latin typeface="Lato"/>
              </a:rPr>
              <a:t>years)</a:t>
            </a:r>
            <a:endParaRPr lang="en-US" dirty="0">
              <a:latin typeface="Lato"/>
            </a:endParaRPr>
          </a:p>
          <a:p>
            <a:pPr lvl="3"/>
            <a:r>
              <a:rPr lang="es-AR" dirty="0">
                <a:latin typeface="Lato"/>
              </a:rPr>
              <a:t>	</a:t>
            </a:r>
            <a:r>
              <a:rPr lang="es-AR" dirty="0" smtClean="0">
                <a:latin typeface="Lato"/>
              </a:rPr>
              <a:t>- YLL  (</a:t>
            </a:r>
            <a:r>
              <a:rPr lang="es-AR" dirty="0" err="1" smtClean="0">
                <a:latin typeface="Lato"/>
              </a:rPr>
              <a:t>Years</a:t>
            </a:r>
            <a:r>
              <a:rPr lang="es-AR" dirty="0" smtClean="0">
                <a:latin typeface="Lato"/>
              </a:rPr>
              <a:t> of </a:t>
            </a:r>
            <a:r>
              <a:rPr lang="es-AR" dirty="0" err="1" smtClean="0">
                <a:latin typeface="Lato"/>
              </a:rPr>
              <a:t>life</a:t>
            </a:r>
            <a:r>
              <a:rPr lang="es-AR" dirty="0" smtClean="0">
                <a:latin typeface="Lato"/>
              </a:rPr>
              <a:t> </a:t>
            </a:r>
            <a:r>
              <a:rPr lang="es-AR" dirty="0" err="1" smtClean="0">
                <a:latin typeface="Lato"/>
              </a:rPr>
              <a:t>lost</a:t>
            </a:r>
            <a:r>
              <a:rPr lang="es-AR" dirty="0" smtClean="0">
                <a:latin typeface="Lato"/>
              </a:rPr>
              <a:t>)</a:t>
            </a:r>
          </a:p>
          <a:p>
            <a:pPr lvl="3"/>
            <a:r>
              <a:rPr lang="es-AR" dirty="0">
                <a:latin typeface="Lato"/>
              </a:rPr>
              <a:t>	</a:t>
            </a:r>
            <a:r>
              <a:rPr lang="es-AR" dirty="0" smtClean="0">
                <a:latin typeface="Lato"/>
              </a:rPr>
              <a:t>- Genero, edad, edad estandarizada</a:t>
            </a:r>
          </a:p>
          <a:p>
            <a:pPr lvl="3"/>
            <a:r>
              <a:rPr lang="es-AR" dirty="0">
                <a:latin typeface="Lato"/>
              </a:rPr>
              <a:t>	</a:t>
            </a:r>
            <a:r>
              <a:rPr lang="es-AR" dirty="0" smtClean="0">
                <a:latin typeface="Lato"/>
              </a:rPr>
              <a:t>- Numero, Tasas cada 100mil habitantes</a:t>
            </a:r>
          </a:p>
          <a:p>
            <a:pPr marL="285750" indent="-285750">
              <a:buFont typeface="Arial" panose="020B0604020202020204" pitchFamily="34" charset="0"/>
              <a:buChar char="•"/>
            </a:pPr>
            <a:r>
              <a:rPr lang="en-US" dirty="0" smtClean="0">
                <a:latin typeface="Lato"/>
              </a:rPr>
              <a:t>Estimates for exposure levels to aPM2.5  were obtained from Health Effects Institute–State of Global Air 2020 </a:t>
            </a:r>
            <a:r>
              <a:rPr lang="en-US" dirty="0">
                <a:latin typeface="Lato"/>
              </a:rPr>
              <a:t>(</a:t>
            </a:r>
            <a:r>
              <a:rPr lang="en-US" sz="1200" dirty="0">
                <a:latin typeface="Lato"/>
              </a:rPr>
              <a:t>https://www.stateofglobalair.org/data/#/</a:t>
            </a:r>
            <a:r>
              <a:rPr lang="en-US" sz="1200" dirty="0" smtClean="0">
                <a:latin typeface="Lato"/>
              </a:rPr>
              <a:t>air/plot</a:t>
            </a:r>
            <a:r>
              <a:rPr lang="en-US" dirty="0" smtClean="0">
                <a:latin typeface="Lato"/>
              </a:rPr>
              <a:t>)</a:t>
            </a:r>
          </a:p>
          <a:p>
            <a:pPr lvl="1"/>
            <a:r>
              <a:rPr lang="en-US" dirty="0" smtClean="0">
                <a:latin typeface="Lato"/>
              </a:rPr>
              <a:t>	- aPM2.5</a:t>
            </a:r>
          </a:p>
          <a:p>
            <a:pPr marL="285750" indent="-285750">
              <a:buFont typeface="Arial" panose="020B0604020202020204" pitchFamily="34" charset="0"/>
              <a:buChar char="•"/>
            </a:pPr>
            <a:r>
              <a:rPr lang="en-US" dirty="0" err="1">
                <a:latin typeface="Lato"/>
              </a:rPr>
              <a:t>Índice</a:t>
            </a:r>
            <a:r>
              <a:rPr lang="en-US" dirty="0">
                <a:latin typeface="Lato"/>
              </a:rPr>
              <a:t> </a:t>
            </a:r>
            <a:r>
              <a:rPr lang="en-US" dirty="0" err="1">
                <a:latin typeface="Lato"/>
              </a:rPr>
              <a:t>Sociodemográfico</a:t>
            </a:r>
            <a:r>
              <a:rPr lang="en-US" dirty="0">
                <a:latin typeface="Lato"/>
              </a:rPr>
              <a:t> (</a:t>
            </a:r>
            <a:r>
              <a:rPr lang="en-US" dirty="0" smtClean="0">
                <a:latin typeface="Lato"/>
              </a:rPr>
              <a:t>SDI) (</a:t>
            </a:r>
            <a:r>
              <a:rPr lang="es-AR" dirty="0" err="1" smtClean="0">
                <a:latin typeface="Lato"/>
              </a:rPr>
              <a:t>account</a:t>
            </a:r>
            <a:r>
              <a:rPr lang="es-AR" dirty="0" smtClean="0">
                <a:latin typeface="Lato"/>
              </a:rPr>
              <a:t> </a:t>
            </a:r>
            <a:r>
              <a:rPr lang="es-AR" dirty="0" err="1">
                <a:latin typeface="Lato"/>
              </a:rPr>
              <a:t>sociodemographic</a:t>
            </a:r>
            <a:r>
              <a:rPr lang="es-AR" dirty="0">
                <a:latin typeface="Lato"/>
              </a:rPr>
              <a:t> </a:t>
            </a:r>
            <a:r>
              <a:rPr lang="en-US" dirty="0">
                <a:latin typeface="Lato"/>
              </a:rPr>
              <a:t>index </a:t>
            </a:r>
            <a:r>
              <a:rPr lang="en-US" dirty="0" smtClean="0">
                <a:latin typeface="Lato"/>
              </a:rPr>
              <a:t>SDI</a:t>
            </a:r>
            <a:r>
              <a:rPr lang="en-US" dirty="0">
                <a:latin typeface="Lato"/>
              </a:rPr>
              <a:t>) </a:t>
            </a:r>
            <a:endParaRPr lang="en-US" dirty="0" smtClean="0">
              <a:latin typeface="Lato"/>
            </a:endParaRPr>
          </a:p>
          <a:p>
            <a:pPr marL="285750" indent="-285750">
              <a:buFont typeface="Arial" panose="020B0604020202020204" pitchFamily="34" charset="0"/>
              <a:buChar char="•"/>
            </a:pPr>
            <a:r>
              <a:rPr lang="en-US" dirty="0" smtClean="0">
                <a:latin typeface="Lato"/>
              </a:rPr>
              <a:t>GNI</a:t>
            </a:r>
          </a:p>
          <a:p>
            <a:endParaRPr lang="en-US" dirty="0" smtClean="0">
              <a:latin typeface="Lato"/>
            </a:endParaRPr>
          </a:p>
          <a:p>
            <a:pPr lvl="1"/>
            <a:r>
              <a:rPr lang="en-US" dirty="0" smtClean="0">
                <a:latin typeface="Lato"/>
              </a:rPr>
              <a:t>	</a:t>
            </a:r>
          </a:p>
          <a:p>
            <a:pPr marL="285750" lvl="1"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n-US" dirty="0">
              <a:latin typeface="Lato"/>
            </a:endParaRPr>
          </a:p>
          <a:p>
            <a:pPr marL="285750" indent="-285750">
              <a:buFont typeface="Arial" panose="020B0604020202020204" pitchFamily="34" charset="0"/>
              <a:buChar char="•"/>
            </a:pPr>
            <a:endParaRPr lang="en-US" dirty="0" smtClean="0">
              <a:latin typeface="Lato"/>
            </a:endParaRPr>
          </a:p>
          <a:p>
            <a:pPr marL="285750" indent="-285750">
              <a:buFont typeface="Arial" panose="020B0604020202020204" pitchFamily="34" charset="0"/>
              <a:buChar char="•"/>
            </a:pPr>
            <a:endParaRPr lang="es-AR" dirty="0">
              <a:latin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ángulo 2"/>
          <p:cNvSpPr/>
          <p:nvPr/>
        </p:nvSpPr>
        <p:spPr>
          <a:xfrm>
            <a:off x="0" y="0"/>
            <a:ext cx="9144000" cy="514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Título 4"/>
          <p:cNvSpPr>
            <a:spLocks noGrp="1"/>
          </p:cNvSpPr>
          <p:nvPr>
            <p:ph type="ctrTitle"/>
          </p:nvPr>
        </p:nvSpPr>
        <p:spPr>
          <a:xfrm>
            <a:off x="0" y="0"/>
            <a:ext cx="2659310" cy="847288"/>
          </a:xfrm>
        </p:spPr>
        <p:txBody>
          <a:bodyPr/>
          <a:lstStyle/>
          <a:p>
            <a:pPr algn="ctr"/>
            <a:r>
              <a:rPr lang="es-AR" sz="3200" dirty="0" smtClean="0">
                <a:solidFill>
                  <a:schemeClr val="tx1"/>
                </a:solidFill>
              </a:rPr>
              <a:t>Metodología</a:t>
            </a:r>
            <a:endParaRPr lang="es-AR" sz="3200" dirty="0">
              <a:solidFill>
                <a:schemeClr val="tx1"/>
              </a:solidFill>
            </a:endParaRPr>
          </a:p>
        </p:txBody>
      </p:sp>
      <p:pic>
        <p:nvPicPr>
          <p:cNvPr id="1026" name="Picture 2" descr="https://lh7-eu.googleusercontent.com/Xl9qVPsiJ0iyH-uc1sKrUkD3l4ysdsfPF1vD8dn7ocXRvmPgTDClbR7zWv1srevsW-RDmV-WsACtGcE1YB8vitlckgOwWt-wunWDSV2UkWkfTRW5wbnElNnus2IvDZElAJ_4Tww2EPzSuZLTQLZjW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58" y="1129615"/>
            <a:ext cx="4385885" cy="335010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160001" y="1935624"/>
            <a:ext cx="3691156" cy="1600438"/>
          </a:xfrm>
          <a:prstGeom prst="rect">
            <a:avLst/>
          </a:prstGeom>
          <a:noFill/>
        </p:spPr>
        <p:txBody>
          <a:bodyPr wrap="square" rtlCol="0">
            <a:spAutoFit/>
          </a:bodyPr>
          <a:lstStyle/>
          <a:p>
            <a:r>
              <a:rPr lang="es-MX" dirty="0" smtClean="0"/>
              <a:t>Tasas de cambio entre la variable en los dos años (1990-2019) y la relación con la mediana de la región. </a:t>
            </a:r>
          </a:p>
          <a:p>
            <a:r>
              <a:rPr lang="es-MX" dirty="0" smtClean="0"/>
              <a:t>Se utiliza </a:t>
            </a:r>
            <a:r>
              <a:rPr lang="es-MX" dirty="0"/>
              <a:t>para cuantificar la capacidad de cada país para reducir sus valores </a:t>
            </a:r>
            <a:r>
              <a:rPr lang="es-MX" dirty="0" smtClean="0"/>
              <a:t>(por ejemplo de aPM2.5), al </a:t>
            </a:r>
            <a:r>
              <a:rPr lang="es-MX" dirty="0"/>
              <a:t>menos hasta el nivel de la </a:t>
            </a:r>
            <a:r>
              <a:rPr lang="es-MX" dirty="0" smtClean="0"/>
              <a:t>variable de la región</a:t>
            </a:r>
            <a:endParaRPr lang="es-AR" dirty="0"/>
          </a:p>
        </p:txBody>
      </p:sp>
    </p:spTree>
    <p:extLst>
      <p:ext uri="{BB962C8B-B14F-4D97-AF65-F5344CB8AC3E}">
        <p14:creationId xmlns:p14="http://schemas.microsoft.com/office/powerpoint/2010/main" val="3873660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3914700" cy="1159800"/>
          </a:xfrm>
        </p:spPr>
        <p:txBody>
          <a:bodyPr/>
          <a:lstStyle/>
          <a:p>
            <a:pPr algn="ctr"/>
            <a:r>
              <a:rPr lang="es-AR" sz="2800" dirty="0" smtClean="0"/>
              <a:t>Resultados</a:t>
            </a:r>
            <a:endParaRPr lang="es-AR" sz="2800" dirty="0"/>
          </a:p>
        </p:txBody>
      </p:sp>
      <p:sp>
        <p:nvSpPr>
          <p:cNvPr id="4" name="Subtítulo 3"/>
          <p:cNvSpPr>
            <a:spLocks noGrp="1"/>
          </p:cNvSpPr>
          <p:nvPr>
            <p:ph type="subTitle" idx="1"/>
          </p:nvPr>
        </p:nvSpPr>
        <p:spPr/>
        <p:txBody>
          <a:bodyPr/>
          <a:lstStyle/>
          <a:p>
            <a:endParaRPr lang="es-AR"/>
          </a:p>
        </p:txBody>
      </p:sp>
    </p:spTree>
    <p:extLst>
      <p:ext uri="{BB962C8B-B14F-4D97-AF65-F5344CB8AC3E}">
        <p14:creationId xmlns:p14="http://schemas.microsoft.com/office/powerpoint/2010/main" val="45452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lh7-eu.googleusercontent.com/JC4prLtDDk4vp1axuXHckQR2KkXm1tyMMAOW-Ir9hFABdHsQpPrOt_MKgJyC8MB4oo9-7-_UG4Q8lfa4Dw_n8ZudQngwY74VLowp6qlixwcMjmvzPh5itMvrFjBF1NtBAnHWmhWbZBbnOpuUiuQSC7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608437" cy="395944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3912393"/>
            <a:ext cx="6014906" cy="861774"/>
          </a:xfrm>
          <a:prstGeom prst="rect">
            <a:avLst/>
          </a:prstGeom>
          <a:solidFill>
            <a:schemeClr val="bg1">
              <a:lumMod val="95000"/>
            </a:schemeClr>
          </a:solidFill>
        </p:spPr>
        <p:txBody>
          <a:bodyPr wrap="square">
            <a:spAutoFit/>
          </a:bodyPr>
          <a:lstStyle/>
          <a:p>
            <a:r>
              <a:rPr lang="es-MX" sz="1000" dirty="0">
                <a:latin typeface="Times New Roman" panose="02020603050405020304" pitchFamily="18" charset="0"/>
              </a:rPr>
              <a:t>Figura 1. La concentración anual promedio ponderada por población de aPM2.5 en los países Latinoamericanos para 1990-2019</a:t>
            </a:r>
            <a:r>
              <a:rPr lang="es-MX" sz="1000" dirty="0" smtClean="0">
                <a:latin typeface="Times New Roman" panose="02020603050405020304" pitchFamily="18" charset="0"/>
              </a:rPr>
              <a:t>.</a:t>
            </a:r>
          </a:p>
          <a:p>
            <a:r>
              <a:rPr lang="es-MX" sz="1000" dirty="0" smtClean="0">
                <a:latin typeface="Times New Roman" panose="02020603050405020304" pitchFamily="18" charset="0"/>
              </a:rPr>
              <a:t> </a:t>
            </a:r>
            <a:r>
              <a:rPr lang="es-MX" sz="1000" dirty="0">
                <a:latin typeface="Times New Roman" panose="02020603050405020304" pitchFamily="18" charset="0"/>
              </a:rPr>
              <a:t>Los países se clasifican según los parámetros de la Agencia Europea de Medio Ambiente en grupos basados en las concentraciones de aPM2.5 [</a:t>
            </a:r>
            <a:r>
              <a:rPr lang="es-MX" sz="1000" dirty="0" err="1">
                <a:latin typeface="Times New Roman" panose="02020603050405020304" pitchFamily="18" charset="0"/>
              </a:rPr>
              <a:t>μg</a:t>
            </a:r>
            <a:r>
              <a:rPr lang="es-MX" sz="1000" dirty="0">
                <a:latin typeface="Times New Roman" panose="02020603050405020304" pitchFamily="18" charset="0"/>
              </a:rPr>
              <a:t>/m3] en 2019: buena (0-10.0), aceptable (10.0-19.9), moderada (20.0-24.9) y mala (≥ 25.0</a:t>
            </a:r>
            <a:r>
              <a:rPr lang="es-MX" sz="1000" dirty="0" smtClean="0">
                <a:latin typeface="Times New Roman" panose="02020603050405020304" pitchFamily="18" charset="0"/>
              </a:rPr>
              <a:t>).</a:t>
            </a:r>
            <a:endParaRPr lang="es-MX" sz="1000" dirty="0">
              <a:latin typeface="Times New Roman" panose="02020603050405020304" pitchFamily="18" charset="0"/>
            </a:endParaRPr>
          </a:p>
        </p:txBody>
      </p:sp>
      <p:sp>
        <p:nvSpPr>
          <p:cNvPr id="6" name="CuadroTexto 5"/>
          <p:cNvSpPr txBox="1"/>
          <p:nvPr/>
        </p:nvSpPr>
        <p:spPr>
          <a:xfrm>
            <a:off x="5906446" y="650081"/>
            <a:ext cx="3259520" cy="2477601"/>
          </a:xfrm>
          <a:prstGeom prst="rect">
            <a:avLst/>
          </a:prstGeom>
          <a:solidFill>
            <a:schemeClr val="bg1"/>
          </a:solidFill>
        </p:spPr>
        <p:txBody>
          <a:bodyPr wrap="square" rtlCol="0">
            <a:spAutoFit/>
          </a:bodyPr>
          <a:lstStyle/>
          <a:p>
            <a:r>
              <a:rPr lang="es-MX" sz="1100" b="1" dirty="0" smtClean="0">
                <a:latin typeface="Lato"/>
              </a:rPr>
              <a:t>Concentraciones </a:t>
            </a:r>
            <a:r>
              <a:rPr lang="es-MX" sz="1100" b="1" dirty="0" err="1" smtClean="0">
                <a:latin typeface="Lato"/>
              </a:rPr>
              <a:t>Latam</a:t>
            </a:r>
            <a:endParaRPr lang="es-MX" sz="1100" b="1" dirty="0" smtClean="0">
              <a:latin typeface="Lato"/>
            </a:endParaRPr>
          </a:p>
          <a:p>
            <a:pPr marL="285750" indent="-285750">
              <a:buFont typeface="Arial" panose="020B0604020202020204" pitchFamily="34" charset="0"/>
              <a:buChar char="•"/>
            </a:pPr>
            <a:r>
              <a:rPr lang="es-MX" sz="1100" dirty="0" smtClean="0">
                <a:latin typeface="Lato"/>
              </a:rPr>
              <a:t>Promedio Año 1990 </a:t>
            </a:r>
            <a:r>
              <a:rPr lang="es-MX" sz="1100" dirty="0" smtClean="0">
                <a:latin typeface="Lato"/>
                <a:sym typeface="Wingdings" panose="05000000000000000000" pitchFamily="2" charset="2"/>
              </a:rPr>
              <a:t> </a:t>
            </a:r>
            <a:r>
              <a:rPr lang="es-MX" sz="1100" dirty="0" smtClean="0">
                <a:latin typeface="Lato"/>
              </a:rPr>
              <a:t> </a:t>
            </a:r>
            <a:r>
              <a:rPr lang="es-MX" sz="1100" dirty="0">
                <a:latin typeface="Lato"/>
              </a:rPr>
              <a:t>21.49 </a:t>
            </a:r>
            <a:r>
              <a:rPr lang="es-MX" sz="1100" dirty="0" err="1">
                <a:latin typeface="Lato"/>
              </a:rPr>
              <a:t>μg</a:t>
            </a:r>
            <a:r>
              <a:rPr lang="es-MX" sz="1100" dirty="0">
                <a:latin typeface="Lato"/>
              </a:rPr>
              <a:t>/m</a:t>
            </a:r>
            <a:r>
              <a:rPr lang="es-MX" sz="1100" baseline="30000" dirty="0">
                <a:latin typeface="Lato"/>
              </a:rPr>
              <a:t>3</a:t>
            </a:r>
            <a:r>
              <a:rPr lang="es-MX" sz="1100" dirty="0">
                <a:latin typeface="Lato"/>
              </a:rPr>
              <a:t> (IC del 95%: 18.46 - 24.52) </a:t>
            </a:r>
            <a:endParaRPr lang="es-MX" sz="1100" dirty="0" smtClean="0">
              <a:latin typeface="Lato"/>
            </a:endParaRP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Año 2019 </a:t>
            </a:r>
            <a:r>
              <a:rPr lang="es-MX" sz="1100" dirty="0" smtClean="0">
                <a:latin typeface="Lato"/>
                <a:sym typeface="Wingdings" panose="05000000000000000000" pitchFamily="2" charset="2"/>
              </a:rPr>
              <a:t> </a:t>
            </a:r>
            <a:r>
              <a:rPr lang="es-MX" sz="1100" dirty="0">
                <a:latin typeface="Lato"/>
              </a:rPr>
              <a:t>18.54 </a:t>
            </a:r>
            <a:r>
              <a:rPr lang="es-MX" sz="1100" dirty="0" err="1">
                <a:latin typeface="Lato"/>
              </a:rPr>
              <a:t>μg</a:t>
            </a:r>
            <a:r>
              <a:rPr lang="es-MX" sz="1100" dirty="0">
                <a:latin typeface="Lato"/>
              </a:rPr>
              <a:t>/m3 (IC del 95%: 16.64 - 20.45</a:t>
            </a:r>
            <a:r>
              <a:rPr lang="es-MX" sz="1100" dirty="0" smtClean="0">
                <a:latin typeface="Lato"/>
              </a:rPr>
              <a:t>)</a:t>
            </a:r>
          </a:p>
          <a:p>
            <a:pPr marL="285750" indent="-285750">
              <a:buFont typeface="Arial" panose="020B0604020202020204" pitchFamily="34" charset="0"/>
              <a:buChar char="•"/>
            </a:pPr>
            <a:r>
              <a:rPr lang="es-MX" sz="1100" dirty="0" smtClean="0">
                <a:latin typeface="Lato"/>
              </a:rPr>
              <a:t>Las concentraciones disminuyeron </a:t>
            </a:r>
            <a:r>
              <a:rPr lang="es-MX" sz="1100" dirty="0">
                <a:latin typeface="Lato"/>
              </a:rPr>
              <a:t>13.71%</a:t>
            </a: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27 </a:t>
            </a:r>
            <a:r>
              <a:rPr lang="es-MX" sz="1100" dirty="0">
                <a:latin typeface="Lato"/>
              </a:rPr>
              <a:t>de los 35 países disminuyeron los valores</a:t>
            </a:r>
          </a:p>
          <a:p>
            <a:pPr marL="285750" indent="-285750">
              <a:buFont typeface="Arial" panose="020B0604020202020204" pitchFamily="34" charset="0"/>
              <a:buChar char="•"/>
            </a:pPr>
            <a:endParaRPr lang="es-MX" sz="1100" dirty="0" smtClean="0">
              <a:latin typeface="Lato"/>
            </a:endParaRPr>
          </a:p>
          <a:p>
            <a:pPr marL="285750" indent="-285750">
              <a:buFont typeface="Arial" panose="020B0604020202020204" pitchFamily="34" charset="0"/>
              <a:buChar char="•"/>
            </a:pPr>
            <a:r>
              <a:rPr lang="es-MX" sz="1100" dirty="0" smtClean="0">
                <a:latin typeface="Lato"/>
              </a:rPr>
              <a:t>33 </a:t>
            </a:r>
            <a:r>
              <a:rPr lang="es-MX" sz="1100" dirty="0">
                <a:latin typeface="Lato"/>
              </a:rPr>
              <a:t>países (menos Bermuda y Uruguay) superan las directrices de la OMS de PM2.5 de 10 </a:t>
            </a:r>
            <a:r>
              <a:rPr lang="el-GR" sz="1100" dirty="0">
                <a:latin typeface="Lato"/>
              </a:rPr>
              <a:t>μ</a:t>
            </a:r>
            <a:r>
              <a:rPr lang="es-MX" sz="1100" dirty="0">
                <a:latin typeface="Lato"/>
              </a:rPr>
              <a:t>g/m3 en 2019</a:t>
            </a:r>
          </a:p>
          <a:p>
            <a:pPr marL="285750" indent="-285750">
              <a:buFont typeface="Arial" panose="020B0604020202020204" pitchFamily="34" charset="0"/>
              <a:buChar char="•"/>
            </a:pPr>
            <a:endParaRPr lang="es-AR" sz="1200" dirty="0"/>
          </a:p>
        </p:txBody>
      </p:sp>
      <p:sp>
        <p:nvSpPr>
          <p:cNvPr id="7" name="Rectángulo 6"/>
          <p:cNvSpPr/>
          <p:nvPr/>
        </p:nvSpPr>
        <p:spPr>
          <a:xfrm>
            <a:off x="5917429" y="3832941"/>
            <a:ext cx="3248537" cy="769441"/>
          </a:xfrm>
          <a:prstGeom prst="rect">
            <a:avLst/>
          </a:prstGeom>
          <a:solidFill>
            <a:schemeClr val="bg1"/>
          </a:solidFill>
        </p:spPr>
        <p:txBody>
          <a:bodyPr wrap="square" rtlCol="0">
            <a:spAutoFit/>
          </a:bodyPr>
          <a:lstStyle/>
          <a:p>
            <a:r>
              <a:rPr lang="es-MX" sz="1100" b="1" dirty="0">
                <a:latin typeface="Lato"/>
              </a:rPr>
              <a:t>Europa </a:t>
            </a:r>
            <a:endParaRPr lang="es-MX" sz="1100" b="1" dirty="0" smtClean="0">
              <a:latin typeface="Lato"/>
            </a:endParaRPr>
          </a:p>
          <a:p>
            <a:r>
              <a:rPr lang="es-MX" sz="1100" dirty="0" smtClean="0">
                <a:latin typeface="Lato"/>
              </a:rPr>
              <a:t>1990</a:t>
            </a:r>
            <a:r>
              <a:rPr lang="es-MX" sz="1100" dirty="0">
                <a:latin typeface="Lato"/>
              </a:rPr>
              <a:t>: 20.8 </a:t>
            </a:r>
            <a:r>
              <a:rPr lang="es-MX" sz="1100" dirty="0" err="1">
                <a:latin typeface="Lato"/>
              </a:rPr>
              <a:t>μg</a:t>
            </a:r>
            <a:r>
              <a:rPr lang="es-MX" sz="1100" dirty="0">
                <a:latin typeface="Lato"/>
              </a:rPr>
              <a:t>/m3 (IC del 95%: 18.3–23.2) </a:t>
            </a:r>
          </a:p>
          <a:p>
            <a:r>
              <a:rPr lang="es-MX" sz="1100" dirty="0" smtClean="0">
                <a:latin typeface="Lato"/>
              </a:rPr>
              <a:t>2019: </a:t>
            </a:r>
            <a:r>
              <a:rPr lang="es-MX" sz="1100" dirty="0">
                <a:latin typeface="Lato"/>
              </a:rPr>
              <a:t>13.8 </a:t>
            </a:r>
            <a:r>
              <a:rPr lang="es-MX" sz="1100" dirty="0" err="1">
                <a:latin typeface="Lato"/>
              </a:rPr>
              <a:t>μg</a:t>
            </a:r>
            <a:r>
              <a:rPr lang="es-MX" sz="1100" dirty="0">
                <a:latin typeface="Lato"/>
              </a:rPr>
              <a:t>/m3 (IC del 95%: 12.0–15.6).</a:t>
            </a:r>
          </a:p>
          <a:p>
            <a:pPr marL="285750" indent="-285750">
              <a:buFont typeface="Arial" panose="020B0604020202020204" pitchFamily="34" charset="0"/>
              <a:buChar char="•"/>
            </a:pPr>
            <a:r>
              <a:rPr lang="es-MX" sz="1100" dirty="0" smtClean="0">
                <a:latin typeface="Lato"/>
              </a:rPr>
              <a:t>Reducción de las concentraciones </a:t>
            </a:r>
            <a:r>
              <a:rPr lang="es-MX" sz="1100" dirty="0">
                <a:latin typeface="Lato"/>
              </a:rPr>
              <a:t>33.7%</a:t>
            </a:r>
            <a:endParaRPr lang="es-AR" sz="1100" dirty="0">
              <a:latin typeface="Lato"/>
            </a:endParaRPr>
          </a:p>
        </p:txBody>
      </p:sp>
    </p:spTree>
    <p:extLst>
      <p:ext uri="{BB962C8B-B14F-4D97-AF65-F5344CB8AC3E}">
        <p14:creationId xmlns:p14="http://schemas.microsoft.com/office/powerpoint/2010/main" val="45654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lh7-eu.googleusercontent.com/pJQrCqfLZgoRAwxk3URV7yHiVaBTPXDDfPGTtp_dpXZySvQeUFlCvxAI5N2frYNIUFzlsOE9QTjVRhTW_pfx3jcubT6s663_-pBaPBbnKD4lO1GQ_uYKNPM6mndvb9RQ9VIpt16tN5M35w73pcOckmA"/>
          <p:cNvPicPr>
            <a:picLocks noChangeAspect="1" noChangeArrowheads="1"/>
          </p:cNvPicPr>
          <p:nvPr/>
        </p:nvPicPr>
        <p:blipFill rotWithShape="1">
          <a:blip r:embed="rId2">
            <a:extLst>
              <a:ext uri="{28A0092B-C50C-407E-A947-70E740481C1C}">
                <a14:useLocalDpi xmlns:a14="http://schemas.microsoft.com/office/drawing/2010/main" val="0"/>
              </a:ext>
            </a:extLst>
          </a:blip>
          <a:srcRect l="15362" t="4560" r="22899" b="2394"/>
          <a:stretch/>
        </p:blipFill>
        <p:spPr bwMode="auto">
          <a:xfrm>
            <a:off x="0" y="0"/>
            <a:ext cx="3540154" cy="376665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09055" y="3695658"/>
            <a:ext cx="4202886" cy="430887"/>
          </a:xfrm>
          <a:prstGeom prst="rect">
            <a:avLst/>
          </a:prstGeom>
          <a:solidFill>
            <a:schemeClr val="bg1"/>
          </a:solidFill>
        </p:spPr>
        <p:txBody>
          <a:bodyPr wrap="square">
            <a:spAutoFit/>
          </a:bodyPr>
          <a:lstStyle/>
          <a:p>
            <a:r>
              <a:rPr lang="es-MX" sz="1100" dirty="0" smtClean="0">
                <a:latin typeface="Times New Roman" panose="02020603050405020304" pitchFamily="18" charset="0"/>
              </a:rPr>
              <a:t>Reducción porcentual en la concentración anual promedio ponderada por población de aPM2.5 en 2019 en comparación con 1990.</a:t>
            </a:r>
            <a:endParaRPr lang="es-AR" sz="1100" dirty="0"/>
          </a:p>
        </p:txBody>
      </p:sp>
      <p:sp>
        <p:nvSpPr>
          <p:cNvPr id="6" name="Rectángulo 5"/>
          <p:cNvSpPr/>
          <p:nvPr/>
        </p:nvSpPr>
        <p:spPr>
          <a:xfrm>
            <a:off x="5276675" y="796954"/>
            <a:ext cx="3867325" cy="1631216"/>
          </a:xfrm>
          <a:prstGeom prst="rect">
            <a:avLst/>
          </a:prstGeom>
          <a:solidFill>
            <a:schemeClr val="bg1"/>
          </a:solidFill>
        </p:spPr>
        <p:txBody>
          <a:bodyPr wrap="square">
            <a:spAutoFit/>
          </a:bodyPr>
          <a:lstStyle/>
          <a:p>
            <a:pPr marL="285750" indent="-285750">
              <a:buFontTx/>
              <a:buChar char="-"/>
            </a:pPr>
            <a:r>
              <a:rPr lang="es-MX" sz="1200" dirty="0" smtClean="0">
                <a:latin typeface="Lato"/>
              </a:rPr>
              <a:t>Los </a:t>
            </a:r>
            <a:r>
              <a:rPr lang="es-MX" sz="1200" dirty="0">
                <a:latin typeface="Lato"/>
              </a:rPr>
              <a:t>valores negativos </a:t>
            </a:r>
            <a:r>
              <a:rPr lang="es-MX" sz="1200" dirty="0" smtClean="0">
                <a:latin typeface="Lato"/>
              </a:rPr>
              <a:t>significan </a:t>
            </a:r>
            <a:r>
              <a:rPr lang="es-MX" sz="1200" dirty="0">
                <a:latin typeface="Lato"/>
              </a:rPr>
              <a:t>que las concentraciones </a:t>
            </a:r>
            <a:r>
              <a:rPr lang="es-MX" sz="1200" dirty="0" smtClean="0">
                <a:latin typeface="Lato"/>
              </a:rPr>
              <a:t>aumentaron</a:t>
            </a:r>
            <a:endParaRPr lang="es-MX" sz="1200" dirty="0">
              <a:latin typeface="Lato"/>
            </a:endParaRPr>
          </a:p>
          <a:p>
            <a:pPr marL="285750" indent="-285750">
              <a:buFontTx/>
              <a:buChar char="-"/>
            </a:pPr>
            <a:r>
              <a:rPr lang="es-MX" sz="1200" dirty="0" smtClean="0">
                <a:latin typeface="Lato"/>
              </a:rPr>
              <a:t>Los </a:t>
            </a:r>
            <a:r>
              <a:rPr lang="es-MX" sz="1200" dirty="0">
                <a:latin typeface="Lato"/>
              </a:rPr>
              <a:t>valores positivos </a:t>
            </a:r>
            <a:r>
              <a:rPr lang="es-MX" sz="1200" dirty="0" smtClean="0">
                <a:latin typeface="Lato"/>
              </a:rPr>
              <a:t>significan </a:t>
            </a:r>
            <a:r>
              <a:rPr lang="es-MX" sz="1200" dirty="0">
                <a:latin typeface="Lato"/>
              </a:rPr>
              <a:t>que las concentraciones disminuyeron </a:t>
            </a:r>
            <a:endParaRPr lang="es-MX" sz="1200" dirty="0" smtClean="0">
              <a:latin typeface="Lato"/>
            </a:endParaRPr>
          </a:p>
          <a:p>
            <a:pPr marL="285750" indent="-285750">
              <a:buFontTx/>
              <a:buChar char="-"/>
            </a:pPr>
            <a:r>
              <a:rPr lang="es-MX" sz="1200" dirty="0" smtClean="0">
                <a:latin typeface="Lato"/>
              </a:rPr>
              <a:t>Chile, Venezuela, Costa Rica, Rep. Dominicana, </a:t>
            </a:r>
            <a:r>
              <a:rPr lang="es-MX" sz="1200" dirty="0" err="1" smtClean="0">
                <a:latin typeface="Lato"/>
              </a:rPr>
              <a:t>Haiti</a:t>
            </a:r>
            <a:r>
              <a:rPr lang="es-MX" sz="1200" dirty="0" smtClean="0">
                <a:latin typeface="Lato"/>
              </a:rPr>
              <a:t> aumentaron las concentraciones</a:t>
            </a:r>
          </a:p>
          <a:p>
            <a:pPr marL="285750" indent="-285750">
              <a:buFontTx/>
              <a:buChar char="-"/>
            </a:pPr>
            <a:r>
              <a:rPr lang="es-MX" sz="1200" dirty="0" smtClean="0">
                <a:latin typeface="Lato"/>
              </a:rPr>
              <a:t>Bolivia y México disminuyeron las concentraciones</a:t>
            </a:r>
          </a:p>
        </p:txBody>
      </p:sp>
      <p:sp>
        <p:nvSpPr>
          <p:cNvPr id="7" name="Subtítulo 2"/>
          <p:cNvSpPr>
            <a:spLocks noGrp="1"/>
          </p:cNvSpPr>
          <p:nvPr>
            <p:ph type="subTitle" idx="1"/>
          </p:nvPr>
        </p:nvSpPr>
        <p:spPr>
          <a:xfrm>
            <a:off x="5429250" y="3850869"/>
            <a:ext cx="3714750" cy="1292631"/>
          </a:xfrm>
          <a:solidFill>
            <a:schemeClr val="bg1"/>
          </a:solidFill>
        </p:spPr>
        <p:txBody>
          <a:bodyPr wrap="square">
            <a:spAutoFit/>
          </a:bodyPr>
          <a:lstStyle/>
          <a:p>
            <a:pPr marL="0" indent="0">
              <a:buClr>
                <a:srgbClr val="000000"/>
              </a:buClr>
            </a:pPr>
            <a:r>
              <a:rPr lang="es-AR" sz="1200" dirty="0">
                <a:solidFill>
                  <a:srgbClr val="000000"/>
                </a:solidFill>
                <a:ea typeface="Arial"/>
                <a:cs typeface="Arial"/>
                <a:sym typeface="Arial"/>
              </a:rPr>
              <a:t>Aclaración:</a:t>
            </a:r>
          </a:p>
          <a:p>
            <a:pPr marL="0" indent="0">
              <a:buClr>
                <a:srgbClr val="000000"/>
              </a:buClr>
            </a:pPr>
            <a:r>
              <a:rPr lang="es-AR" sz="1200" dirty="0" smtClean="0">
                <a:solidFill>
                  <a:srgbClr val="000000"/>
                </a:solidFill>
                <a:ea typeface="Arial"/>
                <a:cs typeface="Arial"/>
                <a:sym typeface="Arial"/>
              </a:rPr>
              <a:t>La </a:t>
            </a:r>
            <a:r>
              <a:rPr lang="es-AR" sz="1200" dirty="0">
                <a:solidFill>
                  <a:srgbClr val="000000"/>
                </a:solidFill>
                <a:ea typeface="Arial"/>
                <a:cs typeface="Arial"/>
                <a:sym typeface="Arial"/>
              </a:rPr>
              <a:t>variable </a:t>
            </a:r>
            <a:r>
              <a:rPr lang="es-AR" sz="1200" i="1" dirty="0">
                <a:solidFill>
                  <a:srgbClr val="000000"/>
                </a:solidFill>
                <a:ea typeface="Arial"/>
                <a:cs typeface="Arial"/>
                <a:sym typeface="Arial"/>
              </a:rPr>
              <a:t>“</a:t>
            </a:r>
            <a:r>
              <a:rPr lang="es-MX" sz="1200" i="1" dirty="0">
                <a:solidFill>
                  <a:srgbClr val="000000"/>
                </a:solidFill>
                <a:ea typeface="Arial"/>
                <a:cs typeface="Arial"/>
                <a:sym typeface="Arial"/>
              </a:rPr>
              <a:t>contaminación del aire” </a:t>
            </a:r>
            <a:r>
              <a:rPr lang="es-MX" sz="1200" dirty="0" smtClean="0">
                <a:solidFill>
                  <a:srgbClr val="000000"/>
                </a:solidFill>
                <a:ea typeface="Arial"/>
                <a:cs typeface="Arial"/>
                <a:sym typeface="Arial"/>
              </a:rPr>
              <a:t>que se nombra en el </a:t>
            </a:r>
            <a:r>
              <a:rPr lang="es-MX" sz="1200" dirty="0" err="1" smtClean="0">
                <a:solidFill>
                  <a:srgbClr val="000000"/>
                </a:solidFill>
                <a:ea typeface="Arial"/>
                <a:cs typeface="Arial"/>
                <a:sym typeface="Arial"/>
              </a:rPr>
              <a:t>paper</a:t>
            </a:r>
            <a:r>
              <a:rPr lang="es-MX" sz="1200" dirty="0" smtClean="0">
                <a:solidFill>
                  <a:srgbClr val="000000"/>
                </a:solidFill>
                <a:ea typeface="Arial"/>
                <a:cs typeface="Arial"/>
                <a:sym typeface="Arial"/>
              </a:rPr>
              <a:t> incluye</a:t>
            </a:r>
            <a:r>
              <a:rPr lang="es-MX" sz="1200" dirty="0">
                <a:solidFill>
                  <a:srgbClr val="000000"/>
                </a:solidFill>
                <a:ea typeface="Arial"/>
                <a:cs typeface="Arial"/>
                <a:sym typeface="Arial"/>
              </a:rPr>
              <a:t>:</a:t>
            </a:r>
          </a:p>
          <a:p>
            <a:pPr marL="285750" indent="-285750">
              <a:buClr>
                <a:srgbClr val="000000"/>
              </a:buClr>
              <a:buFontTx/>
              <a:buChar char="-"/>
            </a:pPr>
            <a:r>
              <a:rPr lang="es-MX" sz="1200" dirty="0">
                <a:solidFill>
                  <a:srgbClr val="000000"/>
                </a:solidFill>
                <a:ea typeface="Arial"/>
                <a:cs typeface="Arial"/>
                <a:sym typeface="Arial"/>
              </a:rPr>
              <a:t> aPM2.5 (</a:t>
            </a:r>
            <a:r>
              <a:rPr lang="es-MX" sz="1200" dirty="0" err="1">
                <a:solidFill>
                  <a:srgbClr val="000000"/>
                </a:solidFill>
                <a:ea typeface="Arial"/>
                <a:cs typeface="Arial"/>
                <a:sym typeface="Arial"/>
              </a:rPr>
              <a:t>Ambient</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particulate</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matter</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pollution</a:t>
            </a:r>
            <a:r>
              <a:rPr lang="es-MX" sz="1200" dirty="0">
                <a:solidFill>
                  <a:srgbClr val="000000"/>
                </a:solidFill>
                <a:ea typeface="Arial"/>
                <a:cs typeface="Arial"/>
                <a:sym typeface="Arial"/>
              </a:rPr>
              <a:t>)</a:t>
            </a:r>
          </a:p>
          <a:p>
            <a:pPr marL="285750" indent="-285750">
              <a:buClr>
                <a:srgbClr val="000000"/>
              </a:buClr>
              <a:buFontTx/>
              <a:buChar char="-"/>
            </a:pPr>
            <a:r>
              <a:rPr lang="es-MX" sz="1200" dirty="0" err="1">
                <a:solidFill>
                  <a:srgbClr val="000000"/>
                </a:solidFill>
                <a:ea typeface="Arial"/>
                <a:cs typeface="Arial"/>
                <a:sym typeface="Arial"/>
              </a:rPr>
              <a:t>Household</a:t>
            </a:r>
            <a:r>
              <a:rPr lang="es-MX" sz="1200" dirty="0">
                <a:solidFill>
                  <a:srgbClr val="000000"/>
                </a:solidFill>
                <a:ea typeface="Arial"/>
                <a:cs typeface="Arial"/>
                <a:sym typeface="Arial"/>
              </a:rPr>
              <a:t> air </a:t>
            </a:r>
            <a:r>
              <a:rPr lang="es-MX" sz="1200" dirty="0" err="1">
                <a:solidFill>
                  <a:srgbClr val="000000"/>
                </a:solidFill>
                <a:ea typeface="Arial"/>
                <a:cs typeface="Arial"/>
                <a:sym typeface="Arial"/>
              </a:rPr>
              <a:t>pollution</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from</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solid</a:t>
            </a:r>
            <a:r>
              <a:rPr lang="es-MX" sz="1200" dirty="0">
                <a:solidFill>
                  <a:srgbClr val="000000"/>
                </a:solidFill>
                <a:ea typeface="Arial"/>
                <a:cs typeface="Arial"/>
                <a:sym typeface="Arial"/>
              </a:rPr>
              <a:t> </a:t>
            </a:r>
            <a:r>
              <a:rPr lang="es-MX" sz="1200" dirty="0" err="1">
                <a:solidFill>
                  <a:srgbClr val="000000"/>
                </a:solidFill>
                <a:ea typeface="Arial"/>
                <a:cs typeface="Arial"/>
                <a:sym typeface="Arial"/>
              </a:rPr>
              <a:t>fuels</a:t>
            </a:r>
            <a:endParaRPr lang="es-AR" sz="1200" dirty="0">
              <a:solidFill>
                <a:srgbClr val="000000"/>
              </a:solidFill>
              <a:ea typeface="Arial"/>
              <a:cs typeface="Arial"/>
              <a:sym typeface="Arial"/>
            </a:endParaRPr>
          </a:p>
          <a:p>
            <a:pPr marL="285750" indent="-285750">
              <a:buClr>
                <a:srgbClr val="000000"/>
              </a:buClr>
              <a:buFontTx/>
              <a:buChar char="-"/>
            </a:pPr>
            <a:r>
              <a:rPr lang="es-MX" sz="1200" dirty="0">
                <a:solidFill>
                  <a:srgbClr val="000000"/>
                </a:solidFill>
                <a:ea typeface="Arial"/>
                <a:cs typeface="Arial"/>
                <a:sym typeface="Arial"/>
              </a:rPr>
              <a:t>Ozono </a:t>
            </a:r>
          </a:p>
        </p:txBody>
      </p:sp>
    </p:spTree>
    <p:extLst>
      <p:ext uri="{BB962C8B-B14F-4D97-AF65-F5344CB8AC3E}">
        <p14:creationId xmlns:p14="http://schemas.microsoft.com/office/powerpoint/2010/main" val="799915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7-eu.googleusercontent.com/oUxIf8zA_UfFw6NPq-HkNXyxSCOSu9omeCeUMpMgFqAMscU-TeXBo46h8qGtDUanMCXxMFxiAXQg5I3TF6u5ByTnM4UuOpFd4fVNeaTZl6raGBKZrb7jvfpxDbufEPjD36zAsNF5b3CR-xVgmy5anM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5" y="844996"/>
            <a:ext cx="5527179" cy="3412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385893" y="184558"/>
            <a:ext cx="8204433" cy="523220"/>
          </a:xfrm>
          <a:prstGeom prst="rect">
            <a:avLst/>
          </a:prstGeom>
        </p:spPr>
        <p:txBody>
          <a:bodyPr wrap="square">
            <a:spAutoFit/>
          </a:bodyPr>
          <a:lstStyle/>
          <a:p>
            <a:pPr algn="ctr"/>
            <a:r>
              <a:rPr lang="es-MX" dirty="0">
                <a:solidFill>
                  <a:schemeClr val="tx1"/>
                </a:solidFill>
                <a:latin typeface="Lato"/>
              </a:rPr>
              <a:t>Porcentaje de cambio en el número de muertes atribuibles a la contaminación del aire en 2019 en comparación con </a:t>
            </a:r>
            <a:r>
              <a:rPr lang="es-MX" dirty="0" smtClean="0">
                <a:solidFill>
                  <a:schemeClr val="tx1"/>
                </a:solidFill>
                <a:latin typeface="Lato"/>
              </a:rPr>
              <a:t>1990 en </a:t>
            </a:r>
            <a:r>
              <a:rPr lang="es-MX" dirty="0" err="1" smtClean="0">
                <a:solidFill>
                  <a:schemeClr val="tx1"/>
                </a:solidFill>
                <a:latin typeface="Lato"/>
              </a:rPr>
              <a:t>Latam</a:t>
            </a:r>
            <a:endParaRPr lang="es-AR" dirty="0">
              <a:solidFill>
                <a:schemeClr val="tx1"/>
              </a:solidFill>
              <a:latin typeface="Lato"/>
            </a:endParaRPr>
          </a:p>
        </p:txBody>
      </p:sp>
      <p:sp>
        <p:nvSpPr>
          <p:cNvPr id="8" name="Rectángulo 7"/>
          <p:cNvSpPr/>
          <p:nvPr/>
        </p:nvSpPr>
        <p:spPr>
          <a:xfrm>
            <a:off x="5620624" y="707778"/>
            <a:ext cx="3584003" cy="3493264"/>
          </a:xfrm>
          <a:prstGeom prst="rect">
            <a:avLst/>
          </a:prstGeom>
          <a:solidFill>
            <a:schemeClr val="bg1"/>
          </a:solidFill>
        </p:spPr>
        <p:txBody>
          <a:bodyPr wrap="square">
            <a:spAutoFit/>
          </a:bodyPr>
          <a:lstStyle/>
          <a:p>
            <a:pPr algn="ctr"/>
            <a:r>
              <a:rPr lang="es-MX" sz="1100" b="1" dirty="0" smtClean="0">
                <a:latin typeface="Lato"/>
              </a:rPr>
              <a:t>N° muertes atribuibles </a:t>
            </a:r>
            <a:r>
              <a:rPr lang="es-MX" sz="1100" b="1" dirty="0">
                <a:latin typeface="Lato"/>
              </a:rPr>
              <a:t>a la contaminación del aire </a:t>
            </a:r>
            <a:r>
              <a:rPr lang="es-MX" sz="1100" b="1" dirty="0" smtClean="0">
                <a:latin typeface="Lato"/>
              </a:rPr>
              <a:t>en </a:t>
            </a:r>
            <a:r>
              <a:rPr lang="es-MX" sz="1100" b="1" dirty="0" err="1" smtClean="0">
                <a:latin typeface="Lato"/>
              </a:rPr>
              <a:t>Latam</a:t>
            </a:r>
            <a:endParaRPr lang="es-MX" sz="1100" b="1" dirty="0" smtClean="0">
              <a:latin typeface="Lato"/>
            </a:endParaRPr>
          </a:p>
          <a:p>
            <a:pPr marL="171450" indent="-171450">
              <a:buFontTx/>
              <a:buChar char="-"/>
            </a:pPr>
            <a:r>
              <a:rPr lang="es-MX" sz="1100" dirty="0" smtClean="0">
                <a:latin typeface="Lato"/>
              </a:rPr>
              <a:t>1990</a:t>
            </a:r>
            <a:r>
              <a:rPr lang="es-MX" sz="1100" dirty="0">
                <a:latin typeface="Lato"/>
              </a:rPr>
              <a:t>: </a:t>
            </a:r>
            <a:r>
              <a:rPr lang="es-MX" sz="1100" dirty="0" smtClean="0">
                <a:latin typeface="Lato"/>
              </a:rPr>
              <a:t>244305</a:t>
            </a:r>
          </a:p>
          <a:p>
            <a:pPr marL="171450" indent="-171450">
              <a:buFontTx/>
              <a:buChar char="-"/>
            </a:pPr>
            <a:r>
              <a:rPr lang="es-MX" sz="1100" dirty="0" smtClean="0">
                <a:latin typeface="Lato"/>
              </a:rPr>
              <a:t>2019: 234024</a:t>
            </a:r>
          </a:p>
          <a:p>
            <a:pPr marL="171450" indent="-171450">
              <a:buFontTx/>
              <a:buChar char="-"/>
            </a:pPr>
            <a:r>
              <a:rPr lang="es-MX" sz="1100" dirty="0" smtClean="0">
                <a:latin typeface="Lato"/>
              </a:rPr>
              <a:t>Reducción 4.21%</a:t>
            </a:r>
          </a:p>
          <a:p>
            <a:pPr marL="171450" indent="-171450">
              <a:buFontTx/>
              <a:buChar char="-"/>
            </a:pPr>
            <a:r>
              <a:rPr lang="es-MX" sz="1100" dirty="0" smtClean="0">
                <a:latin typeface="Lato"/>
              </a:rPr>
              <a:t>15 de 35 países disminuyeron el n° de muertes.</a:t>
            </a:r>
          </a:p>
          <a:p>
            <a:pPr marL="171450" indent="-171450">
              <a:buFontTx/>
              <a:buChar char="-"/>
            </a:pPr>
            <a:r>
              <a:rPr lang="es-MX" sz="1100" dirty="0" smtClean="0">
                <a:latin typeface="Lato"/>
              </a:rPr>
              <a:t>Países con reducción </a:t>
            </a:r>
            <a:r>
              <a:rPr lang="es-MX" sz="1100" dirty="0">
                <a:latin typeface="Lato"/>
              </a:rPr>
              <a:t>más </a:t>
            </a:r>
            <a:r>
              <a:rPr lang="es-MX" sz="1100" dirty="0" smtClean="0">
                <a:latin typeface="Lato"/>
              </a:rPr>
              <a:t>significativa: </a:t>
            </a:r>
            <a:endParaRPr lang="es-MX" sz="1100" dirty="0">
              <a:latin typeface="Lato"/>
            </a:endParaRPr>
          </a:p>
          <a:p>
            <a:r>
              <a:rPr lang="es-MX" sz="1100" dirty="0" smtClean="0">
                <a:latin typeface="Lato"/>
              </a:rPr>
              <a:t>              - Bermuda (56.68%)</a:t>
            </a:r>
          </a:p>
          <a:p>
            <a:r>
              <a:rPr lang="es-MX" sz="1100" dirty="0">
                <a:latin typeface="Lato"/>
              </a:rPr>
              <a:t> </a:t>
            </a:r>
            <a:r>
              <a:rPr lang="es-MX" sz="1100" dirty="0" smtClean="0">
                <a:latin typeface="Lato"/>
              </a:rPr>
              <a:t>             - </a:t>
            </a:r>
            <a:r>
              <a:rPr lang="en-US" sz="1100" dirty="0" smtClean="0">
                <a:latin typeface="Lato"/>
              </a:rPr>
              <a:t>Saint </a:t>
            </a:r>
            <a:r>
              <a:rPr lang="en-US" sz="1100" dirty="0">
                <a:latin typeface="Lato"/>
              </a:rPr>
              <a:t>Kitts and </a:t>
            </a:r>
            <a:r>
              <a:rPr lang="en-US" sz="1100" dirty="0" smtClean="0">
                <a:latin typeface="Lato"/>
              </a:rPr>
              <a:t>Nevis(47.95%)</a:t>
            </a:r>
          </a:p>
          <a:p>
            <a:r>
              <a:rPr lang="en-US" sz="1100" dirty="0">
                <a:latin typeface="Lato"/>
              </a:rPr>
              <a:t> </a:t>
            </a:r>
            <a:r>
              <a:rPr lang="en-US" sz="1100" dirty="0" smtClean="0">
                <a:latin typeface="Lato"/>
              </a:rPr>
              <a:t>             - Dominica(39.33%) </a:t>
            </a:r>
            <a:endParaRPr lang="en-US" sz="1100" dirty="0">
              <a:latin typeface="Lato"/>
            </a:endParaRPr>
          </a:p>
          <a:p>
            <a:r>
              <a:rPr lang="en-US" sz="1100" dirty="0" smtClean="0">
                <a:latin typeface="Lato"/>
              </a:rPr>
              <a:t>              - Grenada(36.92%)</a:t>
            </a:r>
          </a:p>
          <a:p>
            <a:endParaRPr lang="en-US" sz="1100" dirty="0" smtClean="0">
              <a:latin typeface="Lato"/>
            </a:endParaRPr>
          </a:p>
          <a:p>
            <a:pPr marL="171450" indent="-171450">
              <a:buFontTx/>
              <a:buChar char="-"/>
            </a:pPr>
            <a:r>
              <a:rPr lang="es-MX" sz="1100" dirty="0" smtClean="0">
                <a:latin typeface="Lato"/>
              </a:rPr>
              <a:t>Países </a:t>
            </a:r>
            <a:r>
              <a:rPr lang="es-MX" sz="1100" dirty="0">
                <a:latin typeface="Lato"/>
              </a:rPr>
              <a:t>con </a:t>
            </a:r>
            <a:r>
              <a:rPr lang="en-US" sz="1100" dirty="0" err="1" smtClean="0">
                <a:latin typeface="Lato"/>
              </a:rPr>
              <a:t>aumentos</a:t>
            </a:r>
            <a:r>
              <a:rPr lang="es-MX" sz="1100" dirty="0" smtClean="0">
                <a:latin typeface="Lato"/>
              </a:rPr>
              <a:t> </a:t>
            </a:r>
            <a:r>
              <a:rPr lang="es-MX" sz="1100" dirty="0">
                <a:latin typeface="Lato"/>
              </a:rPr>
              <a:t>más significativos: </a:t>
            </a:r>
          </a:p>
          <a:p>
            <a:r>
              <a:rPr lang="es-MX" sz="1100" dirty="0" smtClean="0">
                <a:latin typeface="Lato"/>
              </a:rPr>
              <a:t>              - Venezuela(139.8%) </a:t>
            </a:r>
          </a:p>
          <a:p>
            <a:r>
              <a:rPr lang="es-MX" sz="1100" dirty="0">
                <a:latin typeface="Lato"/>
              </a:rPr>
              <a:t> </a:t>
            </a:r>
            <a:r>
              <a:rPr lang="es-MX" sz="1100" dirty="0" smtClean="0">
                <a:latin typeface="Lato"/>
              </a:rPr>
              <a:t>             -  Honduras (</a:t>
            </a:r>
            <a:r>
              <a:rPr lang="es-MX" sz="1100" dirty="0">
                <a:latin typeface="Lato"/>
              </a:rPr>
              <a:t>83.4</a:t>
            </a:r>
            <a:r>
              <a:rPr lang="es-MX" sz="1100" dirty="0" smtClean="0">
                <a:latin typeface="Lato"/>
              </a:rPr>
              <a:t>%).</a:t>
            </a:r>
          </a:p>
          <a:p>
            <a:pPr marL="171450" indent="-171450">
              <a:buFontTx/>
              <a:buChar char="-"/>
            </a:pPr>
            <a:endParaRPr lang="es-MX" sz="1100" dirty="0" smtClean="0">
              <a:latin typeface="Lato"/>
            </a:endParaRPr>
          </a:p>
          <a:p>
            <a:pPr marL="171450" indent="-171450">
              <a:buFontTx/>
              <a:buChar char="-"/>
            </a:pPr>
            <a:r>
              <a:rPr lang="es-MX" sz="1100" dirty="0" smtClean="0">
                <a:latin typeface="Lato"/>
              </a:rPr>
              <a:t>Países </a:t>
            </a:r>
            <a:r>
              <a:rPr lang="es-MX" sz="1100" dirty="0">
                <a:latin typeface="Lato"/>
              </a:rPr>
              <a:t>de interés: </a:t>
            </a:r>
            <a:r>
              <a:rPr lang="es-MX" sz="1100" dirty="0" smtClean="0">
                <a:latin typeface="Lato"/>
              </a:rPr>
              <a:t>Reducción: Argentina </a:t>
            </a:r>
            <a:r>
              <a:rPr lang="es-MX" sz="1100" dirty="0">
                <a:latin typeface="Lato"/>
              </a:rPr>
              <a:t>(11.4%), Bolivia (22.3%) y Brasil (29.7%) </a:t>
            </a:r>
            <a:r>
              <a:rPr lang="es-MX" sz="1100" dirty="0" smtClean="0">
                <a:latin typeface="Lato"/>
              </a:rPr>
              <a:t>Aumentos: </a:t>
            </a:r>
            <a:r>
              <a:rPr lang="es-MX" sz="1100" dirty="0">
                <a:latin typeface="Lato"/>
              </a:rPr>
              <a:t>Colombia (3.5%), Chile (7.9%) y México ( 24.26</a:t>
            </a:r>
            <a:r>
              <a:rPr lang="es-MX" sz="1100" dirty="0" smtClean="0">
                <a:latin typeface="Lato"/>
              </a:rPr>
              <a:t>%)</a:t>
            </a:r>
            <a:endParaRPr lang="es-MX" sz="1200" dirty="0" smtClean="0"/>
          </a:p>
          <a:p>
            <a:pPr marL="171450" indent="-171450">
              <a:buFontTx/>
              <a:buChar char="-"/>
            </a:pPr>
            <a:endParaRPr lang="es-AR" sz="1200" dirty="0">
              <a:solidFill>
                <a:schemeClr val="tx1"/>
              </a:solidFill>
              <a:latin typeface="Lato"/>
            </a:endParaRPr>
          </a:p>
        </p:txBody>
      </p:sp>
    </p:spTree>
    <p:extLst>
      <p:ext uri="{BB962C8B-B14F-4D97-AF65-F5344CB8AC3E}">
        <p14:creationId xmlns:p14="http://schemas.microsoft.com/office/powerpoint/2010/main" val="96800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442913"/>
            <a:ext cx="7522368" cy="436228"/>
          </a:xfrm>
        </p:spPr>
        <p:txBody>
          <a:bodyPr/>
          <a:lstStyle/>
          <a:p>
            <a:pPr algn="ctr"/>
            <a:r>
              <a:rPr lang="es-MX" sz="1800" dirty="0">
                <a:solidFill>
                  <a:schemeClr val="tx1"/>
                </a:solidFill>
              </a:rPr>
              <a:t>Porcentaje de cambio en el número de muertes atribuibles a la contaminación del aire en 2019 en comparación con </a:t>
            </a:r>
            <a:r>
              <a:rPr lang="es-MX" sz="1800" dirty="0" smtClean="0">
                <a:solidFill>
                  <a:schemeClr val="tx1"/>
                </a:solidFill>
              </a:rPr>
              <a:t>1990 en EU </a:t>
            </a:r>
            <a:br>
              <a:rPr lang="es-MX" sz="1800" dirty="0" smtClean="0">
                <a:solidFill>
                  <a:schemeClr val="tx1"/>
                </a:solidFill>
              </a:rPr>
            </a:br>
            <a:r>
              <a:rPr lang="es-MX" sz="1000" dirty="0" smtClean="0">
                <a:solidFill>
                  <a:schemeClr val="tx1"/>
                </a:solidFill>
              </a:rPr>
              <a:t>(</a:t>
            </a:r>
            <a:r>
              <a:rPr lang="es-MX" sz="1000" dirty="0" err="1" smtClean="0">
                <a:solidFill>
                  <a:schemeClr val="tx1"/>
                </a:solidFill>
              </a:rPr>
              <a:t>Paper</a:t>
            </a:r>
            <a:r>
              <a:rPr lang="es-MX" sz="1000" dirty="0" smtClean="0">
                <a:solidFill>
                  <a:schemeClr val="tx1"/>
                </a:solidFill>
              </a:rPr>
              <a:t> de </a:t>
            </a:r>
            <a:r>
              <a:rPr lang="en-US" sz="1000" dirty="0" err="1">
                <a:solidFill>
                  <a:schemeClr val="tx1"/>
                </a:solidFill>
              </a:rPr>
              <a:t>Alen</a:t>
            </a:r>
            <a:r>
              <a:rPr lang="en-US" sz="1000" dirty="0">
                <a:solidFill>
                  <a:schemeClr val="tx1"/>
                </a:solidFill>
              </a:rPr>
              <a:t> </a:t>
            </a:r>
            <a:r>
              <a:rPr lang="en-US" sz="1000" dirty="0" err="1">
                <a:solidFill>
                  <a:schemeClr val="tx1"/>
                </a:solidFill>
              </a:rPr>
              <a:t>Juginović</a:t>
            </a:r>
            <a:r>
              <a:rPr lang="en-US" sz="1000" dirty="0">
                <a:solidFill>
                  <a:schemeClr val="tx1"/>
                </a:solidFill>
              </a:rPr>
              <a:t> et al., </a:t>
            </a:r>
            <a:r>
              <a:rPr lang="en-US" sz="1000" dirty="0" smtClean="0">
                <a:solidFill>
                  <a:schemeClr val="tx1"/>
                </a:solidFill>
              </a:rPr>
              <a:t>2021</a:t>
            </a:r>
            <a:r>
              <a:rPr lang="es-MX" sz="1000" dirty="0">
                <a:solidFill>
                  <a:schemeClr val="tx1"/>
                </a:solidFill>
              </a:rPr>
              <a:t>)</a:t>
            </a:r>
            <a:endParaRPr lang="es-AR" sz="1000" dirty="0">
              <a:solidFill>
                <a:schemeClr val="tx1"/>
              </a:solidFill>
            </a:endParaRPr>
          </a:p>
        </p:txBody>
      </p:sp>
      <p:pic>
        <p:nvPicPr>
          <p:cNvPr id="4098" name="Picture 2" descr="https://lh7-eu.googleusercontent.com/nGUD0A1rkU7_2BJ5c8lciZ6uMLflBHd1sCu-SMVE6R3AJr5-k4A06HqXPPx0V70_7p8C1icanLDAYP9-a4V5qpVaVjElTvCqdbhCiVA4tMri0z6wy9hsUNHATDNu1EFoKzD0Jqa4xWv1mhf_GI2rNJ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34" y="1145168"/>
            <a:ext cx="4816260" cy="33361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500151" y="1008077"/>
            <a:ext cx="3712360" cy="3785652"/>
          </a:xfrm>
          <a:prstGeom prst="rect">
            <a:avLst/>
          </a:prstGeom>
          <a:solidFill>
            <a:schemeClr val="bg1"/>
          </a:solidFill>
        </p:spPr>
        <p:txBody>
          <a:bodyPr wrap="square">
            <a:spAutoFit/>
          </a:bodyPr>
          <a:lstStyle/>
          <a:p>
            <a:pPr algn="ctr"/>
            <a:r>
              <a:rPr lang="es-MX" sz="1200" dirty="0" smtClean="0">
                <a:solidFill>
                  <a:schemeClr val="tx1"/>
                </a:solidFill>
                <a:latin typeface="Lato"/>
              </a:rPr>
              <a:t>N° muertes atribuibles </a:t>
            </a:r>
            <a:r>
              <a:rPr lang="es-MX" sz="1200" dirty="0">
                <a:solidFill>
                  <a:schemeClr val="tx1"/>
                </a:solidFill>
                <a:latin typeface="Lato"/>
              </a:rPr>
              <a:t>a la contaminación del aire </a:t>
            </a:r>
            <a:r>
              <a:rPr lang="es-MX" sz="1200" dirty="0" smtClean="0">
                <a:solidFill>
                  <a:schemeClr val="tx1"/>
                </a:solidFill>
                <a:latin typeface="Lato"/>
              </a:rPr>
              <a:t>EU</a:t>
            </a:r>
          </a:p>
          <a:p>
            <a:pPr marL="171450" indent="-171450">
              <a:buFontTx/>
              <a:buChar char="-"/>
            </a:pPr>
            <a:r>
              <a:rPr lang="es-MX" sz="1200" dirty="0">
                <a:solidFill>
                  <a:schemeClr val="tx1"/>
                </a:solidFill>
                <a:latin typeface="Lato"/>
              </a:rPr>
              <a:t>1990: 639,052</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2019: 368,006</a:t>
            </a:r>
          </a:p>
          <a:p>
            <a:pPr marL="171450" indent="-171450">
              <a:buFontTx/>
              <a:buChar char="-"/>
            </a:pPr>
            <a:r>
              <a:rPr lang="es-MX" sz="1200" dirty="0" smtClean="0">
                <a:solidFill>
                  <a:schemeClr val="tx1"/>
                </a:solidFill>
                <a:latin typeface="Lato"/>
              </a:rPr>
              <a:t>Reducción 42.4%</a:t>
            </a:r>
          </a:p>
          <a:p>
            <a:pPr marL="171450" indent="-171450">
              <a:buFontTx/>
              <a:buChar char="-"/>
            </a:pPr>
            <a:r>
              <a:rPr lang="es-MX" sz="1200" dirty="0" smtClean="0">
                <a:solidFill>
                  <a:schemeClr val="tx1"/>
                </a:solidFill>
                <a:latin typeface="Lato"/>
              </a:rPr>
              <a:t>37/43 </a:t>
            </a:r>
            <a:r>
              <a:rPr lang="es-MX" sz="1200" dirty="0"/>
              <a:t>países disminuyeron el n° de </a:t>
            </a:r>
            <a:r>
              <a:rPr lang="es-MX" sz="1200" dirty="0" smtClean="0"/>
              <a:t>muertes</a:t>
            </a:r>
            <a:endParaRPr lang="es-MX" sz="1200" dirty="0" smtClean="0">
              <a:solidFill>
                <a:schemeClr val="tx1"/>
              </a:solidFill>
              <a:latin typeface="Lato"/>
            </a:endParaRPr>
          </a:p>
          <a:p>
            <a:pPr marL="171450" indent="-171450">
              <a:buFontTx/>
              <a:buChar char="-"/>
            </a:pPr>
            <a:r>
              <a:rPr lang="es-MX" sz="1200" dirty="0">
                <a:solidFill>
                  <a:schemeClr val="tx1"/>
                </a:solidFill>
                <a:latin typeface="Lato"/>
              </a:rPr>
              <a:t>P</a:t>
            </a:r>
            <a:r>
              <a:rPr lang="es-MX" sz="1200" dirty="0" smtClean="0">
                <a:solidFill>
                  <a:schemeClr val="tx1"/>
                </a:solidFill>
                <a:latin typeface="Lato"/>
              </a:rPr>
              <a:t>ara </a:t>
            </a:r>
            <a:r>
              <a:rPr lang="es-MX" sz="1200" dirty="0">
                <a:solidFill>
                  <a:schemeClr val="tx1"/>
                </a:solidFill>
                <a:latin typeface="Lato"/>
              </a:rPr>
              <a:t>el mismo periodo, la disminución de muertes fue más pronunciada en Europa que en </a:t>
            </a:r>
            <a:r>
              <a:rPr lang="es-MX" sz="1200" dirty="0" err="1">
                <a:solidFill>
                  <a:schemeClr val="tx1"/>
                </a:solidFill>
                <a:latin typeface="Lato"/>
              </a:rPr>
              <a:t>LatAm</a:t>
            </a:r>
            <a:r>
              <a:rPr lang="es-MX" sz="1200" dirty="0">
                <a:solidFill>
                  <a:schemeClr val="tx1"/>
                </a:solidFill>
                <a:latin typeface="Lato"/>
              </a:rPr>
              <a:t>. </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Existen </a:t>
            </a:r>
            <a:r>
              <a:rPr lang="es-MX" sz="1200" dirty="0">
                <a:solidFill>
                  <a:schemeClr val="tx1"/>
                </a:solidFill>
                <a:latin typeface="Lato"/>
              </a:rPr>
              <a:t>más muertes en EU que en </a:t>
            </a:r>
            <a:r>
              <a:rPr lang="es-MX" sz="1200" dirty="0" err="1">
                <a:solidFill>
                  <a:schemeClr val="tx1"/>
                </a:solidFill>
                <a:latin typeface="Lato"/>
              </a:rPr>
              <a:t>Latam</a:t>
            </a:r>
            <a:r>
              <a:rPr lang="es-MX" sz="1200" dirty="0" smtClean="0">
                <a:solidFill>
                  <a:schemeClr val="tx1"/>
                </a:solidFill>
                <a:latin typeface="Lato"/>
              </a:rPr>
              <a:t>. </a:t>
            </a:r>
          </a:p>
          <a:p>
            <a:endParaRPr lang="es-MX" sz="1200" dirty="0" smtClean="0">
              <a:solidFill>
                <a:schemeClr val="tx1"/>
              </a:solidFill>
              <a:latin typeface="Lato"/>
            </a:endParaRPr>
          </a:p>
          <a:p>
            <a:pPr algn="ctr"/>
            <a:r>
              <a:rPr lang="es-MX" sz="1200" dirty="0">
                <a:solidFill>
                  <a:schemeClr val="tx1"/>
                </a:solidFill>
                <a:latin typeface="Lato"/>
              </a:rPr>
              <a:t>N° muertes atribuibles a la contaminación del aire </a:t>
            </a:r>
            <a:r>
              <a:rPr lang="es-MX" sz="1200" dirty="0" smtClean="0">
                <a:solidFill>
                  <a:schemeClr val="tx1"/>
                </a:solidFill>
                <a:latin typeface="Lato"/>
              </a:rPr>
              <a:t>Global </a:t>
            </a:r>
            <a:r>
              <a:rPr lang="en-US" sz="1050" dirty="0">
                <a:solidFill>
                  <a:schemeClr val="tx1"/>
                </a:solidFill>
                <a:latin typeface="Lato"/>
                <a:ea typeface="Lato"/>
                <a:cs typeface="Lato"/>
                <a:sym typeface="Lato"/>
              </a:rPr>
              <a:t>(</a:t>
            </a:r>
            <a:r>
              <a:rPr lang="en-US" sz="1050" dirty="0" err="1">
                <a:solidFill>
                  <a:schemeClr val="tx1"/>
                </a:solidFill>
                <a:latin typeface="Lato"/>
                <a:ea typeface="Lato"/>
                <a:cs typeface="Lato"/>
                <a:sym typeface="Lato"/>
              </a:rPr>
              <a:t>Shaowei</a:t>
            </a:r>
            <a:r>
              <a:rPr lang="en-US" sz="1050" dirty="0">
                <a:solidFill>
                  <a:schemeClr val="tx1"/>
                </a:solidFill>
                <a:latin typeface="Lato"/>
                <a:ea typeface="Lato"/>
                <a:cs typeface="Lato"/>
                <a:sym typeface="Lato"/>
              </a:rPr>
              <a:t> Sang et al., 2022)</a:t>
            </a:r>
            <a:endParaRPr lang="es-AR" sz="1050" dirty="0">
              <a:solidFill>
                <a:schemeClr val="tx1"/>
              </a:solidFill>
              <a:latin typeface="Lato"/>
              <a:ea typeface="Lato"/>
              <a:cs typeface="Lato"/>
              <a:sym typeface="Lato"/>
            </a:endParaRPr>
          </a:p>
          <a:p>
            <a:r>
              <a:rPr lang="es-MX" sz="1200" dirty="0" smtClean="0">
                <a:solidFill>
                  <a:schemeClr val="tx1"/>
                </a:solidFill>
                <a:latin typeface="Lato"/>
              </a:rPr>
              <a:t>1990</a:t>
            </a:r>
            <a:r>
              <a:rPr lang="es-MX" sz="1200" dirty="0">
                <a:solidFill>
                  <a:schemeClr val="tx1"/>
                </a:solidFill>
                <a:latin typeface="Lato"/>
              </a:rPr>
              <a:t>: 6,330,713</a:t>
            </a:r>
          </a:p>
          <a:p>
            <a:r>
              <a:rPr lang="es-MX" sz="1200" dirty="0" smtClean="0">
                <a:solidFill>
                  <a:schemeClr val="tx1"/>
                </a:solidFill>
                <a:latin typeface="Lato"/>
              </a:rPr>
              <a:t>2019: 6,501,226 </a:t>
            </a:r>
          </a:p>
          <a:p>
            <a:pPr marL="171450" indent="-171450">
              <a:buFontTx/>
              <a:buChar char="-"/>
            </a:pPr>
            <a:r>
              <a:rPr lang="es-MX" sz="1200" dirty="0">
                <a:solidFill>
                  <a:schemeClr val="tx1"/>
                </a:solidFill>
                <a:latin typeface="Lato"/>
              </a:rPr>
              <a:t>A</a:t>
            </a:r>
            <a:r>
              <a:rPr lang="es-MX" sz="1200" dirty="0" smtClean="0">
                <a:solidFill>
                  <a:schemeClr val="tx1"/>
                </a:solidFill>
                <a:latin typeface="Lato"/>
              </a:rPr>
              <a:t>umento </a:t>
            </a:r>
            <a:r>
              <a:rPr lang="es-MX" sz="1200" dirty="0">
                <a:solidFill>
                  <a:schemeClr val="tx1"/>
                </a:solidFill>
                <a:latin typeface="Lato"/>
              </a:rPr>
              <a:t>de 170,513 (2.6%) </a:t>
            </a:r>
            <a:endParaRPr lang="es-MX" sz="1200" dirty="0" smtClean="0">
              <a:solidFill>
                <a:schemeClr val="tx1"/>
              </a:solidFill>
              <a:latin typeface="Lato"/>
            </a:endParaRPr>
          </a:p>
          <a:p>
            <a:pPr marL="171450" indent="-171450">
              <a:buFontTx/>
              <a:buChar char="-"/>
            </a:pPr>
            <a:r>
              <a:rPr lang="es-MX" sz="1200" dirty="0" smtClean="0">
                <a:solidFill>
                  <a:schemeClr val="tx1"/>
                </a:solidFill>
                <a:latin typeface="Lato"/>
              </a:rPr>
              <a:t>Donde </a:t>
            </a:r>
            <a:r>
              <a:rPr lang="es-MX" sz="1200" dirty="0">
                <a:solidFill>
                  <a:schemeClr val="tx1"/>
                </a:solidFill>
                <a:latin typeface="Lato"/>
              </a:rPr>
              <a:t>el aporte de Europa de muertes fue de 5.66%, </a:t>
            </a:r>
            <a:r>
              <a:rPr lang="es-MX" sz="1200" dirty="0" err="1" smtClean="0">
                <a:solidFill>
                  <a:schemeClr val="tx1"/>
                </a:solidFill>
                <a:latin typeface="Lato"/>
              </a:rPr>
              <a:t>Latam</a:t>
            </a:r>
            <a:r>
              <a:rPr lang="es-MX" sz="1200" dirty="0" smtClean="0">
                <a:solidFill>
                  <a:schemeClr val="tx1"/>
                </a:solidFill>
                <a:latin typeface="Lato"/>
              </a:rPr>
              <a:t> </a:t>
            </a:r>
            <a:r>
              <a:rPr lang="es-MX" sz="1200" dirty="0">
                <a:solidFill>
                  <a:schemeClr val="tx1"/>
                </a:solidFill>
                <a:latin typeface="Lato"/>
              </a:rPr>
              <a:t>3.6%, </a:t>
            </a:r>
            <a:r>
              <a:rPr lang="es-MX" sz="1200" dirty="0" smtClean="0">
                <a:solidFill>
                  <a:schemeClr val="tx1"/>
                </a:solidFill>
                <a:latin typeface="Lato"/>
              </a:rPr>
              <a:t>en conjunto </a:t>
            </a:r>
            <a:r>
              <a:rPr lang="es-MX" sz="1200" dirty="0">
                <a:solidFill>
                  <a:schemeClr val="tx1"/>
                </a:solidFill>
                <a:latin typeface="Lato"/>
              </a:rPr>
              <a:t>fue el 9.26% del total de muertes a nivel mundial atribuibles a la contaminación del aire en el año 2019. </a:t>
            </a:r>
            <a:endParaRPr lang="es-AR" sz="1200" dirty="0">
              <a:solidFill>
                <a:schemeClr val="tx1"/>
              </a:solidFill>
              <a:latin typeface="Lato"/>
            </a:endParaRPr>
          </a:p>
        </p:txBody>
      </p:sp>
    </p:spTree>
    <p:extLst>
      <p:ext uri="{BB962C8B-B14F-4D97-AF65-F5344CB8AC3E}">
        <p14:creationId xmlns:p14="http://schemas.microsoft.com/office/powerpoint/2010/main" val="1821073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4296</TotalTime>
  <Words>2366</Words>
  <Application>Microsoft Office PowerPoint</Application>
  <PresentationFormat>Presentación en pantalla (16:9)</PresentationFormat>
  <Paragraphs>252</Paragraphs>
  <Slides>24</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Lato</vt:lpstr>
      <vt:lpstr>Times New Roman</vt:lpstr>
      <vt:lpstr>Wingdings</vt:lpstr>
      <vt:lpstr>Eglamour template</vt:lpstr>
      <vt:lpstr>Presentación de PowerPoint</vt:lpstr>
      <vt:lpstr>Objetivo</vt:lpstr>
      <vt:lpstr>Metodología</vt:lpstr>
      <vt:lpstr>Metodología</vt:lpstr>
      <vt:lpstr>Resultados</vt:lpstr>
      <vt:lpstr>Presentación de PowerPoint</vt:lpstr>
      <vt:lpstr>Presentación de PowerPoint</vt:lpstr>
      <vt:lpstr>Presentación de PowerPoint</vt:lpstr>
      <vt:lpstr>Porcentaje de cambio en el número de muertes atribuibles a la contaminación del aire en 2019 en comparación con 1990 en EU  (Paper de Alen Juginović et al., 2021)</vt:lpstr>
      <vt:lpstr>Presentación de PowerPoint</vt:lpstr>
      <vt:lpstr>Causas</vt:lpstr>
      <vt:lpstr>Presentación de PowerPoint</vt:lpstr>
      <vt:lpstr>Presentación de PowerPoint</vt:lpstr>
      <vt:lpstr> Progreso de cada país en comparación con el conjunto de cada region en cuanto a los DALYs(Años de Vida Ajustados por Discapacidad) y a las concentraciones de aPM2.5. </vt:lpstr>
      <vt:lpstr>Presentación de PowerPoint</vt:lpstr>
      <vt:lpstr>Presentación de PowerPoint</vt:lpstr>
      <vt:lpstr>Presentación de PowerPoint</vt:lpstr>
      <vt:lpstr>Presentación de PowerPoint</vt:lpstr>
      <vt:lpstr>Presentación de PowerPoint</vt:lpstr>
      <vt:lpstr>Numero de muertes 2019 por genero y edad para Latam y global. Latam aPM25 y contaminación en interiores</vt:lpstr>
      <vt:lpstr>Numero de DALYs  2019 por genero y edad para Latam y global. Latam aPM25 y contaminación en interiores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Josefina Urquiza</dc:creator>
  <cp:lastModifiedBy>Josefina Urquiza</cp:lastModifiedBy>
  <cp:revision>166</cp:revision>
  <dcterms:modified xsi:type="dcterms:W3CDTF">2024-03-01T19:20:47Z</dcterms:modified>
</cp:coreProperties>
</file>