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8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418E"/>
    <a:srgbClr val="104496"/>
    <a:srgbClr val="0B3E90"/>
    <a:srgbClr val="1D4997"/>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U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E3559-6017-4EA7-9FB2-EFF1484BA4AA}" type="datetimeFigureOut">
              <a:rPr lang="es-UY" smtClean="0"/>
              <a:t>25/10/2025</a:t>
            </a:fld>
            <a:endParaRPr lang="es-U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U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U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U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7182F-22FC-424F-B759-A41D363754BB}" type="slidenum">
              <a:rPr lang="es-UY" smtClean="0"/>
              <a:t>‹#›</a:t>
            </a:fld>
            <a:endParaRPr lang="es-UY"/>
          </a:p>
        </p:txBody>
      </p:sp>
    </p:spTree>
    <p:extLst>
      <p:ext uri="{BB962C8B-B14F-4D97-AF65-F5344CB8AC3E}">
        <p14:creationId xmlns:p14="http://schemas.microsoft.com/office/powerpoint/2010/main" val="37328452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hyperlink" Target="mailto:jose.valles@ambiente.gub.uy"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43F3BD-9ECC-4C1C-89A7-2704CAA2BF5B}"/>
              </a:ext>
            </a:extLst>
          </p:cNvPr>
          <p:cNvSpPr>
            <a:spLocks noGrp="1"/>
          </p:cNvSpPr>
          <p:nvPr>
            <p:ph type="ctrTitle"/>
          </p:nvPr>
        </p:nvSpPr>
        <p:spPr>
          <a:xfrm>
            <a:off x="1524000" y="1122363"/>
            <a:ext cx="9144000" cy="1655762"/>
          </a:xfrm>
        </p:spPr>
        <p:txBody>
          <a:bodyPr anchor="b">
            <a:normAutofit/>
          </a:bodyPr>
          <a:lstStyle>
            <a:lvl1pPr algn="ctr">
              <a:defRPr sz="4800" spc="-100" baseline="0">
                <a:solidFill>
                  <a:srgbClr val="1D4997"/>
                </a:solidFill>
              </a:defRPr>
            </a:lvl1pPr>
          </a:lstStyle>
          <a:p>
            <a:r>
              <a:rPr lang="es-ES" dirty="0"/>
              <a:t>Haga clic para modificar el estilo de título del patrón</a:t>
            </a:r>
            <a:endParaRPr lang="en-US" dirty="0"/>
          </a:p>
        </p:txBody>
      </p:sp>
      <p:sp>
        <p:nvSpPr>
          <p:cNvPr id="3" name="Subtítulo 2">
            <a:extLst>
              <a:ext uri="{FF2B5EF4-FFF2-40B4-BE49-F238E27FC236}">
                <a16:creationId xmlns:a16="http://schemas.microsoft.com/office/drawing/2014/main" id="{BE80718C-F3F2-4057-AD8A-30043D7C5C7B}"/>
              </a:ext>
            </a:extLst>
          </p:cNvPr>
          <p:cNvSpPr>
            <a:spLocks noGrp="1"/>
          </p:cNvSpPr>
          <p:nvPr>
            <p:ph type="subTitle" idx="1"/>
          </p:nvPr>
        </p:nvSpPr>
        <p:spPr>
          <a:xfrm>
            <a:off x="1524000" y="3107489"/>
            <a:ext cx="9144000" cy="1655762"/>
          </a:xfrm>
        </p:spPr>
        <p:txBody>
          <a:bodyPr/>
          <a:lstStyle>
            <a:lvl1pPr marL="0" indent="0" algn="ctr">
              <a:buNone/>
              <a:defRPr sz="2400">
                <a:solidFill>
                  <a:schemeClr val="tx1">
                    <a:lumMod val="65000"/>
                    <a:lumOff val="3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Haga clic para modificar el estilo de subtítulo del patrón</a:t>
            </a:r>
            <a:endParaRPr lang="en-US" dirty="0"/>
          </a:p>
        </p:txBody>
      </p:sp>
      <p:sp>
        <p:nvSpPr>
          <p:cNvPr id="7" name="Marcador de pie de página 4">
            <a:extLst>
              <a:ext uri="{FF2B5EF4-FFF2-40B4-BE49-F238E27FC236}">
                <a16:creationId xmlns:a16="http://schemas.microsoft.com/office/drawing/2014/main" id="{AF6413C8-AA9C-4FEC-A84A-166267A98F41}"/>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351551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Marcador de pie de página 2">
            <a:extLst>
              <a:ext uri="{FF2B5EF4-FFF2-40B4-BE49-F238E27FC236}">
                <a16:creationId xmlns:a16="http://schemas.microsoft.com/office/drawing/2014/main" id="{A870C9C1-E327-42AB-896A-F77476705147}"/>
              </a:ext>
            </a:extLst>
          </p:cNvPr>
          <p:cNvSpPr>
            <a:spLocks noGrp="1"/>
          </p:cNvSpPr>
          <p:nvPr>
            <p:ph type="ftr" sz="quarter" idx="10"/>
          </p:nvPr>
        </p:nvSpPr>
        <p:spPr/>
        <p:txBody>
          <a:bodyPr/>
          <a:lstStyle/>
          <a:p>
            <a:endParaRPr lang="en-US" dirty="0"/>
          </a:p>
        </p:txBody>
      </p:sp>
      <p:pic>
        <p:nvPicPr>
          <p:cNvPr id="7" name="Imagen 6">
            <a:extLst>
              <a:ext uri="{FF2B5EF4-FFF2-40B4-BE49-F238E27FC236}">
                <a16:creationId xmlns:a16="http://schemas.microsoft.com/office/drawing/2014/main" id="{6FB1BE53-0E39-46F4-8136-125AF243C0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a:extLst>
              <a:ext uri="{FF2B5EF4-FFF2-40B4-BE49-F238E27FC236}">
                <a16:creationId xmlns:a16="http://schemas.microsoft.com/office/drawing/2014/main" id="{340120A5-1F04-BDD6-1153-B35E038BDD40}"/>
              </a:ext>
            </a:extLst>
          </p:cNvPr>
          <p:cNvSpPr/>
          <p:nvPr userDrawn="1"/>
        </p:nvSpPr>
        <p:spPr>
          <a:xfrm>
            <a:off x="603849" y="5218981"/>
            <a:ext cx="2467155" cy="1348076"/>
          </a:xfrm>
          <a:prstGeom prst="rect">
            <a:avLst/>
          </a:prstGeom>
          <a:solidFill>
            <a:srgbClr val="10449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black and white logo&#10;&#10;AI-generated content may be incorrect.">
            <a:extLst>
              <a:ext uri="{FF2B5EF4-FFF2-40B4-BE49-F238E27FC236}">
                <a16:creationId xmlns:a16="http://schemas.microsoft.com/office/drawing/2014/main" id="{8BD07F4A-0482-7A2E-68B2-CE2C90DB93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4976677"/>
            <a:ext cx="3276861" cy="1873346"/>
          </a:xfrm>
          <a:prstGeom prst="rect">
            <a:avLst/>
          </a:prstGeom>
        </p:spPr>
      </p:pic>
      <p:sp>
        <p:nvSpPr>
          <p:cNvPr id="5" name="CuadroTexto 1">
            <a:extLst>
              <a:ext uri="{FF2B5EF4-FFF2-40B4-BE49-F238E27FC236}">
                <a16:creationId xmlns:a16="http://schemas.microsoft.com/office/drawing/2014/main" id="{801FE52C-01BA-5E96-D759-31AC1AA52E2E}"/>
              </a:ext>
            </a:extLst>
          </p:cNvPr>
          <p:cNvSpPr txBox="1"/>
          <p:nvPr userDrawn="1"/>
        </p:nvSpPr>
        <p:spPr>
          <a:xfrm>
            <a:off x="637563" y="3244334"/>
            <a:ext cx="4988866" cy="923330"/>
          </a:xfrm>
          <a:prstGeom prst="rect">
            <a:avLst/>
          </a:prstGeom>
          <a:noFill/>
        </p:spPr>
        <p:txBody>
          <a:bodyPr wrap="none" rtlCol="0">
            <a:spAutoFit/>
          </a:bodyPr>
          <a:lstStyle/>
          <a:p>
            <a:r>
              <a:rPr lang="es-UY" b="1" dirty="0">
                <a:solidFill>
                  <a:schemeClr val="bg1"/>
                </a:solidFill>
                <a:latin typeface="Sora ExtraBold" pitchFamily="2" charset="0"/>
                <a:cs typeface="Sora ExtraBold" pitchFamily="2" charset="0"/>
              </a:rPr>
              <a:t>Sala de Situación y Pronóstico</a:t>
            </a:r>
            <a:r>
              <a:rPr lang="es-UY" dirty="0">
                <a:solidFill>
                  <a:schemeClr val="bg1"/>
                </a:solidFill>
                <a:latin typeface="Sora ExtraBold" pitchFamily="2" charset="0"/>
                <a:cs typeface="Sora ExtraBold" pitchFamily="2" charset="0"/>
              </a:rPr>
              <a:t>  </a:t>
            </a:r>
          </a:p>
          <a:p>
            <a:r>
              <a:rPr lang="es-UY" dirty="0">
                <a:solidFill>
                  <a:schemeClr val="bg1"/>
                </a:solidFill>
                <a:latin typeface="Sora" pitchFamily="2" charset="0"/>
                <a:cs typeface="Sora" pitchFamily="2" charset="0"/>
              </a:rPr>
              <a:t>Dinagua – Ministerio de Ambiente</a:t>
            </a:r>
          </a:p>
          <a:p>
            <a:r>
              <a:rPr lang="es-UY" dirty="0">
                <a:solidFill>
                  <a:schemeClr val="bg1"/>
                </a:solidFill>
                <a:latin typeface="Sora" pitchFamily="2" charset="0"/>
                <a:cs typeface="Sora" pitchFamily="2" charset="0"/>
                <a:hlinkClick r:id="rId4">
                  <a:extLst>
                    <a:ext uri="{A12FA001-AC4F-418D-AE19-62706E023703}">
                      <ahyp:hlinkClr xmlns:ahyp="http://schemas.microsoft.com/office/drawing/2018/hyperlinkcolor" val="tx"/>
                    </a:ext>
                  </a:extLst>
                </a:hlinkClick>
              </a:rPr>
              <a:t>dinagua.salasituacion@ambiente.gub.uy</a:t>
            </a:r>
            <a:r>
              <a:rPr lang="es-UY" dirty="0">
                <a:solidFill>
                  <a:schemeClr val="bg1"/>
                </a:solidFill>
                <a:latin typeface="Sora" pitchFamily="2" charset="0"/>
                <a:cs typeface="Sora" pitchFamily="2" charset="0"/>
              </a:rPr>
              <a:t> </a:t>
            </a:r>
            <a:endParaRPr lang="en-US" dirty="0">
              <a:solidFill>
                <a:schemeClr val="bg1"/>
              </a:solidFill>
              <a:latin typeface="Sora" pitchFamily="2" charset="0"/>
              <a:cs typeface="Sora" pitchFamily="2" charset="0"/>
            </a:endParaRPr>
          </a:p>
        </p:txBody>
      </p:sp>
    </p:spTree>
    <p:extLst>
      <p:ext uri="{BB962C8B-B14F-4D97-AF65-F5344CB8AC3E}">
        <p14:creationId xmlns:p14="http://schemas.microsoft.com/office/powerpoint/2010/main" val="315406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8FAFB6-0C2E-4411-844F-D0AF74FE96D5}"/>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0183B85B-C42F-478F-8867-6ED9EEE0C7A7}"/>
              </a:ext>
            </a:extLst>
          </p:cNvPr>
          <p:cNvSpPr>
            <a:spLocks noGrp="1"/>
          </p:cNvSpPr>
          <p:nvPr>
            <p:ph idx="1"/>
          </p:nvPr>
        </p:nvSpPr>
        <p:spPr/>
        <p:txBody>
          <a:bodyPr/>
          <a:lstStyle>
            <a:lvl1pPr>
              <a:defRPr>
                <a:solidFill>
                  <a:schemeClr val="tx1">
                    <a:lumMod val="65000"/>
                    <a:lumOff val="35000"/>
                  </a:schemeClr>
                </a:solidFill>
              </a:defRPr>
            </a:lvl1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Marcador de pie de página 4">
            <a:extLst>
              <a:ext uri="{FF2B5EF4-FFF2-40B4-BE49-F238E27FC236}">
                <a16:creationId xmlns:a16="http://schemas.microsoft.com/office/drawing/2014/main" id="{74F41786-93D3-4829-B9FC-A6DA86FEADE9}"/>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3882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E0238-75BD-4E85-B0F9-86417F42DB07}"/>
              </a:ext>
            </a:extLst>
          </p:cNvPr>
          <p:cNvSpPr>
            <a:spLocks noGrp="1"/>
          </p:cNvSpPr>
          <p:nvPr>
            <p:ph type="title"/>
          </p:nvPr>
        </p:nvSpPr>
        <p:spPr>
          <a:xfrm>
            <a:off x="831850" y="1709738"/>
            <a:ext cx="10515600" cy="1500187"/>
          </a:xfrm>
        </p:spPr>
        <p:txBody>
          <a:bodyPr anchor="b">
            <a:normAutofit/>
          </a:bodyPr>
          <a:lstStyle>
            <a:lvl1pPr>
              <a:defRPr sz="4800"/>
            </a:lvl1p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B99388E9-F398-4A31-AA37-57B1AA4843CD}"/>
              </a:ext>
            </a:extLst>
          </p:cNvPr>
          <p:cNvSpPr>
            <a:spLocks noGrp="1"/>
          </p:cNvSpPr>
          <p:nvPr>
            <p:ph type="body" idx="1"/>
          </p:nvPr>
        </p:nvSpPr>
        <p:spPr>
          <a:xfrm>
            <a:off x="831850" y="3454777"/>
            <a:ext cx="10515600" cy="502082"/>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5" name="Marcador de pie de página 4">
            <a:extLst>
              <a:ext uri="{FF2B5EF4-FFF2-40B4-BE49-F238E27FC236}">
                <a16:creationId xmlns:a16="http://schemas.microsoft.com/office/drawing/2014/main" id="{716AE749-9094-454A-AE8E-3FCAC8840859}"/>
              </a:ext>
            </a:extLst>
          </p:cNvPr>
          <p:cNvSpPr>
            <a:spLocks noGrp="1"/>
          </p:cNvSpPr>
          <p:nvPr>
            <p:ph type="ftr" sz="quarter" idx="11"/>
          </p:nvPr>
        </p:nvSpPr>
        <p:spPr>
          <a:xfrm>
            <a:off x="8695112" y="6242863"/>
            <a:ext cx="2658687" cy="324194"/>
          </a:xfrm>
          <a:prstGeom prst="rect">
            <a:avLst/>
          </a:prstGeom>
        </p:spPr>
        <p:txBody>
          <a:bodyPr/>
          <a:lstStyle>
            <a:lvl1pPr algn="r">
              <a:defRPr sz="1100" b="1"/>
            </a:lvl1pPr>
          </a:lstStyle>
          <a:p>
            <a:endParaRPr lang="en-US" dirty="0"/>
          </a:p>
        </p:txBody>
      </p:sp>
    </p:spTree>
    <p:extLst>
      <p:ext uri="{BB962C8B-B14F-4D97-AF65-F5344CB8AC3E}">
        <p14:creationId xmlns:p14="http://schemas.microsoft.com/office/powerpoint/2010/main" val="834434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84363-3DB5-4CEF-97F0-A5CC127BBC1D}"/>
              </a:ext>
            </a:extLst>
          </p:cNvPr>
          <p:cNvSpPr>
            <a:spLocks noGrp="1"/>
          </p:cNvSpPr>
          <p:nvPr>
            <p:ph type="title"/>
          </p:nvPr>
        </p:nvSpPr>
        <p:spPr/>
        <p:txBody>
          <a:body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E90D60FF-BFE0-4BC9-99F9-B21D5F1C92F4}"/>
              </a:ext>
            </a:extLst>
          </p:cNvPr>
          <p:cNvSpPr>
            <a:spLocks noGrp="1"/>
          </p:cNvSpPr>
          <p:nvPr>
            <p:ph sz="half" idx="1"/>
          </p:nvPr>
        </p:nvSpPr>
        <p:spPr>
          <a:xfrm>
            <a:off x="838200" y="1825625"/>
            <a:ext cx="5181600" cy="3935095"/>
          </a:xfrm>
        </p:spPr>
        <p:txBody>
          <a:bodyPr/>
          <a:lstStyle>
            <a:lvl1pPr>
              <a:defRPr>
                <a:solidFill>
                  <a:schemeClr val="tx1">
                    <a:lumMod val="65000"/>
                    <a:lumOff val="35000"/>
                  </a:schemeClr>
                </a:solidFill>
              </a:defRPr>
            </a:lvl1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Marcador de contenido 3">
            <a:extLst>
              <a:ext uri="{FF2B5EF4-FFF2-40B4-BE49-F238E27FC236}">
                <a16:creationId xmlns:a16="http://schemas.microsoft.com/office/drawing/2014/main" id="{F6EA60C3-7277-415A-AC24-F5F204387AA1}"/>
              </a:ext>
            </a:extLst>
          </p:cNvPr>
          <p:cNvSpPr>
            <a:spLocks noGrp="1"/>
          </p:cNvSpPr>
          <p:nvPr>
            <p:ph sz="half" idx="2"/>
          </p:nvPr>
        </p:nvSpPr>
        <p:spPr>
          <a:xfrm>
            <a:off x="6172200" y="1825625"/>
            <a:ext cx="5181600" cy="3935095"/>
          </a:xfrm>
        </p:spPr>
        <p:txBody>
          <a:bodyPr/>
          <a:lstStyle>
            <a:lvl1pPr>
              <a:defRPr>
                <a:solidFill>
                  <a:schemeClr val="tx1">
                    <a:lumMod val="65000"/>
                    <a:lumOff val="35000"/>
                  </a:schemeClr>
                </a:solidFill>
              </a:defRPr>
            </a:lvl1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8" name="Marcador de pie de página 4">
            <a:extLst>
              <a:ext uri="{FF2B5EF4-FFF2-40B4-BE49-F238E27FC236}">
                <a16:creationId xmlns:a16="http://schemas.microsoft.com/office/drawing/2014/main" id="{CA582FBA-5DAE-4496-B32C-ADB1F665BBEC}"/>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543118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3F6F74-A0C0-41E5-A154-AAFE5B9750D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a:extLst>
              <a:ext uri="{FF2B5EF4-FFF2-40B4-BE49-F238E27FC236}">
                <a16:creationId xmlns:a16="http://schemas.microsoft.com/office/drawing/2014/main" id="{2765AF6E-EA9A-4900-A2D4-58EB19F1B786}"/>
              </a:ext>
            </a:extLst>
          </p:cNvPr>
          <p:cNvSpPr>
            <a:spLocks noGrp="1"/>
          </p:cNvSpPr>
          <p:nvPr>
            <p:ph type="body" idx="1"/>
          </p:nvPr>
        </p:nvSpPr>
        <p:spPr>
          <a:xfrm>
            <a:off x="839788" y="1681163"/>
            <a:ext cx="5157787"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4" name="Marcador de contenido 3">
            <a:extLst>
              <a:ext uri="{FF2B5EF4-FFF2-40B4-BE49-F238E27FC236}">
                <a16:creationId xmlns:a16="http://schemas.microsoft.com/office/drawing/2014/main" id="{0BCEEE93-6515-4982-ACF8-498B67B1824F}"/>
              </a:ext>
            </a:extLst>
          </p:cNvPr>
          <p:cNvSpPr>
            <a:spLocks noGrp="1"/>
          </p:cNvSpPr>
          <p:nvPr>
            <p:ph sz="half" idx="2"/>
          </p:nvPr>
        </p:nvSpPr>
        <p:spPr>
          <a:xfrm>
            <a:off x="839788" y="2505075"/>
            <a:ext cx="5157787" cy="3347085"/>
          </a:xfrm>
        </p:spPr>
        <p:txBody>
          <a:bodyPr/>
          <a:lstStyle>
            <a:lvl1pPr>
              <a:defRPr>
                <a:solidFill>
                  <a:schemeClr val="tx1">
                    <a:lumMod val="65000"/>
                    <a:lumOff val="35000"/>
                  </a:schemeClr>
                </a:solidFill>
              </a:defRPr>
            </a:lvl1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5" name="Marcador de texto 4">
            <a:extLst>
              <a:ext uri="{FF2B5EF4-FFF2-40B4-BE49-F238E27FC236}">
                <a16:creationId xmlns:a16="http://schemas.microsoft.com/office/drawing/2014/main" id="{BFB7A0C0-BBD7-483A-B948-3A5DCE630C94}"/>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dirty="0"/>
              <a:t>Haga clic para modificar los estilos de texto del patrón</a:t>
            </a:r>
          </a:p>
        </p:txBody>
      </p:sp>
      <p:sp>
        <p:nvSpPr>
          <p:cNvPr id="6" name="Marcador de contenido 5">
            <a:extLst>
              <a:ext uri="{FF2B5EF4-FFF2-40B4-BE49-F238E27FC236}">
                <a16:creationId xmlns:a16="http://schemas.microsoft.com/office/drawing/2014/main" id="{6B3AAF6F-B89F-40B6-B6D1-1AEA7D433E9C}"/>
              </a:ext>
            </a:extLst>
          </p:cNvPr>
          <p:cNvSpPr>
            <a:spLocks noGrp="1"/>
          </p:cNvSpPr>
          <p:nvPr>
            <p:ph sz="quarter" idx="4"/>
          </p:nvPr>
        </p:nvSpPr>
        <p:spPr>
          <a:xfrm>
            <a:off x="6172200" y="2505075"/>
            <a:ext cx="5183188" cy="3347085"/>
          </a:xfrm>
        </p:spPr>
        <p:txBody>
          <a:bodyPr/>
          <a:lstStyle>
            <a:lvl1pPr>
              <a:defRPr>
                <a:solidFill>
                  <a:schemeClr val="tx1">
                    <a:lumMod val="65000"/>
                    <a:lumOff val="35000"/>
                  </a:schemeClr>
                </a:solidFill>
              </a:defRPr>
            </a:lvl1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0" name="Marcador de pie de página 4">
            <a:extLst>
              <a:ext uri="{FF2B5EF4-FFF2-40B4-BE49-F238E27FC236}">
                <a16:creationId xmlns:a16="http://schemas.microsoft.com/office/drawing/2014/main" id="{BACF141D-6BF3-4D64-BBCF-1923BCDF6676}"/>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2285026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282A8A-E86F-4A3A-A693-F21EA7644F07}"/>
              </a:ext>
            </a:extLst>
          </p:cNvPr>
          <p:cNvSpPr>
            <a:spLocks noGrp="1"/>
          </p:cNvSpPr>
          <p:nvPr>
            <p:ph type="title"/>
          </p:nvPr>
        </p:nvSpPr>
        <p:spPr/>
        <p:txBody>
          <a:bodyPr/>
          <a:lstStyle/>
          <a:p>
            <a:r>
              <a:rPr lang="es-ES"/>
              <a:t>Haga clic para modificar el estilo de título del patrón</a:t>
            </a:r>
            <a:endParaRPr lang="en-US"/>
          </a:p>
        </p:txBody>
      </p:sp>
      <p:sp>
        <p:nvSpPr>
          <p:cNvPr id="6" name="Marcador de pie de página 4">
            <a:extLst>
              <a:ext uri="{FF2B5EF4-FFF2-40B4-BE49-F238E27FC236}">
                <a16:creationId xmlns:a16="http://schemas.microsoft.com/office/drawing/2014/main" id="{BAE417D8-E3A2-4112-8862-4550F9E4BEED}"/>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1766286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6" name="Marcador de pie de página 4">
            <a:extLst>
              <a:ext uri="{FF2B5EF4-FFF2-40B4-BE49-F238E27FC236}">
                <a16:creationId xmlns:a16="http://schemas.microsoft.com/office/drawing/2014/main" id="{165162BE-3E14-465A-9878-6E4A2C9524F7}"/>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406926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7F617B-7692-4DF3-AEB1-203FB63C19C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a:extLst>
              <a:ext uri="{FF2B5EF4-FFF2-40B4-BE49-F238E27FC236}">
                <a16:creationId xmlns:a16="http://schemas.microsoft.com/office/drawing/2014/main" id="{5CDA75B6-73F9-4711-A511-B0E9062058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a:extLst>
              <a:ext uri="{FF2B5EF4-FFF2-40B4-BE49-F238E27FC236}">
                <a16:creationId xmlns:a16="http://schemas.microsoft.com/office/drawing/2014/main" id="{AF209C37-76C9-4E40-9084-840D666273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Marcador de pie de página 4">
            <a:extLst>
              <a:ext uri="{FF2B5EF4-FFF2-40B4-BE49-F238E27FC236}">
                <a16:creationId xmlns:a16="http://schemas.microsoft.com/office/drawing/2014/main" id="{BF43C2AD-871E-4BC3-B62F-FA88142F64FB}"/>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2101957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9DE908-CE10-4C9B-A55A-059464033B7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a:extLst>
              <a:ext uri="{FF2B5EF4-FFF2-40B4-BE49-F238E27FC236}">
                <a16:creationId xmlns:a16="http://schemas.microsoft.com/office/drawing/2014/main" id="{FDF562C9-D904-4BB4-8DD9-ACAB075D1A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a:extLst>
              <a:ext uri="{FF2B5EF4-FFF2-40B4-BE49-F238E27FC236}">
                <a16:creationId xmlns:a16="http://schemas.microsoft.com/office/drawing/2014/main" id="{CD452AA3-1594-4047-9295-45DA1E4A3038}"/>
              </a:ext>
            </a:extLst>
          </p:cNvPr>
          <p:cNvSpPr>
            <a:spLocks noGrp="1"/>
          </p:cNvSpPr>
          <p:nvPr>
            <p:ph type="body" sz="half" idx="2"/>
          </p:nvPr>
        </p:nvSpPr>
        <p:spPr>
          <a:xfrm>
            <a:off x="839788" y="2057400"/>
            <a:ext cx="3932237" cy="3811588"/>
          </a:xfrm>
        </p:spPr>
        <p:txBody>
          <a:bodyPr/>
          <a:lstStyle>
            <a:lvl1pPr marL="0" indent="0">
              <a:buNone/>
              <a:defRPr sz="1600">
                <a:solidFill>
                  <a:schemeClr val="tx1">
                    <a:lumMod val="65000"/>
                    <a:lumOff val="3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dirty="0"/>
              <a:t>Haga clic para modificar los estilos de texto del patrón</a:t>
            </a:r>
          </a:p>
        </p:txBody>
      </p:sp>
      <p:sp>
        <p:nvSpPr>
          <p:cNvPr id="8" name="Marcador de pie de página 4">
            <a:extLst>
              <a:ext uri="{FF2B5EF4-FFF2-40B4-BE49-F238E27FC236}">
                <a16:creationId xmlns:a16="http://schemas.microsoft.com/office/drawing/2014/main" id="{7B259D69-ED55-46FA-A829-12C04BB69CAE}"/>
              </a:ext>
            </a:extLst>
          </p:cNvPr>
          <p:cNvSpPr>
            <a:spLocks noGrp="1"/>
          </p:cNvSpPr>
          <p:nvPr>
            <p:ph type="ftr" sz="quarter" idx="11"/>
          </p:nvPr>
        </p:nvSpPr>
        <p:spPr>
          <a:xfrm>
            <a:off x="8761616" y="6242863"/>
            <a:ext cx="2658687" cy="324194"/>
          </a:xfrm>
        </p:spPr>
        <p:txBody>
          <a:bodyPr/>
          <a:lstStyle>
            <a:lvl1pPr algn="r">
              <a:defRPr sz="1100" b="1"/>
            </a:lvl1pPr>
          </a:lstStyle>
          <a:p>
            <a:endParaRPr lang="en-US" dirty="0"/>
          </a:p>
        </p:txBody>
      </p:sp>
    </p:spTree>
    <p:extLst>
      <p:ext uri="{BB962C8B-B14F-4D97-AF65-F5344CB8AC3E}">
        <p14:creationId xmlns:p14="http://schemas.microsoft.com/office/powerpoint/2010/main" val="4237536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DCDC92E-919F-4CCB-AB73-FF88DB97685F}"/>
              </a:ext>
            </a:extLst>
          </p:cNvPr>
          <p:cNvSpPr>
            <a:spLocks noGrp="1"/>
          </p:cNvSpPr>
          <p:nvPr>
            <p:ph type="title"/>
          </p:nvPr>
        </p:nvSpPr>
        <p:spPr>
          <a:xfrm>
            <a:off x="838200" y="365126"/>
            <a:ext cx="10515600" cy="624090"/>
          </a:xfrm>
          <a:prstGeom prst="rect">
            <a:avLst/>
          </a:prstGeom>
        </p:spPr>
        <p:txBody>
          <a:bodyPr vert="horz" lIns="91440" tIns="45720" rIns="91440" bIns="45720" rtlCol="0" anchor="ctr">
            <a:normAutofit/>
          </a:bodyPr>
          <a:lstStyle/>
          <a:p>
            <a:r>
              <a:rPr lang="es-ES" dirty="0"/>
              <a:t>Haga clic para modificar el estilo de título del patrón</a:t>
            </a:r>
            <a:endParaRPr lang="en-US" dirty="0"/>
          </a:p>
        </p:txBody>
      </p:sp>
      <p:sp>
        <p:nvSpPr>
          <p:cNvPr id="3" name="Marcador de texto 2">
            <a:extLst>
              <a:ext uri="{FF2B5EF4-FFF2-40B4-BE49-F238E27FC236}">
                <a16:creationId xmlns:a16="http://schemas.microsoft.com/office/drawing/2014/main" id="{B5CC8FC0-449A-44C2-8F1C-E0A1D26CEF01}"/>
              </a:ext>
            </a:extLst>
          </p:cNvPr>
          <p:cNvSpPr>
            <a:spLocks noGrp="1"/>
          </p:cNvSpPr>
          <p:nvPr>
            <p:ph type="body" idx="1"/>
          </p:nvPr>
        </p:nvSpPr>
        <p:spPr>
          <a:xfrm>
            <a:off x="838200" y="1095555"/>
            <a:ext cx="10515600" cy="4773230"/>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2" name="Conector recto 11">
            <a:extLst>
              <a:ext uri="{FF2B5EF4-FFF2-40B4-BE49-F238E27FC236}">
                <a16:creationId xmlns:a16="http://schemas.microsoft.com/office/drawing/2014/main" id="{1A8BD5EB-4E55-47B6-A9BF-B4ACE9D683E3}"/>
              </a:ext>
            </a:extLst>
          </p:cNvPr>
          <p:cNvCxnSpPr/>
          <p:nvPr userDrawn="1"/>
        </p:nvCxnSpPr>
        <p:spPr>
          <a:xfrm>
            <a:off x="829574" y="6006665"/>
            <a:ext cx="10515600" cy="0"/>
          </a:xfrm>
          <a:prstGeom prst="line">
            <a:avLst/>
          </a:prstGeom>
          <a:ln w="28575">
            <a:solidFill>
              <a:srgbClr val="25418E"/>
            </a:solidFill>
          </a:ln>
        </p:spPr>
        <p:style>
          <a:lnRef idx="1">
            <a:schemeClr val="accent1"/>
          </a:lnRef>
          <a:fillRef idx="0">
            <a:schemeClr val="accent1"/>
          </a:fillRef>
          <a:effectRef idx="0">
            <a:schemeClr val="accent1"/>
          </a:effectRef>
          <a:fontRef idx="minor">
            <a:schemeClr val="tx1"/>
          </a:fontRef>
        </p:style>
      </p:cxnSp>
      <p:sp>
        <p:nvSpPr>
          <p:cNvPr id="13" name="Marcador de pie de página 4">
            <a:extLst>
              <a:ext uri="{FF2B5EF4-FFF2-40B4-BE49-F238E27FC236}">
                <a16:creationId xmlns:a16="http://schemas.microsoft.com/office/drawing/2014/main" id="{1D434C3A-1679-4CE4-A528-FED8CDF4726F}"/>
              </a:ext>
            </a:extLst>
          </p:cNvPr>
          <p:cNvSpPr>
            <a:spLocks noGrp="1"/>
          </p:cNvSpPr>
          <p:nvPr>
            <p:ph type="ftr" sz="quarter" idx="3"/>
          </p:nvPr>
        </p:nvSpPr>
        <p:spPr>
          <a:xfrm>
            <a:off x="8769929" y="6242863"/>
            <a:ext cx="2658687" cy="324194"/>
          </a:xfrm>
          <a:prstGeom prst="rect">
            <a:avLst/>
          </a:prstGeom>
        </p:spPr>
        <p:txBody>
          <a:bodyPr/>
          <a:lstStyle>
            <a:lvl1pPr algn="r">
              <a:defRPr sz="1100" b="1"/>
            </a:lvl1pPr>
          </a:lstStyle>
          <a:p>
            <a:endParaRPr lang="en-US" dirty="0"/>
          </a:p>
        </p:txBody>
      </p:sp>
      <p:pic>
        <p:nvPicPr>
          <p:cNvPr id="5" name="Picture 4" descr="A logo with a sun and a blue and yellow shield&#10;&#10;AI-generated content may be incorrect.">
            <a:extLst>
              <a:ext uri="{FF2B5EF4-FFF2-40B4-BE49-F238E27FC236}">
                <a16:creationId xmlns:a16="http://schemas.microsoft.com/office/drawing/2014/main" id="{61F284C7-32BE-EEE8-F367-9705CAB7840C}"/>
              </a:ext>
            </a:extLst>
          </p:cNvPr>
          <p:cNvPicPr>
            <a:picLocks noChangeAspect="1"/>
          </p:cNvPicPr>
          <p:nvPr userDrawn="1"/>
        </p:nvPicPr>
        <p:blipFill>
          <a:blip r:embed="rId12">
            <a:extLst>
              <a:ext uri="{28A0092B-C50C-407E-A947-70E740481C1C}">
                <a14:useLocalDpi xmlns:a14="http://schemas.microsoft.com/office/drawing/2010/main" val="0"/>
              </a:ext>
            </a:extLst>
          </a:blip>
          <a:srcRect l="8378" t="14393" r="4353" b="11930"/>
          <a:stretch/>
        </p:blipFill>
        <p:spPr>
          <a:xfrm>
            <a:off x="763384" y="6052150"/>
            <a:ext cx="1505412" cy="757440"/>
          </a:xfrm>
          <a:prstGeom prst="rect">
            <a:avLst/>
          </a:prstGeom>
        </p:spPr>
      </p:pic>
    </p:spTree>
    <p:extLst>
      <p:ext uri="{BB962C8B-B14F-4D97-AF65-F5344CB8AC3E}">
        <p14:creationId xmlns:p14="http://schemas.microsoft.com/office/powerpoint/2010/main" val="1300954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2800" kern="1200">
          <a:solidFill>
            <a:srgbClr val="25418E"/>
          </a:solidFill>
          <a:latin typeface="Sora ExtraBold" pitchFamily="2" charset="0"/>
          <a:ea typeface="Open Sans ExtraBold" panose="020B0906030804020204" pitchFamily="34" charset="0"/>
          <a:cs typeface="Sora ExtraBold"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65000"/>
              <a:lumOff val="35000"/>
            </a:schemeClr>
          </a:solidFill>
          <a:latin typeface="Sora" pitchFamily="2" charset="0"/>
          <a:ea typeface="+mn-ea"/>
          <a:cs typeface="Sora"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Sora" pitchFamily="2" charset="0"/>
          <a:ea typeface="+mn-ea"/>
          <a:cs typeface="Sora"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Sora" pitchFamily="2" charset="0"/>
          <a:ea typeface="+mn-ea"/>
          <a:cs typeface="Sora"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ra" pitchFamily="2" charset="0"/>
          <a:ea typeface="+mn-ea"/>
          <a:cs typeface="Sora"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Sora" pitchFamily="2" charset="0"/>
          <a:ea typeface="+mn-ea"/>
          <a:cs typeface="Sora"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8B98EED-FAA3-0949-1677-688A5843A5AA}"/>
              </a:ext>
            </a:extLst>
          </p:cNvPr>
          <p:cNvSpPr>
            <a:spLocks noGrp="1"/>
          </p:cNvSpPr>
          <p:nvPr>
            <p:ph type="title"/>
          </p:nvPr>
        </p:nvSpPr>
        <p:spPr>
          <a:xfrm>
            <a:off x="624161" y="183760"/>
            <a:ext cx="10955547" cy="624090"/>
          </a:xfrm>
        </p:spPr>
        <p:txBody>
          <a:bodyPr>
            <a:normAutofit fontScale="90000"/>
          </a:bodyPr>
          <a:lstStyle/>
          <a:p>
            <a:r>
              <a:rPr lang="es-UY" noProof="0" dirty="0"/>
              <a:t>Advertencia hidrológica</a:t>
            </a:r>
            <a:br>
              <a:rPr lang="es-UY" noProof="0" dirty="0"/>
            </a:br>
            <a:r>
              <a:rPr lang="es-UY" sz="1600" noProof="0" dirty="0"/>
              <a:t>Incremento de nivel en los ríos y arroyos que transitan en las regiones Litoral </a:t>
            </a:r>
            <a:r>
              <a:rPr lang="es-UY" sz="1600" dirty="0"/>
              <a:t>Norte</a:t>
            </a:r>
            <a:r>
              <a:rPr lang="es-UY" sz="1600" noProof="0" dirty="0"/>
              <a:t>, Sur, Centro y Metropolitana </a:t>
            </a:r>
            <a:endParaRPr lang="es-UY" noProof="0" dirty="0"/>
          </a:p>
        </p:txBody>
      </p:sp>
      <p:pic>
        <p:nvPicPr>
          <p:cNvPr id="7" name="Content Placeholder 6">
            <a:extLst>
              <a:ext uri="{FF2B5EF4-FFF2-40B4-BE49-F238E27FC236}">
                <a16:creationId xmlns:a16="http://schemas.microsoft.com/office/drawing/2014/main" id="{E3CF28E0-52BA-B88E-E0C7-073E979DDE0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a:stretch/>
        </p:blipFill>
        <p:spPr>
          <a:xfrm>
            <a:off x="624161" y="1025012"/>
            <a:ext cx="6663448" cy="4775586"/>
          </a:xfrm>
          <a:prstGeom prst="rect">
            <a:avLst/>
          </a:prstGeom>
        </p:spPr>
      </p:pic>
      <p:sp>
        <p:nvSpPr>
          <p:cNvPr id="9" name="Content Placeholder 8">
            <a:extLst>
              <a:ext uri="{FF2B5EF4-FFF2-40B4-BE49-F238E27FC236}">
                <a16:creationId xmlns:a16="http://schemas.microsoft.com/office/drawing/2014/main" id="{840DFAF7-B1B0-17C5-C31F-0CBD5A7F623A}"/>
              </a:ext>
            </a:extLst>
          </p:cNvPr>
          <p:cNvSpPr>
            <a:spLocks noGrp="1"/>
          </p:cNvSpPr>
          <p:nvPr>
            <p:ph sz="half" idx="2"/>
          </p:nvPr>
        </p:nvSpPr>
        <p:spPr>
          <a:xfrm>
            <a:off x="7287609" y="807850"/>
            <a:ext cx="4539206" cy="5209910"/>
          </a:xfrm>
        </p:spPr>
        <p:txBody>
          <a:bodyPr anchor="ctr">
            <a:normAutofit fontScale="92500" lnSpcReduction="20000"/>
          </a:bodyPr>
          <a:lstStyle/>
          <a:p>
            <a:pPr algn="just">
              <a:lnSpc>
                <a:spcPct val="110000"/>
              </a:lnSpc>
              <a:spcBef>
                <a:spcPts val="600"/>
              </a:spcBef>
              <a:spcAft>
                <a:spcPts val="600"/>
              </a:spcAft>
              <a:buClr>
                <a:srgbClr val="25418E"/>
              </a:buClr>
              <a:buSzPct val="200000"/>
            </a:pPr>
            <a:r>
              <a:rPr lang="es-UY" sz="1500" b="1" noProof="0" dirty="0">
                <a:solidFill>
                  <a:schemeClr val="tx1"/>
                </a:solidFill>
                <a:highlight>
                  <a:srgbClr val="FFFF00"/>
                </a:highlight>
              </a:rPr>
              <a:t>Atención:</a:t>
            </a:r>
            <a:r>
              <a:rPr lang="es-UY" sz="1500" b="1" noProof="0" dirty="0">
                <a:solidFill>
                  <a:schemeClr val="tx1"/>
                </a:solidFill>
              </a:rPr>
              <a:t>  </a:t>
            </a:r>
            <a:r>
              <a:rPr lang="es-UY" sz="1500" noProof="0" dirty="0"/>
              <a:t>Debido a las lluvias registradas, es esperable incrementos de nivel en los ríos y arroyos que aportan al río Uruguay (Río Queguay) en los departamentos de Paysandú y Río Negro. No se descarta algún impacto puntual en dichos departamentos, como por ejemplo: corte de rutas o anegamiento. </a:t>
            </a:r>
          </a:p>
          <a:p>
            <a:pPr algn="just">
              <a:lnSpc>
                <a:spcPct val="110000"/>
              </a:lnSpc>
              <a:spcBef>
                <a:spcPts val="600"/>
              </a:spcBef>
              <a:spcAft>
                <a:spcPts val="600"/>
              </a:spcAft>
              <a:buClr>
                <a:srgbClr val="25418E"/>
              </a:buClr>
              <a:buSzPct val="200000"/>
            </a:pPr>
            <a:r>
              <a:rPr lang="es-UY" sz="1500" b="1" dirty="0">
                <a:solidFill>
                  <a:schemeClr val="bg1"/>
                </a:solidFill>
                <a:highlight>
                  <a:srgbClr val="008000"/>
                </a:highlight>
              </a:rPr>
              <a:t>Vigilancia:</a:t>
            </a:r>
            <a:r>
              <a:rPr lang="es-UY" sz="1500" b="1" dirty="0">
                <a:solidFill>
                  <a:schemeClr val="bg1"/>
                </a:solidFill>
              </a:rPr>
              <a:t> </a:t>
            </a:r>
            <a:r>
              <a:rPr lang="es-UY" sz="1500" dirty="0"/>
              <a:t>La cuenca del río Yí registró alrededor de 71 mm en promedio. Se espera que el río aumente su nivel en las próximas horas aunque se mantendría por debajo de la cota de aviso (6.05 m) entre el 28 y 29 octubre 2025. </a:t>
            </a:r>
            <a:r>
              <a:rPr lang="es-ES" sz="1500" dirty="0"/>
              <a:t>La posibilidad de afectación a vivienda (cota seguridad 8.20 m) es baja. Se recomienda vigilancia a las condiciones meteorológicas y niveles aguas arriba. En el caso de cambio de situación se actualizará el pronóstico</a:t>
            </a:r>
            <a:endParaRPr lang="es-UY" sz="1500" noProof="0" dirty="0"/>
          </a:p>
          <a:p>
            <a:pPr algn="just">
              <a:lnSpc>
                <a:spcPct val="110000"/>
              </a:lnSpc>
              <a:spcBef>
                <a:spcPts val="600"/>
              </a:spcBef>
              <a:spcAft>
                <a:spcPts val="600"/>
              </a:spcAft>
              <a:buClr>
                <a:srgbClr val="25418E"/>
              </a:buClr>
              <a:buSzPct val="200000"/>
            </a:pPr>
            <a:r>
              <a:rPr lang="es-UY" sz="1500" b="1" dirty="0">
                <a:solidFill>
                  <a:schemeClr val="bg1"/>
                </a:solidFill>
                <a:highlight>
                  <a:srgbClr val="008000"/>
                </a:highlight>
              </a:rPr>
              <a:t>Vigilancia:</a:t>
            </a:r>
            <a:r>
              <a:rPr lang="es-UY" sz="1500" b="1" dirty="0">
                <a:solidFill>
                  <a:schemeClr val="bg1"/>
                </a:solidFill>
              </a:rPr>
              <a:t>  </a:t>
            </a:r>
            <a:r>
              <a:rPr lang="es-UY" sz="1500" dirty="0"/>
              <a:t>Incrementos de nivel en los ríos Cuareim, Santa Lucia, Rosario, Daymán, Arapey, San José y afluentes al tramo inferior del río Negro. Se recomienda vigilancia en los niveles de agua aunque no se espera afectaciones generalizadas por inundaciones. </a:t>
            </a:r>
          </a:p>
        </p:txBody>
      </p:sp>
    </p:spTree>
    <p:extLst>
      <p:ext uri="{BB962C8B-B14F-4D97-AF65-F5344CB8AC3E}">
        <p14:creationId xmlns:p14="http://schemas.microsoft.com/office/powerpoint/2010/main" val="312969185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ersonalizado 1">
      <a:majorFont>
        <a:latin typeface="Open Sans Semi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ción1" id="{00F5B2AD-042E-45D0-A235-7337674A6A6D}" vid="{0B596D0D-A992-4EDF-9517-E5412AD51D1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9364</TotalTime>
  <Words>214</Words>
  <Application>Microsoft Office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Open Sans</vt:lpstr>
      <vt:lpstr>Sora</vt:lpstr>
      <vt:lpstr>Sora ExtraBold</vt:lpstr>
      <vt:lpstr>Tema de Office</vt:lpstr>
      <vt:lpstr>Advertencia hidrológica Incremento de nivel en los ríos y arroyos que transitan en las regiones Litoral Norte, Sur, Centro y Metropolitana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ppt Presidencia</dc:title>
  <dc:creator>Cyro</dc:creator>
  <cp:lastModifiedBy>Jose Valles</cp:lastModifiedBy>
  <cp:revision>261</cp:revision>
  <dcterms:created xsi:type="dcterms:W3CDTF">2020-08-26T18:42:29Z</dcterms:created>
  <dcterms:modified xsi:type="dcterms:W3CDTF">2025-10-25T14:33:33Z</dcterms:modified>
</cp:coreProperties>
</file>