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00907-4C56-4CFF-A533-4AE5E9892362}" v="105" dt="2023-03-12T07:18:5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8389C-9D1F-7345-10A1-FDCE29A1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D7EA3F-BEF4-16CB-C671-68A3BC60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76E7E-E433-1CD4-DE6C-E26AFCA8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52E063-76ED-0B74-A1F9-07D02240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124DF-B4B8-2141-046E-C87EA93E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0DA44-614D-12AC-4332-F50E9479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1AE1A8-306A-2154-F9F2-5767E3D2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AECD98-0047-1411-79D7-1A0AFF45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499F93-B571-33EF-23D3-695F6AAD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2F8E6-A90C-124D-9254-DACCDA3F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ED29FA-374F-8F36-E1CF-A69C88DB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81907C-564E-82F3-6600-13D69AE7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9ACF91-B281-DBB8-BF30-42012A95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0CFE61-83DC-397C-A4A7-2ECD1D28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7A96D8-52C7-8628-43EE-65B5670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2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58F7A-DB16-D6D8-1E5F-187E536C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9328CC-2CF9-B2A5-31D4-3F5F6F05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DFF831-2D45-55E3-AAF9-D41F457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A9847-3C3E-6403-BE0F-6D425D59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280713-0A04-A8B9-4CF6-720E061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F020F-58C8-7388-A77D-4B1232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DE05EE-8475-AB6F-47CF-513A975C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3B7455-D4FC-4493-9847-F462B5E3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481075-A4D5-259D-37E3-13F19700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3F4E65-0DF3-D913-18C9-43AA067C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4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279F7-6908-4611-1AFF-19FB7B11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BB295-094B-404A-40F0-7AA7A717F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9491F0-4A61-A3C4-B0E2-1D1F79A0E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02B1BC-0FBC-4292-0A7D-B5DAC764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6458C5-F73A-2F19-7F11-46C890D2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F24771-4A5B-9EC3-B1BE-8C7B193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C53EE-7C06-A0CB-1E46-B77D7372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E43B9E-9A73-1528-C5D8-6318010E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FF25A7-A8ED-0A0B-72C1-09C8F84C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724B42-0E68-1889-B851-34340EF18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A3396A-F25E-42B3-FBF1-B15E4FE9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941AEB-0A4C-AB83-DFB7-0FEA6966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211E6B-8E4F-A06B-1AEE-DAC02783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4343A77-EBCD-AE12-99CA-99F7CB7A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DB7CB-D6BD-BA22-DE1D-8F31DB8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DA4063-16FA-B0EC-5C3B-1ACEAE99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D8A432-BDA1-1465-BA3F-56E5AD6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08DEB5-D609-9ADB-F5EE-B2D16FE9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6863EF-C0DB-6825-27F7-582805F1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31E054-4AE3-CDFF-2BAD-4436FC15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D58B06-6926-28B1-A2CC-E413C3E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3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5D366-3FFA-C727-4B28-F49E3A72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30F2A8-0D12-5B28-B23E-CB43C1F3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AFF24A-2F42-7EB6-8C26-CA7C9726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0AEB7-FB5A-779F-53DE-E2781E51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F73DF-DBCD-396D-B025-CF0CDA8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60FA7F-20C1-108E-4A38-ABB749D2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86D04-3DAB-8844-FF72-FEA58A36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D39B68E-10FB-CC77-5350-F8D205643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80BFE3-421C-871E-1014-49C2C84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FF94B5-CEB9-25FE-EBB6-A8E91E92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F139B8-0EF0-0205-FDDE-2E21B455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F23B3B-4A9F-D582-8325-2F695C08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9249F22-A79D-CB6D-E5A5-9A68869A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5C6972-EE5A-581A-BBB5-140B0607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85123-E335-CFAA-E135-E112C8AA8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E5C8-D546-43D8-9B1E-95F5F2942A5A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83E472-3A06-F8A7-BFF0-AC09E1567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21103A-2B1D-E6D2-9404-E0D66EB1C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371DD8F-3452-0650-2D05-94DFEA49C4AC}"/>
              </a:ext>
            </a:extLst>
          </p:cNvPr>
          <p:cNvSpPr/>
          <p:nvPr/>
        </p:nvSpPr>
        <p:spPr>
          <a:xfrm>
            <a:off x="747252" y="1156698"/>
            <a:ext cx="1426781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Enquiry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BEDB8FF-8C3C-C1C7-C48A-196708282C7C}"/>
              </a:ext>
            </a:extLst>
          </p:cNvPr>
          <p:cNvSpPr/>
          <p:nvPr/>
        </p:nvSpPr>
        <p:spPr>
          <a:xfrm>
            <a:off x="2641496" y="1087908"/>
            <a:ext cx="1613574" cy="611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Survey </a:t>
            </a:r>
          </a:p>
          <a:p>
            <a:pPr algn="ctr"/>
            <a:r>
              <a:rPr lang="en-GB" sz="1400" dirty="0" smtClean="0"/>
              <a:t>(To update in Sales SMS)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9DE29C0-4C8C-F152-54D5-8515993D7F1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255070" y="1390465"/>
            <a:ext cx="451467" cy="3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CA6F602-DC80-9E97-D192-55D31C6D806A}"/>
              </a:ext>
            </a:extLst>
          </p:cNvPr>
          <p:cNvSpPr/>
          <p:nvPr/>
        </p:nvSpPr>
        <p:spPr>
          <a:xfrm>
            <a:off x="4706537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Need Assessment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75EA7CE-B529-D662-0D15-C75E5E0C8A7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74033" y="1390465"/>
            <a:ext cx="467463" cy="3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431FCFD-D7F9-C990-82E6-8252DAC8225F}"/>
              </a:ext>
            </a:extLst>
          </p:cNvPr>
          <p:cNvSpPr/>
          <p:nvPr/>
        </p:nvSpPr>
        <p:spPr>
          <a:xfrm>
            <a:off x="7029860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Material consumption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65305B7-E5C6-FC78-F1CC-6C58ABB78388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6270167" y="1390465"/>
            <a:ext cx="7596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6D1A90E1-9900-13D0-A3FB-C339354F3AED}"/>
              </a:ext>
            </a:extLst>
          </p:cNvPr>
          <p:cNvSpPr/>
          <p:nvPr/>
        </p:nvSpPr>
        <p:spPr>
          <a:xfrm>
            <a:off x="9444887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Quotation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A5EC016-105D-8C0B-2D6B-7112D1AEED9E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593490" y="1390465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86A221E-A49A-D7A9-EAA1-9B2E9862625F}"/>
              </a:ext>
            </a:extLst>
          </p:cNvPr>
          <p:cNvCxnSpPr>
            <a:cxnSpLocks/>
          </p:cNvCxnSpPr>
          <p:nvPr/>
        </p:nvCxnSpPr>
        <p:spPr>
          <a:xfrm>
            <a:off x="4173894" y="1390465"/>
            <a:ext cx="65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9F5D7AE2-75DA-DCA7-F659-F3C33115085C}"/>
              </a:ext>
            </a:extLst>
          </p:cNvPr>
          <p:cNvSpPr/>
          <p:nvPr/>
        </p:nvSpPr>
        <p:spPr>
          <a:xfrm>
            <a:off x="944488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Finance Approval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EDC7A121-EFCD-41B4-C805-827348D7292C}"/>
              </a:ext>
            </a:extLst>
          </p:cNvPr>
          <p:cNvSpPr/>
          <p:nvPr/>
        </p:nvSpPr>
        <p:spPr>
          <a:xfrm>
            <a:off x="6960637" y="3809710"/>
            <a:ext cx="1632853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Customer Negotiation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5485472A-894E-4C4F-361F-57C2FC7918D9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8593490" y="4043477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F1E551FE-7ACC-9EB1-0410-5090E1551C8B}"/>
              </a:ext>
            </a:extLst>
          </p:cNvPr>
          <p:cNvSpPr/>
          <p:nvPr/>
        </p:nvSpPr>
        <p:spPr>
          <a:xfrm>
            <a:off x="473437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 Approval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B4EF8737-0DA4-9763-4FB4-044239A11DD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278386" y="4043477"/>
            <a:ext cx="6822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0318909-138D-5AB4-8A4F-1D2D0450DD6B}"/>
              </a:ext>
            </a:extLst>
          </p:cNvPr>
          <p:cNvSpPr/>
          <p:nvPr/>
        </p:nvSpPr>
        <p:spPr>
          <a:xfrm>
            <a:off x="2678688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Bill of material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A00CFF27-B38C-BBE0-A414-44682C0B2915}"/>
              </a:ext>
            </a:extLst>
          </p:cNvPr>
          <p:cNvCxnSpPr>
            <a:stCxn id="47" idx="1"/>
            <a:endCxn id="51" idx="3"/>
          </p:cNvCxnSpPr>
          <p:nvPr/>
        </p:nvCxnSpPr>
        <p:spPr>
          <a:xfrm flipH="1">
            <a:off x="4242318" y="4043477"/>
            <a:ext cx="492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73D2E891-DE9C-BDF1-5980-A8ABD016505D}"/>
              </a:ext>
            </a:extLst>
          </p:cNvPr>
          <p:cNvSpPr/>
          <p:nvPr/>
        </p:nvSpPr>
        <p:spPr>
          <a:xfrm>
            <a:off x="67882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Fabrication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37755BA1-1D19-B70F-F215-4EEC0B7D1B74}"/>
              </a:ext>
            </a:extLst>
          </p:cNvPr>
          <p:cNvCxnSpPr>
            <a:cxnSpLocks/>
            <a:stCxn id="51" idx="1"/>
            <a:endCxn id="56" idx="3"/>
          </p:cNvCxnSpPr>
          <p:nvPr/>
        </p:nvCxnSpPr>
        <p:spPr>
          <a:xfrm flipH="1">
            <a:off x="2242457" y="4043477"/>
            <a:ext cx="436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A257559D-AAB6-95BD-4EF6-F2FFE6492194}"/>
              </a:ext>
            </a:extLst>
          </p:cNvPr>
          <p:cNvSpPr/>
          <p:nvPr/>
        </p:nvSpPr>
        <p:spPr>
          <a:xfrm>
            <a:off x="678827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E18106EE-09DB-13E4-85CC-EA242FF3D448}"/>
              </a:ext>
            </a:extLst>
          </p:cNvPr>
          <p:cNvCxnSpPr>
            <a:stCxn id="56" idx="2"/>
            <a:endCxn id="59" idx="0"/>
          </p:cNvCxnSpPr>
          <p:nvPr/>
        </p:nvCxnSpPr>
        <p:spPr>
          <a:xfrm>
            <a:off x="1460642" y="4277244"/>
            <a:ext cx="0" cy="579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11695B24-DDBE-396A-06C3-4C9044B11566}"/>
              </a:ext>
            </a:extLst>
          </p:cNvPr>
          <p:cNvSpPr/>
          <p:nvPr/>
        </p:nvSpPr>
        <p:spPr>
          <a:xfrm>
            <a:off x="2678688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In-house Packing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6821FE16-7468-0FFF-4E2D-28E246CDDCFD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2242457" y="5090060"/>
            <a:ext cx="436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E784F486-C3AF-D38D-0F30-865591F04A98}"/>
              </a:ext>
            </a:extLst>
          </p:cNvPr>
          <p:cNvSpPr/>
          <p:nvPr/>
        </p:nvSpPr>
        <p:spPr>
          <a:xfrm>
            <a:off x="4583300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Trading</a:t>
            </a:r>
            <a:endParaRPr lang="en-GB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20C1FA21-5FE2-4D02-6D89-4494D8FD105E}"/>
              </a:ext>
            </a:extLst>
          </p:cNvPr>
          <p:cNvCxnSpPr>
            <a:stCxn id="62" idx="3"/>
            <a:endCxn id="65" idx="1"/>
          </p:cNvCxnSpPr>
          <p:nvPr/>
        </p:nvCxnSpPr>
        <p:spPr>
          <a:xfrm>
            <a:off x="4242318" y="5090060"/>
            <a:ext cx="340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E14594CD-5309-674F-56E7-CC9B22D8F28F}"/>
              </a:ext>
            </a:extLst>
          </p:cNvPr>
          <p:cNvSpPr/>
          <p:nvPr/>
        </p:nvSpPr>
        <p:spPr>
          <a:xfrm>
            <a:off x="2678688" y="5792465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Packing at Onsite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B8800F53-0209-6D70-65D5-62575383C0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3460503" y="5323827"/>
            <a:ext cx="0" cy="46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09B736A5-D178-0217-A8AD-4601F24C4B81}"/>
              </a:ext>
            </a:extLst>
          </p:cNvPr>
          <p:cNvSpPr/>
          <p:nvPr/>
        </p:nvSpPr>
        <p:spPr>
          <a:xfrm>
            <a:off x="8431946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Customers Acknowledgement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530C0C19-D5BF-8B75-4239-9F1005ED534F}"/>
              </a:ext>
            </a:extLst>
          </p:cNvPr>
          <p:cNvCxnSpPr>
            <a:stCxn id="65" idx="3"/>
            <a:endCxn id="44" idx="1"/>
          </p:cNvCxnSpPr>
          <p:nvPr/>
        </p:nvCxnSpPr>
        <p:spPr>
          <a:xfrm>
            <a:off x="6146930" y="5090060"/>
            <a:ext cx="436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07541785-E0EB-75B5-DD0D-BA46B30E9DE7}"/>
              </a:ext>
            </a:extLst>
          </p:cNvPr>
          <p:cNvSpPr/>
          <p:nvPr/>
        </p:nvSpPr>
        <p:spPr>
          <a:xfrm>
            <a:off x="10524750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Close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E4C37AF-8409-A2E6-3E0A-D7B5B77A53C1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9995576" y="5090060"/>
            <a:ext cx="5291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77444AD-E4A0-3ECA-65B4-A2187667F642}"/>
              </a:ext>
            </a:extLst>
          </p:cNvPr>
          <p:cNvSpPr txBox="1"/>
          <p:nvPr/>
        </p:nvSpPr>
        <p:spPr>
          <a:xfrm>
            <a:off x="2684908" y="2049393"/>
            <a:ext cx="155741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Measurement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weight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Packing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Type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20DB7DE-363A-1E18-F5C8-5A48F83B667A}"/>
              </a:ext>
            </a:extLst>
          </p:cNvPr>
          <p:cNvSpPr txBox="1"/>
          <p:nvPr/>
        </p:nvSpPr>
        <p:spPr>
          <a:xfrm>
            <a:off x="4571241" y="2083881"/>
            <a:ext cx="1834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Customer Requirement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EFDDAA71-7833-7216-1CDF-2417FF65CCC2}"/>
              </a:ext>
            </a:extLst>
          </p:cNvPr>
          <p:cNvSpPr txBox="1"/>
          <p:nvPr/>
        </p:nvSpPr>
        <p:spPr>
          <a:xfrm>
            <a:off x="6894564" y="1946622"/>
            <a:ext cx="1834221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Pine wood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Country wood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Rubber wood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Ply wood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Foam sheet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Bubble sheet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err="1"/>
              <a:t>Vci</a:t>
            </a:r>
            <a:endParaRPr lang="en-GB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Nails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Screw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Aluminium foil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9FC372F-A29B-C25F-AE7A-EDBDD5302223}"/>
              </a:ext>
            </a:extLst>
          </p:cNvPr>
          <p:cNvSpPr txBox="1"/>
          <p:nvPr/>
        </p:nvSpPr>
        <p:spPr>
          <a:xfrm>
            <a:off x="9309591" y="2083881"/>
            <a:ext cx="183422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Consumption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Labour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Transport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Margin 30%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DEC56B21-D65D-1A00-7E0B-8C4E96919AF5}"/>
              </a:ext>
            </a:extLst>
          </p:cNvPr>
          <p:cNvCxnSpPr>
            <a:stCxn id="6" idx="2"/>
            <a:endCxn id="91" idx="0"/>
          </p:cNvCxnSpPr>
          <p:nvPr/>
        </p:nvCxnSpPr>
        <p:spPr>
          <a:xfrm>
            <a:off x="3448283" y="1699050"/>
            <a:ext cx="15330" cy="35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639FA36E-9A20-19F1-741B-3CF6969183BD}"/>
              </a:ext>
            </a:extLst>
          </p:cNvPr>
          <p:cNvCxnSpPr>
            <a:stCxn id="10" idx="2"/>
            <a:endCxn id="92" idx="0"/>
          </p:cNvCxnSpPr>
          <p:nvPr/>
        </p:nvCxnSpPr>
        <p:spPr>
          <a:xfrm>
            <a:off x="5488352" y="1624232"/>
            <a:ext cx="0" cy="45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96BE288-E96B-E37F-6375-83BD8227898A}"/>
              </a:ext>
            </a:extLst>
          </p:cNvPr>
          <p:cNvCxnSpPr>
            <a:stCxn id="20" idx="2"/>
            <a:endCxn id="97" idx="0"/>
          </p:cNvCxnSpPr>
          <p:nvPr/>
        </p:nvCxnSpPr>
        <p:spPr>
          <a:xfrm>
            <a:off x="7811675" y="1624232"/>
            <a:ext cx="0" cy="32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6C5B5546-9DD7-9C8D-3C3E-ECE3AA198360}"/>
              </a:ext>
            </a:extLst>
          </p:cNvPr>
          <p:cNvCxnSpPr>
            <a:cxnSpLocks/>
            <a:stCxn id="26" idx="2"/>
            <a:endCxn id="98" idx="0"/>
          </p:cNvCxnSpPr>
          <p:nvPr/>
        </p:nvCxnSpPr>
        <p:spPr>
          <a:xfrm>
            <a:off x="10226702" y="1624232"/>
            <a:ext cx="0" cy="45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xmlns="" id="{7030A4D7-A1CE-B033-9CEC-40479AFBDD42}"/>
              </a:ext>
            </a:extLst>
          </p:cNvPr>
          <p:cNvCxnSpPr>
            <a:stCxn id="26" idx="3"/>
            <a:endCxn id="35" idx="3"/>
          </p:cNvCxnSpPr>
          <p:nvPr/>
        </p:nvCxnSpPr>
        <p:spPr>
          <a:xfrm>
            <a:off x="11008517" y="1390465"/>
            <a:ext cx="12700" cy="2653012"/>
          </a:xfrm>
          <a:prstGeom prst="bentConnector3">
            <a:avLst>
              <a:gd name="adj1" fmla="val 45183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73894" y="208697"/>
            <a:ext cx="3812876" cy="6469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Packing Process</a:t>
            </a:r>
            <a:endParaRPr lang="en-US" sz="3200" dirty="0"/>
          </a:p>
        </p:txBody>
      </p:sp>
      <p:sp>
        <p:nvSpPr>
          <p:cNvPr id="44" name="Rectangle: Rounded Corners 64">
            <a:extLst>
              <a:ext uri="{FF2B5EF4-FFF2-40B4-BE49-F238E27FC236}">
                <a16:creationId xmlns:a16="http://schemas.microsoft.com/office/drawing/2014/main" xmlns="" id="{E784F486-C3AF-D38D-0F30-865591F04A98}"/>
              </a:ext>
            </a:extLst>
          </p:cNvPr>
          <p:cNvSpPr/>
          <p:nvPr/>
        </p:nvSpPr>
        <p:spPr>
          <a:xfrm>
            <a:off x="6583161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Documentation</a:t>
            </a:r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77444AD-E4A0-3ECA-65B4-A2187667F642}"/>
              </a:ext>
            </a:extLst>
          </p:cNvPr>
          <p:cNvSpPr txBox="1"/>
          <p:nvPr/>
        </p:nvSpPr>
        <p:spPr>
          <a:xfrm>
            <a:off x="6460046" y="5465513"/>
            <a:ext cx="180985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smtClean="0"/>
              <a:t>Consumption Report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smtClean="0"/>
              <a:t>Inspection Report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smtClean="0"/>
              <a:t>Invoicing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smtClean="0"/>
              <a:t>E-way bill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smtClean="0"/>
              <a:t>Gate pass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530C0C19-D5BF-8B75-4239-9F1005ED534F}"/>
              </a:ext>
            </a:extLst>
          </p:cNvPr>
          <p:cNvCxnSpPr>
            <a:stCxn id="44" idx="3"/>
            <a:endCxn id="77" idx="1"/>
          </p:cNvCxnSpPr>
          <p:nvPr/>
        </p:nvCxnSpPr>
        <p:spPr>
          <a:xfrm>
            <a:off x="8146791" y="5090060"/>
            <a:ext cx="2851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5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06" y="274319"/>
            <a:ext cx="6630854" cy="4314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395" y="4771504"/>
            <a:ext cx="3549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Include “Length (</a:t>
            </a:r>
            <a:r>
              <a:rPr lang="en-US" sz="1000" dirty="0" err="1" smtClean="0"/>
              <a:t>ft</a:t>
            </a:r>
            <a:r>
              <a:rPr lang="en-US" sz="1000" dirty="0" smtClean="0"/>
              <a:t>)” next to Height (inch)</a:t>
            </a:r>
          </a:p>
          <a:p>
            <a:r>
              <a:rPr lang="en-US" sz="1000" dirty="0" smtClean="0"/>
              <a:t># CFT should be calculated field and disable it.</a:t>
            </a:r>
          </a:p>
          <a:p>
            <a:r>
              <a:rPr lang="en-US" sz="1000" dirty="0" smtClean="0"/>
              <a:t>Formula=(Length* height*width)/144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862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9004" y="4056611"/>
            <a:ext cx="4945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Add consumable type next to stock type. This is same as Cost Description in costing sheet.</a:t>
            </a:r>
          </a:p>
          <a:p>
            <a:r>
              <a:rPr lang="en-US" sz="1000" dirty="0"/>
              <a:t># Add UOM and size next to quantity same as costing sheet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# if Stock Type is raw material, then enable Type of Wood, height, length, width, CFT, Total CFT and disable UOM and size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31" y="581892"/>
            <a:ext cx="7666231" cy="30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0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0" y="74815"/>
            <a:ext cx="6306430" cy="59539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12575" y="1729047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12575" y="2053243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2575" y="2398220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2575" y="3440413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2575" y="4490918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3830" y="1670799"/>
            <a:ext cx="358635" cy="1213717"/>
          </a:xfrm>
          <a:custGeom>
            <a:avLst/>
            <a:gdLst>
              <a:gd name="connsiteX0" fmla="*/ 358635 w 358635"/>
              <a:gd name="connsiteY0" fmla="*/ 1213717 h 1213717"/>
              <a:gd name="connsiteX1" fmla="*/ 250570 w 358635"/>
              <a:gd name="connsiteY1" fmla="*/ 1172154 h 1213717"/>
              <a:gd name="connsiteX2" fmla="*/ 184068 w 358635"/>
              <a:gd name="connsiteY2" fmla="*/ 1138903 h 1213717"/>
              <a:gd name="connsiteX3" fmla="*/ 150817 w 358635"/>
              <a:gd name="connsiteY3" fmla="*/ 1105652 h 1213717"/>
              <a:gd name="connsiteX4" fmla="*/ 134192 w 358635"/>
              <a:gd name="connsiteY4" fmla="*/ 1089026 h 1213717"/>
              <a:gd name="connsiteX5" fmla="*/ 100941 w 358635"/>
              <a:gd name="connsiteY5" fmla="*/ 1030837 h 1213717"/>
              <a:gd name="connsiteX6" fmla="*/ 92628 w 358635"/>
              <a:gd name="connsiteY6" fmla="*/ 997586 h 1213717"/>
              <a:gd name="connsiteX7" fmla="*/ 76003 w 358635"/>
              <a:gd name="connsiteY7" fmla="*/ 964336 h 1213717"/>
              <a:gd name="connsiteX8" fmla="*/ 59377 w 358635"/>
              <a:gd name="connsiteY8" fmla="*/ 897834 h 1213717"/>
              <a:gd name="connsiteX9" fmla="*/ 51065 w 358635"/>
              <a:gd name="connsiteY9" fmla="*/ 864583 h 1213717"/>
              <a:gd name="connsiteX10" fmla="*/ 42752 w 358635"/>
              <a:gd name="connsiteY10" fmla="*/ 823019 h 1213717"/>
              <a:gd name="connsiteX11" fmla="*/ 26126 w 358635"/>
              <a:gd name="connsiteY11" fmla="*/ 756517 h 1213717"/>
              <a:gd name="connsiteX12" fmla="*/ 9501 w 358635"/>
              <a:gd name="connsiteY12" fmla="*/ 648452 h 1213717"/>
              <a:gd name="connsiteX13" fmla="*/ 9501 w 358635"/>
              <a:gd name="connsiteY13" fmla="*/ 332568 h 1213717"/>
              <a:gd name="connsiteX14" fmla="*/ 17814 w 358635"/>
              <a:gd name="connsiteY14" fmla="*/ 307630 h 1213717"/>
              <a:gd name="connsiteX15" fmla="*/ 42752 w 358635"/>
              <a:gd name="connsiteY15" fmla="*/ 257754 h 1213717"/>
              <a:gd name="connsiteX16" fmla="*/ 84315 w 358635"/>
              <a:gd name="connsiteY16" fmla="*/ 182939 h 1213717"/>
              <a:gd name="connsiteX17" fmla="*/ 100941 w 358635"/>
              <a:gd name="connsiteY17" fmla="*/ 166314 h 1213717"/>
              <a:gd name="connsiteX18" fmla="*/ 117566 w 358635"/>
              <a:gd name="connsiteY18" fmla="*/ 141376 h 1213717"/>
              <a:gd name="connsiteX19" fmla="*/ 134192 w 358635"/>
              <a:gd name="connsiteY19" fmla="*/ 124750 h 1213717"/>
              <a:gd name="connsiteX20" fmla="*/ 150817 w 358635"/>
              <a:gd name="connsiteY20" fmla="*/ 99812 h 1213717"/>
              <a:gd name="connsiteX21" fmla="*/ 175755 w 358635"/>
              <a:gd name="connsiteY21" fmla="*/ 91499 h 1213717"/>
              <a:gd name="connsiteX22" fmla="*/ 217319 w 358635"/>
              <a:gd name="connsiteY22" fmla="*/ 66561 h 1213717"/>
              <a:gd name="connsiteX23" fmla="*/ 233945 w 358635"/>
              <a:gd name="connsiteY23" fmla="*/ 49936 h 1213717"/>
              <a:gd name="connsiteX24" fmla="*/ 283821 w 358635"/>
              <a:gd name="connsiteY24" fmla="*/ 33310 h 1213717"/>
              <a:gd name="connsiteX25" fmla="*/ 308759 w 358635"/>
              <a:gd name="connsiteY25" fmla="*/ 16685 h 1213717"/>
              <a:gd name="connsiteX26" fmla="*/ 333697 w 358635"/>
              <a:gd name="connsiteY26" fmla="*/ 59 h 12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8635" h="1213717">
                <a:moveTo>
                  <a:pt x="358635" y="1213717"/>
                </a:moveTo>
                <a:cubicBezTo>
                  <a:pt x="211873" y="1164796"/>
                  <a:pt x="335708" y="1209993"/>
                  <a:pt x="250570" y="1172154"/>
                </a:cubicBezTo>
                <a:cubicBezTo>
                  <a:pt x="220008" y="1158571"/>
                  <a:pt x="207846" y="1159284"/>
                  <a:pt x="184068" y="1138903"/>
                </a:cubicBezTo>
                <a:cubicBezTo>
                  <a:pt x="172167" y="1128702"/>
                  <a:pt x="161901" y="1116736"/>
                  <a:pt x="150817" y="1105652"/>
                </a:cubicBezTo>
                <a:cubicBezTo>
                  <a:pt x="145275" y="1100110"/>
                  <a:pt x="138539" y="1095547"/>
                  <a:pt x="134192" y="1089026"/>
                </a:cubicBezTo>
                <a:cubicBezTo>
                  <a:pt x="120408" y="1068351"/>
                  <a:pt x="109982" y="1054947"/>
                  <a:pt x="100941" y="1030837"/>
                </a:cubicBezTo>
                <a:cubicBezTo>
                  <a:pt x="96930" y="1020140"/>
                  <a:pt x="96640" y="1008283"/>
                  <a:pt x="92628" y="997586"/>
                </a:cubicBezTo>
                <a:cubicBezTo>
                  <a:pt x="88277" y="985983"/>
                  <a:pt x="79922" y="976092"/>
                  <a:pt x="76003" y="964336"/>
                </a:cubicBezTo>
                <a:cubicBezTo>
                  <a:pt x="68777" y="942659"/>
                  <a:pt x="64919" y="920001"/>
                  <a:pt x="59377" y="897834"/>
                </a:cubicBezTo>
                <a:cubicBezTo>
                  <a:pt x="56606" y="886750"/>
                  <a:pt x="53306" y="875786"/>
                  <a:pt x="51065" y="864583"/>
                </a:cubicBezTo>
                <a:cubicBezTo>
                  <a:pt x="48294" y="850728"/>
                  <a:pt x="46179" y="836726"/>
                  <a:pt x="42752" y="823019"/>
                </a:cubicBezTo>
                <a:cubicBezTo>
                  <a:pt x="29859" y="771447"/>
                  <a:pt x="36339" y="828007"/>
                  <a:pt x="26126" y="756517"/>
                </a:cubicBezTo>
                <a:cubicBezTo>
                  <a:pt x="10169" y="644815"/>
                  <a:pt x="26806" y="717671"/>
                  <a:pt x="9501" y="648452"/>
                </a:cubicBezTo>
                <a:cubicBezTo>
                  <a:pt x="-2058" y="498191"/>
                  <a:pt x="-4231" y="524811"/>
                  <a:pt x="9501" y="332568"/>
                </a:cubicBezTo>
                <a:cubicBezTo>
                  <a:pt x="10125" y="323828"/>
                  <a:pt x="15407" y="316055"/>
                  <a:pt x="17814" y="307630"/>
                </a:cubicBezTo>
                <a:cubicBezTo>
                  <a:pt x="30070" y="264732"/>
                  <a:pt x="16645" y="283859"/>
                  <a:pt x="42752" y="257754"/>
                </a:cubicBezTo>
                <a:cubicBezTo>
                  <a:pt x="53205" y="226397"/>
                  <a:pt x="55735" y="211517"/>
                  <a:pt x="84315" y="182939"/>
                </a:cubicBezTo>
                <a:cubicBezTo>
                  <a:pt x="89857" y="177397"/>
                  <a:pt x="96045" y="172434"/>
                  <a:pt x="100941" y="166314"/>
                </a:cubicBezTo>
                <a:cubicBezTo>
                  <a:pt x="107182" y="158513"/>
                  <a:pt x="111325" y="149177"/>
                  <a:pt x="117566" y="141376"/>
                </a:cubicBezTo>
                <a:cubicBezTo>
                  <a:pt x="122462" y="135256"/>
                  <a:pt x="129296" y="130870"/>
                  <a:pt x="134192" y="124750"/>
                </a:cubicBezTo>
                <a:cubicBezTo>
                  <a:pt x="140433" y="116949"/>
                  <a:pt x="143016" y="106053"/>
                  <a:pt x="150817" y="99812"/>
                </a:cubicBezTo>
                <a:cubicBezTo>
                  <a:pt x="157659" y="94338"/>
                  <a:pt x="167442" y="94270"/>
                  <a:pt x="175755" y="91499"/>
                </a:cubicBezTo>
                <a:cubicBezTo>
                  <a:pt x="217882" y="49375"/>
                  <a:pt x="163363" y="98934"/>
                  <a:pt x="217319" y="66561"/>
                </a:cubicBezTo>
                <a:cubicBezTo>
                  <a:pt x="224039" y="62529"/>
                  <a:pt x="226935" y="53441"/>
                  <a:pt x="233945" y="49936"/>
                </a:cubicBezTo>
                <a:cubicBezTo>
                  <a:pt x="249620" y="42099"/>
                  <a:pt x="269239" y="43031"/>
                  <a:pt x="283821" y="33310"/>
                </a:cubicBezTo>
                <a:cubicBezTo>
                  <a:pt x="292134" y="27768"/>
                  <a:pt x="300958" y="22926"/>
                  <a:pt x="308759" y="16685"/>
                </a:cubicBezTo>
                <a:cubicBezTo>
                  <a:pt x="331991" y="-1900"/>
                  <a:pt x="315905" y="59"/>
                  <a:pt x="333697" y="5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39585" y="1628530"/>
            <a:ext cx="270334" cy="175332"/>
          </a:xfrm>
          <a:custGeom>
            <a:avLst/>
            <a:gdLst>
              <a:gd name="connsiteX0" fmla="*/ 0 w 270334"/>
              <a:gd name="connsiteY0" fmla="*/ 9077 h 175332"/>
              <a:gd name="connsiteX1" fmla="*/ 266008 w 270334"/>
              <a:gd name="connsiteY1" fmla="*/ 765 h 175332"/>
              <a:gd name="connsiteX2" fmla="*/ 199506 w 270334"/>
              <a:gd name="connsiteY2" fmla="*/ 9077 h 175332"/>
              <a:gd name="connsiteX3" fmla="*/ 182880 w 270334"/>
              <a:gd name="connsiteY3" fmla="*/ 58954 h 175332"/>
              <a:gd name="connsiteX4" fmla="*/ 166255 w 270334"/>
              <a:gd name="connsiteY4" fmla="*/ 108830 h 175332"/>
              <a:gd name="connsiteX5" fmla="*/ 133004 w 270334"/>
              <a:gd name="connsiteY5" fmla="*/ 150394 h 175332"/>
              <a:gd name="connsiteX6" fmla="*/ 99753 w 270334"/>
              <a:gd name="connsiteY6" fmla="*/ 175332 h 1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334" h="175332">
                <a:moveTo>
                  <a:pt x="0" y="9077"/>
                </a:moveTo>
                <a:cubicBezTo>
                  <a:pt x="88669" y="6306"/>
                  <a:pt x="177295" y="765"/>
                  <a:pt x="266008" y="765"/>
                </a:cubicBezTo>
                <a:cubicBezTo>
                  <a:pt x="288348" y="765"/>
                  <a:pt x="217808" y="-3734"/>
                  <a:pt x="199506" y="9077"/>
                </a:cubicBezTo>
                <a:cubicBezTo>
                  <a:pt x="185149" y="19127"/>
                  <a:pt x="188422" y="42328"/>
                  <a:pt x="182880" y="58954"/>
                </a:cubicBezTo>
                <a:cubicBezTo>
                  <a:pt x="182878" y="58959"/>
                  <a:pt x="166258" y="108826"/>
                  <a:pt x="166255" y="108830"/>
                </a:cubicBezTo>
                <a:cubicBezTo>
                  <a:pt x="158704" y="120157"/>
                  <a:pt x="146166" y="142497"/>
                  <a:pt x="133004" y="150394"/>
                </a:cubicBezTo>
                <a:cubicBezTo>
                  <a:pt x="96318" y="172405"/>
                  <a:pt x="116136" y="142567"/>
                  <a:pt x="99753" y="1753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98022" y="1837113"/>
            <a:ext cx="276739" cy="906106"/>
          </a:xfrm>
          <a:custGeom>
            <a:avLst/>
            <a:gdLst>
              <a:gd name="connsiteX0" fmla="*/ 232756 w 276739"/>
              <a:gd name="connsiteY0" fmla="*/ 0 h 906106"/>
              <a:gd name="connsiteX1" fmla="*/ 174567 w 276739"/>
              <a:gd name="connsiteY1" fmla="*/ 8312 h 906106"/>
              <a:gd name="connsiteX2" fmla="*/ 124691 w 276739"/>
              <a:gd name="connsiteY2" fmla="*/ 24938 h 906106"/>
              <a:gd name="connsiteX3" fmla="*/ 108065 w 276739"/>
              <a:gd name="connsiteY3" fmla="*/ 41563 h 906106"/>
              <a:gd name="connsiteX4" fmla="*/ 49876 w 276739"/>
              <a:gd name="connsiteY4" fmla="*/ 83127 h 906106"/>
              <a:gd name="connsiteX5" fmla="*/ 33251 w 276739"/>
              <a:gd name="connsiteY5" fmla="*/ 108065 h 906106"/>
              <a:gd name="connsiteX6" fmla="*/ 8313 w 276739"/>
              <a:gd name="connsiteY6" fmla="*/ 157942 h 906106"/>
              <a:gd name="connsiteX7" fmla="*/ 0 w 276739"/>
              <a:gd name="connsiteY7" fmla="*/ 207818 h 906106"/>
              <a:gd name="connsiteX8" fmla="*/ 8313 w 276739"/>
              <a:gd name="connsiteY8" fmla="*/ 473825 h 906106"/>
              <a:gd name="connsiteX9" fmla="*/ 24938 w 276739"/>
              <a:gd name="connsiteY9" fmla="*/ 548640 h 906106"/>
              <a:gd name="connsiteX10" fmla="*/ 41563 w 276739"/>
              <a:gd name="connsiteY10" fmla="*/ 598516 h 906106"/>
              <a:gd name="connsiteX11" fmla="*/ 66502 w 276739"/>
              <a:gd name="connsiteY11" fmla="*/ 648392 h 906106"/>
              <a:gd name="connsiteX12" fmla="*/ 91440 w 276739"/>
              <a:gd name="connsiteY12" fmla="*/ 665018 h 906106"/>
              <a:gd name="connsiteX13" fmla="*/ 116378 w 276739"/>
              <a:gd name="connsiteY13" fmla="*/ 706582 h 906106"/>
              <a:gd name="connsiteX14" fmla="*/ 133003 w 276739"/>
              <a:gd name="connsiteY14" fmla="*/ 731520 h 906106"/>
              <a:gd name="connsiteX15" fmla="*/ 166254 w 276739"/>
              <a:gd name="connsiteY15" fmla="*/ 764771 h 906106"/>
              <a:gd name="connsiteX16" fmla="*/ 207818 w 276739"/>
              <a:gd name="connsiteY16" fmla="*/ 822960 h 906106"/>
              <a:gd name="connsiteX17" fmla="*/ 232756 w 276739"/>
              <a:gd name="connsiteY17" fmla="*/ 847898 h 906106"/>
              <a:gd name="connsiteX18" fmla="*/ 241069 w 276739"/>
              <a:gd name="connsiteY18" fmla="*/ 872836 h 906106"/>
              <a:gd name="connsiteX19" fmla="*/ 266007 w 276739"/>
              <a:gd name="connsiteY19" fmla="*/ 906087 h 90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739" h="906106">
                <a:moveTo>
                  <a:pt x="232756" y="0"/>
                </a:moveTo>
                <a:cubicBezTo>
                  <a:pt x="213360" y="2771"/>
                  <a:pt x="193658" y="3906"/>
                  <a:pt x="174567" y="8312"/>
                </a:cubicBezTo>
                <a:cubicBezTo>
                  <a:pt x="157491" y="12253"/>
                  <a:pt x="124691" y="24938"/>
                  <a:pt x="124691" y="24938"/>
                </a:cubicBezTo>
                <a:cubicBezTo>
                  <a:pt x="119149" y="30480"/>
                  <a:pt x="114785" y="37531"/>
                  <a:pt x="108065" y="41563"/>
                </a:cubicBezTo>
                <a:cubicBezTo>
                  <a:pt x="68714" y="65173"/>
                  <a:pt x="88505" y="25183"/>
                  <a:pt x="49876" y="83127"/>
                </a:cubicBezTo>
                <a:cubicBezTo>
                  <a:pt x="44334" y="91440"/>
                  <a:pt x="37719" y="99129"/>
                  <a:pt x="33251" y="108065"/>
                </a:cubicBezTo>
                <a:cubicBezTo>
                  <a:pt x="-1168" y="176903"/>
                  <a:pt x="55962" y="86465"/>
                  <a:pt x="8313" y="157942"/>
                </a:cubicBezTo>
                <a:cubicBezTo>
                  <a:pt x="5542" y="174567"/>
                  <a:pt x="0" y="190963"/>
                  <a:pt x="0" y="207818"/>
                </a:cubicBezTo>
                <a:cubicBezTo>
                  <a:pt x="0" y="296530"/>
                  <a:pt x="3525" y="385242"/>
                  <a:pt x="8313" y="473825"/>
                </a:cubicBezTo>
                <a:cubicBezTo>
                  <a:pt x="8835" y="483480"/>
                  <a:pt x="21309" y="536543"/>
                  <a:pt x="24938" y="548640"/>
                </a:cubicBezTo>
                <a:cubicBezTo>
                  <a:pt x="29974" y="565426"/>
                  <a:pt x="36021" y="581891"/>
                  <a:pt x="41563" y="598516"/>
                </a:cubicBezTo>
                <a:cubicBezTo>
                  <a:pt x="48324" y="618799"/>
                  <a:pt x="50387" y="632277"/>
                  <a:pt x="66502" y="648392"/>
                </a:cubicBezTo>
                <a:cubicBezTo>
                  <a:pt x="73566" y="655456"/>
                  <a:pt x="83127" y="659476"/>
                  <a:pt x="91440" y="665018"/>
                </a:cubicBezTo>
                <a:cubicBezTo>
                  <a:pt x="105876" y="708326"/>
                  <a:pt x="90297" y="673980"/>
                  <a:pt x="116378" y="706582"/>
                </a:cubicBezTo>
                <a:cubicBezTo>
                  <a:pt x="122619" y="714383"/>
                  <a:pt x="126501" y="723935"/>
                  <a:pt x="133003" y="731520"/>
                </a:cubicBezTo>
                <a:cubicBezTo>
                  <a:pt x="143204" y="743421"/>
                  <a:pt x="166254" y="764771"/>
                  <a:pt x="166254" y="764771"/>
                </a:cubicBezTo>
                <a:cubicBezTo>
                  <a:pt x="179524" y="804579"/>
                  <a:pt x="168371" y="783513"/>
                  <a:pt x="207818" y="822960"/>
                </a:cubicBezTo>
                <a:lnTo>
                  <a:pt x="232756" y="847898"/>
                </a:lnTo>
                <a:cubicBezTo>
                  <a:pt x="235527" y="856211"/>
                  <a:pt x="235976" y="865706"/>
                  <a:pt x="241069" y="872836"/>
                </a:cubicBezTo>
                <a:cubicBezTo>
                  <a:pt x="266220" y="908046"/>
                  <a:pt x="291773" y="906087"/>
                  <a:pt x="266007" y="90608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06087" y="2585258"/>
            <a:ext cx="207818" cy="191741"/>
          </a:xfrm>
          <a:custGeom>
            <a:avLst/>
            <a:gdLst>
              <a:gd name="connsiteX0" fmla="*/ 0 w 207818"/>
              <a:gd name="connsiteY0" fmla="*/ 91440 h 191741"/>
              <a:gd name="connsiteX1" fmla="*/ 41564 w 207818"/>
              <a:gd name="connsiteY1" fmla="*/ 133004 h 191741"/>
              <a:gd name="connsiteX2" fmla="*/ 66502 w 207818"/>
              <a:gd name="connsiteY2" fmla="*/ 141317 h 191741"/>
              <a:gd name="connsiteX3" fmla="*/ 116378 w 207818"/>
              <a:gd name="connsiteY3" fmla="*/ 166255 h 191741"/>
              <a:gd name="connsiteX4" fmla="*/ 133004 w 207818"/>
              <a:gd name="connsiteY4" fmla="*/ 182880 h 191741"/>
              <a:gd name="connsiteX5" fmla="*/ 207818 w 207818"/>
              <a:gd name="connsiteY5" fmla="*/ 182880 h 191741"/>
              <a:gd name="connsiteX6" fmla="*/ 191193 w 207818"/>
              <a:gd name="connsiteY6" fmla="*/ 133004 h 191741"/>
              <a:gd name="connsiteX7" fmla="*/ 182880 w 207818"/>
              <a:gd name="connsiteY7" fmla="*/ 99753 h 191741"/>
              <a:gd name="connsiteX8" fmla="*/ 166255 w 207818"/>
              <a:gd name="connsiteY8" fmla="*/ 49877 h 191741"/>
              <a:gd name="connsiteX9" fmla="*/ 166255 w 207818"/>
              <a:gd name="connsiteY9" fmla="*/ 0 h 19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18" h="191741">
                <a:moveTo>
                  <a:pt x="0" y="91440"/>
                </a:moveTo>
                <a:cubicBezTo>
                  <a:pt x="13855" y="105295"/>
                  <a:pt x="25889" y="121248"/>
                  <a:pt x="41564" y="133004"/>
                </a:cubicBezTo>
                <a:cubicBezTo>
                  <a:pt x="48574" y="138261"/>
                  <a:pt x="58988" y="136809"/>
                  <a:pt x="66502" y="141317"/>
                </a:cubicBezTo>
                <a:cubicBezTo>
                  <a:pt x="119439" y="173079"/>
                  <a:pt x="34371" y="145752"/>
                  <a:pt x="116378" y="166255"/>
                </a:cubicBezTo>
                <a:cubicBezTo>
                  <a:pt x="121920" y="171797"/>
                  <a:pt x="125800" y="179793"/>
                  <a:pt x="133004" y="182880"/>
                </a:cubicBezTo>
                <a:cubicBezTo>
                  <a:pt x="167998" y="197877"/>
                  <a:pt x="175232" y="191027"/>
                  <a:pt x="207818" y="182880"/>
                </a:cubicBezTo>
                <a:cubicBezTo>
                  <a:pt x="202276" y="166255"/>
                  <a:pt x="195443" y="150005"/>
                  <a:pt x="191193" y="133004"/>
                </a:cubicBezTo>
                <a:cubicBezTo>
                  <a:pt x="188422" y="121920"/>
                  <a:pt x="186163" y="110696"/>
                  <a:pt x="182880" y="99753"/>
                </a:cubicBezTo>
                <a:cubicBezTo>
                  <a:pt x="177844" y="82967"/>
                  <a:pt x="166255" y="67402"/>
                  <a:pt x="166255" y="49877"/>
                </a:cubicBezTo>
                <a:lnTo>
                  <a:pt x="166255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0949" y="2129246"/>
            <a:ext cx="1841862" cy="132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704011" y="744583"/>
            <a:ext cx="3677195" cy="135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32811" y="875212"/>
            <a:ext cx="3389812" cy="125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42608" y="2227218"/>
            <a:ext cx="3389812" cy="122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81205" y="744583"/>
            <a:ext cx="1551215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922623" y="875212"/>
            <a:ext cx="9797" cy="135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18657" y="2129246"/>
            <a:ext cx="0" cy="1325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0566" y="262563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0950" y="3611880"/>
            <a:ext cx="1783079" cy="6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8555" y="37033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14058" y="2442752"/>
            <a:ext cx="3334293" cy="1260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2424" y="3206626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85687" y="415755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Inch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37479" y="2994966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Inch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1204" y="3512120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Ft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50086" y="2736669"/>
            <a:ext cx="48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72400" y="4774474"/>
            <a:ext cx="2555420" cy="24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521988"/>
            <a:ext cx="11062063" cy="4422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5702" y="2690949"/>
            <a:ext cx="71192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Costing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6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9" t="2128" r="1136" b="3210"/>
          <a:stretch/>
        </p:blipFill>
        <p:spPr>
          <a:xfrm>
            <a:off x="3175543" y="111033"/>
            <a:ext cx="5452474" cy="4095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4356827"/>
            <a:ext cx="10881360" cy="224407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999308" y="4422142"/>
            <a:ext cx="437606" cy="358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982979" y="4356827"/>
            <a:ext cx="470263" cy="367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9143" y="999309"/>
            <a:ext cx="158713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Assessment Number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40" y="1274335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WOOD </a:t>
            </a:r>
            <a:r>
              <a:rPr lang="en-US" sz="1100" dirty="0" smtClean="0"/>
              <a:t>COST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40" y="1925546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ENGINEER Cost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37" y="2527303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TOTAL </a:t>
            </a:r>
            <a:r>
              <a:rPr lang="en-US" sz="1100" dirty="0" smtClean="0"/>
              <a:t>COST (Without Margin) 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37" y="2860406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MARGIN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37" y="3155204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TOTAL </a:t>
            </a:r>
            <a:r>
              <a:rPr lang="en-US" sz="1100" dirty="0" smtClean="0"/>
              <a:t>COST (With Margin) 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1636" y="3444006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RATE PER CFT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37" y="1592443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PACKING </a:t>
            </a:r>
            <a:r>
              <a:rPr lang="en-US" sz="1100" dirty="0"/>
              <a:t>MATERIAL COST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635" y="2245910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LABOUR </a:t>
            </a:r>
            <a:r>
              <a:rPr lang="en-US" sz="1100" dirty="0"/>
              <a:t>COST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68732" y="999309"/>
            <a:ext cx="40168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Assess_90337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46121" y="646423"/>
            <a:ext cx="52643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246121" y="188885"/>
            <a:ext cx="52643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Add/Update Costing Summary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735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9" t="2128" r="1136" b="3210"/>
          <a:stretch/>
        </p:blipFill>
        <p:spPr>
          <a:xfrm>
            <a:off x="3364955" y="764176"/>
            <a:ext cx="5452474" cy="4095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8554" y="1045029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Assessment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596" y="1045029"/>
            <a:ext cx="40168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Assess_90337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4314" y="5231675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Wood Type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66356" y="5231675"/>
            <a:ext cx="40168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Drop Down with wood names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128553" y="2880360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QTY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78777" y="2687385"/>
            <a:ext cx="5538652" cy="195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4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368289"/>
            <a:ext cx="12192000" cy="5180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2205" y="5884818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Stock In Date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624247" y="5884818"/>
            <a:ext cx="97971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Date Field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36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02" y="172349"/>
            <a:ext cx="9278645" cy="4658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08959" y="5323115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Attachment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781001" y="5323115"/>
            <a:ext cx="170470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attachment Field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652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636"/>
          <a:stretch/>
        </p:blipFill>
        <p:spPr>
          <a:xfrm>
            <a:off x="606828" y="2247404"/>
            <a:ext cx="10529455" cy="3610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8589" y="1238596"/>
            <a:ext cx="718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mod file “</a:t>
            </a:r>
            <a:r>
              <a:rPr lang="en-US" dirty="0" err="1" smtClean="0"/>
              <a:t>packing_stock_type_info</a:t>
            </a:r>
            <a:r>
              <a:rPr lang="en-US" dirty="0" smtClean="0"/>
              <a:t>”. Same as </a:t>
            </a:r>
            <a:r>
              <a:rPr lang="en-US" dirty="0" err="1" smtClean="0"/>
              <a:t>stock_type_mod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Add RAW </a:t>
            </a:r>
            <a:r>
              <a:rPr lang="en-US" dirty="0"/>
              <a:t>MATERIALS </a:t>
            </a:r>
            <a:r>
              <a:rPr lang="en-US" dirty="0" smtClean="0"/>
              <a:t>, CONSUMABLES as drop down values.</a:t>
            </a:r>
          </a:p>
          <a:p>
            <a:pPr marL="342900" indent="-342900">
              <a:buAutoNum type="arabicPeriod"/>
            </a:pPr>
            <a:r>
              <a:rPr lang="en-US" dirty="0" smtClean="0"/>
              <a:t>Assign it as foreign key for stock 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1701555"/>
            <a:ext cx="10122131" cy="3475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3454" y="374072"/>
            <a:ext cx="3577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/>
              <a:t>Thick/Height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Thick/Height (In)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Width </a:t>
            </a:r>
            <a:r>
              <a:rPr lang="en-US" dirty="0" smtClean="0">
                <a:sym typeface="Wingdings" panose="05000000000000000000" pitchFamily="2" charset="2"/>
              </a:rPr>
              <a:t> Width(In)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Length Length (Ft)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Price  Price (INR)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5745" y="374072"/>
            <a:ext cx="4479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Value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Value</a:t>
            </a:r>
            <a:r>
              <a:rPr lang="en-US" dirty="0" smtClean="0"/>
              <a:t> (INR)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/>
              <a:t>GST</a:t>
            </a:r>
            <a:r>
              <a:rPr lang="en-US" dirty="0" smtClean="0">
                <a:sym typeface="Wingdings" panose="05000000000000000000" pitchFamily="2" charset="2"/>
              </a:rPr>
              <a:t> GST(%)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>
                <a:sym typeface="Wingdings" panose="05000000000000000000" pitchFamily="2" charset="2"/>
              </a:rPr>
              <a:t>GST Amount </a:t>
            </a:r>
            <a:r>
              <a:rPr lang="en-US" dirty="0">
                <a:sym typeface="Wingdings" panose="05000000000000000000" pitchFamily="2" charset="2"/>
              </a:rPr>
              <a:t>GST </a:t>
            </a:r>
            <a:r>
              <a:rPr lang="en-US" dirty="0" smtClean="0">
                <a:sym typeface="Wingdings" panose="05000000000000000000" pitchFamily="2" charset="2"/>
              </a:rPr>
              <a:t>Amount(INR)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>
                <a:sym typeface="Wingdings" panose="05000000000000000000" pitchFamily="2" charset="2"/>
              </a:rPr>
              <a:t>Total Bill Amount </a:t>
            </a:r>
            <a:r>
              <a:rPr lang="en-US" dirty="0">
                <a:sym typeface="Wingdings" panose="05000000000000000000" pitchFamily="2" charset="2"/>
              </a:rPr>
              <a:t>Total Bill Amount</a:t>
            </a:r>
            <a:r>
              <a:rPr lang="en-US" dirty="0" smtClean="0">
                <a:sym typeface="Wingdings" panose="05000000000000000000" pitchFamily="2" charset="2"/>
              </a:rPr>
              <a:t>(INR)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3781" y="5370021"/>
            <a:ext cx="2876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CFT field should be calculated field </a:t>
            </a:r>
            <a:r>
              <a:rPr lang="en-US" sz="1000" dirty="0"/>
              <a:t>and disable </a:t>
            </a:r>
            <a:r>
              <a:rPr lang="en-US" sz="1000" dirty="0" smtClean="0"/>
              <a:t>it. </a:t>
            </a:r>
          </a:p>
          <a:p>
            <a:r>
              <a:rPr lang="en-US" sz="1000" dirty="0" smtClean="0"/>
              <a:t>   (Formula = (Height * Width * Length)/144</a:t>
            </a:r>
          </a:p>
          <a:p>
            <a:r>
              <a:rPr lang="en-US" sz="1000" dirty="0" smtClean="0"/>
              <a:t># Total CFT should be calculated field and disable it.</a:t>
            </a:r>
          </a:p>
          <a:p>
            <a:r>
              <a:rPr lang="en-US" sz="1000" dirty="0" smtClean="0"/>
              <a:t>   (Formula = CFT * Quantity)</a:t>
            </a:r>
          </a:p>
          <a:p>
            <a:r>
              <a:rPr lang="en-US" sz="1000" dirty="0" smtClean="0"/>
              <a:t># CFT </a:t>
            </a:r>
            <a:r>
              <a:rPr lang="en-US" sz="1000" dirty="0"/>
              <a:t>field should be calculated field and disable it. </a:t>
            </a:r>
          </a:p>
          <a:p>
            <a:r>
              <a:rPr lang="en-US" sz="1000" dirty="0" smtClean="0"/>
              <a:t>   (</a:t>
            </a:r>
            <a:r>
              <a:rPr lang="en-US" sz="1000" dirty="0"/>
              <a:t>Formula = (Height * Width * Length)/144</a:t>
            </a:r>
          </a:p>
          <a:p>
            <a:r>
              <a:rPr lang="en-US" sz="1000" dirty="0" smtClean="0"/>
              <a:t># Total </a:t>
            </a:r>
            <a:r>
              <a:rPr lang="en-US" sz="1000" dirty="0"/>
              <a:t>CFT should be calculated field and disable it.</a:t>
            </a:r>
          </a:p>
          <a:p>
            <a:r>
              <a:rPr lang="en-US" sz="1000" dirty="0" smtClean="0"/>
              <a:t>   (</a:t>
            </a:r>
            <a:r>
              <a:rPr lang="en-US" sz="1000" dirty="0"/>
              <a:t>Formula = CFT * Quantity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364778" y="5304381"/>
            <a:ext cx="49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991" y="5370021"/>
            <a:ext cx="3266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value should be calculated field and </a:t>
            </a:r>
            <a:r>
              <a:rPr lang="en-US" sz="1000" dirty="0"/>
              <a:t>disable it</a:t>
            </a:r>
            <a:endParaRPr lang="en-US" sz="1000" dirty="0" smtClean="0"/>
          </a:p>
          <a:p>
            <a:r>
              <a:rPr lang="en-US" sz="1000" dirty="0" smtClean="0"/>
              <a:t>(Formula = price * Total CFT)</a:t>
            </a:r>
          </a:p>
          <a:p>
            <a:r>
              <a:rPr lang="en-US" sz="1000" dirty="0" smtClean="0"/>
              <a:t># Total CFT, Value and GST should be float type and default value should be 0.0. Check data type in mod file.</a:t>
            </a:r>
            <a:br>
              <a:rPr lang="en-US" sz="1000" dirty="0" smtClean="0"/>
            </a:br>
            <a:r>
              <a:rPr lang="en-US" sz="1000" dirty="0" smtClean="0"/>
              <a:t># GST amount should be calculated </a:t>
            </a:r>
            <a:r>
              <a:rPr lang="en-US" sz="1000" dirty="0"/>
              <a:t>field and disable </a:t>
            </a:r>
            <a:r>
              <a:rPr lang="en-US" sz="1000" dirty="0" smtClean="0"/>
              <a:t>it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(Formula = Value * GST)</a:t>
            </a:r>
          </a:p>
          <a:p>
            <a:r>
              <a:rPr lang="en-US" sz="1000" dirty="0"/>
              <a:t># </a:t>
            </a:r>
            <a:r>
              <a:rPr lang="en-US" sz="1000" dirty="0" smtClean="0"/>
              <a:t>Total Bill amount </a:t>
            </a:r>
            <a:r>
              <a:rPr lang="en-US" sz="1000" dirty="0"/>
              <a:t>should be calculated field and disable it</a:t>
            </a:r>
          </a:p>
          <a:p>
            <a:r>
              <a:rPr lang="en-US" sz="1000" dirty="0"/>
              <a:t> (Formula = # GST amount </a:t>
            </a:r>
            <a:r>
              <a:rPr lang="en-US" sz="1000" dirty="0" smtClean="0"/>
              <a:t>+ Value)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785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431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- BVM</dc:creator>
  <cp:lastModifiedBy>Microsoft account</cp:lastModifiedBy>
  <cp:revision>25</cp:revision>
  <dcterms:created xsi:type="dcterms:W3CDTF">2023-03-12T05:23:54Z</dcterms:created>
  <dcterms:modified xsi:type="dcterms:W3CDTF">2024-06-08T06:58:23Z</dcterms:modified>
</cp:coreProperties>
</file>