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7" r:id="rId2"/>
    <p:sldId id="278" r:id="rId3"/>
    <p:sldId id="266" r:id="rId4"/>
    <p:sldId id="267" r:id="rId5"/>
    <p:sldId id="268" r:id="rId6"/>
    <p:sldId id="270" r:id="rId7"/>
    <p:sldId id="273" r:id="rId8"/>
    <p:sldId id="271" r:id="rId9"/>
    <p:sldId id="272" r:id="rId10"/>
    <p:sldId id="274" r:id="rId11"/>
    <p:sldId id="275" r:id="rId12"/>
    <p:sldId id="276" r:id="rId13"/>
    <p:sldId id="269" r:id="rId14"/>
    <p:sldId id="279" r:id="rId15"/>
    <p:sldId id="260" r:id="rId16"/>
    <p:sldId id="281"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4E54AF-1475-49CD-9B5F-250B2868E7C4}">
          <p14:sldIdLst>
            <p14:sldId id="257"/>
            <p14:sldId id="278"/>
            <p14:sldId id="266"/>
            <p14:sldId id="267"/>
            <p14:sldId id="268"/>
            <p14:sldId id="270"/>
            <p14:sldId id="273"/>
            <p14:sldId id="271"/>
            <p14:sldId id="272"/>
            <p14:sldId id="274"/>
            <p14:sldId id="275"/>
            <p14:sldId id="276"/>
            <p14:sldId id="269"/>
            <p14:sldId id="279"/>
            <p14:sldId id="260"/>
            <p14:sldId id="281"/>
            <p14:sldId id="2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CF6"/>
    <a:srgbClr val="9DFFF9"/>
    <a:srgbClr val="F9D9DB"/>
    <a:srgbClr val="FAA974"/>
    <a:srgbClr val="2B6C9D"/>
    <a:srgbClr val="122D42"/>
    <a:srgbClr val="4472C4"/>
    <a:srgbClr val="008080"/>
    <a:srgbClr val="FFFF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01" autoAdjust="0"/>
    <p:restoredTop sz="95337" autoAdjust="0"/>
  </p:normalViewPr>
  <p:slideViewPr>
    <p:cSldViewPr snapToGrid="0">
      <p:cViewPr varScale="1">
        <p:scale>
          <a:sx n="87" d="100"/>
          <a:sy n="87" d="100"/>
        </p:scale>
        <p:origin x="101" y="8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Bookman Old Style" panose="02050604050505020204" pitchFamily="18" charset="0"/>
                <a:ea typeface="+mn-ea"/>
                <a:cs typeface="+mn-cs"/>
              </a:defRPr>
            </a:pPr>
            <a:r>
              <a:rPr lang="en-US"/>
              <a:t>Return Of Investment (Monthly)</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Bookman Old Style" panose="02050604050505020204" pitchFamily="18" charset="0"/>
              <a:ea typeface="+mn-ea"/>
              <a:cs typeface="+mn-cs"/>
            </a:defRPr>
          </a:pPr>
          <a:endParaRPr lang="en-US"/>
        </a:p>
      </c:txPr>
    </c:title>
    <c:autoTitleDeleted val="0"/>
    <c:plotArea>
      <c:layout/>
      <c:barChart>
        <c:barDir val="col"/>
        <c:grouping val="clustered"/>
        <c:varyColors val="0"/>
        <c:ser>
          <c:idx val="0"/>
          <c:order val="0"/>
          <c:tx>
            <c:strRef>
              <c:f>ROI!$E$5</c:f>
              <c:strCache>
                <c:ptCount val="1"/>
                <c:pt idx="0">
                  <c:v>Savings (INR)</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ROI!$F$4:$R$4</c:f>
              <c:numCache>
                <c:formatCode>General</c:formatCode>
                <c:ptCount val="13"/>
                <c:pt idx="0">
                  <c:v>1</c:v>
                </c:pt>
                <c:pt idx="1">
                  <c:v>2</c:v>
                </c:pt>
                <c:pt idx="2">
                  <c:v>3</c:v>
                </c:pt>
                <c:pt idx="3">
                  <c:v>4</c:v>
                </c:pt>
                <c:pt idx="4">
                  <c:v>5</c:v>
                </c:pt>
                <c:pt idx="5">
                  <c:v>6</c:v>
                </c:pt>
                <c:pt idx="6">
                  <c:v>7</c:v>
                </c:pt>
                <c:pt idx="7">
                  <c:v>8</c:v>
                </c:pt>
                <c:pt idx="8">
                  <c:v>9</c:v>
                </c:pt>
                <c:pt idx="9">
                  <c:v>10</c:v>
                </c:pt>
                <c:pt idx="10">
                  <c:v>15</c:v>
                </c:pt>
                <c:pt idx="11">
                  <c:v>20</c:v>
                </c:pt>
                <c:pt idx="12">
                  <c:v>25</c:v>
                </c:pt>
              </c:numCache>
            </c:numRef>
          </c:cat>
          <c:val>
            <c:numRef>
              <c:f>ROI!$F$5:$R$5</c:f>
              <c:numCache>
                <c:formatCode>General</c:formatCode>
                <c:ptCount val="13"/>
                <c:pt idx="0">
                  <c:v>10000</c:v>
                </c:pt>
                <c:pt idx="1">
                  <c:v>20000</c:v>
                </c:pt>
                <c:pt idx="2">
                  <c:v>30000</c:v>
                </c:pt>
                <c:pt idx="3">
                  <c:v>40000</c:v>
                </c:pt>
                <c:pt idx="4">
                  <c:v>50000</c:v>
                </c:pt>
                <c:pt idx="5">
                  <c:v>60000</c:v>
                </c:pt>
                <c:pt idx="6">
                  <c:v>70000</c:v>
                </c:pt>
                <c:pt idx="7">
                  <c:v>80000</c:v>
                </c:pt>
                <c:pt idx="8">
                  <c:v>90000</c:v>
                </c:pt>
                <c:pt idx="9">
                  <c:v>100000</c:v>
                </c:pt>
                <c:pt idx="10">
                  <c:v>150000</c:v>
                </c:pt>
                <c:pt idx="11">
                  <c:v>200000</c:v>
                </c:pt>
                <c:pt idx="12">
                  <c:v>250000</c:v>
                </c:pt>
              </c:numCache>
            </c:numRef>
          </c:val>
        </c:ser>
        <c:dLbls>
          <c:dLblPos val="outEnd"/>
          <c:showLegendKey val="0"/>
          <c:showVal val="1"/>
          <c:showCatName val="0"/>
          <c:showSerName val="0"/>
          <c:showPercent val="0"/>
          <c:showBubbleSize val="0"/>
        </c:dLbls>
        <c:gapWidth val="100"/>
        <c:overlap val="-24"/>
        <c:axId val="-1699738960"/>
        <c:axId val="-1699737872"/>
      </c:barChart>
      <c:catAx>
        <c:axId val="-1699738960"/>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Bookman Old Style" panose="02050604050505020204" pitchFamily="18" charset="0"/>
                    <a:ea typeface="+mn-ea"/>
                    <a:cs typeface="+mn-cs"/>
                  </a:defRPr>
                </a:pPr>
                <a:r>
                  <a:rPr lang="en-US"/>
                  <a:t>Effort Reduction %</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Bookman Old Style" panose="02050604050505020204" pitchFamily="18" charset="0"/>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Bookman Old Style" panose="02050604050505020204" pitchFamily="18" charset="0"/>
                <a:ea typeface="+mn-ea"/>
                <a:cs typeface="+mn-cs"/>
              </a:defRPr>
            </a:pPr>
            <a:endParaRPr lang="en-US"/>
          </a:p>
        </c:txPr>
        <c:crossAx val="-1699737872"/>
        <c:crosses val="autoZero"/>
        <c:auto val="1"/>
        <c:lblAlgn val="ctr"/>
        <c:lblOffset val="100"/>
        <c:noMultiLvlLbl val="0"/>
      </c:catAx>
      <c:valAx>
        <c:axId val="-1699737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Bookman Old Style" panose="02050604050505020204" pitchFamily="18" charset="0"/>
                    <a:ea typeface="+mn-ea"/>
                    <a:cs typeface="+mn-cs"/>
                  </a:defRPr>
                </a:pPr>
                <a:r>
                  <a:rPr lang="en-US"/>
                  <a:t>Savings (INR)</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Bookman Old Style" panose="02050604050505020204"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Bookman Old Style" panose="02050604050505020204" pitchFamily="18" charset="0"/>
                <a:ea typeface="+mn-ea"/>
                <a:cs typeface="+mn-cs"/>
              </a:defRPr>
            </a:pPr>
            <a:endParaRPr lang="en-US"/>
          </a:p>
        </c:txPr>
        <c:crossAx val="-1699738960"/>
        <c:crosses val="autoZero"/>
        <c:crossBetween val="between"/>
      </c:valAx>
      <c:spPr>
        <a:noFill/>
        <a:ln>
          <a:noFill/>
        </a:ln>
        <a:effectLst/>
      </c:spPr>
    </c:plotArea>
    <c:plotVisOnly val="1"/>
    <c:dispBlanksAs val="gap"/>
    <c:showDLblsOverMax val="0"/>
  </c:chart>
  <c:spPr>
    <a:noFill/>
    <a:ln>
      <a:noFill/>
    </a:ln>
    <a:effectLst>
      <a:outerShdw blurRad="50800" dist="38100" dir="2700000" algn="tl" rotWithShape="0">
        <a:prstClr val="black">
          <a:alpha val="40000"/>
        </a:prstClr>
      </a:outerShdw>
    </a:effectLst>
  </c:spPr>
  <c:txPr>
    <a:bodyPr/>
    <a:lstStyle/>
    <a:p>
      <a:pPr>
        <a:defRPr>
          <a:latin typeface="Bookman Old Style" panose="02050604050505020204" pitchFamily="18" charset="0"/>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drawing1.xml><?xml version="1.0" encoding="utf-8"?>
<c:userShapes xmlns:c="http://schemas.openxmlformats.org/drawingml/2006/chart">
  <cdr:relSizeAnchor xmlns:cdr="http://schemas.openxmlformats.org/drawingml/2006/chartDrawing">
    <cdr:from>
      <cdr:x>0.19003</cdr:x>
      <cdr:y>0.17494</cdr:y>
    </cdr:from>
    <cdr:to>
      <cdr:x>0.38422</cdr:x>
      <cdr:y>0.23704</cdr:y>
    </cdr:to>
    <cdr:sp macro="" textlink="">
      <cdr:nvSpPr>
        <cdr:cNvPr id="2" name="TextBox 1"/>
        <cdr:cNvSpPr txBox="1"/>
      </cdr:nvSpPr>
      <cdr:spPr>
        <a:xfrm xmlns:a="http://schemas.openxmlformats.org/drawingml/2006/main">
          <a:off x="1864107" y="760587"/>
          <a:ext cx="1904852" cy="270003"/>
        </a:xfrm>
        <a:prstGeom xmlns:a="http://schemas.openxmlformats.org/drawingml/2006/main" prst="rect">
          <a:avLst/>
        </a:prstGeom>
      </cdr:spPr>
      <cdr:style>
        <a:lnRef xmlns:a="http://schemas.openxmlformats.org/drawingml/2006/main" idx="0">
          <a:schemeClr val="accent2"/>
        </a:lnRef>
        <a:fillRef xmlns:a="http://schemas.openxmlformats.org/drawingml/2006/main" idx="3">
          <a:schemeClr val="accent2"/>
        </a:fillRef>
        <a:effectRef xmlns:a="http://schemas.openxmlformats.org/drawingml/2006/main" idx="3">
          <a:schemeClr val="accent2"/>
        </a:effectRef>
        <a:fontRef xmlns:a="http://schemas.openxmlformats.org/drawingml/2006/main" idx="minor">
          <a:schemeClr val="lt1"/>
        </a:fontRef>
      </cdr:style>
      <cdr:txBody>
        <a:bodyPr xmlns:a="http://schemas.openxmlformats.org/drawingml/2006/main" vertOverflow="clip" wrap="square" rtlCol="0"/>
        <a:lstStyle xmlns:a="http://schemas.openxmlformats.org/drawingml/2006/main"/>
        <a:p xmlns:a="http://schemas.openxmlformats.org/drawingml/2006/main">
          <a:r>
            <a:rPr lang="en-US" sz="1200" dirty="0" smtClean="0">
              <a:latin typeface="Bookman Old Style" panose="02050604050505020204" pitchFamily="18" charset="0"/>
            </a:rPr>
            <a:t>Application Users - 50</a:t>
          </a:r>
          <a:endParaRPr lang="en-US" sz="1200" dirty="0">
            <a:latin typeface="Bookman Old Style" panose="02050604050505020204" pitchFamily="18" charset="0"/>
          </a:endParaRPr>
        </a:p>
      </cdr:txBody>
    </cdr:sp>
  </cdr:relSizeAnchor>
  <cdr:relSizeAnchor xmlns:cdr="http://schemas.openxmlformats.org/drawingml/2006/chartDrawing">
    <cdr:from>
      <cdr:x>0.18899</cdr:x>
      <cdr:y>0.257</cdr:y>
    </cdr:from>
    <cdr:to>
      <cdr:x>0.38318</cdr:x>
      <cdr:y>0.3191</cdr:y>
    </cdr:to>
    <cdr:sp macro="" textlink="">
      <cdr:nvSpPr>
        <cdr:cNvPr id="3" name="TextBox 1"/>
        <cdr:cNvSpPr txBox="1"/>
      </cdr:nvSpPr>
      <cdr:spPr>
        <a:xfrm xmlns:a="http://schemas.openxmlformats.org/drawingml/2006/main">
          <a:off x="1853920" y="1117376"/>
          <a:ext cx="1904853" cy="270003"/>
        </a:xfrm>
        <a:prstGeom xmlns:a="http://schemas.openxmlformats.org/drawingml/2006/main" prst="rect">
          <a:avLst/>
        </a:prstGeom>
      </cdr:spPr>
      <cdr:style>
        <a:lnRef xmlns:a="http://schemas.openxmlformats.org/drawingml/2006/main" idx="0">
          <a:schemeClr val="accent2"/>
        </a:lnRef>
        <a:fillRef xmlns:a="http://schemas.openxmlformats.org/drawingml/2006/main" idx="3">
          <a:schemeClr val="accent2"/>
        </a:fillRef>
        <a:effectRef xmlns:a="http://schemas.openxmlformats.org/drawingml/2006/main" idx="3">
          <a:schemeClr val="accent2"/>
        </a:effectRef>
        <a:fontRef xmlns:a="http://schemas.openxmlformats.org/drawingml/2006/main" idx="minor">
          <a:schemeClr val="lt1"/>
        </a:fontRef>
      </cdr:style>
      <cdr:txBody>
        <a:bodyPr xmlns:a="http://schemas.openxmlformats.org/drawingml/2006/main" wrap="square" rtlCol="0"/>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dirty="0" smtClean="0">
              <a:latin typeface="Bookman Old Style" panose="02050604050505020204" pitchFamily="18" charset="0"/>
            </a:rPr>
            <a:t>Average Salary – 20k</a:t>
          </a:r>
          <a:endParaRPr lang="en-US" sz="1200" dirty="0">
            <a:latin typeface="Bookman Old Style" panose="02050604050505020204" pitchFamily="18"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0D734-CAA4-4DBE-BA11-A24B342F8185}" type="datetimeFigureOut">
              <a:rPr lang="en-US" smtClean="0"/>
              <a:t>7/19/2024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0E06D-7B29-4A1A-8007-DD1B4F3A5E94}" type="slidenum">
              <a:rPr lang="en-US" smtClean="0"/>
              <a:t>‹#›</a:t>
            </a:fld>
            <a:endParaRPr lang="en-US"/>
          </a:p>
        </p:txBody>
      </p:sp>
    </p:spTree>
    <p:extLst>
      <p:ext uri="{BB962C8B-B14F-4D97-AF65-F5344CB8AC3E}">
        <p14:creationId xmlns:p14="http://schemas.microsoft.com/office/powerpoint/2010/main" val="2177299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CD4C2B-B448-451F-A2A2-37FE2D4BAD48}" type="datetimeFigureOut">
              <a:rPr lang="en-US" smtClean="0"/>
              <a:t>7/19/2024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D5D4F-D910-408B-848C-79869292C987}" type="slidenum">
              <a:rPr lang="en-US" smtClean="0"/>
              <a:t>‹#›</a:t>
            </a:fld>
            <a:endParaRPr lang="en-US"/>
          </a:p>
        </p:txBody>
      </p:sp>
    </p:spTree>
    <p:extLst>
      <p:ext uri="{BB962C8B-B14F-4D97-AF65-F5344CB8AC3E}">
        <p14:creationId xmlns:p14="http://schemas.microsoft.com/office/powerpoint/2010/main" val="1613873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8D5D4F-D910-408B-848C-79869292C987}" type="slidenum">
              <a:rPr lang="en-US" smtClean="0"/>
              <a:t>1</a:t>
            </a:fld>
            <a:endParaRPr lang="en-US"/>
          </a:p>
        </p:txBody>
      </p:sp>
    </p:spTree>
    <p:extLst>
      <p:ext uri="{BB962C8B-B14F-4D97-AF65-F5344CB8AC3E}">
        <p14:creationId xmlns:p14="http://schemas.microsoft.com/office/powerpoint/2010/main" val="3310622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Features of a Customer Management System (CMS)</a:t>
            </a:r>
          </a:p>
          <a:p>
            <a:r>
              <a:rPr lang="en-US" b="1" dirty="0" smtClean="0"/>
              <a:t>Customer Database:</a:t>
            </a:r>
            <a:endParaRPr lang="en-US" dirty="0" smtClean="0"/>
          </a:p>
          <a:p>
            <a:pPr lvl="1"/>
            <a:r>
              <a:rPr lang="en-US" dirty="0" smtClean="0"/>
              <a:t>Centralized storage of customer information</a:t>
            </a:r>
          </a:p>
          <a:p>
            <a:pPr lvl="1"/>
            <a:r>
              <a:rPr lang="en-US" dirty="0" smtClean="0"/>
              <a:t>Detailed contact details, communication history, and purchase records</a:t>
            </a:r>
          </a:p>
          <a:p>
            <a:pPr lvl="1"/>
            <a:r>
              <a:rPr lang="en-US" dirty="0" smtClean="0"/>
              <a:t>Easy access and retrieval of customer data</a:t>
            </a:r>
          </a:p>
          <a:p>
            <a:r>
              <a:rPr lang="en-US" b="1" dirty="0" smtClean="0"/>
              <a:t>Contact Management:</a:t>
            </a:r>
            <a:endParaRPr lang="en-US" dirty="0" smtClean="0"/>
          </a:p>
          <a:p>
            <a:pPr lvl="1"/>
            <a:r>
              <a:rPr lang="en-US" dirty="0" smtClean="0"/>
              <a:t>Detailed profiles for each contact</a:t>
            </a:r>
          </a:p>
          <a:p>
            <a:pPr lvl="1"/>
            <a:r>
              <a:rPr lang="en-US" dirty="0" smtClean="0"/>
              <a:t>Interaction tracking (emails, calls, meetings)</a:t>
            </a:r>
          </a:p>
          <a:p>
            <a:pPr lvl="1"/>
            <a:r>
              <a:rPr lang="en-US" dirty="0" smtClean="0"/>
              <a:t>Notes and follow-up reminders</a:t>
            </a:r>
          </a:p>
          <a:p>
            <a:r>
              <a:rPr lang="en-US" b="1" dirty="0" smtClean="0"/>
              <a:t>Customer Segmentation:</a:t>
            </a:r>
            <a:endParaRPr lang="en-US" dirty="0" smtClean="0"/>
          </a:p>
          <a:p>
            <a:pPr lvl="1"/>
            <a:r>
              <a:rPr lang="en-US" dirty="0" smtClean="0"/>
              <a:t>Grouping customers based on various criteria (demographics, purchase behavior)</a:t>
            </a:r>
          </a:p>
          <a:p>
            <a:pPr lvl="1"/>
            <a:r>
              <a:rPr lang="en-US" dirty="0" smtClean="0"/>
              <a:t>Customized marketing campaigns</a:t>
            </a:r>
          </a:p>
          <a:p>
            <a:pPr lvl="1"/>
            <a:r>
              <a:rPr lang="en-US" dirty="0" smtClean="0"/>
              <a:t>Targeted communication</a:t>
            </a:r>
          </a:p>
          <a:p>
            <a:r>
              <a:rPr lang="en-US" b="1" dirty="0" smtClean="0"/>
              <a:t>Interaction Tracking:</a:t>
            </a:r>
            <a:endParaRPr lang="en-US" dirty="0" smtClean="0"/>
          </a:p>
          <a:p>
            <a:pPr lvl="1"/>
            <a:r>
              <a:rPr lang="en-US" dirty="0" smtClean="0"/>
              <a:t>Logging of all customer interactions</a:t>
            </a:r>
          </a:p>
          <a:p>
            <a:pPr lvl="1"/>
            <a:r>
              <a:rPr lang="en-US" dirty="0" smtClean="0"/>
              <a:t>Email and call tracking</a:t>
            </a:r>
          </a:p>
          <a:p>
            <a:pPr lvl="1"/>
            <a:r>
              <a:rPr lang="en-US" dirty="0" smtClean="0"/>
              <a:t>Activity history</a:t>
            </a:r>
          </a:p>
          <a:p>
            <a:r>
              <a:rPr lang="en-US" b="1" dirty="0" smtClean="0"/>
              <a:t>Customer Support Management:</a:t>
            </a:r>
            <a:endParaRPr lang="en-US" dirty="0" smtClean="0"/>
          </a:p>
          <a:p>
            <a:pPr lvl="1"/>
            <a:r>
              <a:rPr lang="en-US" dirty="0" smtClean="0"/>
              <a:t>Ticketing system for customer inquiries and issues</a:t>
            </a:r>
          </a:p>
          <a:p>
            <a:pPr lvl="1"/>
            <a:r>
              <a:rPr lang="en-US" dirty="0" smtClean="0"/>
              <a:t>Case management and resolution tracking</a:t>
            </a:r>
          </a:p>
          <a:p>
            <a:pPr lvl="1"/>
            <a:r>
              <a:rPr lang="en-US" dirty="0" smtClean="0"/>
              <a:t>Integration with support channels (phone, email, chat)</a:t>
            </a:r>
          </a:p>
          <a:p>
            <a:r>
              <a:rPr lang="en-US" b="1" dirty="0" smtClean="0"/>
              <a:t>Sales Tracking:</a:t>
            </a:r>
            <a:endParaRPr lang="en-US" dirty="0" smtClean="0"/>
          </a:p>
          <a:p>
            <a:pPr lvl="1"/>
            <a:r>
              <a:rPr lang="en-US" dirty="0" smtClean="0"/>
              <a:t>Monitoring sales opportunities and leads</a:t>
            </a:r>
          </a:p>
          <a:p>
            <a:pPr lvl="1"/>
            <a:r>
              <a:rPr lang="en-US" dirty="0" smtClean="0"/>
              <a:t>Pipeline management</a:t>
            </a:r>
          </a:p>
          <a:p>
            <a:pPr lvl="1"/>
            <a:r>
              <a:rPr lang="en-US" dirty="0" smtClean="0"/>
              <a:t>Sales forecasting</a:t>
            </a:r>
          </a:p>
          <a:p>
            <a:r>
              <a:rPr lang="en-US" b="1" dirty="0" smtClean="0"/>
              <a:t>Automated Workflows:</a:t>
            </a:r>
            <a:endParaRPr lang="en-US" dirty="0" smtClean="0"/>
          </a:p>
          <a:p>
            <a:pPr lvl="1"/>
            <a:r>
              <a:rPr lang="en-US" dirty="0" smtClean="0"/>
              <a:t>Automation of repetitive tasks (follow-up emails, reminders)</a:t>
            </a:r>
          </a:p>
          <a:p>
            <a:pPr lvl="1"/>
            <a:r>
              <a:rPr lang="en-US" dirty="0" smtClean="0"/>
              <a:t>Workflow customization</a:t>
            </a:r>
          </a:p>
          <a:p>
            <a:pPr lvl="1"/>
            <a:r>
              <a:rPr lang="en-US" dirty="0" smtClean="0"/>
              <a:t>Task assignment and tracking</a:t>
            </a:r>
          </a:p>
          <a:p>
            <a:r>
              <a:rPr lang="en-US" b="1" dirty="0" smtClean="0"/>
              <a:t>Reporting and Analytics:</a:t>
            </a:r>
            <a:endParaRPr lang="en-US" dirty="0" smtClean="0"/>
          </a:p>
          <a:p>
            <a:pPr lvl="1"/>
            <a:r>
              <a:rPr lang="en-US" dirty="0" smtClean="0"/>
              <a:t>Customizable reports and dashboards</a:t>
            </a:r>
          </a:p>
          <a:p>
            <a:pPr lvl="1"/>
            <a:r>
              <a:rPr lang="en-US" dirty="0" smtClean="0"/>
              <a:t>Real-time data analytics</a:t>
            </a:r>
          </a:p>
          <a:p>
            <a:pPr lvl="1"/>
            <a:r>
              <a:rPr lang="en-US" dirty="0" smtClean="0"/>
              <a:t>Key performance indicators (KPIs) tracking</a:t>
            </a:r>
          </a:p>
          <a:p>
            <a:r>
              <a:rPr lang="en-US" b="1" dirty="0" smtClean="0"/>
              <a:t>Integration Capabilities:</a:t>
            </a:r>
            <a:endParaRPr lang="en-US" dirty="0" smtClean="0"/>
          </a:p>
          <a:p>
            <a:pPr lvl="1"/>
            <a:r>
              <a:rPr lang="en-US" dirty="0" smtClean="0"/>
              <a:t>Integration with other business systems (ERP, marketing automation)</a:t>
            </a:r>
          </a:p>
          <a:p>
            <a:pPr lvl="1"/>
            <a:r>
              <a:rPr lang="en-US" dirty="0" smtClean="0"/>
              <a:t>API for custom integrations</a:t>
            </a:r>
          </a:p>
          <a:p>
            <a:pPr lvl="1"/>
            <a:r>
              <a:rPr lang="en-US" dirty="0" smtClean="0"/>
              <a:t>Third-party app integration</a:t>
            </a:r>
          </a:p>
          <a:p>
            <a:r>
              <a:rPr lang="en-US" b="1" dirty="0" smtClean="0"/>
              <a:t>Mobile Access:</a:t>
            </a:r>
            <a:endParaRPr lang="en-US" dirty="0" smtClean="0"/>
          </a:p>
          <a:p>
            <a:pPr lvl="1"/>
            <a:r>
              <a:rPr lang="en-US" dirty="0" smtClean="0"/>
              <a:t>Mobile app for on-the-go access</a:t>
            </a:r>
          </a:p>
          <a:p>
            <a:pPr lvl="1"/>
            <a:r>
              <a:rPr lang="en-US" dirty="0" smtClean="0"/>
              <a:t>Offline data access</a:t>
            </a:r>
          </a:p>
          <a:p>
            <a:pPr lvl="1"/>
            <a:r>
              <a:rPr lang="en-US" dirty="0" smtClean="0"/>
              <a:t>Real-time synchronization</a:t>
            </a:r>
          </a:p>
          <a:p>
            <a:pPr lvl="1"/>
            <a:r>
              <a:rPr lang="en-US" dirty="0" smtClean="0"/>
              <a:t>Push notifications</a:t>
            </a:r>
          </a:p>
          <a:p>
            <a:r>
              <a:rPr lang="en-US" b="1" dirty="0" smtClean="0"/>
              <a:t>Security and Access Control:</a:t>
            </a:r>
            <a:endParaRPr lang="en-US" dirty="0" smtClean="0"/>
          </a:p>
          <a:p>
            <a:pPr lvl="1"/>
            <a:r>
              <a:rPr lang="en-US" dirty="0" smtClean="0"/>
              <a:t>Role-based access control</a:t>
            </a:r>
          </a:p>
          <a:p>
            <a:pPr lvl="1"/>
            <a:r>
              <a:rPr lang="en-US" dirty="0" smtClean="0"/>
              <a:t>Data encryption</a:t>
            </a:r>
          </a:p>
          <a:p>
            <a:pPr lvl="1"/>
            <a:r>
              <a:rPr lang="en-US" dirty="0" smtClean="0"/>
              <a:t>User authentication and authorization</a:t>
            </a:r>
          </a:p>
          <a:p>
            <a:pPr lvl="1"/>
            <a:r>
              <a:rPr lang="en-US" dirty="0" smtClean="0"/>
              <a:t>Audit trails</a:t>
            </a:r>
          </a:p>
          <a:p>
            <a:r>
              <a:rPr lang="en-US" b="1" dirty="0" smtClean="0"/>
              <a:t>Customization and Scalability:</a:t>
            </a:r>
            <a:endParaRPr lang="en-US" dirty="0" smtClean="0"/>
          </a:p>
          <a:p>
            <a:pPr lvl="1"/>
            <a:r>
              <a:rPr lang="en-US" dirty="0" smtClean="0"/>
              <a:t>Customizable workflows and fields</a:t>
            </a:r>
          </a:p>
          <a:p>
            <a:pPr lvl="1"/>
            <a:r>
              <a:rPr lang="en-US" dirty="0" smtClean="0"/>
              <a:t>Scalable architecture</a:t>
            </a:r>
          </a:p>
          <a:p>
            <a:pPr lvl="1"/>
            <a:r>
              <a:rPr lang="en-US" dirty="0" smtClean="0"/>
              <a:t>Multi-language and multi-currency support</a:t>
            </a:r>
          </a:p>
          <a:p>
            <a:r>
              <a:rPr lang="en-US" b="1" dirty="0" smtClean="0"/>
              <a:t>Collaboration Tools:</a:t>
            </a:r>
            <a:endParaRPr lang="en-US" dirty="0" smtClean="0"/>
          </a:p>
          <a:p>
            <a:pPr lvl="1"/>
            <a:r>
              <a:rPr lang="en-US" dirty="0" smtClean="0"/>
              <a:t>Team communication and collaboration features</a:t>
            </a:r>
          </a:p>
          <a:p>
            <a:pPr lvl="1"/>
            <a:r>
              <a:rPr lang="en-US" dirty="0" smtClean="0"/>
              <a:t>Shared calendars and task lists</a:t>
            </a:r>
          </a:p>
          <a:p>
            <a:pPr lvl="1"/>
            <a:r>
              <a:rPr lang="en-US" dirty="0" smtClean="0"/>
              <a:t>Document sharing</a:t>
            </a:r>
          </a:p>
          <a:p>
            <a:pPr lvl="1"/>
            <a:r>
              <a:rPr lang="en-US" dirty="0" smtClean="0"/>
              <a:t>Internal messaging system</a:t>
            </a:r>
          </a:p>
          <a:p>
            <a:r>
              <a:rPr lang="en-US" b="1" dirty="0" smtClean="0"/>
              <a:t>Key Benefits of a Customer Management System (CMS)</a:t>
            </a:r>
          </a:p>
          <a:p>
            <a:r>
              <a:rPr lang="en-US" b="1" dirty="0" smtClean="0"/>
              <a:t>Enhanced Customer Relationships:</a:t>
            </a:r>
            <a:endParaRPr lang="en-US" dirty="0" smtClean="0"/>
          </a:p>
          <a:p>
            <a:pPr lvl="1"/>
            <a:r>
              <a:rPr lang="en-US" dirty="0" smtClean="0"/>
              <a:t>Improved customer service through detailed interaction tracking</a:t>
            </a:r>
          </a:p>
          <a:p>
            <a:pPr lvl="1"/>
            <a:r>
              <a:rPr lang="en-US" dirty="0" smtClean="0"/>
              <a:t>Personalized communication and follow-ups</a:t>
            </a:r>
          </a:p>
          <a:p>
            <a:pPr lvl="1"/>
            <a:r>
              <a:rPr lang="en-US" dirty="0" smtClean="0"/>
              <a:t>Increased customer satisfaction and loyalty</a:t>
            </a:r>
          </a:p>
          <a:p>
            <a:r>
              <a:rPr lang="en-US" b="1" dirty="0" smtClean="0"/>
              <a:t>Improved Sales and Marketing Efficiency:</a:t>
            </a:r>
            <a:endParaRPr lang="en-US" dirty="0" smtClean="0"/>
          </a:p>
          <a:p>
            <a:pPr lvl="1"/>
            <a:r>
              <a:rPr lang="en-US" dirty="0" smtClean="0"/>
              <a:t>Streamlined sales processes and lead management</a:t>
            </a:r>
          </a:p>
          <a:p>
            <a:pPr lvl="1"/>
            <a:r>
              <a:rPr lang="en-US" dirty="0" smtClean="0"/>
              <a:t>Targeted marketing campaigns based on customer segmentation</a:t>
            </a:r>
          </a:p>
          <a:p>
            <a:pPr lvl="1"/>
            <a:r>
              <a:rPr lang="en-US" dirty="0" smtClean="0"/>
              <a:t>Better sales forecasting and planning</a:t>
            </a:r>
          </a:p>
          <a:p>
            <a:r>
              <a:rPr lang="en-US" b="1" dirty="0" smtClean="0"/>
              <a:t>Centralized Information:</a:t>
            </a:r>
            <a:endParaRPr lang="en-US" dirty="0" smtClean="0"/>
          </a:p>
          <a:p>
            <a:pPr lvl="1"/>
            <a:r>
              <a:rPr lang="en-US" dirty="0" smtClean="0"/>
              <a:t>Easy access to comprehensive customer data</a:t>
            </a:r>
          </a:p>
          <a:p>
            <a:pPr lvl="1"/>
            <a:r>
              <a:rPr lang="en-US" dirty="0" smtClean="0"/>
              <a:t>Reduced data silos and improved data accuracy</a:t>
            </a:r>
          </a:p>
          <a:p>
            <a:pPr lvl="1"/>
            <a:r>
              <a:rPr lang="en-US" dirty="0" smtClean="0"/>
              <a:t>Enhanced collaboration among teams</a:t>
            </a:r>
          </a:p>
          <a:p>
            <a:r>
              <a:rPr lang="en-US" b="1" dirty="0" smtClean="0"/>
              <a:t>Increased Productivity:</a:t>
            </a:r>
            <a:endParaRPr lang="en-US" dirty="0" smtClean="0"/>
          </a:p>
          <a:p>
            <a:pPr lvl="1"/>
            <a:r>
              <a:rPr lang="en-US" dirty="0" smtClean="0"/>
              <a:t>Automation of repetitive tasks</a:t>
            </a:r>
          </a:p>
          <a:p>
            <a:pPr lvl="1"/>
            <a:r>
              <a:rPr lang="en-US" dirty="0" smtClean="0"/>
              <a:t>Efficient task management and assignment</a:t>
            </a:r>
          </a:p>
          <a:p>
            <a:pPr lvl="1"/>
            <a:r>
              <a:rPr lang="en-US" dirty="0" smtClean="0"/>
              <a:t>Time savings for sales and support teams</a:t>
            </a:r>
          </a:p>
          <a:p>
            <a:r>
              <a:rPr lang="en-US" b="1" dirty="0" smtClean="0"/>
              <a:t>Data-Driven Insights:</a:t>
            </a:r>
            <a:endParaRPr lang="en-US" dirty="0" smtClean="0"/>
          </a:p>
          <a:p>
            <a:pPr lvl="1"/>
            <a:r>
              <a:rPr lang="en-US" dirty="0" smtClean="0"/>
              <a:t>Real-time reporting and analytics</a:t>
            </a:r>
          </a:p>
          <a:p>
            <a:pPr lvl="1"/>
            <a:r>
              <a:rPr lang="en-US" dirty="0" smtClean="0"/>
              <a:t>Identification of trends and patterns</a:t>
            </a:r>
          </a:p>
          <a:p>
            <a:pPr lvl="1"/>
            <a:r>
              <a:rPr lang="en-US" dirty="0" smtClean="0"/>
              <a:t>Informed decision-making based on accurate data</a:t>
            </a:r>
          </a:p>
          <a:p>
            <a:r>
              <a:rPr lang="en-US" b="1" dirty="0" smtClean="0"/>
              <a:t>Scalability and Flexibility:</a:t>
            </a:r>
            <a:endParaRPr lang="en-US" dirty="0" smtClean="0"/>
          </a:p>
          <a:p>
            <a:pPr lvl="1"/>
            <a:r>
              <a:rPr lang="en-US" dirty="0" smtClean="0"/>
              <a:t>Adaptable to the growing needs of the business</a:t>
            </a:r>
          </a:p>
          <a:p>
            <a:pPr lvl="1"/>
            <a:r>
              <a:rPr lang="en-US" dirty="0" smtClean="0"/>
              <a:t>Customizable to specific business requirements</a:t>
            </a:r>
          </a:p>
          <a:p>
            <a:pPr lvl="1"/>
            <a:r>
              <a:rPr lang="en-US" dirty="0" smtClean="0"/>
              <a:t>Supports multi-language and multi-currency operations</a:t>
            </a:r>
          </a:p>
          <a:p>
            <a:r>
              <a:rPr lang="en-US" b="1" dirty="0" smtClean="0"/>
              <a:t>Improved Customer Support:</a:t>
            </a:r>
            <a:endParaRPr lang="en-US" dirty="0" smtClean="0"/>
          </a:p>
          <a:p>
            <a:pPr lvl="1"/>
            <a:r>
              <a:rPr lang="en-US" dirty="0" smtClean="0"/>
              <a:t>Efficient handling of customer inquiries and issues</a:t>
            </a:r>
          </a:p>
          <a:p>
            <a:pPr lvl="1"/>
            <a:r>
              <a:rPr lang="en-US" dirty="0" smtClean="0"/>
              <a:t>Timely resolution of support tickets</a:t>
            </a:r>
          </a:p>
          <a:p>
            <a:pPr lvl="1"/>
            <a:r>
              <a:rPr lang="en-US" dirty="0" smtClean="0"/>
              <a:t>Enhanced overall customer experience</a:t>
            </a:r>
          </a:p>
          <a:p>
            <a:r>
              <a:rPr lang="en-US" b="1" dirty="0" smtClean="0"/>
              <a:t>Increased Accountability:</a:t>
            </a:r>
            <a:endParaRPr lang="en-US" dirty="0" smtClean="0"/>
          </a:p>
          <a:p>
            <a:pPr lvl="1"/>
            <a:r>
              <a:rPr lang="en-US" dirty="0" smtClean="0"/>
              <a:t>Tracking of individual and team performance</a:t>
            </a:r>
          </a:p>
          <a:p>
            <a:pPr lvl="1"/>
            <a:r>
              <a:rPr lang="en-US" dirty="0" smtClean="0"/>
              <a:t>Visibility into sales and support activities</a:t>
            </a:r>
          </a:p>
          <a:p>
            <a:pPr lvl="1"/>
            <a:r>
              <a:rPr lang="en-US" dirty="0" smtClean="0"/>
              <a:t>Facilitated performance reviews and accountability</a:t>
            </a:r>
          </a:p>
          <a:p>
            <a:r>
              <a:rPr lang="en-US" b="1" dirty="0" smtClean="0"/>
              <a:t>Cost Savings:</a:t>
            </a:r>
            <a:endParaRPr lang="en-US" dirty="0" smtClean="0"/>
          </a:p>
          <a:p>
            <a:pPr lvl="1"/>
            <a:r>
              <a:rPr lang="en-US" dirty="0" smtClean="0"/>
              <a:t>Reduced manual processes and paperwork</a:t>
            </a:r>
          </a:p>
          <a:p>
            <a:pPr lvl="1"/>
            <a:r>
              <a:rPr lang="en-US" dirty="0" smtClean="0"/>
              <a:t>Minimization of errors and inefficiencies</a:t>
            </a:r>
          </a:p>
          <a:p>
            <a:pPr lvl="1"/>
            <a:r>
              <a:rPr lang="en-US" dirty="0" smtClean="0"/>
              <a:t>Lower operational costs through automation</a:t>
            </a:r>
          </a:p>
          <a:p>
            <a:r>
              <a:rPr lang="en-US" b="1" dirty="0" smtClean="0"/>
              <a:t>Enhanced Mobility:</a:t>
            </a:r>
            <a:endParaRPr lang="en-US" dirty="0" smtClean="0"/>
          </a:p>
          <a:p>
            <a:pPr lvl="1"/>
            <a:r>
              <a:rPr lang="en-US" dirty="0" smtClean="0"/>
              <a:t>Access to customer data and tools from anywhere</a:t>
            </a:r>
          </a:p>
          <a:p>
            <a:pPr lvl="1"/>
            <a:r>
              <a:rPr lang="en-US" dirty="0" smtClean="0"/>
              <a:t>Support for remote work and on-the-go activities</a:t>
            </a:r>
          </a:p>
          <a:p>
            <a:pPr lvl="1"/>
            <a:r>
              <a:rPr lang="en-US" dirty="0" smtClean="0"/>
              <a:t>Real-time updates and synchronization</a:t>
            </a:r>
          </a:p>
          <a:p>
            <a:r>
              <a:rPr lang="en-US" dirty="0" smtClean="0"/>
              <a:t>By leveraging these features and benefits, businesses can optimize their customer management processes, improve customer satisfaction, and drive overall growth.</a:t>
            </a:r>
            <a:endParaRPr lang="en-US" dirty="0"/>
          </a:p>
        </p:txBody>
      </p:sp>
      <p:sp>
        <p:nvSpPr>
          <p:cNvPr id="4" name="Slide Number Placeholder 3"/>
          <p:cNvSpPr>
            <a:spLocks noGrp="1"/>
          </p:cNvSpPr>
          <p:nvPr>
            <p:ph type="sldNum" sz="quarter" idx="10"/>
          </p:nvPr>
        </p:nvSpPr>
        <p:spPr/>
        <p:txBody>
          <a:bodyPr/>
          <a:lstStyle/>
          <a:p>
            <a:fld id="{DD8D5D4F-D910-408B-848C-79869292C987}" type="slidenum">
              <a:rPr lang="en-US" smtClean="0"/>
              <a:t>10</a:t>
            </a:fld>
            <a:endParaRPr lang="en-US"/>
          </a:p>
        </p:txBody>
      </p:sp>
    </p:spTree>
    <p:extLst>
      <p:ext uri="{BB962C8B-B14F-4D97-AF65-F5344CB8AC3E}">
        <p14:creationId xmlns:p14="http://schemas.microsoft.com/office/powerpoint/2010/main" val="2734410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Employees</a:t>
            </a:r>
          </a:p>
          <a:p>
            <a:r>
              <a:rPr lang="en-US" b="1" dirty="0" smtClean="0"/>
              <a:t>Employee Database Management</a:t>
            </a:r>
            <a:r>
              <a:rPr lang="en-US" dirty="0" smtClean="0"/>
              <a:t>: Centralized storage for all employee information.</a:t>
            </a:r>
          </a:p>
          <a:p>
            <a:r>
              <a:rPr lang="en-US" b="1" dirty="0" smtClean="0"/>
              <a:t>Attendance and Leave Management</a:t>
            </a:r>
            <a:r>
              <a:rPr lang="en-US" dirty="0" smtClean="0"/>
              <a:t>: Track attendance, leaves, and absences with automated workflows.</a:t>
            </a:r>
          </a:p>
          <a:p>
            <a:r>
              <a:rPr lang="en-US" b="1" dirty="0" smtClean="0"/>
              <a:t>Performance Management</a:t>
            </a:r>
            <a:r>
              <a:rPr lang="en-US" dirty="0" smtClean="0"/>
              <a:t>: Set goals, conduct performance reviews, and track metrics.</a:t>
            </a:r>
          </a:p>
          <a:p>
            <a:r>
              <a:rPr lang="en-US" b="1" dirty="0" smtClean="0"/>
              <a:t>Payroll Management</a:t>
            </a:r>
            <a:r>
              <a:rPr lang="en-US" dirty="0" smtClean="0"/>
              <a:t>: Automated payroll processing including calculations, deductions, and disbursements.</a:t>
            </a:r>
          </a:p>
          <a:p>
            <a:r>
              <a:rPr lang="en-US" b="1" dirty="0" smtClean="0"/>
              <a:t>Employee Self-Service Portal</a:t>
            </a:r>
            <a:r>
              <a:rPr lang="en-US" dirty="0" smtClean="0"/>
              <a:t>: Employees can view and update personal information, apply for leave, and access pay slips.</a:t>
            </a:r>
          </a:p>
          <a:p>
            <a:r>
              <a:rPr lang="en-US" b="1" dirty="0" smtClean="0"/>
              <a:t>Document Management</a:t>
            </a:r>
            <a:r>
              <a:rPr lang="en-US" dirty="0" smtClean="0"/>
              <a:t>: Store and manage important documents such as contracts, certifications, and IDs.</a:t>
            </a:r>
          </a:p>
          <a:p>
            <a:r>
              <a:rPr lang="en-US" b="1" dirty="0" smtClean="0"/>
              <a:t>EMS </a:t>
            </a:r>
            <a:r>
              <a:rPr lang="en-US" b="1" dirty="0" err="1" smtClean="0"/>
              <a:t>Misc</a:t>
            </a:r>
            <a:endParaRPr lang="en-US" b="1" dirty="0" smtClean="0"/>
          </a:p>
          <a:p>
            <a:r>
              <a:rPr lang="en-US" b="1" dirty="0" smtClean="0"/>
              <a:t>Customizable Dashboards</a:t>
            </a:r>
            <a:r>
              <a:rPr lang="en-US" dirty="0" smtClean="0"/>
              <a:t>: Tailor dashboards to display key metrics and reports.</a:t>
            </a:r>
          </a:p>
          <a:p>
            <a:r>
              <a:rPr lang="en-US" b="1" dirty="0" smtClean="0"/>
              <a:t>Notifications and Alerts</a:t>
            </a:r>
            <a:r>
              <a:rPr lang="en-US" dirty="0" smtClean="0"/>
              <a:t>: Automated notifications for important events and updates.</a:t>
            </a:r>
          </a:p>
          <a:p>
            <a:r>
              <a:rPr lang="en-US" b="1" dirty="0" smtClean="0"/>
              <a:t>Integration with Other Systems</a:t>
            </a:r>
            <a:r>
              <a:rPr lang="en-US" dirty="0" smtClean="0"/>
              <a:t>: Seamless integration with CRM, ERP, and accounting software.</a:t>
            </a:r>
          </a:p>
          <a:p>
            <a:r>
              <a:rPr lang="en-US" b="1" dirty="0" smtClean="0"/>
              <a:t>Reporting and Analytics</a:t>
            </a:r>
            <a:r>
              <a:rPr lang="en-US" dirty="0" smtClean="0"/>
              <a:t>: Generate detailed reports and analytics for workforce insights.</a:t>
            </a:r>
          </a:p>
          <a:p>
            <a:r>
              <a:rPr lang="en-US" b="1" dirty="0" smtClean="0"/>
              <a:t>Designation</a:t>
            </a:r>
          </a:p>
          <a:p>
            <a:r>
              <a:rPr lang="en-US" b="1" dirty="0" smtClean="0"/>
              <a:t>Role-Based Access Control</a:t>
            </a:r>
            <a:r>
              <a:rPr lang="en-US" dirty="0" smtClean="0"/>
              <a:t>: Define and manage access levels based on designations.</a:t>
            </a:r>
          </a:p>
          <a:p>
            <a:r>
              <a:rPr lang="en-US" b="1" dirty="0" smtClean="0"/>
              <a:t>Designation Hierarchy Management</a:t>
            </a:r>
            <a:r>
              <a:rPr lang="en-US" dirty="0" smtClean="0"/>
              <a:t>: Create and manage a hierarchical structure of designations.</a:t>
            </a:r>
          </a:p>
          <a:p>
            <a:r>
              <a:rPr lang="en-US" b="1" dirty="0" smtClean="0"/>
              <a:t>Promotion and Transfer Management</a:t>
            </a:r>
            <a:r>
              <a:rPr lang="en-US" dirty="0" smtClean="0"/>
              <a:t>: Track and manage promotions, transfers, and designation changes.</a:t>
            </a:r>
          </a:p>
          <a:p>
            <a:r>
              <a:rPr lang="en-US" b="1" dirty="0" smtClean="0"/>
              <a:t>Skill Mapping</a:t>
            </a:r>
            <a:r>
              <a:rPr lang="en-US" dirty="0" smtClean="0"/>
              <a:t>: Associate required skills and competencies with specific designations.</a:t>
            </a:r>
          </a:p>
          <a:p>
            <a:r>
              <a:rPr lang="en-US" b="1" dirty="0" smtClean="0"/>
              <a:t>Role</a:t>
            </a:r>
          </a:p>
          <a:p>
            <a:r>
              <a:rPr lang="en-US" b="1" dirty="0" smtClean="0"/>
              <a:t>Role Definition and Management</a:t>
            </a:r>
            <a:r>
              <a:rPr lang="en-US" dirty="0" smtClean="0"/>
              <a:t>: Define and manage roles, job descriptions, and responsibilities.</a:t>
            </a:r>
          </a:p>
          <a:p>
            <a:r>
              <a:rPr lang="en-US" b="1" dirty="0" smtClean="0"/>
              <a:t>Permission Management</a:t>
            </a:r>
            <a:r>
              <a:rPr lang="en-US" dirty="0" smtClean="0"/>
              <a:t>: Assign and manage permissions for different roles.</a:t>
            </a:r>
          </a:p>
          <a:p>
            <a:r>
              <a:rPr lang="en-US" b="1" dirty="0" smtClean="0"/>
              <a:t>Role-Based Workflows</a:t>
            </a:r>
            <a:r>
              <a:rPr lang="en-US" dirty="0" smtClean="0"/>
              <a:t>: Create and manage workflows tailored to specific roles.</a:t>
            </a:r>
          </a:p>
          <a:p>
            <a:r>
              <a:rPr lang="en-US" b="1" dirty="0" smtClean="0"/>
              <a:t>Training and Development</a:t>
            </a:r>
            <a:r>
              <a:rPr lang="en-US" dirty="0" smtClean="0"/>
              <a:t>: Associate training programs and development plans with specific roles.</a:t>
            </a:r>
          </a:p>
          <a:p>
            <a:r>
              <a:rPr lang="en-US" dirty="0" smtClean="0"/>
              <a:t>These key features ensure that an Employee Management System efficiently handles various aspects of employee management, improving overall organizational efficiency and employee satisfaction.</a:t>
            </a:r>
          </a:p>
          <a:p>
            <a:endParaRPr lang="en-US" dirty="0" smtClean="0"/>
          </a:p>
          <a:p>
            <a:r>
              <a:rPr lang="en-US" b="1" dirty="0" smtClean="0"/>
              <a:t>Employees</a:t>
            </a:r>
          </a:p>
          <a:p>
            <a:r>
              <a:rPr lang="en-US" b="1" dirty="0" smtClean="0"/>
              <a:t>Improved Data Accuracy</a:t>
            </a:r>
            <a:r>
              <a:rPr lang="en-US" dirty="0" smtClean="0"/>
              <a:t>: Centralized and automated data management reduces errors and redundancies.</a:t>
            </a:r>
          </a:p>
          <a:p>
            <a:r>
              <a:rPr lang="en-US" b="1" dirty="0" smtClean="0"/>
              <a:t>Enhanced Productivity</a:t>
            </a:r>
            <a:r>
              <a:rPr lang="en-US" dirty="0" smtClean="0"/>
              <a:t>: Streamlined processes for HR tasks free up time for strategic activities.</a:t>
            </a:r>
          </a:p>
          <a:p>
            <a:r>
              <a:rPr lang="en-US" b="1" dirty="0" smtClean="0"/>
              <a:t>Better Compliance</a:t>
            </a:r>
            <a:r>
              <a:rPr lang="en-US" dirty="0" smtClean="0"/>
              <a:t>: Automated tracking of compliance requirements such as tax filings and labor laws.</a:t>
            </a:r>
          </a:p>
          <a:p>
            <a:r>
              <a:rPr lang="en-US" b="1" dirty="0" smtClean="0"/>
              <a:t>Employee Satisfaction</a:t>
            </a:r>
            <a:r>
              <a:rPr lang="en-US" dirty="0" smtClean="0"/>
              <a:t>: Easy access to information and self-service options improve employee experience.</a:t>
            </a:r>
          </a:p>
          <a:p>
            <a:r>
              <a:rPr lang="en-US" b="1" dirty="0" smtClean="0"/>
              <a:t>EMS </a:t>
            </a:r>
            <a:r>
              <a:rPr lang="en-US" b="1" dirty="0" err="1" smtClean="0"/>
              <a:t>Misc</a:t>
            </a:r>
            <a:endParaRPr lang="en-US" b="1" dirty="0" smtClean="0"/>
          </a:p>
          <a:p>
            <a:r>
              <a:rPr lang="en-US" b="1" dirty="0" smtClean="0"/>
              <a:t>Centralized Information</a:t>
            </a:r>
            <a:r>
              <a:rPr lang="en-US" dirty="0" smtClean="0"/>
              <a:t>: All relevant employee data and metrics in one place for easy access and management.</a:t>
            </a:r>
          </a:p>
          <a:p>
            <a:r>
              <a:rPr lang="en-US" b="1" dirty="0" smtClean="0"/>
              <a:t>Informed Decision-Making</a:t>
            </a:r>
            <a:r>
              <a:rPr lang="en-US" dirty="0" smtClean="0"/>
              <a:t>: Data-driven insights help in making strategic HR decisions.</a:t>
            </a:r>
          </a:p>
          <a:p>
            <a:r>
              <a:rPr lang="en-US" b="1" dirty="0" smtClean="0"/>
              <a:t>Efficiency</a:t>
            </a:r>
            <a:r>
              <a:rPr lang="en-US" dirty="0" smtClean="0"/>
              <a:t>: Reduced manual work and streamlined workflows enhance operational efficiency.</a:t>
            </a:r>
          </a:p>
          <a:p>
            <a:r>
              <a:rPr lang="en-US" b="1" dirty="0" smtClean="0"/>
              <a:t>Scalability</a:t>
            </a:r>
            <a:r>
              <a:rPr lang="en-US" dirty="0" smtClean="0"/>
              <a:t>: Easily scale the system as the organization grows and evolves.</a:t>
            </a:r>
          </a:p>
          <a:p>
            <a:r>
              <a:rPr lang="en-US" b="1" dirty="0" smtClean="0"/>
              <a:t>Designation</a:t>
            </a:r>
          </a:p>
          <a:p>
            <a:r>
              <a:rPr lang="en-US" b="1" dirty="0" smtClean="0"/>
              <a:t>Clear Role Definitions</a:t>
            </a:r>
            <a:r>
              <a:rPr lang="en-US" dirty="0" smtClean="0"/>
              <a:t>: Well-defined designations and roles ensure clarity in responsibilities and expectations.</a:t>
            </a:r>
          </a:p>
          <a:p>
            <a:r>
              <a:rPr lang="en-US" b="1" dirty="0" smtClean="0"/>
              <a:t>Enhanced Security</a:t>
            </a:r>
            <a:r>
              <a:rPr lang="en-US" dirty="0" smtClean="0"/>
              <a:t>: Role-based access control ensures that sensitive information is accessible only to authorized personnel.</a:t>
            </a:r>
          </a:p>
          <a:p>
            <a:r>
              <a:rPr lang="en-US" b="1" dirty="0" smtClean="0"/>
              <a:t>Career Development</a:t>
            </a:r>
            <a:r>
              <a:rPr lang="en-US" dirty="0" smtClean="0"/>
              <a:t>: Structured designation hierarchy supports career progression and development.</a:t>
            </a:r>
          </a:p>
          <a:p>
            <a:r>
              <a:rPr lang="en-US" b="1" dirty="0" smtClean="0"/>
              <a:t>Skill Alignment</a:t>
            </a:r>
            <a:r>
              <a:rPr lang="en-US" dirty="0" smtClean="0"/>
              <a:t>: Ensures that employees are matched with roles that align with their skills and competencies.</a:t>
            </a:r>
          </a:p>
          <a:p>
            <a:r>
              <a:rPr lang="en-US" b="1" dirty="0" smtClean="0"/>
              <a:t>Role</a:t>
            </a:r>
          </a:p>
          <a:p>
            <a:r>
              <a:rPr lang="en-US" b="1" dirty="0" smtClean="0"/>
              <a:t>Operational Clarity</a:t>
            </a:r>
            <a:r>
              <a:rPr lang="en-US" dirty="0" smtClean="0"/>
              <a:t>: Clear definitions of roles and responsibilities improve organizational efficiency.</a:t>
            </a:r>
          </a:p>
          <a:p>
            <a:r>
              <a:rPr lang="en-US" b="1" dirty="0" smtClean="0"/>
              <a:t>Security and Compliance</a:t>
            </a:r>
            <a:r>
              <a:rPr lang="en-US" dirty="0" smtClean="0"/>
              <a:t>: Proper permission management ensures compliance with security policies and regulations.</a:t>
            </a:r>
          </a:p>
          <a:p>
            <a:r>
              <a:rPr lang="en-US" b="1" dirty="0" smtClean="0"/>
              <a:t>Targeted Training</a:t>
            </a:r>
            <a:r>
              <a:rPr lang="en-US" dirty="0" smtClean="0"/>
              <a:t>: Role-specific training programs enhance employee skills and performance.</a:t>
            </a:r>
          </a:p>
          <a:p>
            <a:r>
              <a:rPr lang="en-US" b="1" dirty="0" smtClean="0"/>
              <a:t>Streamlined Processes</a:t>
            </a:r>
            <a:r>
              <a:rPr lang="en-US" dirty="0" smtClean="0"/>
              <a:t>: Role-based workflows ensure that tasks and approvals are handled efficiently.</a:t>
            </a:r>
          </a:p>
          <a:p>
            <a:endParaRPr lang="en-US" dirty="0"/>
          </a:p>
        </p:txBody>
      </p:sp>
      <p:sp>
        <p:nvSpPr>
          <p:cNvPr id="4" name="Slide Number Placeholder 3"/>
          <p:cNvSpPr>
            <a:spLocks noGrp="1"/>
          </p:cNvSpPr>
          <p:nvPr>
            <p:ph type="sldNum" sz="quarter" idx="10"/>
          </p:nvPr>
        </p:nvSpPr>
        <p:spPr/>
        <p:txBody>
          <a:bodyPr/>
          <a:lstStyle/>
          <a:p>
            <a:fld id="{DD8D5D4F-D910-408B-848C-79869292C987}" type="slidenum">
              <a:rPr lang="en-US" smtClean="0"/>
              <a:t>11</a:t>
            </a:fld>
            <a:endParaRPr lang="en-US"/>
          </a:p>
        </p:txBody>
      </p:sp>
    </p:spTree>
    <p:extLst>
      <p:ext uri="{BB962C8B-B14F-4D97-AF65-F5344CB8AC3E}">
        <p14:creationId xmlns:p14="http://schemas.microsoft.com/office/powerpoint/2010/main" val="1792431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Vendor Database:</a:t>
            </a:r>
            <a:r>
              <a:rPr lang="en-US" dirty="0" smtClean="0"/>
              <a:t> Centralized repository for storing vendor information, including contact details, service types, and contract terms.</a:t>
            </a:r>
          </a:p>
          <a:p>
            <a:r>
              <a:rPr lang="en-US" b="1" dirty="0" smtClean="0"/>
              <a:t>Onboarding and Registration:</a:t>
            </a:r>
            <a:r>
              <a:rPr lang="en-US" dirty="0" smtClean="0"/>
              <a:t> Tools for onboarding new vendors, including application forms, compliance checks, and document management.</a:t>
            </a:r>
          </a:p>
          <a:p>
            <a:r>
              <a:rPr lang="en-US" b="1" dirty="0" smtClean="0"/>
              <a:t>Contract Management:</a:t>
            </a:r>
            <a:r>
              <a:rPr lang="en-US" dirty="0" smtClean="0"/>
              <a:t> Tracking and management of vendor contracts, including start and end dates, renewal reminders, and terms.</a:t>
            </a:r>
          </a:p>
          <a:p>
            <a:r>
              <a:rPr lang="en-US" b="1" dirty="0" smtClean="0"/>
              <a:t>Performance Monitoring:</a:t>
            </a:r>
            <a:r>
              <a:rPr lang="en-US" dirty="0" smtClean="0"/>
              <a:t> Metrics and dashboards for evaluating vendor performance based on criteria like quality, delivery, and service levels.</a:t>
            </a:r>
          </a:p>
          <a:p>
            <a:r>
              <a:rPr lang="en-US" b="1" dirty="0" smtClean="0"/>
              <a:t>Compliance Management:</a:t>
            </a:r>
            <a:r>
              <a:rPr lang="en-US" dirty="0" smtClean="0"/>
              <a:t> Ensures vendors meet regulatory requirements and company standards, including audits and certifications.</a:t>
            </a:r>
          </a:p>
          <a:p>
            <a:r>
              <a:rPr lang="en-US" b="1" dirty="0" smtClean="0"/>
              <a:t>Risk Management:</a:t>
            </a:r>
            <a:r>
              <a:rPr lang="en-US" dirty="0" smtClean="0"/>
              <a:t> Identification and mitigation of potential risks associated with vendors, including financial stability and operational risks.</a:t>
            </a:r>
          </a:p>
          <a:p>
            <a:r>
              <a:rPr lang="en-US" b="1" dirty="0" smtClean="0"/>
              <a:t>Communication and Collaboration Tools:</a:t>
            </a:r>
            <a:r>
              <a:rPr lang="en-US" dirty="0" smtClean="0"/>
              <a:t> Features to facilitate communication between vendors and internal teams, including messaging and file sharing.</a:t>
            </a:r>
          </a:p>
          <a:p>
            <a:r>
              <a:rPr lang="en-US" b="1" dirty="0" smtClean="0"/>
              <a:t>Invoice and Payment Management:</a:t>
            </a:r>
            <a:r>
              <a:rPr lang="en-US" dirty="0" smtClean="0"/>
              <a:t> Tracking and processing of vendor invoices, managing payment schedules, and ensuring timely payments.</a:t>
            </a:r>
          </a:p>
          <a:p>
            <a:r>
              <a:rPr lang="en-US" b="1" dirty="0" smtClean="0"/>
              <a:t>Analytics and Reporting:</a:t>
            </a:r>
            <a:r>
              <a:rPr lang="en-US" dirty="0" smtClean="0"/>
              <a:t> Tools for generating reports and insights on vendor performance, spend analysis, and contract compliance.</a:t>
            </a:r>
          </a:p>
          <a:p>
            <a:r>
              <a:rPr lang="en-US" b="1" dirty="0" smtClean="0"/>
              <a:t>Integration Capabilities:</a:t>
            </a:r>
            <a:r>
              <a:rPr lang="en-US" dirty="0" smtClean="0"/>
              <a:t> Ability to integrate with other systems such as ERP, procurement, and finance systems for seamless data flow.</a:t>
            </a:r>
          </a:p>
          <a:p>
            <a:r>
              <a:rPr lang="en-US" b="1" dirty="0" smtClean="0"/>
              <a:t>Vendor Evaluation and Selection:</a:t>
            </a:r>
            <a:r>
              <a:rPr lang="en-US" dirty="0" smtClean="0"/>
              <a:t> Processes for assessing and selecting vendors based on predefined criteria and historical performance.</a:t>
            </a:r>
          </a:p>
          <a:p>
            <a:r>
              <a:rPr lang="en-US" b="1" dirty="0" smtClean="0"/>
              <a:t>Incident Management:</a:t>
            </a:r>
            <a:r>
              <a:rPr lang="en-US" dirty="0" smtClean="0"/>
              <a:t> Handling and resolution of issues or disputes with vendors, including tracking and documentation.</a:t>
            </a:r>
          </a:p>
          <a:p>
            <a:r>
              <a:rPr lang="en-US" b="1" dirty="0" smtClean="0"/>
              <a:t>User Management:</a:t>
            </a:r>
            <a:r>
              <a:rPr lang="en-US" dirty="0" smtClean="0"/>
              <a:t> Role-based access control to ensure appropriate levels of access and security for different users within the system.</a:t>
            </a:r>
          </a:p>
          <a:p>
            <a:r>
              <a:rPr lang="en-US" b="1" dirty="0" smtClean="0"/>
              <a:t>Customizable Workflows:</a:t>
            </a:r>
            <a:r>
              <a:rPr lang="en-US" dirty="0" smtClean="0"/>
              <a:t> Ability to tailor processes and workflows according to organizational needs and vendor management practices.</a:t>
            </a:r>
          </a:p>
          <a:p>
            <a:r>
              <a:rPr lang="en-US" b="1" dirty="0" smtClean="0"/>
              <a:t>Document Management:</a:t>
            </a:r>
            <a:r>
              <a:rPr lang="en-US" dirty="0" smtClean="0"/>
              <a:t> Storage and retrieval of important vendor documents such as contracts, certifications, and compliance records.</a:t>
            </a:r>
          </a:p>
          <a:p>
            <a:r>
              <a:rPr lang="en-US" dirty="0" smtClean="0"/>
              <a:t>These features help streamline vendor interactions, enhance transparency, and improve overall efficiency in vendor management.</a:t>
            </a:r>
          </a:p>
          <a:p>
            <a:endParaRPr lang="en-US" dirty="0" smtClean="0"/>
          </a:p>
          <a:p>
            <a:r>
              <a:rPr lang="en-US" b="1" dirty="0" smtClean="0"/>
              <a:t>Improved Efficiency:</a:t>
            </a:r>
            <a:r>
              <a:rPr lang="en-US" dirty="0" smtClean="0"/>
              <a:t> Streamlines vendor-related processes, reducing manual work and administrative overhead.</a:t>
            </a:r>
          </a:p>
          <a:p>
            <a:r>
              <a:rPr lang="en-US" b="1" dirty="0" smtClean="0"/>
              <a:t>Enhanced Compliance:</a:t>
            </a:r>
            <a:r>
              <a:rPr lang="en-US" dirty="0" smtClean="0"/>
              <a:t> Ensures vendors adhere to regulatory requirements and company policies, reducing the risk of non-compliance.</a:t>
            </a:r>
          </a:p>
          <a:p>
            <a:r>
              <a:rPr lang="en-US" b="1" dirty="0" smtClean="0"/>
              <a:t>Cost Savings:</a:t>
            </a:r>
            <a:r>
              <a:rPr lang="en-US" dirty="0" smtClean="0"/>
              <a:t> Helps identify and negotiate better terms with vendors, track spending, and manage costs more effectively.</a:t>
            </a:r>
          </a:p>
          <a:p>
            <a:r>
              <a:rPr lang="en-US" b="1" dirty="0" smtClean="0"/>
              <a:t>Better Vendor Relationships:</a:t>
            </a:r>
            <a:r>
              <a:rPr lang="en-US" dirty="0" smtClean="0"/>
              <a:t> Facilitates clear communication and collaboration, leading to stronger and more productive vendor partnerships.</a:t>
            </a:r>
          </a:p>
          <a:p>
            <a:r>
              <a:rPr lang="en-US" b="1" dirty="0" smtClean="0"/>
              <a:t>Increased Transparency:</a:t>
            </a:r>
            <a:r>
              <a:rPr lang="en-US" dirty="0" smtClean="0"/>
              <a:t> Provides visibility into vendor performance, contract status, and financial transactions, making it easier to manage vendor relationships.</a:t>
            </a:r>
          </a:p>
          <a:p>
            <a:r>
              <a:rPr lang="en-US" b="1" dirty="0" smtClean="0"/>
              <a:t>Risk Management:</a:t>
            </a:r>
            <a:r>
              <a:rPr lang="en-US" dirty="0" smtClean="0"/>
              <a:t> Identifies and mitigates potential risks associated with vendors, such as financial instability or service failures.</a:t>
            </a:r>
          </a:p>
          <a:p>
            <a:r>
              <a:rPr lang="en-US" b="1" dirty="0" smtClean="0"/>
              <a:t>Improved Performance Monitoring:</a:t>
            </a:r>
            <a:r>
              <a:rPr lang="en-US" dirty="0" smtClean="0"/>
              <a:t> Tracks and evaluates vendor performance based on predefined metrics, helping to ensure high-quality service delivery.</a:t>
            </a:r>
          </a:p>
          <a:p>
            <a:r>
              <a:rPr lang="en-US" b="1" dirty="0" smtClean="0"/>
              <a:t>Streamlined Onboarding:</a:t>
            </a:r>
            <a:r>
              <a:rPr lang="en-US" dirty="0" smtClean="0"/>
              <a:t> Simplifies the process of onboarding new vendors, including documentation and compliance checks.</a:t>
            </a:r>
          </a:p>
          <a:p>
            <a:r>
              <a:rPr lang="en-US" b="1" dirty="0" smtClean="0"/>
              <a:t>Enhanced Reporting and Analytics:</a:t>
            </a:r>
            <a:r>
              <a:rPr lang="en-US" dirty="0" smtClean="0"/>
              <a:t> Provides insights into vendor performance, spending patterns, and contract compliance, aiding in better decision-making.</a:t>
            </a:r>
          </a:p>
          <a:p>
            <a:r>
              <a:rPr lang="en-US" b="1" dirty="0" smtClean="0"/>
              <a:t>Better Contract Management:</a:t>
            </a:r>
            <a:r>
              <a:rPr lang="en-US" dirty="0" smtClean="0"/>
              <a:t> Manages contract lifecycles effectively, including renewals, amendments, and terminations, reducing the risk of missed deadlines.</a:t>
            </a:r>
          </a:p>
          <a:p>
            <a:r>
              <a:rPr lang="en-US" b="1" dirty="0" smtClean="0"/>
              <a:t>Optimized Procurement Processes:</a:t>
            </a:r>
            <a:r>
              <a:rPr lang="en-US" dirty="0" smtClean="0"/>
              <a:t> Integrates with procurement systems to ensure seamless data flow and improved procurement efficiency.</a:t>
            </a:r>
          </a:p>
          <a:p>
            <a:r>
              <a:rPr lang="en-US" b="1" dirty="0" smtClean="0"/>
              <a:t>Improved Incident Management:</a:t>
            </a:r>
            <a:r>
              <a:rPr lang="en-US" dirty="0" smtClean="0"/>
              <a:t> Helps track and resolve issues or disputes with vendors more effectively, minimizing disruptions.</a:t>
            </a:r>
          </a:p>
          <a:p>
            <a:r>
              <a:rPr lang="en-US" b="1" dirty="0" smtClean="0"/>
              <a:t>Centralized Data Management:</a:t>
            </a:r>
            <a:r>
              <a:rPr lang="en-US" dirty="0" smtClean="0"/>
              <a:t> Maintains a centralized repository of vendor information and documents, making it easy to access and manage data.</a:t>
            </a:r>
          </a:p>
          <a:p>
            <a:r>
              <a:rPr lang="en-US" b="1" dirty="0" smtClean="0"/>
              <a:t>Enhanced Security:</a:t>
            </a:r>
            <a:r>
              <a:rPr lang="en-US" dirty="0" smtClean="0"/>
              <a:t> Protects sensitive vendor information with role-based access controls and data security measures.</a:t>
            </a:r>
          </a:p>
          <a:p>
            <a:r>
              <a:rPr lang="en-US" b="1" dirty="0" smtClean="0"/>
              <a:t>Scalability:</a:t>
            </a:r>
            <a:r>
              <a:rPr lang="en-US" dirty="0" smtClean="0"/>
              <a:t> Adapts to the growing needs of the organization, supporting the management of an increasing number of vendors and contracts.</a:t>
            </a:r>
          </a:p>
          <a:p>
            <a:r>
              <a:rPr lang="en-US" dirty="0" smtClean="0"/>
              <a:t>These benefits collectively contribute to more effective and efficient vendor management, ultimately supporting organizational goals and improving overall business performance.</a:t>
            </a:r>
          </a:p>
          <a:p>
            <a:endParaRPr lang="en-US" dirty="0"/>
          </a:p>
        </p:txBody>
      </p:sp>
      <p:sp>
        <p:nvSpPr>
          <p:cNvPr id="4" name="Slide Number Placeholder 3"/>
          <p:cNvSpPr>
            <a:spLocks noGrp="1"/>
          </p:cNvSpPr>
          <p:nvPr>
            <p:ph type="sldNum" sz="quarter" idx="10"/>
          </p:nvPr>
        </p:nvSpPr>
        <p:spPr/>
        <p:txBody>
          <a:bodyPr/>
          <a:lstStyle/>
          <a:p>
            <a:fld id="{DD8D5D4F-D910-408B-848C-79869292C987}" type="slidenum">
              <a:rPr lang="en-US" smtClean="0"/>
              <a:t>12</a:t>
            </a:fld>
            <a:endParaRPr lang="en-US"/>
          </a:p>
        </p:txBody>
      </p:sp>
    </p:spTree>
    <p:extLst>
      <p:ext uri="{BB962C8B-B14F-4D97-AF65-F5344CB8AC3E}">
        <p14:creationId xmlns:p14="http://schemas.microsoft.com/office/powerpoint/2010/main" val="367493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Asset Management System (AMS)</a:t>
            </a:r>
          </a:p>
          <a:p>
            <a:r>
              <a:rPr lang="en-US" b="1" dirty="0" smtClean="0"/>
              <a:t>Reduced Maintenance Costs:</a:t>
            </a:r>
            <a:r>
              <a:rPr lang="en-US" dirty="0" smtClean="0"/>
              <a:t> Preventive maintenance reduces the need for costly emergency repairs and extends asset lifespan.</a:t>
            </a:r>
          </a:p>
          <a:p>
            <a:r>
              <a:rPr lang="en-US" b="1" dirty="0" smtClean="0"/>
              <a:t>Optimized Asset Utilization:</a:t>
            </a:r>
            <a:r>
              <a:rPr lang="en-US" dirty="0" smtClean="0"/>
              <a:t> Maximizes the use of assets, reducing the need for additional purchases.</a:t>
            </a:r>
          </a:p>
          <a:p>
            <a:r>
              <a:rPr lang="en-US" b="1" dirty="0" smtClean="0"/>
              <a:t>Accurate Depreciation Tracking:</a:t>
            </a:r>
            <a:r>
              <a:rPr lang="en-US" dirty="0" smtClean="0"/>
              <a:t> Helps in precise financial reporting and tax deductions related to asset depreciation.</a:t>
            </a:r>
          </a:p>
          <a:p>
            <a:r>
              <a:rPr lang="en-US" b="1" dirty="0" smtClean="0"/>
              <a:t>Lower Replacement Costs:</a:t>
            </a:r>
            <a:r>
              <a:rPr lang="en-US" dirty="0" smtClean="0"/>
              <a:t> Identifies underperforming assets early, reducing the cost of premature replacements.</a:t>
            </a:r>
          </a:p>
          <a:p>
            <a:r>
              <a:rPr lang="en-US" b="1" dirty="0" smtClean="0"/>
              <a:t>Customer Management System (CMS)</a:t>
            </a:r>
          </a:p>
          <a:p>
            <a:r>
              <a:rPr lang="en-US" b="1" dirty="0" smtClean="0"/>
              <a:t>Increased Revenue:</a:t>
            </a:r>
            <a:r>
              <a:rPr lang="en-US" dirty="0" smtClean="0"/>
              <a:t> Improved customer relationships and sales tracking can boost sales and repeat business.</a:t>
            </a:r>
          </a:p>
          <a:p>
            <a:r>
              <a:rPr lang="en-US" b="1" dirty="0" smtClean="0"/>
              <a:t>Cost Savings on Marketing:</a:t>
            </a:r>
            <a:r>
              <a:rPr lang="en-US" dirty="0" smtClean="0"/>
              <a:t> Targeted marketing efforts reduce wasted expenditure on broad, ineffective campaigns.</a:t>
            </a:r>
          </a:p>
          <a:p>
            <a:r>
              <a:rPr lang="en-US" b="1" dirty="0" smtClean="0"/>
              <a:t>Higher Customer Retention:</a:t>
            </a:r>
            <a:r>
              <a:rPr lang="en-US" dirty="0" smtClean="0"/>
              <a:t> Retaining existing customers is more cost-effective than acquiring new ones.</a:t>
            </a:r>
          </a:p>
          <a:p>
            <a:r>
              <a:rPr lang="en-US" b="1" dirty="0" smtClean="0"/>
              <a:t>Improved Sales Efficiency:</a:t>
            </a:r>
            <a:r>
              <a:rPr lang="en-US" dirty="0" smtClean="0"/>
              <a:t> Reduces administrative costs and errors in sales processes.</a:t>
            </a:r>
          </a:p>
          <a:p>
            <a:r>
              <a:rPr lang="en-US" b="1" dirty="0" smtClean="0"/>
              <a:t>Employee Management System (EMS)</a:t>
            </a:r>
          </a:p>
          <a:p>
            <a:r>
              <a:rPr lang="en-US" b="1" dirty="0" smtClean="0"/>
              <a:t>Reduced Payroll Errors:</a:t>
            </a:r>
            <a:r>
              <a:rPr lang="en-US" dirty="0" smtClean="0"/>
              <a:t> Minimizes payroll discrepancies and associated costs due to automation.</a:t>
            </a:r>
          </a:p>
          <a:p>
            <a:r>
              <a:rPr lang="en-US" b="1" dirty="0" smtClean="0"/>
              <a:t>Lower Recruitment Costs:</a:t>
            </a:r>
            <a:r>
              <a:rPr lang="en-US" dirty="0" smtClean="0"/>
              <a:t> Streamlines hiring processes, reducing costs associated with job postings and recruitment agencies.</a:t>
            </a:r>
          </a:p>
          <a:p>
            <a:r>
              <a:rPr lang="en-US" b="1" dirty="0" smtClean="0"/>
              <a:t>Increased Productivity:</a:t>
            </a:r>
            <a:r>
              <a:rPr lang="en-US" dirty="0" smtClean="0"/>
              <a:t> Better performance management and employee satisfaction lead to higher productivity and reduced turnover.</a:t>
            </a:r>
          </a:p>
          <a:p>
            <a:r>
              <a:rPr lang="en-US" b="1" dirty="0" smtClean="0"/>
              <a:t>Reduced Absenteeism:</a:t>
            </a:r>
            <a:r>
              <a:rPr lang="en-US" dirty="0" smtClean="0"/>
              <a:t> Efficient attendance tracking can minimize the costs associated with employee absenteeism.</a:t>
            </a:r>
          </a:p>
          <a:p>
            <a:r>
              <a:rPr lang="en-US" b="1" dirty="0" smtClean="0"/>
              <a:t>Finance Management System (FMS)</a:t>
            </a:r>
          </a:p>
          <a:p>
            <a:r>
              <a:rPr lang="en-US" b="1" dirty="0" smtClean="0"/>
              <a:t>Cost Savings on Accounting:</a:t>
            </a:r>
            <a:r>
              <a:rPr lang="en-US" dirty="0" smtClean="0"/>
              <a:t> Automates financial processes, reducing the need for extensive manual labor and potential errors.</a:t>
            </a:r>
          </a:p>
          <a:p>
            <a:r>
              <a:rPr lang="en-US" b="1" dirty="0" smtClean="0"/>
              <a:t>Improved Financial Forecasting:</a:t>
            </a:r>
            <a:r>
              <a:rPr lang="en-US" dirty="0" smtClean="0"/>
              <a:t> Better forecasting reduces the risk of financial mismanagement and unexpected costs.</a:t>
            </a:r>
          </a:p>
          <a:p>
            <a:r>
              <a:rPr lang="en-US" b="1" dirty="0" smtClean="0"/>
              <a:t>Enhanced Cash Flow Management:</a:t>
            </a:r>
            <a:r>
              <a:rPr lang="en-US" dirty="0" smtClean="0"/>
              <a:t> Provides tools for better cash flow planning and management, reducing the need for costly short-term financing.</a:t>
            </a:r>
          </a:p>
          <a:p>
            <a:r>
              <a:rPr lang="en-US" b="1" dirty="0" smtClean="0"/>
              <a:t>Reduced Compliance Costs:</a:t>
            </a:r>
            <a:r>
              <a:rPr lang="en-US" dirty="0" smtClean="0"/>
              <a:t> Minimizes the risk of non-compliance fines and penalties through accurate financial reporting.</a:t>
            </a:r>
          </a:p>
          <a:p>
            <a:r>
              <a:rPr lang="en-US" b="1" dirty="0" smtClean="0"/>
              <a:t>Packaging Management System (PMS)</a:t>
            </a:r>
          </a:p>
          <a:p>
            <a:r>
              <a:rPr lang="en-US" b="1" dirty="0" smtClean="0"/>
              <a:t>Reduced Packaging Costs:</a:t>
            </a:r>
            <a:r>
              <a:rPr lang="en-US" dirty="0" smtClean="0"/>
              <a:t> Optimizes packaging processes to minimize material usage and waste.</a:t>
            </a:r>
          </a:p>
          <a:p>
            <a:r>
              <a:rPr lang="en-US" b="1" dirty="0" smtClean="0"/>
              <a:t>Lower Storage Costs:</a:t>
            </a:r>
            <a:r>
              <a:rPr lang="en-US" dirty="0" smtClean="0"/>
              <a:t> Better management of packaging materials reduces storage needs and associated costs.</a:t>
            </a:r>
          </a:p>
          <a:p>
            <a:r>
              <a:rPr lang="en-US" b="1" dirty="0" smtClean="0"/>
              <a:t>Increased Efficiency:</a:t>
            </a:r>
            <a:r>
              <a:rPr lang="en-US" dirty="0" smtClean="0"/>
              <a:t> Streamlined operations reduce labor costs and improve overall efficiency.</a:t>
            </a:r>
          </a:p>
          <a:p>
            <a:r>
              <a:rPr lang="en-US" b="1" dirty="0" smtClean="0"/>
              <a:t>Cost-Effective Quality Control:</a:t>
            </a:r>
            <a:r>
              <a:rPr lang="en-US" dirty="0" smtClean="0"/>
              <a:t> Ensures packaging quality without the need for extensive manual inspection.</a:t>
            </a:r>
          </a:p>
          <a:p>
            <a:r>
              <a:rPr lang="en-US" b="1" dirty="0" smtClean="0"/>
              <a:t>Sales Management System (SMS)</a:t>
            </a:r>
          </a:p>
          <a:p>
            <a:r>
              <a:rPr lang="en-US" b="1" dirty="0" smtClean="0"/>
              <a:t>Increased Revenue:</a:t>
            </a:r>
            <a:r>
              <a:rPr lang="en-US" dirty="0" smtClean="0"/>
              <a:t> Optimizes sales processes and improves lead conversion rates, directly boosting sales.</a:t>
            </a:r>
          </a:p>
          <a:p>
            <a:r>
              <a:rPr lang="en-US" b="1" dirty="0" smtClean="0"/>
              <a:t>Reduced Sales Cycle Time:</a:t>
            </a:r>
            <a:r>
              <a:rPr lang="en-US" dirty="0" smtClean="0"/>
              <a:t> Shortens the time required to close deals, accelerating revenue generation.</a:t>
            </a:r>
          </a:p>
          <a:p>
            <a:r>
              <a:rPr lang="en-US" b="1" dirty="0" smtClean="0"/>
              <a:t>Improved Forecasting:</a:t>
            </a:r>
            <a:r>
              <a:rPr lang="en-US" dirty="0" smtClean="0"/>
              <a:t> Accurate sales forecasts help in better financial planning and inventory management, reducing carrying costs.</a:t>
            </a:r>
          </a:p>
          <a:p>
            <a:r>
              <a:rPr lang="en-US" b="1" dirty="0" smtClean="0"/>
              <a:t>Reduced Administrative Costs:</a:t>
            </a:r>
            <a:r>
              <a:rPr lang="en-US" dirty="0" smtClean="0"/>
              <a:t> Automates sales tasks, reducing the need for manual data entry and administrative overhead.</a:t>
            </a:r>
          </a:p>
          <a:p>
            <a:r>
              <a:rPr lang="en-US" b="1" dirty="0" smtClean="0"/>
              <a:t>Vendor Management System (VMS)</a:t>
            </a:r>
          </a:p>
          <a:p>
            <a:r>
              <a:rPr lang="en-US" b="1" dirty="0" smtClean="0"/>
              <a:t>Cost Savings on Contracts:</a:t>
            </a:r>
            <a:r>
              <a:rPr lang="en-US" dirty="0" smtClean="0"/>
              <a:t> Negotiates better terms and conditions with vendors, reducing procurement costs.</a:t>
            </a:r>
          </a:p>
          <a:p>
            <a:r>
              <a:rPr lang="en-US" b="1" dirty="0" smtClean="0"/>
              <a:t>Reduced Risk Costs:</a:t>
            </a:r>
            <a:r>
              <a:rPr lang="en-US" dirty="0" smtClean="0"/>
              <a:t> Minimizes the financial impact of vendor-related risks and issues through better risk management.</a:t>
            </a:r>
          </a:p>
          <a:p>
            <a:r>
              <a:rPr lang="en-US" b="1" dirty="0" smtClean="0"/>
              <a:t>Improved Procurement Efficiency:</a:t>
            </a:r>
            <a:r>
              <a:rPr lang="en-US" dirty="0" smtClean="0"/>
              <a:t> Streamlines procurement processes, reducing administrative costs and procurement cycle time.</a:t>
            </a:r>
          </a:p>
          <a:p>
            <a:r>
              <a:rPr lang="en-US" b="1" dirty="0" smtClean="0"/>
              <a:t>Enhanced Compliance:</a:t>
            </a:r>
            <a:r>
              <a:rPr lang="en-US" dirty="0" smtClean="0"/>
              <a:t> Avoids costly fines and penalties related to non-compliance with regulations.</a:t>
            </a:r>
          </a:p>
          <a:p>
            <a:r>
              <a:rPr lang="en-US" b="1" dirty="0" smtClean="0"/>
              <a:t>Transport Management System (TMS)</a:t>
            </a:r>
          </a:p>
          <a:p>
            <a:r>
              <a:rPr lang="en-US" b="1" dirty="0" smtClean="0"/>
              <a:t>Reduced Transportation Costs:</a:t>
            </a:r>
            <a:r>
              <a:rPr lang="en-US" dirty="0" smtClean="0"/>
              <a:t> Optimizes routing and reduces fuel consumption, lowering transportation expenses.</a:t>
            </a:r>
          </a:p>
          <a:p>
            <a:r>
              <a:rPr lang="en-US" b="1" dirty="0" smtClean="0"/>
              <a:t>Lower Fleet Operating Costs:</a:t>
            </a:r>
            <a:r>
              <a:rPr lang="en-US" dirty="0" smtClean="0"/>
              <a:t> Improves vehicle maintenance and reduces breakdowns, saving on repair and replacement costs.</a:t>
            </a:r>
          </a:p>
          <a:p>
            <a:r>
              <a:rPr lang="en-US" b="1" dirty="0" smtClean="0"/>
              <a:t>Improved Freight Negotiations:</a:t>
            </a:r>
            <a:r>
              <a:rPr lang="en-US" dirty="0" smtClean="0"/>
              <a:t> Better data for negotiating more favorable shipping rates and terms.</a:t>
            </a:r>
          </a:p>
          <a:p>
            <a:r>
              <a:rPr lang="en-US" b="1" dirty="0" smtClean="0"/>
              <a:t>Increased Efficiency:</a:t>
            </a:r>
            <a:r>
              <a:rPr lang="en-US" dirty="0" smtClean="0"/>
              <a:t> Streamlined logistics operations reduce labor costs and operational inefficiencies.</a:t>
            </a:r>
          </a:p>
          <a:p>
            <a:r>
              <a:rPr lang="en-US" b="1" dirty="0" smtClean="0"/>
              <a:t>Warehouse Management System (WMS)</a:t>
            </a:r>
          </a:p>
          <a:p>
            <a:r>
              <a:rPr lang="en-US" b="1" dirty="0" smtClean="0"/>
              <a:t>Reduced Inventory Costs:</a:t>
            </a:r>
            <a:r>
              <a:rPr lang="en-US" dirty="0" smtClean="0"/>
              <a:t> Improved inventory accuracy and management reduce the costs of excess inventory and </a:t>
            </a:r>
            <a:r>
              <a:rPr lang="en-US" dirty="0" err="1" smtClean="0"/>
              <a:t>stockouts</a:t>
            </a:r>
            <a:r>
              <a:rPr lang="en-US" dirty="0" smtClean="0"/>
              <a:t>.</a:t>
            </a:r>
          </a:p>
          <a:p>
            <a:r>
              <a:rPr lang="en-US" b="1" dirty="0" smtClean="0"/>
              <a:t>Lower Labor Costs:</a:t>
            </a:r>
            <a:r>
              <a:rPr lang="en-US" dirty="0" smtClean="0"/>
              <a:t> Streamlines warehouse operations, reducing the need for manual labor and associated costs.</a:t>
            </a:r>
          </a:p>
          <a:p>
            <a:r>
              <a:rPr lang="en-US" b="1" dirty="0" smtClean="0"/>
              <a:t>Increased Order Accuracy:</a:t>
            </a:r>
            <a:r>
              <a:rPr lang="en-US" dirty="0" smtClean="0"/>
              <a:t> Fewer errors in order fulfillment reduce the costs of returns and reprocessing.</a:t>
            </a:r>
          </a:p>
          <a:p>
            <a:r>
              <a:rPr lang="en-US" b="1" dirty="0" smtClean="0"/>
              <a:t>Improved Space Utilization:</a:t>
            </a:r>
            <a:r>
              <a:rPr lang="en-US" dirty="0" smtClean="0"/>
              <a:t> Optimizes warehouse space, reducing the need for additional storage facilities.</a:t>
            </a:r>
          </a:p>
          <a:p>
            <a:r>
              <a:rPr lang="en-US" dirty="0" smtClean="0"/>
              <a:t>By leveraging these systems effectively, organizations can achieve significant cost savings and enhance their overall financial performance.</a:t>
            </a:r>
            <a:endParaRPr lang="en-US" dirty="0"/>
          </a:p>
        </p:txBody>
      </p:sp>
      <p:sp>
        <p:nvSpPr>
          <p:cNvPr id="4" name="Slide Number Placeholder 3"/>
          <p:cNvSpPr>
            <a:spLocks noGrp="1"/>
          </p:cNvSpPr>
          <p:nvPr>
            <p:ph type="sldNum" sz="quarter" idx="10"/>
          </p:nvPr>
        </p:nvSpPr>
        <p:spPr/>
        <p:txBody>
          <a:bodyPr/>
          <a:lstStyle/>
          <a:p>
            <a:fld id="{DD8D5D4F-D910-408B-848C-79869292C987}" type="slidenum">
              <a:rPr lang="en-US" smtClean="0"/>
              <a:t>13</a:t>
            </a:fld>
            <a:endParaRPr lang="en-US"/>
          </a:p>
        </p:txBody>
      </p:sp>
    </p:spTree>
    <p:extLst>
      <p:ext uri="{BB962C8B-B14F-4D97-AF65-F5344CB8AC3E}">
        <p14:creationId xmlns:p14="http://schemas.microsoft.com/office/powerpoint/2010/main" val="79412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8D5D4F-D910-408B-848C-79869292C987}" type="slidenum">
              <a:rPr lang="en-US" smtClean="0"/>
              <a:t>14</a:t>
            </a:fld>
            <a:endParaRPr lang="en-US"/>
          </a:p>
        </p:txBody>
      </p:sp>
    </p:spTree>
    <p:extLst>
      <p:ext uri="{BB962C8B-B14F-4D97-AF65-F5344CB8AC3E}">
        <p14:creationId xmlns:p14="http://schemas.microsoft.com/office/powerpoint/2010/main" val="1085597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8D5D4F-D910-408B-848C-79869292C987}" type="slidenum">
              <a:rPr lang="en-US" smtClean="0"/>
              <a:t>2</a:t>
            </a:fld>
            <a:endParaRPr lang="en-US"/>
          </a:p>
        </p:txBody>
      </p:sp>
    </p:spTree>
    <p:extLst>
      <p:ext uri="{BB962C8B-B14F-4D97-AF65-F5344CB8AC3E}">
        <p14:creationId xmlns:p14="http://schemas.microsoft.com/office/powerpoint/2010/main" val="532234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8D5D4F-D910-408B-848C-79869292C987}" type="slidenum">
              <a:rPr lang="en-US" smtClean="0"/>
              <a:t>3</a:t>
            </a:fld>
            <a:endParaRPr lang="en-US"/>
          </a:p>
        </p:txBody>
      </p:sp>
    </p:spTree>
    <p:extLst>
      <p:ext uri="{BB962C8B-B14F-4D97-AF65-F5344CB8AC3E}">
        <p14:creationId xmlns:p14="http://schemas.microsoft.com/office/powerpoint/2010/main" val="32064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Pre-Gate-In</a:t>
            </a:r>
            <a:r>
              <a:rPr lang="en-US" dirty="0" smtClean="0"/>
              <a:t> involves managing truck details before they enter the warehouse.</a:t>
            </a:r>
          </a:p>
          <a:p>
            <a:r>
              <a:rPr lang="en-US" b="1" dirty="0" smtClean="0"/>
              <a:t>Warehouse Jobs</a:t>
            </a:r>
            <a:r>
              <a:rPr lang="en-US" dirty="0" smtClean="0"/>
              <a:t> encompass the entire process from gate-in to storage, including inspection and damage checks.</a:t>
            </a:r>
          </a:p>
          <a:p>
            <a:r>
              <a:rPr lang="en-US" b="1" dirty="0" smtClean="0"/>
              <a:t>Dispatch</a:t>
            </a:r>
            <a:r>
              <a:rPr lang="en-US" dirty="0" smtClean="0"/>
              <a:t> handles the preparation and issuance of dispatch lists and gate passes.</a:t>
            </a:r>
          </a:p>
          <a:p>
            <a:r>
              <a:rPr lang="en-US" b="1" dirty="0" smtClean="0"/>
              <a:t>Invoice</a:t>
            </a:r>
            <a:r>
              <a:rPr lang="en-US" dirty="0" smtClean="0"/>
              <a:t> covers the creation and management of invoices, including detailed reports and specific lists.</a:t>
            </a:r>
          </a:p>
          <a:p>
            <a:r>
              <a:rPr lang="en-US" b="1" dirty="0" smtClean="0"/>
              <a:t>Reports</a:t>
            </a:r>
            <a:r>
              <a:rPr lang="en-US" dirty="0" smtClean="0"/>
              <a:t> provide various analyses and overviews on space utilization, stocks, damages, deviations, revenue, expenses, and more.</a:t>
            </a:r>
          </a:p>
          <a:p>
            <a:r>
              <a:rPr lang="en-US" b="1" dirty="0" smtClean="0"/>
              <a:t>Miscellaneous</a:t>
            </a:r>
            <a:r>
              <a:rPr lang="en-US" dirty="0" smtClean="0"/>
              <a:t> includes managing different attributes such as bays, units, warehouse master data, and various types related to packages, currency, stocks, and damages.</a:t>
            </a:r>
          </a:p>
          <a:p>
            <a:endParaRPr lang="en-US" dirty="0" smtClean="0"/>
          </a:p>
          <a:p>
            <a:r>
              <a:rPr lang="en-US" b="1" dirty="0" smtClean="0"/>
              <a:t>Improved Efficiency:</a:t>
            </a:r>
            <a:endParaRPr lang="en-US" dirty="0" smtClean="0"/>
          </a:p>
          <a:p>
            <a:r>
              <a:rPr lang="en-US" b="1" dirty="0" smtClean="0"/>
              <a:t>Pre-Gate-In Process:</a:t>
            </a:r>
            <a:r>
              <a:rPr lang="en-US" dirty="0" smtClean="0"/>
              <a:t> Streamlines the entry of trucks with pre-gate-in truck details, reducing waiting times and improving the overall flow of goods into the warehouse.</a:t>
            </a:r>
          </a:p>
          <a:p>
            <a:r>
              <a:rPr lang="en-US" b="1" dirty="0" smtClean="0"/>
              <a:t>Warehouse Jobs:</a:t>
            </a:r>
            <a:r>
              <a:rPr lang="en-US" dirty="0" smtClean="0"/>
              <a:t> Automated processes for gate-in, goods receipt, damage check, inspection, and storage lead to faster and more accurate handling of goods.</a:t>
            </a:r>
          </a:p>
          <a:p>
            <a:r>
              <a:rPr lang="en-US" b="1" dirty="0" smtClean="0"/>
              <a:t>Enhanced Accuracy:</a:t>
            </a:r>
            <a:endParaRPr lang="en-US" dirty="0" smtClean="0"/>
          </a:p>
          <a:p>
            <a:r>
              <a:rPr lang="en-US" b="1" dirty="0" smtClean="0"/>
              <a:t>Goods Receipt and Inspection:</a:t>
            </a:r>
            <a:r>
              <a:rPr lang="en-US" dirty="0" smtClean="0"/>
              <a:t> Ensures accurate recording of received goods and identification of any damages before off-loading, reducing errors and discrepancies in inventory.</a:t>
            </a:r>
          </a:p>
          <a:p>
            <a:r>
              <a:rPr lang="en-US" b="1" dirty="0" smtClean="0"/>
              <a:t>Invoice Management:</a:t>
            </a:r>
            <a:r>
              <a:rPr lang="en-US" dirty="0" smtClean="0"/>
              <a:t> Detailed invoice lists and reports help in maintaining accurate financial records and reducing billing errors.</a:t>
            </a:r>
          </a:p>
          <a:p>
            <a:r>
              <a:rPr lang="en-US" b="1" dirty="0" smtClean="0"/>
              <a:t>Better Inventory Control:</a:t>
            </a:r>
            <a:endParaRPr lang="en-US" dirty="0" smtClean="0"/>
          </a:p>
          <a:p>
            <a:r>
              <a:rPr lang="en-US" b="1" dirty="0" smtClean="0"/>
              <a:t>Reports Module:</a:t>
            </a:r>
            <a:r>
              <a:rPr lang="en-US" dirty="0" smtClean="0"/>
              <a:t> Comprehensive reports on space utilization, stocks, damages, deviations, and goods in &amp; out provide valuable insights for better inventory management and planning.</a:t>
            </a:r>
          </a:p>
          <a:p>
            <a:r>
              <a:rPr lang="en-US" b="1" dirty="0" smtClean="0"/>
              <a:t>Real-Time Data:</a:t>
            </a:r>
            <a:r>
              <a:rPr lang="en-US" dirty="0" smtClean="0"/>
              <a:t> Immediate access to data on inventory levels, locations, and movements improves decision-making and reduces the risk of </a:t>
            </a:r>
            <a:r>
              <a:rPr lang="en-US" dirty="0" err="1" smtClean="0"/>
              <a:t>stockouts</a:t>
            </a:r>
            <a:r>
              <a:rPr lang="en-US" dirty="0" smtClean="0"/>
              <a:t> or overstocking.</a:t>
            </a:r>
          </a:p>
          <a:p>
            <a:r>
              <a:rPr lang="en-US" b="1" dirty="0" smtClean="0"/>
              <a:t>Cost Reduction:</a:t>
            </a:r>
            <a:endParaRPr lang="en-US" dirty="0" smtClean="0"/>
          </a:p>
          <a:p>
            <a:r>
              <a:rPr lang="en-US" b="1" dirty="0" smtClean="0"/>
              <a:t>Expense and P&amp;L Reports:</a:t>
            </a:r>
            <a:r>
              <a:rPr lang="en-US" dirty="0" smtClean="0"/>
              <a:t> Detailed expense and profit &amp; loss reports enable better financial management, helping identify cost-saving opportunities and improve profitability.</a:t>
            </a:r>
          </a:p>
          <a:p>
            <a:r>
              <a:rPr lang="en-US" b="1" dirty="0" smtClean="0"/>
              <a:t>Damage and Deviation Reports:</a:t>
            </a:r>
            <a:r>
              <a:rPr lang="en-US" dirty="0" smtClean="0"/>
              <a:t> Identifying and addressing damages and deviations promptly can reduce losses and operational costs.</a:t>
            </a:r>
          </a:p>
          <a:p>
            <a:r>
              <a:rPr lang="en-US" b="1" dirty="0" smtClean="0"/>
              <a:t>Improved Customer Service:</a:t>
            </a:r>
            <a:endParaRPr lang="en-US" dirty="0" smtClean="0"/>
          </a:p>
          <a:p>
            <a:r>
              <a:rPr lang="en-US" b="1" dirty="0" smtClean="0"/>
              <a:t>Dispatch Management:</a:t>
            </a:r>
            <a:r>
              <a:rPr lang="en-US" dirty="0" smtClean="0"/>
              <a:t> Efficient management of dispatch lists and gate-passes ensures timely and accurate order fulfillment, enhancing customer satisfaction.</a:t>
            </a:r>
          </a:p>
          <a:p>
            <a:r>
              <a:rPr lang="en-US" b="1" dirty="0" smtClean="0"/>
              <a:t>Case to Case and Exclusive Lists:</a:t>
            </a:r>
            <a:r>
              <a:rPr lang="en-US" dirty="0" smtClean="0"/>
              <a:t> Tailored invoicing options provide flexibility to meet specific customer requirements.</a:t>
            </a:r>
          </a:p>
          <a:p>
            <a:r>
              <a:rPr lang="en-US" b="1" dirty="0" smtClean="0"/>
              <a:t>Enhanced Visibility and Control:</a:t>
            </a:r>
            <a:endParaRPr lang="en-US" dirty="0" smtClean="0"/>
          </a:p>
          <a:p>
            <a:r>
              <a:rPr lang="en-US" b="1" dirty="0" smtClean="0"/>
              <a:t>Warehouse Master Data:</a:t>
            </a:r>
            <a:r>
              <a:rPr lang="en-US" dirty="0" smtClean="0"/>
              <a:t> Centralized management of warehouse attributes such as bays, units, and package types improves overall control and coordination within the warehouse.</a:t>
            </a:r>
          </a:p>
          <a:p>
            <a:r>
              <a:rPr lang="en-US" b="1" dirty="0" smtClean="0"/>
              <a:t>Real-Time Tracking:</a:t>
            </a:r>
            <a:r>
              <a:rPr lang="en-US" dirty="0" smtClean="0"/>
              <a:t> Continuous tracking of goods from pre-gate-in to dispatch provides full visibility into warehouse operations.</a:t>
            </a:r>
          </a:p>
          <a:p>
            <a:r>
              <a:rPr lang="en-US" b="1" dirty="0" smtClean="0"/>
              <a:t>Scalability and Flexibility:</a:t>
            </a:r>
            <a:endParaRPr lang="en-US" dirty="0" smtClean="0"/>
          </a:p>
          <a:p>
            <a:r>
              <a:rPr lang="en-US" b="1" dirty="0" smtClean="0"/>
              <a:t>Miscellaneous Module:</a:t>
            </a:r>
            <a:r>
              <a:rPr lang="en-US" dirty="0" smtClean="0"/>
              <a:t> The ability to manage various types of data (e.g., currency, stock, damage types) allows the system to adapt to different operational needs and scale as the business grows.</a:t>
            </a:r>
          </a:p>
          <a:p>
            <a:r>
              <a:rPr lang="en-US" b="1" dirty="0" smtClean="0"/>
              <a:t>Customizable Reports:</a:t>
            </a:r>
            <a:r>
              <a:rPr lang="en-US" dirty="0" smtClean="0"/>
              <a:t> Tailored reports can be generated to meet specific business needs and regulatory requirements.</a:t>
            </a:r>
          </a:p>
          <a:p>
            <a:r>
              <a:rPr lang="en-US" b="1" dirty="0" smtClean="0"/>
              <a:t>Enhanced Decision-Making:</a:t>
            </a:r>
            <a:endParaRPr lang="en-US" dirty="0" smtClean="0"/>
          </a:p>
          <a:p>
            <a:r>
              <a:rPr lang="en-US" b="1" dirty="0" smtClean="0"/>
              <a:t>Revenue and Expense Reports:</a:t>
            </a:r>
            <a:r>
              <a:rPr lang="en-US" dirty="0" smtClean="0"/>
              <a:t> Detailed financial reporting supports informed decision-making regarding pricing, budgeting, and resource allocation.</a:t>
            </a:r>
          </a:p>
          <a:p>
            <a:r>
              <a:rPr lang="en-US" b="1" dirty="0" smtClean="0"/>
              <a:t>Deviation and Damage Reports:</a:t>
            </a:r>
            <a:r>
              <a:rPr lang="en-US" dirty="0" smtClean="0"/>
              <a:t> Insights into operational inefficiencies and damages help in making corrective actions and improving processes.</a:t>
            </a:r>
          </a:p>
          <a:p>
            <a:endParaRPr lang="en-US" dirty="0"/>
          </a:p>
        </p:txBody>
      </p:sp>
      <p:sp>
        <p:nvSpPr>
          <p:cNvPr id="4" name="Slide Number Placeholder 3"/>
          <p:cNvSpPr>
            <a:spLocks noGrp="1"/>
          </p:cNvSpPr>
          <p:nvPr>
            <p:ph type="sldNum" sz="quarter" idx="10"/>
          </p:nvPr>
        </p:nvSpPr>
        <p:spPr/>
        <p:txBody>
          <a:bodyPr/>
          <a:lstStyle/>
          <a:p>
            <a:fld id="{DD8D5D4F-D910-408B-848C-79869292C987}" type="slidenum">
              <a:rPr lang="en-US" smtClean="0"/>
              <a:t>4</a:t>
            </a:fld>
            <a:endParaRPr lang="en-US"/>
          </a:p>
        </p:txBody>
      </p:sp>
    </p:spTree>
    <p:extLst>
      <p:ext uri="{BB962C8B-B14F-4D97-AF65-F5344CB8AC3E}">
        <p14:creationId xmlns:p14="http://schemas.microsoft.com/office/powerpoint/2010/main" val="130278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Need Assessment</a:t>
            </a:r>
            <a:r>
              <a:rPr lang="en-US" dirty="0" smtClean="0"/>
              <a:t>:</a:t>
            </a:r>
          </a:p>
          <a:p>
            <a:pPr lvl="1"/>
            <a:r>
              <a:rPr lang="en-US" b="1" dirty="0" smtClean="0"/>
              <a:t>Benefit</a:t>
            </a:r>
            <a:r>
              <a:rPr lang="en-US" dirty="0" smtClean="0"/>
              <a:t>: Identifies packaging requirements accurately, ensuring that resources are allocated efficiently and reducing the risk of overstocking or understocking packaging materials.</a:t>
            </a:r>
          </a:p>
          <a:p>
            <a:pPr lvl="1"/>
            <a:r>
              <a:rPr lang="en-US" b="1" dirty="0" smtClean="0"/>
              <a:t>Icon</a:t>
            </a:r>
            <a:r>
              <a:rPr lang="en-US" dirty="0" smtClean="0"/>
              <a:t>: Magnifying glass over a checklist</a:t>
            </a:r>
          </a:p>
          <a:p>
            <a:r>
              <a:rPr lang="en-US" b="1" dirty="0" smtClean="0"/>
              <a:t>Quotation Summary</a:t>
            </a:r>
            <a:r>
              <a:rPr lang="en-US" dirty="0" smtClean="0"/>
              <a:t>:</a:t>
            </a:r>
          </a:p>
          <a:p>
            <a:pPr lvl="1"/>
            <a:r>
              <a:rPr lang="en-US" b="1" dirty="0" smtClean="0"/>
              <a:t>Benefit</a:t>
            </a:r>
            <a:r>
              <a:rPr lang="en-US" dirty="0" smtClean="0"/>
              <a:t>: Provides a consolidated view of quotations from different suppliers, facilitating quick comparison and decision-making, leading to cost savings and better supplier selection.</a:t>
            </a:r>
          </a:p>
          <a:p>
            <a:pPr lvl="1"/>
            <a:r>
              <a:rPr lang="en-US" b="1" dirty="0" smtClean="0"/>
              <a:t>Icon</a:t>
            </a:r>
            <a:r>
              <a:rPr lang="en-US" dirty="0" smtClean="0"/>
              <a:t>: Document with a dollar sign</a:t>
            </a:r>
          </a:p>
          <a:p>
            <a:r>
              <a:rPr lang="en-US" b="1" dirty="0" smtClean="0"/>
              <a:t>Purchase Order</a:t>
            </a:r>
            <a:r>
              <a:rPr lang="en-US" dirty="0" smtClean="0"/>
              <a:t>:</a:t>
            </a:r>
          </a:p>
          <a:p>
            <a:pPr lvl="1"/>
            <a:r>
              <a:rPr lang="en-US" b="1" dirty="0" smtClean="0"/>
              <a:t>Benefit</a:t>
            </a:r>
            <a:r>
              <a:rPr lang="en-US" dirty="0" smtClean="0"/>
              <a:t>: Streamlines the creation and management of purchase orders, reducing errors and ensuring timely procurement of packaging materials.</a:t>
            </a:r>
          </a:p>
          <a:p>
            <a:pPr lvl="1"/>
            <a:r>
              <a:rPr lang="en-US" b="1" dirty="0" smtClean="0"/>
              <a:t>Icon</a:t>
            </a:r>
            <a:r>
              <a:rPr lang="en-US" dirty="0" smtClean="0"/>
              <a:t>: Clipboard with a checkmark</a:t>
            </a:r>
          </a:p>
          <a:p>
            <a:r>
              <a:rPr lang="en-US" b="1" dirty="0" smtClean="0"/>
              <a:t>Costing Summary</a:t>
            </a:r>
            <a:r>
              <a:rPr lang="en-US" dirty="0" smtClean="0"/>
              <a:t>:</a:t>
            </a:r>
          </a:p>
          <a:p>
            <a:pPr lvl="1"/>
            <a:r>
              <a:rPr lang="en-US" b="1" dirty="0" smtClean="0"/>
              <a:t>Benefit</a:t>
            </a:r>
            <a:r>
              <a:rPr lang="en-US" dirty="0" smtClean="0"/>
              <a:t>: Offers a detailed breakdown of costs associated with packaging materials, helping in budget management and cost control.</a:t>
            </a:r>
          </a:p>
          <a:p>
            <a:pPr lvl="1"/>
            <a:r>
              <a:rPr lang="en-US" b="1" dirty="0" smtClean="0"/>
              <a:t>Icon</a:t>
            </a:r>
            <a:r>
              <a:rPr lang="en-US" dirty="0" smtClean="0"/>
              <a:t>: Bar chart with dollar signs</a:t>
            </a:r>
          </a:p>
          <a:p>
            <a:r>
              <a:rPr lang="en-US" b="1" dirty="0" smtClean="0"/>
              <a:t>Stock List</a:t>
            </a:r>
            <a:r>
              <a:rPr lang="en-US" dirty="0" smtClean="0"/>
              <a:t>:</a:t>
            </a:r>
          </a:p>
          <a:p>
            <a:pPr lvl="1"/>
            <a:r>
              <a:rPr lang="en-US" b="1" dirty="0" smtClean="0"/>
              <a:t>Benefit</a:t>
            </a:r>
            <a:r>
              <a:rPr lang="en-US" dirty="0" smtClean="0"/>
              <a:t>: Maintains an up-to-date inventory of packaging materials, ensuring transparency and aiding in inventory management.</a:t>
            </a:r>
          </a:p>
          <a:p>
            <a:pPr lvl="1"/>
            <a:r>
              <a:rPr lang="en-US" b="1" dirty="0" smtClean="0"/>
              <a:t>Icon</a:t>
            </a:r>
            <a:r>
              <a:rPr lang="en-US" dirty="0" smtClean="0"/>
              <a:t>: Inventory list or boxes stacked</a:t>
            </a:r>
          </a:p>
          <a:p>
            <a:r>
              <a:rPr lang="en-US" b="1" dirty="0" smtClean="0"/>
              <a:t>Stock Purchase</a:t>
            </a:r>
            <a:r>
              <a:rPr lang="en-US" dirty="0" smtClean="0"/>
              <a:t>:</a:t>
            </a:r>
          </a:p>
          <a:p>
            <a:pPr lvl="1"/>
            <a:r>
              <a:rPr lang="en-US" b="1" dirty="0" smtClean="0"/>
              <a:t>Benefit</a:t>
            </a:r>
            <a:r>
              <a:rPr lang="en-US" dirty="0" smtClean="0"/>
              <a:t>: Facilitates efficient purchasing of stock, reducing lead times and ensuring that packaging materials are available when needed.</a:t>
            </a:r>
          </a:p>
          <a:p>
            <a:pPr lvl="1"/>
            <a:r>
              <a:rPr lang="en-US" b="1" dirty="0" smtClean="0"/>
              <a:t>Icon</a:t>
            </a:r>
            <a:r>
              <a:rPr lang="en-US" dirty="0" smtClean="0"/>
              <a:t>: Shopping cart or purchase box</a:t>
            </a:r>
          </a:p>
          <a:p>
            <a:r>
              <a:rPr lang="en-US" b="1" dirty="0" smtClean="0"/>
              <a:t>Stock Retrieval</a:t>
            </a:r>
            <a:r>
              <a:rPr lang="en-US" dirty="0" smtClean="0"/>
              <a:t>:</a:t>
            </a:r>
          </a:p>
          <a:p>
            <a:pPr lvl="1"/>
            <a:r>
              <a:rPr lang="en-US" b="1" dirty="0" smtClean="0"/>
              <a:t>Benefit</a:t>
            </a:r>
            <a:r>
              <a:rPr lang="en-US" dirty="0" smtClean="0"/>
              <a:t>: Ensures quick and accurate retrieval of packaging materials, enhancing operational efficiency and reducing delays.</a:t>
            </a:r>
          </a:p>
          <a:p>
            <a:pPr lvl="1"/>
            <a:r>
              <a:rPr lang="en-US" b="1" dirty="0" smtClean="0"/>
              <a:t>Icon</a:t>
            </a:r>
            <a:r>
              <a:rPr lang="en-US" dirty="0" smtClean="0"/>
              <a:t>: Hand retrieving a box</a:t>
            </a:r>
          </a:p>
          <a:p>
            <a:r>
              <a:rPr lang="en-US" b="1" dirty="0" smtClean="0"/>
              <a:t>Stock Acceptance</a:t>
            </a:r>
            <a:r>
              <a:rPr lang="en-US" dirty="0" smtClean="0"/>
              <a:t>:</a:t>
            </a:r>
          </a:p>
          <a:p>
            <a:pPr lvl="1"/>
            <a:r>
              <a:rPr lang="en-US" b="1" dirty="0" smtClean="0"/>
              <a:t>Benefit</a:t>
            </a:r>
            <a:r>
              <a:rPr lang="en-US" dirty="0" smtClean="0"/>
              <a:t>: Manages the acceptance process of incoming stock, ensuring quality control and accurate record-keeping.</a:t>
            </a:r>
          </a:p>
          <a:p>
            <a:pPr lvl="1"/>
            <a:r>
              <a:rPr lang="en-US" b="1" dirty="0" smtClean="0"/>
              <a:t>Icon</a:t>
            </a:r>
            <a:r>
              <a:rPr lang="en-US" dirty="0" smtClean="0"/>
              <a:t>: Handshake or checkmark on a box</a:t>
            </a:r>
          </a:p>
          <a:p>
            <a:pPr lvl="1"/>
            <a:endParaRPr lang="en-US" dirty="0" smtClean="0"/>
          </a:p>
          <a:p>
            <a:r>
              <a:rPr lang="en-US" b="1" dirty="0" smtClean="0"/>
              <a:t>Conclusion:</a:t>
            </a:r>
            <a:r>
              <a:rPr lang="en-US" dirty="0" smtClean="0"/>
              <a:t> By leveraging the Packaging Management System (PMS), businesses can achieve significant improvements in their packaging operations. The system ensures accurate need assessment, efficient procurement, detailed cost analysis, and effective stock management. These benefits translate into cost savings, enhanced productivity, and improved operational efficiency, ultimately contributing to better business performance and customer satisfaction.</a:t>
            </a:r>
            <a:endParaRPr lang="en-US" dirty="0"/>
          </a:p>
        </p:txBody>
      </p:sp>
      <p:sp>
        <p:nvSpPr>
          <p:cNvPr id="4" name="Slide Number Placeholder 3"/>
          <p:cNvSpPr>
            <a:spLocks noGrp="1"/>
          </p:cNvSpPr>
          <p:nvPr>
            <p:ph type="sldNum" sz="quarter" idx="10"/>
          </p:nvPr>
        </p:nvSpPr>
        <p:spPr/>
        <p:txBody>
          <a:bodyPr/>
          <a:lstStyle/>
          <a:p>
            <a:fld id="{DD8D5D4F-D910-408B-848C-79869292C987}" type="slidenum">
              <a:rPr lang="en-US" smtClean="0"/>
              <a:t>5</a:t>
            </a:fld>
            <a:endParaRPr lang="en-US"/>
          </a:p>
        </p:txBody>
      </p:sp>
    </p:spTree>
    <p:extLst>
      <p:ext uri="{BB962C8B-B14F-4D97-AF65-F5344CB8AC3E}">
        <p14:creationId xmlns:p14="http://schemas.microsoft.com/office/powerpoint/2010/main" val="3223593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Features:</a:t>
            </a:r>
          </a:p>
          <a:p>
            <a:r>
              <a:rPr lang="en-US" b="1" dirty="0" smtClean="0"/>
              <a:t>Enquiry Note:</a:t>
            </a:r>
            <a:endParaRPr lang="en-US" dirty="0" smtClean="0"/>
          </a:p>
          <a:p>
            <a:pPr lvl="1"/>
            <a:r>
              <a:rPr lang="en-US" dirty="0" smtClean="0"/>
              <a:t>Capture initial transportation inquiries.</a:t>
            </a:r>
          </a:p>
          <a:p>
            <a:pPr lvl="1"/>
            <a:r>
              <a:rPr lang="en-US" dirty="0" smtClean="0"/>
              <a:t>Record and track requests from customers or internal departments.</a:t>
            </a:r>
          </a:p>
          <a:p>
            <a:r>
              <a:rPr lang="en-US" b="1" dirty="0" smtClean="0"/>
              <a:t>Consignment Details:</a:t>
            </a:r>
            <a:endParaRPr lang="en-US" dirty="0" smtClean="0"/>
          </a:p>
          <a:p>
            <a:pPr lvl="1"/>
            <a:r>
              <a:rPr lang="en-US" dirty="0" smtClean="0"/>
              <a:t>Maintain detailed information about consignments.</a:t>
            </a:r>
          </a:p>
          <a:p>
            <a:pPr lvl="1"/>
            <a:r>
              <a:rPr lang="en-US" dirty="0" smtClean="0"/>
              <a:t>Track shipment contents, origin, destination, and special handling instructions.</a:t>
            </a:r>
          </a:p>
          <a:p>
            <a:r>
              <a:rPr lang="en-US" b="1" dirty="0" smtClean="0"/>
              <a:t>Vehicle Allotment:</a:t>
            </a:r>
            <a:endParaRPr lang="en-US" dirty="0" smtClean="0"/>
          </a:p>
          <a:p>
            <a:pPr lvl="1"/>
            <a:r>
              <a:rPr lang="en-US" dirty="0" smtClean="0"/>
              <a:t>Assign vehicles to specific consignments.</a:t>
            </a:r>
          </a:p>
          <a:p>
            <a:pPr lvl="1"/>
            <a:r>
              <a:rPr lang="en-US" dirty="0" smtClean="0"/>
              <a:t>Optimize vehicle utilization based on availability and suitability.</a:t>
            </a:r>
          </a:p>
          <a:p>
            <a:r>
              <a:rPr lang="en-US" b="1" dirty="0" smtClean="0"/>
              <a:t>Trip Details:</a:t>
            </a:r>
            <a:endParaRPr lang="en-US" dirty="0" smtClean="0"/>
          </a:p>
          <a:p>
            <a:pPr lvl="1"/>
            <a:r>
              <a:rPr lang="en-US" dirty="0" smtClean="0"/>
              <a:t>Record comprehensive trip information.</a:t>
            </a:r>
          </a:p>
          <a:p>
            <a:pPr lvl="1"/>
            <a:r>
              <a:rPr lang="en-US" dirty="0" smtClean="0"/>
              <a:t>Manage trip scheduling, routes, and logistics.</a:t>
            </a:r>
          </a:p>
          <a:p>
            <a:r>
              <a:rPr lang="en-US" b="1" dirty="0" smtClean="0"/>
              <a:t>Trip Closure:</a:t>
            </a:r>
            <a:endParaRPr lang="en-US" dirty="0" smtClean="0"/>
          </a:p>
          <a:p>
            <a:pPr lvl="1"/>
            <a:r>
              <a:rPr lang="en-US" dirty="0" smtClean="0"/>
              <a:t>Finalize trip details upon completion.</a:t>
            </a:r>
          </a:p>
          <a:p>
            <a:pPr lvl="1"/>
            <a:r>
              <a:rPr lang="en-US" dirty="0" smtClean="0"/>
              <a:t>Ensure all necessary documentation is recorded and stored.</a:t>
            </a:r>
          </a:p>
          <a:p>
            <a:r>
              <a:rPr lang="en-US" b="1" dirty="0" smtClean="0"/>
              <a:t>Invoice:</a:t>
            </a:r>
            <a:endParaRPr lang="en-US" dirty="0" smtClean="0"/>
          </a:p>
          <a:p>
            <a:pPr lvl="1"/>
            <a:r>
              <a:rPr lang="en-US" dirty="0" smtClean="0"/>
              <a:t>Generate invoices based on trip and consignment data.</a:t>
            </a:r>
          </a:p>
          <a:p>
            <a:pPr lvl="1"/>
            <a:r>
              <a:rPr lang="en-US" dirty="0" smtClean="0"/>
              <a:t>Automate billing processes to reduce manual work.</a:t>
            </a:r>
          </a:p>
          <a:p>
            <a:r>
              <a:rPr lang="en-US" b="1" dirty="0" smtClean="0"/>
              <a:t>Fuel Filling:</a:t>
            </a:r>
            <a:endParaRPr lang="en-US" dirty="0" smtClean="0"/>
          </a:p>
          <a:p>
            <a:pPr lvl="1"/>
            <a:r>
              <a:rPr lang="en-US" dirty="0" smtClean="0"/>
              <a:t>Track fuel usage and filling events.</a:t>
            </a:r>
          </a:p>
          <a:p>
            <a:pPr lvl="1"/>
            <a:r>
              <a:rPr lang="en-US" dirty="0" smtClean="0"/>
              <a:t>Monitor and manage fuel consumption and costs.</a:t>
            </a:r>
          </a:p>
          <a:p>
            <a:r>
              <a:rPr lang="en-US" b="1" dirty="0" smtClean="0"/>
              <a:t>TMS Miscellaneous (</a:t>
            </a:r>
            <a:r>
              <a:rPr lang="en-US" b="1" dirty="0" err="1" smtClean="0"/>
              <a:t>Misc</a:t>
            </a:r>
            <a:r>
              <a:rPr lang="en-US" b="1" dirty="0" smtClean="0"/>
              <a:t>):</a:t>
            </a:r>
            <a:endParaRPr lang="en-US" dirty="0" smtClean="0"/>
          </a:p>
          <a:p>
            <a:pPr lvl="1"/>
            <a:r>
              <a:rPr lang="en-US" dirty="0" smtClean="0"/>
              <a:t>Handle additional tasks within the TMS.</a:t>
            </a:r>
          </a:p>
          <a:p>
            <a:pPr lvl="1"/>
            <a:r>
              <a:rPr lang="en-US" dirty="0" smtClean="0"/>
              <a:t>Provide flexibility to manage various operational needs.</a:t>
            </a:r>
          </a:p>
          <a:p>
            <a:r>
              <a:rPr lang="en-US" b="1" dirty="0" smtClean="0"/>
              <a:t>Additional Master Data Features:</a:t>
            </a:r>
          </a:p>
          <a:p>
            <a:r>
              <a:rPr lang="en-US" b="1" dirty="0" smtClean="0"/>
              <a:t>Vehicle Model:</a:t>
            </a:r>
            <a:endParaRPr lang="en-US" dirty="0" smtClean="0"/>
          </a:p>
          <a:p>
            <a:pPr lvl="1"/>
            <a:r>
              <a:rPr lang="en-US" dirty="0" smtClean="0"/>
              <a:t>Standardize and manage vehicle model information.</a:t>
            </a:r>
          </a:p>
          <a:p>
            <a:r>
              <a:rPr lang="en-US" b="1" dirty="0" smtClean="0"/>
              <a:t>Movement Type:</a:t>
            </a:r>
            <a:endParaRPr lang="en-US" dirty="0" smtClean="0"/>
          </a:p>
          <a:p>
            <a:pPr lvl="1"/>
            <a:r>
              <a:rPr lang="en-US" dirty="0" smtClean="0"/>
              <a:t>Categorize and track different types of vehicle movements.</a:t>
            </a:r>
          </a:p>
          <a:p>
            <a:r>
              <a:rPr lang="en-US" b="1" dirty="0" smtClean="0"/>
              <a:t>Vehicle Manufacturer:</a:t>
            </a:r>
            <a:endParaRPr lang="en-US" dirty="0" smtClean="0"/>
          </a:p>
          <a:p>
            <a:pPr lvl="1"/>
            <a:r>
              <a:rPr lang="en-US" dirty="0" smtClean="0"/>
              <a:t>Maintain records of vehicle manufacturers for reference and reporting.</a:t>
            </a:r>
          </a:p>
          <a:p>
            <a:r>
              <a:rPr lang="en-US" b="1" dirty="0" smtClean="0"/>
              <a:t>Vehicle Type:</a:t>
            </a:r>
            <a:endParaRPr lang="en-US" dirty="0" smtClean="0"/>
          </a:p>
          <a:p>
            <a:pPr lvl="1"/>
            <a:r>
              <a:rPr lang="en-US" dirty="0" smtClean="0"/>
              <a:t>Classify vehicles based on type for better management and reporting.</a:t>
            </a:r>
          </a:p>
          <a:p>
            <a:r>
              <a:rPr lang="en-US" b="1" dirty="0" smtClean="0"/>
              <a:t>Vehicle Category:</a:t>
            </a:r>
            <a:endParaRPr lang="en-US" dirty="0" smtClean="0"/>
          </a:p>
          <a:p>
            <a:pPr lvl="1"/>
            <a:r>
              <a:rPr lang="en-US" dirty="0" smtClean="0"/>
              <a:t>Further categorize vehicles for specific operational needs.</a:t>
            </a:r>
          </a:p>
          <a:p>
            <a:r>
              <a:rPr lang="en-US" b="1" dirty="0" smtClean="0"/>
              <a:t>Route Master:</a:t>
            </a:r>
            <a:endParaRPr lang="en-US" dirty="0" smtClean="0"/>
          </a:p>
          <a:p>
            <a:pPr lvl="1"/>
            <a:r>
              <a:rPr lang="en-US" dirty="0" smtClean="0"/>
              <a:t>Define and manage standard routes for transportation.</a:t>
            </a:r>
          </a:p>
          <a:p>
            <a:r>
              <a:rPr lang="en-US" b="1" dirty="0" smtClean="0"/>
              <a:t>Vehicle Master:</a:t>
            </a:r>
            <a:endParaRPr lang="en-US" dirty="0" smtClean="0"/>
          </a:p>
          <a:p>
            <a:pPr lvl="1"/>
            <a:r>
              <a:rPr lang="en-US" dirty="0" smtClean="0"/>
              <a:t>Central repository for all vehicle-related information.</a:t>
            </a:r>
          </a:p>
          <a:p>
            <a:r>
              <a:rPr lang="en-US" b="1" dirty="0" smtClean="0"/>
              <a:t>Bunk Master:</a:t>
            </a:r>
            <a:endParaRPr lang="en-US" dirty="0" smtClean="0"/>
          </a:p>
          <a:p>
            <a:pPr lvl="1"/>
            <a:r>
              <a:rPr lang="en-US" dirty="0" smtClean="0"/>
              <a:t>Manage and track bunking locations and related data.</a:t>
            </a:r>
          </a:p>
          <a:p>
            <a:r>
              <a:rPr lang="en-US" b="1" dirty="0" smtClean="0"/>
              <a:t>Ownership:</a:t>
            </a:r>
            <a:endParaRPr lang="en-US" dirty="0" smtClean="0"/>
          </a:p>
          <a:p>
            <a:pPr lvl="1"/>
            <a:r>
              <a:rPr lang="en-US" dirty="0" smtClean="0"/>
              <a:t>Track ownership details of vehicles.</a:t>
            </a:r>
          </a:p>
          <a:p>
            <a:r>
              <a:rPr lang="en-US" b="1" dirty="0" smtClean="0"/>
              <a:t>Axle Type:</a:t>
            </a:r>
            <a:endParaRPr lang="en-US" dirty="0" smtClean="0"/>
          </a:p>
          <a:p>
            <a:pPr lvl="1"/>
            <a:r>
              <a:rPr lang="en-US" dirty="0" smtClean="0"/>
              <a:t>Record and manage information about vehicle axle types.</a:t>
            </a:r>
          </a:p>
          <a:p>
            <a:r>
              <a:rPr lang="en-US" b="1" dirty="0" smtClean="0"/>
              <a:t>Vehicle Body:</a:t>
            </a:r>
            <a:endParaRPr lang="en-US" dirty="0" smtClean="0"/>
          </a:p>
          <a:p>
            <a:pPr lvl="1"/>
            <a:r>
              <a:rPr lang="en-US" dirty="0" smtClean="0"/>
              <a:t>Maintain details about the body types of vehicles.</a:t>
            </a:r>
          </a:p>
          <a:p>
            <a:r>
              <a:rPr lang="en-US" b="1" dirty="0" smtClean="0"/>
              <a:t>Fuel Type:</a:t>
            </a:r>
            <a:endParaRPr lang="en-US" dirty="0" smtClean="0"/>
          </a:p>
          <a:p>
            <a:pPr lvl="1"/>
            <a:r>
              <a:rPr lang="en-US" dirty="0" smtClean="0"/>
              <a:t>Standardize and manage different fuel types used by the fleet.</a:t>
            </a:r>
          </a:p>
          <a:p>
            <a:r>
              <a:rPr lang="en-US" b="1" dirty="0" smtClean="0"/>
              <a:t>Vehicle Color:</a:t>
            </a:r>
            <a:endParaRPr lang="en-US" dirty="0" smtClean="0"/>
          </a:p>
          <a:p>
            <a:pPr lvl="1"/>
            <a:r>
              <a:rPr lang="en-US" dirty="0" smtClean="0"/>
              <a:t>Track and record vehicle color information.</a:t>
            </a:r>
          </a:p>
          <a:p>
            <a:r>
              <a:rPr lang="en-US" b="1" dirty="0" smtClean="0"/>
              <a:t>Permit Type:</a:t>
            </a:r>
            <a:endParaRPr lang="en-US" dirty="0" smtClean="0"/>
          </a:p>
          <a:p>
            <a:pPr lvl="1"/>
            <a:r>
              <a:rPr lang="en-US" dirty="0" smtClean="0"/>
              <a:t>Manage different types of permits required for vehicle operations.</a:t>
            </a:r>
          </a:p>
          <a:p>
            <a:pPr lvl="1"/>
            <a:endParaRPr lang="en-US" dirty="0" smtClean="0"/>
          </a:p>
          <a:p>
            <a:r>
              <a:rPr lang="en-US" b="1" dirty="0" smtClean="0"/>
              <a:t>Key Benefits:</a:t>
            </a:r>
          </a:p>
          <a:p>
            <a:r>
              <a:rPr lang="en-US" b="1" dirty="0" smtClean="0"/>
              <a:t>Enquiry Note:</a:t>
            </a:r>
            <a:endParaRPr lang="en-US" dirty="0" smtClean="0"/>
          </a:p>
          <a:p>
            <a:pPr lvl="1"/>
            <a:r>
              <a:rPr lang="en-US" b="1" dirty="0" smtClean="0"/>
              <a:t>Benefit:</a:t>
            </a:r>
            <a:r>
              <a:rPr lang="en-US" dirty="0" smtClean="0"/>
              <a:t> Streamlines the initial inquiry process, ensuring all transportation requests are recorded and tracked from the beginning.</a:t>
            </a:r>
          </a:p>
          <a:p>
            <a:r>
              <a:rPr lang="en-US" b="1" dirty="0" smtClean="0"/>
              <a:t>Consignment Details:</a:t>
            </a:r>
            <a:endParaRPr lang="en-US" dirty="0" smtClean="0"/>
          </a:p>
          <a:p>
            <a:pPr lvl="1"/>
            <a:r>
              <a:rPr lang="en-US" b="1" dirty="0" smtClean="0"/>
              <a:t>Benefit:</a:t>
            </a:r>
            <a:r>
              <a:rPr lang="en-US" dirty="0" smtClean="0"/>
              <a:t> Provides detailed information on each consignment, improving tracking, and ensuring accurate documentation for shipments.</a:t>
            </a:r>
          </a:p>
          <a:p>
            <a:r>
              <a:rPr lang="en-US" b="1" dirty="0" smtClean="0"/>
              <a:t>Vehicle Allotment:</a:t>
            </a:r>
            <a:endParaRPr lang="en-US" dirty="0" smtClean="0"/>
          </a:p>
          <a:p>
            <a:pPr lvl="1"/>
            <a:r>
              <a:rPr lang="en-US" b="1" dirty="0" smtClean="0"/>
              <a:t>Benefit:</a:t>
            </a:r>
            <a:r>
              <a:rPr lang="en-US" dirty="0" smtClean="0"/>
              <a:t> Optimizes the allocation of vehicles to consignments, ensuring the most efficient use of transportation resources.</a:t>
            </a:r>
          </a:p>
          <a:p>
            <a:r>
              <a:rPr lang="en-US" b="1" dirty="0" smtClean="0"/>
              <a:t>Trip Details:</a:t>
            </a:r>
            <a:endParaRPr lang="en-US" dirty="0" smtClean="0"/>
          </a:p>
          <a:p>
            <a:pPr lvl="1"/>
            <a:r>
              <a:rPr lang="en-US" b="1" dirty="0" smtClean="0"/>
              <a:t>Benefit:</a:t>
            </a:r>
            <a:r>
              <a:rPr lang="en-US" dirty="0" smtClean="0"/>
              <a:t> Captures comprehensive trip information, aiding in route planning, trip scheduling, and overall trip management.</a:t>
            </a:r>
          </a:p>
          <a:p>
            <a:r>
              <a:rPr lang="en-US" b="1" dirty="0" smtClean="0"/>
              <a:t>Trip Closure:</a:t>
            </a:r>
            <a:endParaRPr lang="en-US" dirty="0" smtClean="0"/>
          </a:p>
          <a:p>
            <a:pPr lvl="1"/>
            <a:r>
              <a:rPr lang="en-US" b="1" dirty="0" smtClean="0"/>
              <a:t>Benefit:</a:t>
            </a:r>
            <a:r>
              <a:rPr lang="en-US" dirty="0" smtClean="0"/>
              <a:t> Ensures all trips are properly closed out, with all necessary documentation and data recorded, facilitating accurate reporting and analysis.</a:t>
            </a:r>
          </a:p>
          <a:p>
            <a:r>
              <a:rPr lang="en-US" b="1" dirty="0" smtClean="0"/>
              <a:t>Invoice:</a:t>
            </a:r>
            <a:endParaRPr lang="en-US" dirty="0" smtClean="0"/>
          </a:p>
          <a:p>
            <a:pPr lvl="1"/>
            <a:r>
              <a:rPr lang="en-US" b="1" dirty="0" smtClean="0"/>
              <a:t>Benefit:</a:t>
            </a:r>
            <a:r>
              <a:rPr lang="en-US" dirty="0" smtClean="0"/>
              <a:t> Automates the generation of invoices based on trip and consignment details, reducing manual errors and speeding up the billing process.</a:t>
            </a:r>
          </a:p>
          <a:p>
            <a:r>
              <a:rPr lang="en-US" b="1" dirty="0" smtClean="0"/>
              <a:t>Fuel Filling:</a:t>
            </a:r>
            <a:endParaRPr lang="en-US" dirty="0" smtClean="0"/>
          </a:p>
          <a:p>
            <a:pPr lvl="1"/>
            <a:r>
              <a:rPr lang="en-US" b="1" dirty="0" smtClean="0"/>
              <a:t>Benefit:</a:t>
            </a:r>
            <a:r>
              <a:rPr lang="en-US" dirty="0" smtClean="0"/>
              <a:t> Tracks fuel usage and filling events, helping to monitor fuel consumption and manage fuel costs effectively.</a:t>
            </a:r>
          </a:p>
          <a:p>
            <a:r>
              <a:rPr lang="en-US" b="1" dirty="0" smtClean="0"/>
              <a:t>TMS Miscellaneous (</a:t>
            </a:r>
            <a:r>
              <a:rPr lang="en-US" b="1" dirty="0" err="1" smtClean="0"/>
              <a:t>Misc</a:t>
            </a:r>
            <a:r>
              <a:rPr lang="en-US" b="1" dirty="0" smtClean="0"/>
              <a:t>):</a:t>
            </a:r>
            <a:endParaRPr lang="en-US" dirty="0" smtClean="0"/>
          </a:p>
          <a:p>
            <a:pPr lvl="1"/>
            <a:r>
              <a:rPr lang="en-US" b="1" dirty="0" smtClean="0"/>
              <a:t>Benefit:</a:t>
            </a:r>
            <a:r>
              <a:rPr lang="en-US" dirty="0" smtClean="0"/>
              <a:t> Handles additional miscellaneous tasks within the TMS, providing flexibility to accommodate various operational needs.</a:t>
            </a:r>
          </a:p>
          <a:p>
            <a:r>
              <a:rPr lang="en-US" b="1" dirty="0" smtClean="0"/>
              <a:t>Additional Master Data Benefits:</a:t>
            </a:r>
          </a:p>
          <a:p>
            <a:r>
              <a:rPr lang="en-US" b="1" dirty="0" smtClean="0"/>
              <a:t>Vehicle Model, Movement Type, Vehicle Manufacturer, Vehicle Type, Vehicle Category, Route Master, Vehicle Master, Bunk Master, Ownership, Axle Type, Vehicle Body, Fuel Type, Vehicle Color, Permit Type:</a:t>
            </a:r>
            <a:endParaRPr lang="en-US" dirty="0" smtClean="0"/>
          </a:p>
          <a:p>
            <a:pPr lvl="1"/>
            <a:r>
              <a:rPr lang="en-US" b="1" dirty="0" smtClean="0"/>
              <a:t>Benefit:</a:t>
            </a:r>
            <a:r>
              <a:rPr lang="en-US" dirty="0" smtClean="0"/>
              <a:t> These master data elements ensure standardized and consistent data management across the TMS. They facilitate accurate reporting, efficient resource management, and compliance with regulatory requirements.</a:t>
            </a:r>
          </a:p>
          <a:p>
            <a:r>
              <a:rPr lang="en-US" dirty="0" smtClean="0"/>
              <a:t>Overall, the TMS enhances operational efficiency, improves resource utilization, provides accurate and timely information for decision-making, and ensures compliance with industry standards and regulations.</a:t>
            </a:r>
          </a:p>
          <a:p>
            <a:pPr lvl="1"/>
            <a:endParaRPr lang="en-US" dirty="0"/>
          </a:p>
        </p:txBody>
      </p:sp>
      <p:sp>
        <p:nvSpPr>
          <p:cNvPr id="4" name="Slide Number Placeholder 3"/>
          <p:cNvSpPr>
            <a:spLocks noGrp="1"/>
          </p:cNvSpPr>
          <p:nvPr>
            <p:ph type="sldNum" sz="quarter" idx="10"/>
          </p:nvPr>
        </p:nvSpPr>
        <p:spPr/>
        <p:txBody>
          <a:bodyPr/>
          <a:lstStyle/>
          <a:p>
            <a:fld id="{DD8D5D4F-D910-408B-848C-79869292C987}" type="slidenum">
              <a:rPr lang="en-US" smtClean="0"/>
              <a:t>6</a:t>
            </a:fld>
            <a:endParaRPr lang="en-US"/>
          </a:p>
        </p:txBody>
      </p:sp>
    </p:spTree>
    <p:extLst>
      <p:ext uri="{BB962C8B-B14F-4D97-AF65-F5344CB8AC3E}">
        <p14:creationId xmlns:p14="http://schemas.microsoft.com/office/powerpoint/2010/main" val="3846810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Features of a Sales Management System (SMS)</a:t>
            </a:r>
          </a:p>
          <a:p>
            <a:r>
              <a:rPr lang="en-US" b="1" dirty="0" smtClean="0"/>
              <a:t>Customer Relationship Management (CRM) Integration:</a:t>
            </a:r>
            <a:endParaRPr lang="en-US" dirty="0" smtClean="0"/>
          </a:p>
          <a:p>
            <a:pPr lvl="1"/>
            <a:r>
              <a:rPr lang="en-US" dirty="0" smtClean="0"/>
              <a:t>Centralized customer database</a:t>
            </a:r>
          </a:p>
          <a:p>
            <a:pPr lvl="1"/>
            <a:r>
              <a:rPr lang="en-US" dirty="0" smtClean="0"/>
              <a:t>Customer interaction history</a:t>
            </a:r>
          </a:p>
          <a:p>
            <a:pPr lvl="1"/>
            <a:r>
              <a:rPr lang="en-US" dirty="0" smtClean="0"/>
              <a:t>Contact management</a:t>
            </a:r>
          </a:p>
          <a:p>
            <a:pPr lvl="1"/>
            <a:r>
              <a:rPr lang="en-US" dirty="0" smtClean="0"/>
              <a:t>Customer segmentation</a:t>
            </a:r>
          </a:p>
          <a:p>
            <a:r>
              <a:rPr lang="en-US" b="1" dirty="0" smtClean="0"/>
              <a:t>Lead and Opportunity Management:</a:t>
            </a:r>
            <a:endParaRPr lang="en-US" dirty="0" smtClean="0"/>
          </a:p>
          <a:p>
            <a:pPr lvl="1"/>
            <a:r>
              <a:rPr lang="en-US" dirty="0" smtClean="0"/>
              <a:t>Lead capture and tracking</a:t>
            </a:r>
          </a:p>
          <a:p>
            <a:pPr lvl="1"/>
            <a:r>
              <a:rPr lang="en-US" dirty="0" smtClean="0"/>
              <a:t>Opportunity tracking</a:t>
            </a:r>
          </a:p>
          <a:p>
            <a:pPr lvl="1"/>
            <a:r>
              <a:rPr lang="en-US" dirty="0" smtClean="0"/>
              <a:t>Sales pipeline management</a:t>
            </a:r>
          </a:p>
          <a:p>
            <a:pPr lvl="1"/>
            <a:r>
              <a:rPr lang="en-US" dirty="0" smtClean="0"/>
              <a:t>Lead scoring and prioritization</a:t>
            </a:r>
          </a:p>
          <a:p>
            <a:r>
              <a:rPr lang="en-US" b="1" dirty="0" smtClean="0"/>
              <a:t>Sales Automation:</a:t>
            </a:r>
            <a:endParaRPr lang="en-US" dirty="0" smtClean="0"/>
          </a:p>
          <a:p>
            <a:pPr lvl="1"/>
            <a:r>
              <a:rPr lang="en-US" dirty="0" smtClean="0"/>
              <a:t>Automated follow-ups and reminders</a:t>
            </a:r>
          </a:p>
          <a:p>
            <a:pPr lvl="1"/>
            <a:r>
              <a:rPr lang="en-US" dirty="0" smtClean="0"/>
              <a:t>Workflow automation</a:t>
            </a:r>
          </a:p>
          <a:p>
            <a:pPr lvl="1"/>
            <a:r>
              <a:rPr lang="en-US" dirty="0" smtClean="0"/>
              <a:t>Email marketing automation</a:t>
            </a:r>
          </a:p>
          <a:p>
            <a:pPr lvl="1"/>
            <a:r>
              <a:rPr lang="en-US" dirty="0" smtClean="0"/>
              <a:t>Task management</a:t>
            </a:r>
          </a:p>
          <a:p>
            <a:r>
              <a:rPr lang="en-US" b="1" dirty="0" smtClean="0"/>
              <a:t>Sales Forecasting:</a:t>
            </a:r>
            <a:endParaRPr lang="en-US" dirty="0" smtClean="0"/>
          </a:p>
          <a:p>
            <a:pPr lvl="1"/>
            <a:r>
              <a:rPr lang="en-US" dirty="0" smtClean="0"/>
              <a:t>Predictive analytics</a:t>
            </a:r>
          </a:p>
          <a:p>
            <a:pPr lvl="1"/>
            <a:r>
              <a:rPr lang="en-US" dirty="0" smtClean="0"/>
              <a:t>Historical sales data analysis</a:t>
            </a:r>
          </a:p>
          <a:p>
            <a:pPr lvl="1"/>
            <a:r>
              <a:rPr lang="en-US" dirty="0" smtClean="0"/>
              <a:t>Trend identification</a:t>
            </a:r>
          </a:p>
          <a:p>
            <a:pPr lvl="1"/>
            <a:r>
              <a:rPr lang="en-US" dirty="0" smtClean="0"/>
              <a:t>Forecast accuracy tracking</a:t>
            </a:r>
          </a:p>
          <a:p>
            <a:r>
              <a:rPr lang="en-US" b="1" dirty="0" smtClean="0"/>
              <a:t>Performance Metrics and Reporting:</a:t>
            </a:r>
            <a:endParaRPr lang="en-US" dirty="0" smtClean="0"/>
          </a:p>
          <a:p>
            <a:pPr lvl="1"/>
            <a:r>
              <a:rPr lang="en-US" dirty="0" smtClean="0"/>
              <a:t>Sales performance dashboards</a:t>
            </a:r>
          </a:p>
          <a:p>
            <a:pPr lvl="1"/>
            <a:r>
              <a:rPr lang="en-US" dirty="0" smtClean="0"/>
              <a:t>Customizable reports</a:t>
            </a:r>
          </a:p>
          <a:p>
            <a:pPr lvl="1"/>
            <a:r>
              <a:rPr lang="en-US" dirty="0" smtClean="0"/>
              <a:t>Real-time data analytics</a:t>
            </a:r>
          </a:p>
          <a:p>
            <a:pPr lvl="1"/>
            <a:r>
              <a:rPr lang="en-US" dirty="0" smtClean="0"/>
              <a:t>Key performance indicators (KPIs) tracking</a:t>
            </a:r>
          </a:p>
          <a:p>
            <a:r>
              <a:rPr lang="en-US" b="1" dirty="0" smtClean="0"/>
              <a:t>Sales Target Management:</a:t>
            </a:r>
            <a:endParaRPr lang="en-US" dirty="0" smtClean="0"/>
          </a:p>
          <a:p>
            <a:pPr lvl="1"/>
            <a:r>
              <a:rPr lang="en-US" dirty="0" smtClean="0"/>
              <a:t>Goal setting and tracking</a:t>
            </a:r>
          </a:p>
          <a:p>
            <a:pPr lvl="1"/>
            <a:r>
              <a:rPr lang="en-US" dirty="0" smtClean="0"/>
              <a:t>Individual and team targets</a:t>
            </a:r>
          </a:p>
          <a:p>
            <a:pPr lvl="1"/>
            <a:r>
              <a:rPr lang="en-US" dirty="0" smtClean="0"/>
              <a:t>Progress monitoring</a:t>
            </a:r>
          </a:p>
          <a:p>
            <a:pPr lvl="1"/>
            <a:r>
              <a:rPr lang="en-US" dirty="0" smtClean="0"/>
              <a:t>Incentive and commission tracking</a:t>
            </a:r>
          </a:p>
          <a:p>
            <a:r>
              <a:rPr lang="en-US" b="1" dirty="0" smtClean="0"/>
              <a:t>Product and Pricing Management:</a:t>
            </a:r>
            <a:endParaRPr lang="en-US" dirty="0" smtClean="0"/>
          </a:p>
          <a:p>
            <a:pPr lvl="1"/>
            <a:r>
              <a:rPr lang="en-US" dirty="0" smtClean="0"/>
              <a:t>Product catalog management</a:t>
            </a:r>
          </a:p>
          <a:p>
            <a:pPr lvl="1"/>
            <a:r>
              <a:rPr lang="en-US" dirty="0" smtClean="0"/>
              <a:t>Price list management</a:t>
            </a:r>
          </a:p>
          <a:p>
            <a:pPr lvl="1"/>
            <a:r>
              <a:rPr lang="en-US" dirty="0" smtClean="0"/>
              <a:t>Discount and promotion management</a:t>
            </a:r>
          </a:p>
          <a:p>
            <a:pPr lvl="1"/>
            <a:r>
              <a:rPr lang="en-US" dirty="0" smtClean="0"/>
              <a:t>Inventory tracking</a:t>
            </a:r>
          </a:p>
          <a:p>
            <a:r>
              <a:rPr lang="en-US" b="1" dirty="0" smtClean="0"/>
              <a:t>Order and Invoice Management:</a:t>
            </a:r>
            <a:endParaRPr lang="en-US" dirty="0" smtClean="0"/>
          </a:p>
          <a:p>
            <a:pPr lvl="1"/>
            <a:r>
              <a:rPr lang="en-US" dirty="0" smtClean="0"/>
              <a:t>Order processing</a:t>
            </a:r>
          </a:p>
          <a:p>
            <a:pPr lvl="1"/>
            <a:r>
              <a:rPr lang="en-US" dirty="0" smtClean="0"/>
              <a:t>Quotation and proposal generation</a:t>
            </a:r>
          </a:p>
          <a:p>
            <a:pPr lvl="1"/>
            <a:r>
              <a:rPr lang="en-US" dirty="0" smtClean="0"/>
              <a:t>Invoice generation</a:t>
            </a:r>
          </a:p>
          <a:p>
            <a:pPr lvl="1"/>
            <a:r>
              <a:rPr lang="en-US" dirty="0" smtClean="0"/>
              <a:t>Payment tracking</a:t>
            </a:r>
          </a:p>
          <a:p>
            <a:r>
              <a:rPr lang="en-US" b="1" dirty="0" smtClean="0"/>
              <a:t>Mobile Access:</a:t>
            </a:r>
            <a:endParaRPr lang="en-US" dirty="0" smtClean="0"/>
          </a:p>
          <a:p>
            <a:pPr lvl="1"/>
            <a:r>
              <a:rPr lang="en-US" dirty="0" smtClean="0"/>
              <a:t>Mobile app for on-the-go access</a:t>
            </a:r>
          </a:p>
          <a:p>
            <a:pPr lvl="1"/>
            <a:r>
              <a:rPr lang="en-US" dirty="0" smtClean="0"/>
              <a:t>Offline data access</a:t>
            </a:r>
          </a:p>
          <a:p>
            <a:pPr lvl="1"/>
            <a:r>
              <a:rPr lang="en-US" dirty="0" smtClean="0"/>
              <a:t>Real-time synchronization</a:t>
            </a:r>
          </a:p>
          <a:p>
            <a:pPr lvl="1"/>
            <a:r>
              <a:rPr lang="en-US" dirty="0" smtClean="0"/>
              <a:t>Push notifications</a:t>
            </a:r>
          </a:p>
          <a:p>
            <a:r>
              <a:rPr lang="en-US" b="1" dirty="0" smtClean="0"/>
              <a:t>Integration Capabilities:</a:t>
            </a:r>
            <a:endParaRPr lang="en-US" dirty="0" smtClean="0"/>
          </a:p>
          <a:p>
            <a:pPr lvl="1"/>
            <a:r>
              <a:rPr lang="en-US" dirty="0" smtClean="0"/>
              <a:t>Integration with ERP systems</a:t>
            </a:r>
          </a:p>
          <a:p>
            <a:pPr lvl="1"/>
            <a:r>
              <a:rPr lang="en-US" dirty="0" smtClean="0"/>
              <a:t>Integration with marketing automation tools</a:t>
            </a:r>
          </a:p>
          <a:p>
            <a:pPr lvl="1"/>
            <a:r>
              <a:rPr lang="en-US" dirty="0" smtClean="0"/>
              <a:t>API for custom integrations</a:t>
            </a:r>
          </a:p>
          <a:p>
            <a:pPr lvl="1"/>
            <a:r>
              <a:rPr lang="en-US" dirty="0" smtClean="0"/>
              <a:t>Third-party app integration</a:t>
            </a:r>
          </a:p>
          <a:p>
            <a:r>
              <a:rPr lang="en-US" b="1" dirty="0" smtClean="0"/>
              <a:t>Security and Access Control:</a:t>
            </a:r>
            <a:endParaRPr lang="en-US" dirty="0" smtClean="0"/>
          </a:p>
          <a:p>
            <a:pPr lvl="1"/>
            <a:r>
              <a:rPr lang="en-US" dirty="0" smtClean="0"/>
              <a:t>Role-based access control</a:t>
            </a:r>
          </a:p>
          <a:p>
            <a:pPr lvl="1"/>
            <a:r>
              <a:rPr lang="en-US" dirty="0" smtClean="0"/>
              <a:t>Data encryption</a:t>
            </a:r>
          </a:p>
          <a:p>
            <a:pPr lvl="1"/>
            <a:r>
              <a:rPr lang="en-US" dirty="0" smtClean="0"/>
              <a:t>User authentication and authorization</a:t>
            </a:r>
          </a:p>
          <a:p>
            <a:pPr lvl="1"/>
            <a:r>
              <a:rPr lang="en-US" dirty="0" smtClean="0"/>
              <a:t>Audit trails</a:t>
            </a:r>
          </a:p>
          <a:p>
            <a:r>
              <a:rPr lang="en-US" b="1" dirty="0" smtClean="0"/>
              <a:t>Customization and Scalability:</a:t>
            </a:r>
            <a:endParaRPr lang="en-US" dirty="0" smtClean="0"/>
          </a:p>
          <a:p>
            <a:pPr lvl="1"/>
            <a:r>
              <a:rPr lang="en-US" dirty="0" smtClean="0"/>
              <a:t>Customizable workflows</a:t>
            </a:r>
          </a:p>
          <a:p>
            <a:pPr lvl="1"/>
            <a:r>
              <a:rPr lang="en-US" dirty="0" smtClean="0"/>
              <a:t>Custom fields and modules</a:t>
            </a:r>
          </a:p>
          <a:p>
            <a:pPr lvl="1"/>
            <a:r>
              <a:rPr lang="en-US" dirty="0" smtClean="0"/>
              <a:t>Scalable architecture</a:t>
            </a:r>
          </a:p>
          <a:p>
            <a:pPr lvl="1"/>
            <a:r>
              <a:rPr lang="en-US" dirty="0" smtClean="0"/>
              <a:t>Multi-language and multi-currency support</a:t>
            </a:r>
          </a:p>
          <a:p>
            <a:r>
              <a:rPr lang="en-US" b="1" dirty="0" smtClean="0"/>
              <a:t>Training and Support:</a:t>
            </a:r>
            <a:endParaRPr lang="en-US" dirty="0" smtClean="0"/>
          </a:p>
          <a:p>
            <a:pPr lvl="1"/>
            <a:r>
              <a:rPr lang="en-US" dirty="0" smtClean="0"/>
              <a:t>User training and onboarding</a:t>
            </a:r>
          </a:p>
          <a:p>
            <a:pPr lvl="1"/>
            <a:r>
              <a:rPr lang="en-US" dirty="0" smtClean="0"/>
              <a:t>Customer support</a:t>
            </a:r>
          </a:p>
          <a:p>
            <a:pPr lvl="1"/>
            <a:r>
              <a:rPr lang="en-US" dirty="0" smtClean="0"/>
              <a:t>Knowledge base and documentation</a:t>
            </a:r>
          </a:p>
          <a:p>
            <a:pPr lvl="1"/>
            <a:r>
              <a:rPr lang="en-US" dirty="0" smtClean="0"/>
              <a:t>Community forums</a:t>
            </a:r>
          </a:p>
          <a:p>
            <a:r>
              <a:rPr lang="en-US" b="1" dirty="0" smtClean="0"/>
              <a:t>Collaboration Tools:</a:t>
            </a:r>
            <a:endParaRPr lang="en-US" dirty="0" smtClean="0"/>
          </a:p>
          <a:p>
            <a:pPr lvl="1"/>
            <a:r>
              <a:rPr lang="en-US" dirty="0" smtClean="0"/>
              <a:t>Team communication and collaboration</a:t>
            </a:r>
          </a:p>
          <a:p>
            <a:pPr lvl="1"/>
            <a:r>
              <a:rPr lang="en-US" dirty="0" smtClean="0"/>
              <a:t>Shared calendars and task lists</a:t>
            </a:r>
          </a:p>
          <a:p>
            <a:pPr lvl="1"/>
            <a:r>
              <a:rPr lang="en-US" dirty="0" smtClean="0"/>
              <a:t>Document sharing</a:t>
            </a:r>
          </a:p>
          <a:p>
            <a:pPr lvl="1"/>
            <a:r>
              <a:rPr lang="en-US" dirty="0" smtClean="0"/>
              <a:t>Internal messaging system</a:t>
            </a:r>
          </a:p>
          <a:p>
            <a:r>
              <a:rPr lang="en-US" b="1" dirty="0" smtClean="0"/>
              <a:t>Analytics and Insights:</a:t>
            </a:r>
            <a:endParaRPr lang="en-US" dirty="0" smtClean="0"/>
          </a:p>
          <a:p>
            <a:pPr lvl="1"/>
            <a:r>
              <a:rPr lang="en-US" dirty="0" smtClean="0"/>
              <a:t>Sales trend analysis</a:t>
            </a:r>
          </a:p>
          <a:p>
            <a:pPr lvl="1"/>
            <a:r>
              <a:rPr lang="en-US" dirty="0" smtClean="0"/>
              <a:t>Customer behavior analysis</a:t>
            </a:r>
          </a:p>
          <a:p>
            <a:pPr lvl="1"/>
            <a:r>
              <a:rPr lang="en-US" dirty="0" smtClean="0"/>
              <a:t>Market segmentation insights</a:t>
            </a:r>
          </a:p>
          <a:p>
            <a:pPr lvl="1"/>
            <a:r>
              <a:rPr lang="en-US" dirty="0" smtClean="0"/>
              <a:t>Competitive analysis</a:t>
            </a:r>
          </a:p>
          <a:p>
            <a:r>
              <a:rPr lang="en-US" dirty="0" smtClean="0"/>
              <a:t>These features collectively ensure that a Sales Management System can comprehensively support the sales processes, improve efficiency, and enhance sales performance for any business.</a:t>
            </a:r>
          </a:p>
          <a:p>
            <a:endParaRPr lang="en-US" dirty="0" smtClean="0"/>
          </a:p>
          <a:p>
            <a:r>
              <a:rPr lang="en-US" b="1" dirty="0" smtClean="0"/>
              <a:t>Key Benefits of a Sales Management System (SMS)</a:t>
            </a:r>
          </a:p>
          <a:p>
            <a:r>
              <a:rPr lang="en-US" b="1" dirty="0" smtClean="0"/>
              <a:t>Increased Sales Efficiency:</a:t>
            </a:r>
            <a:endParaRPr lang="en-US" dirty="0" smtClean="0"/>
          </a:p>
          <a:p>
            <a:pPr lvl="1"/>
            <a:r>
              <a:rPr lang="en-US" dirty="0" smtClean="0"/>
              <a:t>Automates repetitive tasks</a:t>
            </a:r>
          </a:p>
          <a:p>
            <a:pPr lvl="1"/>
            <a:r>
              <a:rPr lang="en-US" dirty="0" smtClean="0"/>
              <a:t>Streamlines sales processes</a:t>
            </a:r>
          </a:p>
          <a:p>
            <a:pPr lvl="1"/>
            <a:r>
              <a:rPr lang="en-US" dirty="0" smtClean="0"/>
              <a:t>Reduces manual data entry</a:t>
            </a:r>
          </a:p>
          <a:p>
            <a:r>
              <a:rPr lang="en-US" b="1" dirty="0" smtClean="0"/>
              <a:t>Improved Sales Performance:</a:t>
            </a:r>
            <a:endParaRPr lang="en-US" dirty="0" smtClean="0"/>
          </a:p>
          <a:p>
            <a:pPr lvl="1"/>
            <a:r>
              <a:rPr lang="en-US" dirty="0" smtClean="0"/>
              <a:t>Provides insights into sales performance</a:t>
            </a:r>
          </a:p>
          <a:p>
            <a:pPr lvl="1"/>
            <a:r>
              <a:rPr lang="en-US" dirty="0" smtClean="0"/>
              <a:t>Identifies high-performing strategies and areas for improvement</a:t>
            </a:r>
          </a:p>
          <a:p>
            <a:pPr lvl="1"/>
            <a:r>
              <a:rPr lang="en-US" dirty="0" smtClean="0"/>
              <a:t>Enables better goal setting and tracking</a:t>
            </a:r>
          </a:p>
          <a:p>
            <a:r>
              <a:rPr lang="en-US" b="1" dirty="0" smtClean="0"/>
              <a:t>Enhanced Customer Relationships:</a:t>
            </a:r>
            <a:endParaRPr lang="en-US" dirty="0" smtClean="0"/>
          </a:p>
          <a:p>
            <a:pPr lvl="1"/>
            <a:r>
              <a:rPr lang="en-US" dirty="0" smtClean="0"/>
              <a:t>Centralizes customer data and interaction history</a:t>
            </a:r>
          </a:p>
          <a:p>
            <a:pPr lvl="1"/>
            <a:r>
              <a:rPr lang="en-US" dirty="0" smtClean="0"/>
              <a:t>Facilitates personalized communication and follow-ups</a:t>
            </a:r>
          </a:p>
          <a:p>
            <a:pPr lvl="1"/>
            <a:r>
              <a:rPr lang="en-US" dirty="0" smtClean="0"/>
              <a:t>Improves customer satisfaction and retention</a:t>
            </a:r>
          </a:p>
          <a:p>
            <a:r>
              <a:rPr lang="en-US" b="1" dirty="0" smtClean="0"/>
              <a:t>Better Sales Forecasting:</a:t>
            </a:r>
            <a:endParaRPr lang="en-US" dirty="0" smtClean="0"/>
          </a:p>
          <a:p>
            <a:pPr lvl="1"/>
            <a:r>
              <a:rPr lang="en-US" dirty="0" smtClean="0"/>
              <a:t>Utilizes historical data for accurate forecasting</a:t>
            </a:r>
          </a:p>
          <a:p>
            <a:pPr lvl="1"/>
            <a:r>
              <a:rPr lang="en-US" dirty="0" smtClean="0"/>
              <a:t>Helps anticipate future sales trends and adjust strategies</a:t>
            </a:r>
          </a:p>
          <a:p>
            <a:pPr lvl="1"/>
            <a:r>
              <a:rPr lang="en-US" dirty="0" smtClean="0"/>
              <a:t>Supports informed decision-making and planning</a:t>
            </a:r>
          </a:p>
          <a:p>
            <a:r>
              <a:rPr lang="en-US" b="1" dirty="0" smtClean="0"/>
              <a:t>Effective Lead and Opportunity Management:</a:t>
            </a:r>
            <a:endParaRPr lang="en-US" dirty="0" smtClean="0"/>
          </a:p>
          <a:p>
            <a:pPr lvl="1"/>
            <a:r>
              <a:rPr lang="en-US" dirty="0" smtClean="0"/>
              <a:t>Tracks and prioritizes leads and sales opportunities</a:t>
            </a:r>
          </a:p>
          <a:p>
            <a:pPr lvl="1"/>
            <a:r>
              <a:rPr lang="en-US" dirty="0" smtClean="0"/>
              <a:t>Manages the sales pipeline efficiently</a:t>
            </a:r>
          </a:p>
          <a:p>
            <a:pPr lvl="1"/>
            <a:r>
              <a:rPr lang="en-US" dirty="0" smtClean="0"/>
              <a:t>Increases the chances of closing deals</a:t>
            </a:r>
          </a:p>
          <a:p>
            <a:r>
              <a:rPr lang="en-US" b="1" dirty="0" smtClean="0"/>
              <a:t>Streamlined Order and Invoice Management:</a:t>
            </a:r>
            <a:endParaRPr lang="en-US" dirty="0" smtClean="0"/>
          </a:p>
          <a:p>
            <a:pPr lvl="1"/>
            <a:r>
              <a:rPr lang="en-US" dirty="0" smtClean="0"/>
              <a:t>Simplifies order processing and invoicing</a:t>
            </a:r>
          </a:p>
          <a:p>
            <a:pPr lvl="1"/>
            <a:r>
              <a:rPr lang="en-US" dirty="0" smtClean="0"/>
              <a:t>Reduces errors and delays in order fulfillment</a:t>
            </a:r>
          </a:p>
          <a:p>
            <a:pPr lvl="1"/>
            <a:r>
              <a:rPr lang="en-US" dirty="0" smtClean="0"/>
              <a:t>Enhances financial accuracy and transparency</a:t>
            </a:r>
          </a:p>
          <a:p>
            <a:r>
              <a:rPr lang="en-US" b="1" dirty="0" smtClean="0"/>
              <a:t>Improved Data Accuracy and Reporting:</a:t>
            </a:r>
            <a:endParaRPr lang="en-US" dirty="0" smtClean="0"/>
          </a:p>
          <a:p>
            <a:pPr lvl="1"/>
            <a:r>
              <a:rPr lang="en-US" dirty="0" smtClean="0"/>
              <a:t>Provides real-time data and reports</a:t>
            </a:r>
          </a:p>
          <a:p>
            <a:pPr lvl="1"/>
            <a:r>
              <a:rPr lang="en-US" dirty="0" smtClean="0"/>
              <a:t>Facilitates accurate performance tracking and analysis</a:t>
            </a:r>
          </a:p>
          <a:p>
            <a:pPr lvl="1"/>
            <a:r>
              <a:rPr lang="en-US" dirty="0" smtClean="0"/>
              <a:t>Helps in identifying trends and making data-driven decisions</a:t>
            </a:r>
          </a:p>
          <a:p>
            <a:r>
              <a:rPr lang="en-US" b="1" dirty="0" smtClean="0"/>
              <a:t>Enhanced Collaboration and Communication:</a:t>
            </a:r>
            <a:endParaRPr lang="en-US" dirty="0" smtClean="0"/>
          </a:p>
          <a:p>
            <a:pPr lvl="1"/>
            <a:r>
              <a:rPr lang="en-US" dirty="0" smtClean="0"/>
              <a:t>Supports team collaboration through shared tools and communication channels</a:t>
            </a:r>
          </a:p>
          <a:p>
            <a:pPr lvl="1"/>
            <a:r>
              <a:rPr lang="en-US" dirty="0" smtClean="0"/>
              <a:t>Ensures alignment among sales team members and other departments</a:t>
            </a:r>
          </a:p>
          <a:p>
            <a:pPr lvl="1"/>
            <a:r>
              <a:rPr lang="en-US" dirty="0" smtClean="0"/>
              <a:t>Facilitates efficient information sharing</a:t>
            </a:r>
          </a:p>
          <a:p>
            <a:r>
              <a:rPr lang="en-US" b="1" dirty="0" smtClean="0"/>
              <a:t>Customizable and Scalable:</a:t>
            </a:r>
            <a:endParaRPr lang="en-US" dirty="0" smtClean="0"/>
          </a:p>
          <a:p>
            <a:pPr lvl="1"/>
            <a:r>
              <a:rPr lang="en-US" dirty="0" smtClean="0"/>
              <a:t>Adapts to the specific needs of the business</a:t>
            </a:r>
          </a:p>
          <a:p>
            <a:pPr lvl="1"/>
            <a:r>
              <a:rPr lang="en-US" dirty="0" smtClean="0"/>
              <a:t>Scales with business growth and changing requirements</a:t>
            </a:r>
          </a:p>
          <a:p>
            <a:pPr lvl="1"/>
            <a:r>
              <a:rPr lang="en-US" dirty="0" smtClean="0"/>
              <a:t>Allows for customization of workflows and features</a:t>
            </a:r>
          </a:p>
          <a:p>
            <a:r>
              <a:rPr lang="en-US" b="1" dirty="0" smtClean="0"/>
              <a:t>Better Customer Insights:</a:t>
            </a:r>
            <a:endParaRPr lang="en-US" dirty="0" smtClean="0"/>
          </a:p>
          <a:p>
            <a:pPr lvl="1"/>
            <a:r>
              <a:rPr lang="en-US" dirty="0" smtClean="0"/>
              <a:t>Analyzes customer behavior and preferences</a:t>
            </a:r>
          </a:p>
          <a:p>
            <a:pPr lvl="1"/>
            <a:r>
              <a:rPr lang="en-US" dirty="0" smtClean="0"/>
              <a:t>Helps in understanding customer needs and market trends</a:t>
            </a:r>
          </a:p>
          <a:p>
            <a:pPr lvl="1"/>
            <a:r>
              <a:rPr lang="en-US" dirty="0" smtClean="0"/>
              <a:t>Supports targeted marketing and sales strategies</a:t>
            </a:r>
          </a:p>
          <a:p>
            <a:r>
              <a:rPr lang="en-US" b="1" dirty="0" smtClean="0"/>
              <a:t>Increased Accountability:</a:t>
            </a:r>
            <a:endParaRPr lang="en-US" dirty="0" smtClean="0"/>
          </a:p>
          <a:p>
            <a:pPr lvl="1"/>
            <a:r>
              <a:rPr lang="en-US" dirty="0" smtClean="0"/>
              <a:t>Tracks individual and team performance</a:t>
            </a:r>
          </a:p>
          <a:p>
            <a:pPr lvl="1"/>
            <a:r>
              <a:rPr lang="en-US" dirty="0" smtClean="0"/>
              <a:t>Provides visibility into sales activities and results</a:t>
            </a:r>
          </a:p>
          <a:p>
            <a:pPr lvl="1"/>
            <a:r>
              <a:rPr lang="en-US" dirty="0" smtClean="0"/>
              <a:t>Facilitates performance reviews and accountability</a:t>
            </a:r>
          </a:p>
          <a:p>
            <a:r>
              <a:rPr lang="en-US" b="1" dirty="0" smtClean="0"/>
              <a:t>Cost Savings:</a:t>
            </a:r>
            <a:endParaRPr lang="en-US" dirty="0" smtClean="0"/>
          </a:p>
          <a:p>
            <a:pPr lvl="1"/>
            <a:r>
              <a:rPr lang="en-US" dirty="0" smtClean="0"/>
              <a:t>Reduces the need for manual processes and paperwork</a:t>
            </a:r>
          </a:p>
          <a:p>
            <a:pPr lvl="1"/>
            <a:r>
              <a:rPr lang="en-US" dirty="0" smtClean="0"/>
              <a:t>Minimizes errors and inefficiencies</a:t>
            </a:r>
          </a:p>
          <a:p>
            <a:pPr lvl="1"/>
            <a:r>
              <a:rPr lang="en-US" dirty="0" smtClean="0"/>
              <a:t>Lowers operational costs through automation</a:t>
            </a:r>
          </a:p>
          <a:p>
            <a:r>
              <a:rPr lang="en-US" b="1" dirty="0" smtClean="0"/>
              <a:t>Enhanced Mobility and Accessibility:</a:t>
            </a:r>
            <a:endParaRPr lang="en-US" dirty="0" smtClean="0"/>
          </a:p>
          <a:p>
            <a:pPr lvl="1"/>
            <a:r>
              <a:rPr lang="en-US" dirty="0" smtClean="0"/>
              <a:t>Provides mobile access to sales data and tools</a:t>
            </a:r>
          </a:p>
          <a:p>
            <a:pPr lvl="1"/>
            <a:r>
              <a:rPr lang="en-US" dirty="0" smtClean="0"/>
              <a:t>Supports remote work and on-the-go sales activities</a:t>
            </a:r>
          </a:p>
          <a:p>
            <a:pPr lvl="1"/>
            <a:r>
              <a:rPr lang="en-US" dirty="0" smtClean="0"/>
              <a:t>Ensures real-time updates and synchronization</a:t>
            </a:r>
          </a:p>
          <a:p>
            <a:r>
              <a:rPr lang="en-US" b="1" dirty="0" smtClean="0"/>
              <a:t>Improved Customer Service:</a:t>
            </a:r>
            <a:endParaRPr lang="en-US" dirty="0" smtClean="0"/>
          </a:p>
          <a:p>
            <a:pPr lvl="1"/>
            <a:r>
              <a:rPr lang="en-US" dirty="0" smtClean="0"/>
              <a:t>Enables faster response times and resolution of issues</a:t>
            </a:r>
          </a:p>
          <a:p>
            <a:pPr lvl="1"/>
            <a:r>
              <a:rPr lang="en-US" dirty="0" smtClean="0"/>
              <a:t>Provides a comprehensive view of customer interactions</a:t>
            </a:r>
          </a:p>
          <a:p>
            <a:pPr lvl="1"/>
            <a:r>
              <a:rPr lang="en-US" dirty="0" smtClean="0"/>
              <a:t>Enhances overall customer experience</a:t>
            </a:r>
          </a:p>
          <a:p>
            <a:r>
              <a:rPr lang="en-US" b="1" dirty="0" smtClean="0"/>
              <a:t>Data Security and Compliance:</a:t>
            </a:r>
            <a:endParaRPr lang="en-US" dirty="0" smtClean="0"/>
          </a:p>
          <a:p>
            <a:pPr lvl="1"/>
            <a:r>
              <a:rPr lang="en-US" dirty="0" smtClean="0"/>
              <a:t>Ensures secure handling of sensitive customer information</a:t>
            </a:r>
          </a:p>
          <a:p>
            <a:pPr lvl="1"/>
            <a:r>
              <a:rPr lang="en-US" dirty="0" smtClean="0"/>
              <a:t>Provides role-based access control and data encryption</a:t>
            </a:r>
          </a:p>
          <a:p>
            <a:pPr lvl="1"/>
            <a:r>
              <a:rPr lang="en-US" dirty="0" smtClean="0"/>
              <a:t>Supports compliance with regulatory requirements</a:t>
            </a:r>
          </a:p>
          <a:p>
            <a:r>
              <a:rPr lang="en-US" dirty="0" smtClean="0"/>
              <a:t>By leveraging these benefits, businesses can optimize their sales processes, boost team productivity, and drive overall growth.</a:t>
            </a:r>
          </a:p>
          <a:p>
            <a:endParaRPr lang="en-US" dirty="0"/>
          </a:p>
        </p:txBody>
      </p:sp>
      <p:sp>
        <p:nvSpPr>
          <p:cNvPr id="4" name="Slide Number Placeholder 3"/>
          <p:cNvSpPr>
            <a:spLocks noGrp="1"/>
          </p:cNvSpPr>
          <p:nvPr>
            <p:ph type="sldNum" sz="quarter" idx="10"/>
          </p:nvPr>
        </p:nvSpPr>
        <p:spPr/>
        <p:txBody>
          <a:bodyPr/>
          <a:lstStyle/>
          <a:p>
            <a:fld id="{DD8D5D4F-D910-408B-848C-79869292C987}" type="slidenum">
              <a:rPr lang="en-US" smtClean="0"/>
              <a:t>7</a:t>
            </a:fld>
            <a:endParaRPr lang="en-US"/>
          </a:p>
        </p:txBody>
      </p:sp>
    </p:spTree>
    <p:extLst>
      <p:ext uri="{BB962C8B-B14F-4D97-AF65-F5344CB8AC3E}">
        <p14:creationId xmlns:p14="http://schemas.microsoft.com/office/powerpoint/2010/main" val="102105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Features and Benefits:</a:t>
            </a:r>
          </a:p>
          <a:p>
            <a:r>
              <a:rPr lang="en-US" b="1" dirty="0" smtClean="0"/>
              <a:t>Accounts Receivable:</a:t>
            </a:r>
            <a:endParaRPr lang="en-US" dirty="0" smtClean="0"/>
          </a:p>
          <a:p>
            <a:pPr lvl="1"/>
            <a:r>
              <a:rPr lang="en-US" b="1" dirty="0" smtClean="0"/>
              <a:t>Feature:</a:t>
            </a:r>
            <a:r>
              <a:rPr lang="en-US" dirty="0" smtClean="0"/>
              <a:t> Track outstanding invoices and payments due from customers.</a:t>
            </a:r>
          </a:p>
          <a:p>
            <a:pPr lvl="1"/>
            <a:r>
              <a:rPr lang="en-US" b="1" dirty="0" smtClean="0"/>
              <a:t>Benefit:</a:t>
            </a:r>
            <a:r>
              <a:rPr lang="en-US" dirty="0" smtClean="0"/>
              <a:t> Helps manage cash flow by ensuring timely collections and reducing overdue receivables.</a:t>
            </a:r>
          </a:p>
          <a:p>
            <a:r>
              <a:rPr lang="en-US" b="1" dirty="0" smtClean="0"/>
              <a:t>Accounts Receivable Comments:</a:t>
            </a:r>
            <a:endParaRPr lang="en-US" dirty="0" smtClean="0"/>
          </a:p>
          <a:p>
            <a:pPr lvl="1"/>
            <a:r>
              <a:rPr lang="en-US" b="1" dirty="0" smtClean="0"/>
              <a:t>Feature:</a:t>
            </a:r>
            <a:r>
              <a:rPr lang="en-US" dirty="0" smtClean="0"/>
              <a:t> Allows adding notes and comments related to specific accounts receivable entries.</a:t>
            </a:r>
          </a:p>
          <a:p>
            <a:pPr lvl="1"/>
            <a:r>
              <a:rPr lang="en-US" b="1" dirty="0" smtClean="0"/>
              <a:t>Benefit:</a:t>
            </a:r>
            <a:r>
              <a:rPr lang="en-US" dirty="0" smtClean="0"/>
              <a:t> Provides a detailed audit trail and communication history, aiding in dispute resolution and follow-ups.</a:t>
            </a:r>
          </a:p>
          <a:p>
            <a:r>
              <a:rPr lang="en-US" b="1" dirty="0" smtClean="0"/>
              <a:t>Expenses:</a:t>
            </a:r>
            <a:endParaRPr lang="en-US" dirty="0" smtClean="0"/>
          </a:p>
          <a:p>
            <a:pPr lvl="1"/>
            <a:r>
              <a:rPr lang="en-US" b="1" dirty="0" smtClean="0"/>
              <a:t>Feature:</a:t>
            </a:r>
            <a:r>
              <a:rPr lang="en-US" dirty="0" smtClean="0"/>
              <a:t> Record and categorize all business expenses.</a:t>
            </a:r>
          </a:p>
          <a:p>
            <a:pPr lvl="1"/>
            <a:r>
              <a:rPr lang="en-US" b="1" dirty="0" smtClean="0"/>
              <a:t>Benefit:</a:t>
            </a:r>
            <a:r>
              <a:rPr lang="en-US" dirty="0" smtClean="0"/>
              <a:t> Enables better expense tracking, budget management, and financial reporting, ensuring all expenditures are accounted for.</a:t>
            </a:r>
          </a:p>
          <a:p>
            <a:r>
              <a:rPr lang="en-US" b="1" dirty="0" smtClean="0"/>
              <a:t>IOU (I Owe You):</a:t>
            </a:r>
            <a:endParaRPr lang="en-US" dirty="0" smtClean="0"/>
          </a:p>
          <a:p>
            <a:pPr lvl="1"/>
            <a:r>
              <a:rPr lang="en-US" b="1" dirty="0" smtClean="0"/>
              <a:t>Feature:</a:t>
            </a:r>
            <a:r>
              <a:rPr lang="en-US" dirty="0" smtClean="0"/>
              <a:t> Manage informal debts or short-term borrowings.</a:t>
            </a:r>
          </a:p>
          <a:p>
            <a:pPr lvl="1"/>
            <a:r>
              <a:rPr lang="en-US" b="1" dirty="0" smtClean="0"/>
              <a:t>Benefit:</a:t>
            </a:r>
            <a:r>
              <a:rPr lang="en-US" dirty="0" smtClean="0"/>
              <a:t> Keeps track of small loans or amounts owed, ensuring they are not forgotten and are settled promptly.</a:t>
            </a:r>
          </a:p>
          <a:p>
            <a:r>
              <a:rPr lang="en-US" dirty="0" smtClean="0"/>
              <a:t>These features collectively improve financial tracking, enhance cash flow management, and provide detailed financial insights, aiding in better decision-making and efficient financial operations.</a:t>
            </a:r>
            <a:endParaRPr lang="en-US" dirty="0"/>
          </a:p>
        </p:txBody>
      </p:sp>
      <p:sp>
        <p:nvSpPr>
          <p:cNvPr id="4" name="Slide Number Placeholder 3"/>
          <p:cNvSpPr>
            <a:spLocks noGrp="1"/>
          </p:cNvSpPr>
          <p:nvPr>
            <p:ph type="sldNum" sz="quarter" idx="10"/>
          </p:nvPr>
        </p:nvSpPr>
        <p:spPr/>
        <p:txBody>
          <a:bodyPr/>
          <a:lstStyle/>
          <a:p>
            <a:fld id="{DD8D5D4F-D910-408B-848C-79869292C987}" type="slidenum">
              <a:rPr lang="en-US" smtClean="0"/>
              <a:t>8</a:t>
            </a:fld>
            <a:endParaRPr lang="en-US"/>
          </a:p>
        </p:txBody>
      </p:sp>
    </p:spTree>
    <p:extLst>
      <p:ext uri="{BB962C8B-B14F-4D97-AF65-F5344CB8AC3E}">
        <p14:creationId xmlns:p14="http://schemas.microsoft.com/office/powerpoint/2010/main" val="3820034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Features:</a:t>
            </a:r>
          </a:p>
          <a:p>
            <a:r>
              <a:rPr lang="en-US" b="1" dirty="0" smtClean="0"/>
              <a:t>Assets:</a:t>
            </a:r>
            <a:endParaRPr lang="en-US" dirty="0" smtClean="0"/>
          </a:p>
          <a:p>
            <a:pPr lvl="1"/>
            <a:r>
              <a:rPr lang="en-US" b="1" dirty="0" smtClean="0"/>
              <a:t>Feature:</a:t>
            </a:r>
            <a:r>
              <a:rPr lang="en-US" dirty="0" smtClean="0"/>
              <a:t> Comprehensive tracking and management of all assets.</a:t>
            </a:r>
          </a:p>
          <a:p>
            <a:pPr lvl="1"/>
            <a:r>
              <a:rPr lang="en-US" b="1" dirty="0" smtClean="0"/>
              <a:t>Benefit:</a:t>
            </a:r>
            <a:r>
              <a:rPr lang="en-US" dirty="0" smtClean="0"/>
              <a:t> Ensures accurate inventory, maintenance schedules, and lifecycle tracking of assets.</a:t>
            </a:r>
          </a:p>
          <a:p>
            <a:r>
              <a:rPr lang="en-US" b="1" dirty="0" smtClean="0"/>
              <a:t>Reports:</a:t>
            </a:r>
            <a:endParaRPr lang="en-US" dirty="0" smtClean="0"/>
          </a:p>
          <a:p>
            <a:pPr lvl="1"/>
            <a:r>
              <a:rPr lang="en-US" b="1" dirty="0" smtClean="0"/>
              <a:t>Feature:</a:t>
            </a:r>
            <a:r>
              <a:rPr lang="en-US" dirty="0" smtClean="0"/>
              <a:t> Generate various reports related to assets.</a:t>
            </a:r>
          </a:p>
          <a:p>
            <a:pPr lvl="1"/>
            <a:r>
              <a:rPr lang="en-US" b="1" dirty="0" smtClean="0"/>
              <a:t>Benefit:</a:t>
            </a:r>
            <a:r>
              <a:rPr lang="en-US" dirty="0" smtClean="0"/>
              <a:t> Provides insights and analytics on asset usage, performance, and maintenance, aiding in informed decision-making.</a:t>
            </a:r>
          </a:p>
          <a:p>
            <a:r>
              <a:rPr lang="en-US" b="1" dirty="0" smtClean="0"/>
              <a:t>AMS </a:t>
            </a:r>
            <a:r>
              <a:rPr lang="en-US" b="1" dirty="0" err="1" smtClean="0"/>
              <a:t>Misc</a:t>
            </a:r>
            <a:r>
              <a:rPr lang="en-US" b="1" dirty="0" smtClean="0"/>
              <a:t>:</a:t>
            </a:r>
            <a:endParaRPr lang="en-US" dirty="0" smtClean="0"/>
          </a:p>
          <a:p>
            <a:pPr lvl="1"/>
            <a:r>
              <a:rPr lang="en-US" b="1" dirty="0" smtClean="0"/>
              <a:t>Product List</a:t>
            </a:r>
            <a:endParaRPr lang="en-US" dirty="0" smtClean="0"/>
          </a:p>
          <a:p>
            <a:pPr lvl="2"/>
            <a:r>
              <a:rPr lang="en-US" b="1" dirty="0" smtClean="0"/>
              <a:t>Feature:</a:t>
            </a:r>
            <a:r>
              <a:rPr lang="en-US" dirty="0" smtClean="0"/>
              <a:t> Maintain a detailed list of all products within the asset management system.</a:t>
            </a:r>
          </a:p>
          <a:p>
            <a:pPr lvl="2"/>
            <a:r>
              <a:rPr lang="en-US" b="1" dirty="0" smtClean="0"/>
              <a:t>Benefit:</a:t>
            </a:r>
            <a:r>
              <a:rPr lang="en-US" dirty="0" smtClean="0"/>
              <a:t> Provides a centralized repository of products for easy access and management.</a:t>
            </a:r>
          </a:p>
          <a:p>
            <a:pPr lvl="1"/>
            <a:r>
              <a:rPr lang="en-US" b="1" dirty="0" smtClean="0"/>
              <a:t>Product Type</a:t>
            </a:r>
            <a:endParaRPr lang="en-US" dirty="0" smtClean="0"/>
          </a:p>
          <a:p>
            <a:pPr lvl="2"/>
            <a:r>
              <a:rPr lang="en-US" b="1" dirty="0" smtClean="0"/>
              <a:t>Feature:</a:t>
            </a:r>
            <a:r>
              <a:rPr lang="en-US" dirty="0" smtClean="0"/>
              <a:t> Categorize and manage different types of products.</a:t>
            </a:r>
          </a:p>
          <a:p>
            <a:pPr lvl="2"/>
            <a:r>
              <a:rPr lang="en-US" b="1" dirty="0" smtClean="0"/>
              <a:t>Benefit:</a:t>
            </a:r>
            <a:r>
              <a:rPr lang="en-US" dirty="0" smtClean="0"/>
              <a:t> Helps in organizing and managing assets by their types, making it easier to track and maintain them.</a:t>
            </a:r>
          </a:p>
          <a:p>
            <a:r>
              <a:rPr lang="en-US" dirty="0" smtClean="0"/>
              <a:t>These features collectively enhance the management of assets, provide detailed reporting and analytics, and ensure efficient categorization and tracking of products within the asset management system.</a:t>
            </a:r>
            <a:endParaRPr lang="en-US" dirty="0"/>
          </a:p>
        </p:txBody>
      </p:sp>
      <p:sp>
        <p:nvSpPr>
          <p:cNvPr id="4" name="Slide Number Placeholder 3"/>
          <p:cNvSpPr>
            <a:spLocks noGrp="1"/>
          </p:cNvSpPr>
          <p:nvPr>
            <p:ph type="sldNum" sz="quarter" idx="10"/>
          </p:nvPr>
        </p:nvSpPr>
        <p:spPr/>
        <p:txBody>
          <a:bodyPr/>
          <a:lstStyle/>
          <a:p>
            <a:fld id="{DD8D5D4F-D910-408B-848C-79869292C987}" type="slidenum">
              <a:rPr lang="en-US" smtClean="0"/>
              <a:t>9</a:t>
            </a:fld>
            <a:endParaRPr lang="en-US"/>
          </a:p>
        </p:txBody>
      </p:sp>
    </p:spTree>
    <p:extLst>
      <p:ext uri="{BB962C8B-B14F-4D97-AF65-F5344CB8AC3E}">
        <p14:creationId xmlns:p14="http://schemas.microsoft.com/office/powerpoint/2010/main" val="25494595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9823FF1C-A11E-4F14-9F09-2D7FEAAD520A}"/>
              </a:ext>
            </a:extLst>
          </p:cNvPr>
          <p:cNvSpPr/>
          <p:nvPr userDrawn="1"/>
        </p:nvSpPr>
        <p:spPr>
          <a:xfrm>
            <a:off x="-1" y="6251331"/>
            <a:ext cx="12192001" cy="606669"/>
          </a:xfrm>
          <a:prstGeom prst="rect">
            <a:avLst/>
          </a:prstGeom>
          <a:solidFill>
            <a:srgbClr val="122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Bookman Old Style" panose="02050604050505020204" pitchFamily="18" charset="0"/>
            </a:endParaRPr>
          </a:p>
        </p:txBody>
      </p:sp>
      <p:sp>
        <p:nvSpPr>
          <p:cNvPr id="3" name="Subtitle 2">
            <a:extLst>
              <a:ext uri="{FF2B5EF4-FFF2-40B4-BE49-F238E27FC236}">
                <a16:creationId xmlns="" xmlns:a16="http://schemas.microsoft.com/office/drawing/2014/main" id="{6C13AF3B-FE8E-190F-2CED-9A1598FADAFA}"/>
              </a:ext>
            </a:extLst>
          </p:cNvPr>
          <p:cNvSpPr>
            <a:spLocks noGrp="1"/>
          </p:cNvSpPr>
          <p:nvPr>
            <p:ph type="subTitle" idx="1"/>
          </p:nvPr>
        </p:nvSpPr>
        <p:spPr>
          <a:xfrm>
            <a:off x="1524000" y="3915547"/>
            <a:ext cx="9144000" cy="1655762"/>
          </a:xfrm>
          <a:prstGeom prst="rect">
            <a:avLst/>
          </a:prstGeom>
        </p:spPr>
        <p:txBody>
          <a:bodyPr/>
          <a:lstStyle>
            <a:lvl1pPr marL="0" indent="0" algn="ctr">
              <a:buNone/>
              <a:defRPr sz="2400">
                <a:latin typeface="Bookman Old Style" panose="02050604050505020204" pitchFamily="18"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5" name="Footer Placeholder 4">
            <a:extLst>
              <a:ext uri="{FF2B5EF4-FFF2-40B4-BE49-F238E27FC236}">
                <a16:creationId xmlns="" xmlns:a16="http://schemas.microsoft.com/office/drawing/2014/main" id="{9919AB2D-8E5A-74C0-118A-29EB6B8929CC}"/>
              </a:ext>
            </a:extLst>
          </p:cNvPr>
          <p:cNvSpPr>
            <a:spLocks noGrp="1"/>
          </p:cNvSpPr>
          <p:nvPr>
            <p:ph type="ftr" sz="quarter" idx="11"/>
          </p:nvPr>
        </p:nvSpPr>
        <p:spPr/>
        <p:txBody>
          <a:bodyPr/>
          <a:lstStyle>
            <a:lvl1pPr>
              <a:defRPr>
                <a:solidFill>
                  <a:schemeClr val="bg1"/>
                </a:solidFill>
                <a:latin typeface="Bookman Old Style" panose="02050604050505020204" pitchFamily="18" charset="0"/>
              </a:defRPr>
            </a:lvl1pPr>
          </a:lstStyle>
          <a:p>
            <a:endParaRPr lang="en-GB" dirty="0"/>
          </a:p>
        </p:txBody>
      </p:sp>
      <p:sp>
        <p:nvSpPr>
          <p:cNvPr id="11" name="Title 10"/>
          <p:cNvSpPr>
            <a:spLocks noGrp="1"/>
          </p:cNvSpPr>
          <p:nvPr>
            <p:ph type="title"/>
          </p:nvPr>
        </p:nvSpPr>
        <p:spPr/>
        <p:txBody>
          <a:bodyPr/>
          <a:lstStyle>
            <a:lvl1pPr>
              <a:defRPr>
                <a:latin typeface="Bookman Old Style" panose="02050604050505020204" pitchFamily="18" charset="0"/>
              </a:defRPr>
            </a:lvl1pPr>
          </a:lstStyle>
          <a:p>
            <a:r>
              <a:rPr lang="en-US" dirty="0" smtClean="0"/>
              <a:t>Click to edit Master title style</a:t>
            </a:r>
            <a:endParaRPr lang="en-US" dirty="0"/>
          </a:p>
        </p:txBody>
      </p:sp>
      <p:sp>
        <p:nvSpPr>
          <p:cNvPr id="4" name="Date Placeholder 3">
            <a:extLst>
              <a:ext uri="{FF2B5EF4-FFF2-40B4-BE49-F238E27FC236}">
                <a16:creationId xmlns="" xmlns:a16="http://schemas.microsoft.com/office/drawing/2014/main" id="{5083B9AA-88FD-66B2-38BF-57EC5D9DF5AC}"/>
              </a:ext>
            </a:extLst>
          </p:cNvPr>
          <p:cNvSpPr>
            <a:spLocks noGrp="1"/>
          </p:cNvSpPr>
          <p:nvPr>
            <p:ph type="dt" sz="half" idx="10"/>
          </p:nvPr>
        </p:nvSpPr>
        <p:spPr/>
        <p:txBody>
          <a:bodyPr/>
          <a:lstStyle>
            <a:lvl1pPr>
              <a:defRPr>
                <a:solidFill>
                  <a:schemeClr val="bg1"/>
                </a:solidFill>
                <a:latin typeface="Bookman Old Style" panose="02050604050505020204" pitchFamily="18" charset="0"/>
              </a:defRPr>
            </a:lvl1pPr>
          </a:lstStyle>
          <a:p>
            <a:fld id="{5AA9CF8A-4F42-494A-B023-2C41B855F435}" type="datetimeFigureOut">
              <a:rPr lang="en-GB" smtClean="0"/>
              <a:pPr/>
              <a:t>19/07/2024</a:t>
            </a:fld>
            <a:endParaRPr lang="en-GB" dirty="0"/>
          </a:p>
        </p:txBody>
      </p:sp>
      <p:pic>
        <p:nvPicPr>
          <p:cNvPr id="9" name="Picture 8"/>
          <p:cNvPicPr>
            <a:picLocks noChangeAspect="1"/>
          </p:cNvPicPr>
          <p:nvPr userDrawn="1"/>
        </p:nvPicPr>
        <p:blipFill>
          <a:blip r:embed="rId2"/>
          <a:stretch>
            <a:fillRect/>
          </a:stretch>
        </p:blipFill>
        <p:spPr>
          <a:xfrm>
            <a:off x="10744045" y="26127"/>
            <a:ext cx="1271599" cy="606537"/>
          </a:xfrm>
          <a:prstGeom prst="rect">
            <a:avLst/>
          </a:prstGeom>
        </p:spPr>
      </p:pic>
    </p:spTree>
    <p:extLst>
      <p:ext uri="{BB962C8B-B14F-4D97-AF65-F5344CB8AC3E}">
        <p14:creationId xmlns:p14="http://schemas.microsoft.com/office/powerpoint/2010/main" val="7327887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F83669-2FA4-FB60-B60D-3016431B81D5}"/>
              </a:ext>
            </a:extLst>
          </p:cNvPr>
          <p:cNvSpPr>
            <a:spLocks noGrp="1"/>
          </p:cNvSpPr>
          <p:nvPr>
            <p:ph type="title"/>
          </p:nvPr>
        </p:nvSpPr>
        <p:spPr>
          <a:xfrm>
            <a:off x="838200" y="365125"/>
            <a:ext cx="10515600" cy="1325563"/>
          </a:xfrm>
          <a:prstGeom prst="rect">
            <a:avLst/>
          </a:prstGeom>
        </p:spPr>
        <p:txBody>
          <a:bodyPr/>
          <a:lstStyle>
            <a:lvl1pPr>
              <a:defRPr>
                <a:latin typeface="Bookman Old Style" panose="02050604050505020204" pitchFamily="18" charset="0"/>
              </a:defRPr>
            </a:lvl1pPr>
          </a:lstStyle>
          <a:p>
            <a:r>
              <a:rPr lang="en-US" dirty="0"/>
              <a:t>Click to edit Master title style</a:t>
            </a:r>
            <a:endParaRPr lang="en-GB" dirty="0"/>
          </a:p>
        </p:txBody>
      </p:sp>
      <p:sp>
        <p:nvSpPr>
          <p:cNvPr id="3" name="Vertical Text Placeholder 2">
            <a:extLst>
              <a:ext uri="{FF2B5EF4-FFF2-40B4-BE49-F238E27FC236}">
                <a16:creationId xmlns="" xmlns:a16="http://schemas.microsoft.com/office/drawing/2014/main" id="{57BF7A67-2D86-4D8A-0F17-3C591AA4BD5B}"/>
              </a:ext>
            </a:extLst>
          </p:cNvPr>
          <p:cNvSpPr>
            <a:spLocks noGrp="1"/>
          </p:cNvSpPr>
          <p:nvPr>
            <p:ph type="body" orient="vert" idx="1"/>
          </p:nvPr>
        </p:nvSpPr>
        <p:spPr>
          <a:xfrm>
            <a:off x="838200" y="1825625"/>
            <a:ext cx="10515600" cy="4351338"/>
          </a:xfrm>
          <a:prstGeom prst="rect">
            <a:avLst/>
          </a:prstGeom>
        </p:spPr>
        <p:txBody>
          <a:bodyPr vert="eaVert"/>
          <a:lstStyle>
            <a:lvl1pPr>
              <a:defRPr>
                <a:latin typeface="Bookman Old Style" panose="02050604050505020204" pitchFamily="18" charset="0"/>
                <a:ea typeface="Tahoma" panose="020B0604030504040204" pitchFamily="34" charset="0"/>
                <a:cs typeface="Tahoma" panose="020B0604030504040204" pitchFamily="34" charset="0"/>
              </a:defRPr>
            </a:lvl1pPr>
            <a:lvl2pPr>
              <a:defRPr>
                <a:latin typeface="Bookman Old Style" panose="02050604050505020204" pitchFamily="18" charset="0"/>
                <a:ea typeface="Tahoma" panose="020B0604030504040204" pitchFamily="34" charset="0"/>
                <a:cs typeface="Tahoma" panose="020B0604030504040204" pitchFamily="34" charset="0"/>
              </a:defRPr>
            </a:lvl2pPr>
            <a:lvl3pPr>
              <a:defRPr>
                <a:latin typeface="Bookman Old Style" panose="02050604050505020204" pitchFamily="18" charset="0"/>
                <a:ea typeface="Tahoma" panose="020B0604030504040204" pitchFamily="34" charset="0"/>
                <a:cs typeface="Tahoma" panose="020B0604030504040204" pitchFamily="34" charset="0"/>
              </a:defRPr>
            </a:lvl3pPr>
            <a:lvl4pPr>
              <a:defRPr>
                <a:latin typeface="Bookman Old Style" panose="02050604050505020204" pitchFamily="18" charset="0"/>
                <a:ea typeface="Tahoma" panose="020B0604030504040204" pitchFamily="34" charset="0"/>
                <a:cs typeface="Tahoma" panose="020B0604030504040204" pitchFamily="34" charset="0"/>
              </a:defRPr>
            </a:lvl4pPr>
            <a:lvl5pPr>
              <a:defRPr>
                <a:latin typeface="Bookman Old Style" panose="02050604050505020204" pitchFamily="18"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 xmlns:a16="http://schemas.microsoft.com/office/drawing/2014/main" id="{1BE9548B-350C-7B68-7808-14191667249F}"/>
              </a:ext>
            </a:extLst>
          </p:cNvPr>
          <p:cNvSpPr>
            <a:spLocks noGrp="1"/>
          </p:cNvSpPr>
          <p:nvPr>
            <p:ph type="dt" sz="half" idx="10"/>
          </p:nvPr>
        </p:nvSpPr>
        <p:spPr/>
        <p:txBody>
          <a:bodyPr/>
          <a:lstStyle>
            <a:lvl1pPr>
              <a:defRPr sz="1000">
                <a:solidFill>
                  <a:srgbClr val="122D42"/>
                </a:solidFill>
                <a:latin typeface="Bookman Old Style" panose="02050604050505020204" pitchFamily="18" charset="0"/>
              </a:defRPr>
            </a:lvl1pPr>
          </a:lstStyle>
          <a:p>
            <a:fld id="{5AA9CF8A-4F42-494A-B023-2C41B855F435}" type="datetimeFigureOut">
              <a:rPr lang="en-GB" smtClean="0"/>
              <a:pPr/>
              <a:t>19/07/2024</a:t>
            </a:fld>
            <a:endParaRPr lang="en-GB"/>
          </a:p>
        </p:txBody>
      </p:sp>
      <p:sp>
        <p:nvSpPr>
          <p:cNvPr id="5" name="Footer Placeholder 4">
            <a:extLst>
              <a:ext uri="{FF2B5EF4-FFF2-40B4-BE49-F238E27FC236}">
                <a16:creationId xmlns="" xmlns:a16="http://schemas.microsoft.com/office/drawing/2014/main" id="{441D43D0-D7C9-D5B0-E91A-26FAFED3722D}"/>
              </a:ext>
            </a:extLst>
          </p:cNvPr>
          <p:cNvSpPr>
            <a:spLocks noGrp="1"/>
          </p:cNvSpPr>
          <p:nvPr>
            <p:ph type="ftr" sz="quarter" idx="11"/>
          </p:nvPr>
        </p:nvSpPr>
        <p:spPr/>
        <p:txBody>
          <a:bodyPr/>
          <a:lstStyle>
            <a:lvl1pPr>
              <a:defRPr sz="1000">
                <a:solidFill>
                  <a:srgbClr val="122D42"/>
                </a:solidFill>
                <a:latin typeface="Bookman Old Style" panose="02050604050505020204" pitchFamily="18" charset="0"/>
              </a:defRPr>
            </a:lvl1pPr>
          </a:lstStyle>
          <a:p>
            <a:endParaRPr lang="en-GB"/>
          </a:p>
        </p:txBody>
      </p:sp>
      <p:sp>
        <p:nvSpPr>
          <p:cNvPr id="6" name="Slide Number Placeholder 5">
            <a:extLst>
              <a:ext uri="{FF2B5EF4-FFF2-40B4-BE49-F238E27FC236}">
                <a16:creationId xmlns="" xmlns:a16="http://schemas.microsoft.com/office/drawing/2014/main" id="{8EE1EFBA-9E94-D596-DA0C-2AC32BA35F95}"/>
              </a:ext>
            </a:extLst>
          </p:cNvPr>
          <p:cNvSpPr>
            <a:spLocks noGrp="1"/>
          </p:cNvSpPr>
          <p:nvPr>
            <p:ph type="sldNum" sz="quarter" idx="12"/>
          </p:nvPr>
        </p:nvSpPr>
        <p:spPr/>
        <p:txBody>
          <a:bodyPr/>
          <a:lstStyle>
            <a:lvl1pPr>
              <a:defRPr sz="1000">
                <a:solidFill>
                  <a:srgbClr val="122D42"/>
                </a:solidFill>
                <a:latin typeface="Bookman Old Style" panose="02050604050505020204" pitchFamily="18" charset="0"/>
              </a:defRPr>
            </a:lvl1pPr>
          </a:lstStyle>
          <a:p>
            <a:fld id="{B80FD154-3813-4010-81B3-5C8EABBB8F58}" type="slidenum">
              <a:rPr lang="en-GB" smtClean="0"/>
              <a:pPr/>
              <a:t>‹#›</a:t>
            </a:fld>
            <a:endParaRPr lang="en-GB"/>
          </a:p>
        </p:txBody>
      </p:sp>
      <p:cxnSp>
        <p:nvCxnSpPr>
          <p:cNvPr id="8" name="Straight Connector 7"/>
          <p:cNvCxnSpPr/>
          <p:nvPr userDrawn="1"/>
        </p:nvCxnSpPr>
        <p:spPr>
          <a:xfrm flipV="1">
            <a:off x="400594" y="663371"/>
            <a:ext cx="11608678" cy="0"/>
          </a:xfrm>
          <a:prstGeom prst="line">
            <a:avLst/>
          </a:prstGeom>
          <a:ln w="28575">
            <a:solidFill>
              <a:srgbClr val="3CD2CC"/>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10744045" y="26127"/>
            <a:ext cx="1271599" cy="606537"/>
          </a:xfrm>
          <a:prstGeom prst="rect">
            <a:avLst/>
          </a:prstGeom>
        </p:spPr>
      </p:pic>
    </p:spTree>
    <p:extLst>
      <p:ext uri="{BB962C8B-B14F-4D97-AF65-F5344CB8AC3E}">
        <p14:creationId xmlns:p14="http://schemas.microsoft.com/office/powerpoint/2010/main" val="13197178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A08DAEC-BA96-7EDF-0DE3-6D7E2A464445}"/>
              </a:ext>
            </a:extLst>
          </p:cNvPr>
          <p:cNvSpPr>
            <a:spLocks noGrp="1"/>
          </p:cNvSpPr>
          <p:nvPr>
            <p:ph type="title" orient="vert"/>
          </p:nvPr>
        </p:nvSpPr>
        <p:spPr>
          <a:xfrm>
            <a:off x="8724900" y="365125"/>
            <a:ext cx="2628900" cy="5811838"/>
          </a:xfrm>
          <a:prstGeom prst="rect">
            <a:avLst/>
          </a:prstGeom>
        </p:spPr>
        <p:txBody>
          <a:bodyPr vert="eaVert"/>
          <a:lstStyle>
            <a:lvl1pPr>
              <a:defRPr>
                <a:latin typeface="Bookman Old Style" panose="02050604050505020204" pitchFamily="18" charset="0"/>
              </a:defRPr>
            </a:lvl1p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69775ADA-98A5-9CED-0C17-C48CC2845786}"/>
              </a:ext>
            </a:extLst>
          </p:cNvPr>
          <p:cNvSpPr>
            <a:spLocks noGrp="1"/>
          </p:cNvSpPr>
          <p:nvPr>
            <p:ph type="body" orient="vert" idx="1"/>
          </p:nvPr>
        </p:nvSpPr>
        <p:spPr>
          <a:xfrm>
            <a:off x="838200" y="365125"/>
            <a:ext cx="7734300" cy="5811838"/>
          </a:xfrm>
          <a:prstGeom prst="rect">
            <a:avLst/>
          </a:prstGeom>
        </p:spPr>
        <p:txBody>
          <a:bodyPr vert="eaVert"/>
          <a:lstStyle>
            <a:lvl1pPr>
              <a:defRPr>
                <a:latin typeface="Bookman Old Style" panose="02050604050505020204" pitchFamily="18" charset="0"/>
              </a:defRPr>
            </a:lvl1pPr>
            <a:lvl2pPr>
              <a:defRPr>
                <a:latin typeface="Bookman Old Style" panose="02050604050505020204" pitchFamily="18" charset="0"/>
              </a:defRPr>
            </a:lvl2pPr>
            <a:lvl3pPr>
              <a:defRPr>
                <a:latin typeface="Bookman Old Style" panose="02050604050505020204" pitchFamily="18" charset="0"/>
              </a:defRPr>
            </a:lvl3pPr>
            <a:lvl4pPr>
              <a:defRPr>
                <a:latin typeface="Bookman Old Style" panose="02050604050505020204" pitchFamily="18" charset="0"/>
              </a:defRPr>
            </a:lvl4pPr>
            <a:lvl5pPr>
              <a:defRPr>
                <a:latin typeface="Bookman Old Style" panose="0205060405050502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 xmlns:a16="http://schemas.microsoft.com/office/drawing/2014/main" id="{676F2C45-A18C-FDAD-2E90-5A70DB81A9E8}"/>
              </a:ext>
            </a:extLst>
          </p:cNvPr>
          <p:cNvSpPr>
            <a:spLocks noGrp="1"/>
          </p:cNvSpPr>
          <p:nvPr>
            <p:ph type="dt" sz="half" idx="10"/>
          </p:nvPr>
        </p:nvSpPr>
        <p:spPr/>
        <p:txBody>
          <a:bodyPr/>
          <a:lstStyle>
            <a:lvl1pPr>
              <a:defRPr sz="1000">
                <a:solidFill>
                  <a:srgbClr val="122D42"/>
                </a:solidFill>
                <a:latin typeface="Bookman Old Style" panose="02050604050505020204" pitchFamily="18" charset="0"/>
              </a:defRPr>
            </a:lvl1pPr>
          </a:lstStyle>
          <a:p>
            <a:fld id="{5AA9CF8A-4F42-494A-B023-2C41B855F435}" type="datetimeFigureOut">
              <a:rPr lang="en-GB" smtClean="0"/>
              <a:pPr/>
              <a:t>19/07/2024</a:t>
            </a:fld>
            <a:endParaRPr lang="en-GB"/>
          </a:p>
        </p:txBody>
      </p:sp>
      <p:sp>
        <p:nvSpPr>
          <p:cNvPr id="5" name="Footer Placeholder 4">
            <a:extLst>
              <a:ext uri="{FF2B5EF4-FFF2-40B4-BE49-F238E27FC236}">
                <a16:creationId xmlns="" xmlns:a16="http://schemas.microsoft.com/office/drawing/2014/main" id="{B0A8B2A2-7D4E-1C19-44E6-E4D46B713A85}"/>
              </a:ext>
            </a:extLst>
          </p:cNvPr>
          <p:cNvSpPr>
            <a:spLocks noGrp="1"/>
          </p:cNvSpPr>
          <p:nvPr>
            <p:ph type="ftr" sz="quarter" idx="11"/>
          </p:nvPr>
        </p:nvSpPr>
        <p:spPr/>
        <p:txBody>
          <a:bodyPr/>
          <a:lstStyle>
            <a:lvl1pPr>
              <a:defRPr sz="1000">
                <a:solidFill>
                  <a:srgbClr val="122D42"/>
                </a:solidFill>
                <a:latin typeface="Bookman Old Style" panose="02050604050505020204" pitchFamily="18" charset="0"/>
              </a:defRPr>
            </a:lvl1pPr>
          </a:lstStyle>
          <a:p>
            <a:endParaRPr lang="en-GB"/>
          </a:p>
        </p:txBody>
      </p:sp>
      <p:sp>
        <p:nvSpPr>
          <p:cNvPr id="6" name="Slide Number Placeholder 5">
            <a:extLst>
              <a:ext uri="{FF2B5EF4-FFF2-40B4-BE49-F238E27FC236}">
                <a16:creationId xmlns="" xmlns:a16="http://schemas.microsoft.com/office/drawing/2014/main" id="{4FB4AEB3-653F-559D-7665-AD2B24723FC2}"/>
              </a:ext>
            </a:extLst>
          </p:cNvPr>
          <p:cNvSpPr>
            <a:spLocks noGrp="1"/>
          </p:cNvSpPr>
          <p:nvPr>
            <p:ph type="sldNum" sz="quarter" idx="12"/>
          </p:nvPr>
        </p:nvSpPr>
        <p:spPr/>
        <p:txBody>
          <a:bodyPr/>
          <a:lstStyle>
            <a:lvl1pPr>
              <a:defRPr sz="1000">
                <a:solidFill>
                  <a:srgbClr val="122D42"/>
                </a:solidFill>
                <a:latin typeface="Bookman Old Style" panose="02050604050505020204" pitchFamily="18" charset="0"/>
              </a:defRPr>
            </a:lvl1pPr>
          </a:lstStyle>
          <a:p>
            <a:fld id="{B80FD154-3813-4010-81B3-5C8EABBB8F58}" type="slidenum">
              <a:rPr lang="en-GB" smtClean="0"/>
              <a:pPr/>
              <a:t>‹#›</a:t>
            </a:fld>
            <a:endParaRPr lang="en-GB"/>
          </a:p>
        </p:txBody>
      </p:sp>
      <p:sp>
        <p:nvSpPr>
          <p:cNvPr id="7" name="Title 1">
            <a:extLst>
              <a:ext uri="{FF2B5EF4-FFF2-40B4-BE49-F238E27FC236}">
                <a16:creationId xmlns="" xmlns:a16="http://schemas.microsoft.com/office/drawing/2014/main" id="{7574ADF8-9F4D-EEB8-0422-4C803D310F9D}"/>
              </a:ext>
            </a:extLst>
          </p:cNvPr>
          <p:cNvSpPr txBox="1">
            <a:spLocks/>
          </p:cNvSpPr>
          <p:nvPr userDrawn="1"/>
        </p:nvSpPr>
        <p:spPr>
          <a:xfrm>
            <a:off x="309608" y="81606"/>
            <a:ext cx="8406499" cy="5803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smtClean="0">
                <a:latin typeface="Bookman Old Style" panose="02050604050505020204" pitchFamily="18" charset="0"/>
              </a:rPr>
              <a:t>Click to edit Master title style</a:t>
            </a:r>
            <a:endParaRPr lang="en-GB">
              <a:latin typeface="Bookman Old Style" panose="02050604050505020204" pitchFamily="18" charset="0"/>
            </a:endParaRPr>
          </a:p>
        </p:txBody>
      </p:sp>
      <p:cxnSp>
        <p:nvCxnSpPr>
          <p:cNvPr id="9" name="Straight Connector 8"/>
          <p:cNvCxnSpPr/>
          <p:nvPr userDrawn="1"/>
        </p:nvCxnSpPr>
        <p:spPr>
          <a:xfrm flipV="1">
            <a:off x="400594" y="663371"/>
            <a:ext cx="11608678" cy="0"/>
          </a:xfrm>
          <a:prstGeom prst="line">
            <a:avLst/>
          </a:prstGeom>
          <a:ln w="28575">
            <a:solidFill>
              <a:srgbClr val="3CD2CC"/>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744045" y="26127"/>
            <a:ext cx="1271599" cy="606537"/>
          </a:xfrm>
          <a:prstGeom prst="rect">
            <a:avLst/>
          </a:prstGeom>
        </p:spPr>
      </p:pic>
    </p:spTree>
    <p:extLst>
      <p:ext uri="{BB962C8B-B14F-4D97-AF65-F5344CB8AC3E}">
        <p14:creationId xmlns:p14="http://schemas.microsoft.com/office/powerpoint/2010/main" val="13459521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6BBA9EA-D326-EAA1-01F3-2FA149DE558B}"/>
              </a:ext>
            </a:extLst>
          </p:cNvPr>
          <p:cNvSpPr>
            <a:spLocks noGrp="1"/>
          </p:cNvSpPr>
          <p:nvPr>
            <p:ph idx="1"/>
          </p:nvPr>
        </p:nvSpPr>
        <p:spPr>
          <a:xfrm>
            <a:off x="838200" y="1825625"/>
            <a:ext cx="10515600" cy="4351338"/>
          </a:xfrm>
          <a:prstGeom prst="rect">
            <a:avLst/>
          </a:prstGeom>
        </p:spPr>
        <p:txBody>
          <a:bodyPr/>
          <a:lstStyle>
            <a:lvl1pPr>
              <a:defRPr>
                <a:latin typeface="Bookman Old Style" panose="02050604050505020204" pitchFamily="18" charset="0"/>
                <a:ea typeface="Tahoma" panose="020B0604030504040204" pitchFamily="34" charset="0"/>
                <a:cs typeface="Tahoma" panose="020B0604030504040204" pitchFamily="34" charset="0"/>
              </a:defRPr>
            </a:lvl1pPr>
            <a:lvl2pPr>
              <a:defRPr>
                <a:latin typeface="Bookman Old Style" panose="02050604050505020204" pitchFamily="18" charset="0"/>
                <a:ea typeface="Tahoma" panose="020B0604030504040204" pitchFamily="34" charset="0"/>
                <a:cs typeface="Tahoma" panose="020B0604030504040204" pitchFamily="34" charset="0"/>
              </a:defRPr>
            </a:lvl2pPr>
            <a:lvl3pPr>
              <a:defRPr>
                <a:latin typeface="Bookman Old Style" panose="02050604050505020204" pitchFamily="18" charset="0"/>
                <a:ea typeface="Tahoma" panose="020B0604030504040204" pitchFamily="34" charset="0"/>
                <a:cs typeface="Tahoma" panose="020B0604030504040204" pitchFamily="34" charset="0"/>
              </a:defRPr>
            </a:lvl3pPr>
            <a:lvl4pPr>
              <a:defRPr>
                <a:latin typeface="Bookman Old Style" panose="02050604050505020204" pitchFamily="18" charset="0"/>
                <a:ea typeface="Tahoma" panose="020B0604030504040204" pitchFamily="34" charset="0"/>
                <a:cs typeface="Tahoma" panose="020B0604030504040204" pitchFamily="34" charset="0"/>
              </a:defRPr>
            </a:lvl4pPr>
            <a:lvl5pPr>
              <a:defRPr>
                <a:latin typeface="Bookman Old Style" panose="02050604050505020204" pitchFamily="18"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smtClean="0"/>
              <a:t>level</a:t>
            </a:r>
            <a:endParaRPr lang="en-GB" dirty="0"/>
          </a:p>
        </p:txBody>
      </p:sp>
      <p:sp>
        <p:nvSpPr>
          <p:cNvPr id="4" name="Date Placeholder 3">
            <a:extLst>
              <a:ext uri="{FF2B5EF4-FFF2-40B4-BE49-F238E27FC236}">
                <a16:creationId xmlns="" xmlns:a16="http://schemas.microsoft.com/office/drawing/2014/main" id="{23A7E76B-16D1-099E-0384-7AAFD4429BAF}"/>
              </a:ext>
            </a:extLst>
          </p:cNvPr>
          <p:cNvSpPr>
            <a:spLocks noGrp="1"/>
          </p:cNvSpPr>
          <p:nvPr>
            <p:ph type="dt" sz="half" idx="10"/>
          </p:nvPr>
        </p:nvSpPr>
        <p:spPr/>
        <p:txBody>
          <a:bodyPr/>
          <a:lstStyle>
            <a:lvl1pPr>
              <a:defRPr>
                <a:solidFill>
                  <a:srgbClr val="122D42"/>
                </a:solidFill>
                <a:latin typeface="Bookman Old Style" panose="02050604050505020204" pitchFamily="18" charset="0"/>
              </a:defRPr>
            </a:lvl1pPr>
          </a:lstStyle>
          <a:p>
            <a:fld id="{5AA9CF8A-4F42-494A-B023-2C41B855F435}" type="datetimeFigureOut">
              <a:rPr lang="en-GB" smtClean="0"/>
              <a:pPr/>
              <a:t>19/07/2024</a:t>
            </a:fld>
            <a:endParaRPr lang="en-GB"/>
          </a:p>
        </p:txBody>
      </p:sp>
      <p:sp>
        <p:nvSpPr>
          <p:cNvPr id="5" name="Footer Placeholder 4">
            <a:extLst>
              <a:ext uri="{FF2B5EF4-FFF2-40B4-BE49-F238E27FC236}">
                <a16:creationId xmlns="" xmlns:a16="http://schemas.microsoft.com/office/drawing/2014/main" id="{2D5520D1-5C98-9FB6-2A50-D3E1263F7BC5}"/>
              </a:ext>
            </a:extLst>
          </p:cNvPr>
          <p:cNvSpPr>
            <a:spLocks noGrp="1"/>
          </p:cNvSpPr>
          <p:nvPr>
            <p:ph type="ftr" sz="quarter" idx="11"/>
          </p:nvPr>
        </p:nvSpPr>
        <p:spPr/>
        <p:txBody>
          <a:bodyPr/>
          <a:lstStyle>
            <a:lvl1pPr>
              <a:defRPr>
                <a:solidFill>
                  <a:srgbClr val="122D42"/>
                </a:solidFill>
                <a:latin typeface="Bookman Old Style" panose="02050604050505020204" pitchFamily="18" charset="0"/>
              </a:defRPr>
            </a:lvl1pPr>
          </a:lstStyle>
          <a:p>
            <a:endParaRPr lang="en-GB"/>
          </a:p>
        </p:txBody>
      </p:sp>
      <p:sp>
        <p:nvSpPr>
          <p:cNvPr id="6" name="Slide Number Placeholder 5">
            <a:extLst>
              <a:ext uri="{FF2B5EF4-FFF2-40B4-BE49-F238E27FC236}">
                <a16:creationId xmlns="" xmlns:a16="http://schemas.microsoft.com/office/drawing/2014/main" id="{3325F194-E10B-0874-FDCF-289E576E6FF8}"/>
              </a:ext>
            </a:extLst>
          </p:cNvPr>
          <p:cNvSpPr>
            <a:spLocks noGrp="1"/>
          </p:cNvSpPr>
          <p:nvPr>
            <p:ph type="sldNum" sz="quarter" idx="12"/>
          </p:nvPr>
        </p:nvSpPr>
        <p:spPr/>
        <p:txBody>
          <a:bodyPr/>
          <a:lstStyle>
            <a:lvl1pPr>
              <a:defRPr>
                <a:solidFill>
                  <a:srgbClr val="122D42"/>
                </a:solidFill>
                <a:latin typeface="Bookman Old Style" panose="02050604050505020204" pitchFamily="18" charset="0"/>
              </a:defRPr>
            </a:lvl1pPr>
          </a:lstStyle>
          <a:p>
            <a:fld id="{8E9DE702-59F8-4AE6-9EB2-D84B16B0EF28}" type="slidenum">
              <a:rPr lang="en-GB" smtClean="0"/>
              <a:pPr/>
              <a:t>‹#›</a:t>
            </a:fld>
            <a:endParaRPr lang="en-GB" dirty="0"/>
          </a:p>
        </p:txBody>
      </p:sp>
      <p:sp>
        <p:nvSpPr>
          <p:cNvPr id="7" name="Title 1">
            <a:extLst>
              <a:ext uri="{FF2B5EF4-FFF2-40B4-BE49-F238E27FC236}">
                <a16:creationId xmlns="" xmlns:a16="http://schemas.microsoft.com/office/drawing/2014/main" id="{7574ADF8-9F4D-EEB8-0422-4C803D310F9D}"/>
              </a:ext>
            </a:extLst>
          </p:cNvPr>
          <p:cNvSpPr>
            <a:spLocks noGrp="1"/>
          </p:cNvSpPr>
          <p:nvPr>
            <p:ph type="title"/>
          </p:nvPr>
        </p:nvSpPr>
        <p:spPr>
          <a:xfrm>
            <a:off x="309608" y="81606"/>
            <a:ext cx="8406499" cy="580382"/>
          </a:xfrm>
          <a:prstGeom prst="rect">
            <a:avLst/>
          </a:prstGeom>
        </p:spPr>
        <p:txBody>
          <a:bodyPr>
            <a:noAutofit/>
          </a:bodyPr>
          <a:lstStyle>
            <a:lvl1pPr algn="l">
              <a:defRPr sz="2800">
                <a:latin typeface="Bookman Old Style" panose="02050604050505020204" pitchFamily="18" charset="0"/>
              </a:defRPr>
            </a:lvl1pPr>
          </a:lstStyle>
          <a:p>
            <a:r>
              <a:rPr lang="en-US"/>
              <a:t>Click to edit Master title style</a:t>
            </a:r>
            <a:endParaRPr lang="en-GB"/>
          </a:p>
        </p:txBody>
      </p:sp>
      <p:cxnSp>
        <p:nvCxnSpPr>
          <p:cNvPr id="9" name="Straight Connector 8"/>
          <p:cNvCxnSpPr/>
          <p:nvPr userDrawn="1"/>
        </p:nvCxnSpPr>
        <p:spPr>
          <a:xfrm flipV="1">
            <a:off x="400594" y="663371"/>
            <a:ext cx="11608678" cy="0"/>
          </a:xfrm>
          <a:prstGeom prst="line">
            <a:avLst/>
          </a:prstGeom>
          <a:ln w="28575">
            <a:solidFill>
              <a:srgbClr val="3CD2CC"/>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744045" y="26127"/>
            <a:ext cx="1271599" cy="606537"/>
          </a:xfrm>
          <a:prstGeom prst="rect">
            <a:avLst/>
          </a:prstGeom>
        </p:spPr>
      </p:pic>
    </p:spTree>
    <p:extLst>
      <p:ext uri="{BB962C8B-B14F-4D97-AF65-F5344CB8AC3E}">
        <p14:creationId xmlns:p14="http://schemas.microsoft.com/office/powerpoint/2010/main" val="10054637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350753-DEAB-2CC0-7DB5-35494FE3E044}"/>
              </a:ext>
            </a:extLst>
          </p:cNvPr>
          <p:cNvSpPr>
            <a:spLocks noGrp="1"/>
          </p:cNvSpPr>
          <p:nvPr>
            <p:ph type="title"/>
          </p:nvPr>
        </p:nvSpPr>
        <p:spPr>
          <a:xfrm>
            <a:off x="831850" y="1709738"/>
            <a:ext cx="10515600" cy="2852737"/>
          </a:xfrm>
          <a:prstGeom prst="rect">
            <a:avLst/>
          </a:prstGeom>
        </p:spPr>
        <p:txBody>
          <a:bodyPr anchor="b"/>
          <a:lstStyle>
            <a:lvl1pPr>
              <a:defRPr sz="6000">
                <a:latin typeface="Bookman Old Style" panose="02050604050505020204" pitchFamily="18" charset="0"/>
              </a:defRPr>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B1B72796-3903-8420-9F57-D869C1DE5B6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Bookman Old Style" panose="020506040505050202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68E2BBC-C2E8-552F-90D4-EB0787B6FF5E}"/>
              </a:ext>
            </a:extLst>
          </p:cNvPr>
          <p:cNvSpPr>
            <a:spLocks noGrp="1"/>
          </p:cNvSpPr>
          <p:nvPr>
            <p:ph type="dt" sz="half" idx="10"/>
          </p:nvPr>
        </p:nvSpPr>
        <p:spPr/>
        <p:txBody>
          <a:bodyPr/>
          <a:lstStyle>
            <a:lvl1pPr>
              <a:defRPr>
                <a:solidFill>
                  <a:srgbClr val="122D42"/>
                </a:solidFill>
                <a:latin typeface="Bookman Old Style" panose="02050604050505020204" pitchFamily="18" charset="0"/>
              </a:defRPr>
            </a:lvl1pPr>
          </a:lstStyle>
          <a:p>
            <a:fld id="{5AA9CF8A-4F42-494A-B023-2C41B855F435}" type="datetimeFigureOut">
              <a:rPr lang="en-GB" smtClean="0"/>
              <a:pPr/>
              <a:t>19/07/2024</a:t>
            </a:fld>
            <a:endParaRPr lang="en-GB"/>
          </a:p>
        </p:txBody>
      </p:sp>
      <p:sp>
        <p:nvSpPr>
          <p:cNvPr id="5" name="Footer Placeholder 4">
            <a:extLst>
              <a:ext uri="{FF2B5EF4-FFF2-40B4-BE49-F238E27FC236}">
                <a16:creationId xmlns="" xmlns:a16="http://schemas.microsoft.com/office/drawing/2014/main" id="{0CD15C29-F675-9C0B-3C02-8414B9DF559A}"/>
              </a:ext>
            </a:extLst>
          </p:cNvPr>
          <p:cNvSpPr>
            <a:spLocks noGrp="1"/>
          </p:cNvSpPr>
          <p:nvPr>
            <p:ph type="ftr" sz="quarter" idx="11"/>
          </p:nvPr>
        </p:nvSpPr>
        <p:spPr/>
        <p:txBody>
          <a:bodyPr/>
          <a:lstStyle>
            <a:lvl1pPr>
              <a:defRPr>
                <a:solidFill>
                  <a:srgbClr val="122D42"/>
                </a:solidFill>
                <a:latin typeface="Bookman Old Style" panose="02050604050505020204" pitchFamily="18" charset="0"/>
              </a:defRPr>
            </a:lvl1pPr>
          </a:lstStyle>
          <a:p>
            <a:endParaRPr lang="en-GB"/>
          </a:p>
        </p:txBody>
      </p:sp>
      <p:sp>
        <p:nvSpPr>
          <p:cNvPr id="6" name="Slide Number Placeholder 5">
            <a:extLst>
              <a:ext uri="{FF2B5EF4-FFF2-40B4-BE49-F238E27FC236}">
                <a16:creationId xmlns="" xmlns:a16="http://schemas.microsoft.com/office/drawing/2014/main" id="{95436842-82CE-2B69-E303-F89BCE8F2992}"/>
              </a:ext>
            </a:extLst>
          </p:cNvPr>
          <p:cNvSpPr>
            <a:spLocks noGrp="1"/>
          </p:cNvSpPr>
          <p:nvPr>
            <p:ph type="sldNum" sz="quarter" idx="12"/>
          </p:nvPr>
        </p:nvSpPr>
        <p:spPr/>
        <p:txBody>
          <a:bodyPr/>
          <a:lstStyle>
            <a:lvl1pPr>
              <a:defRPr>
                <a:solidFill>
                  <a:srgbClr val="122D42"/>
                </a:solidFill>
                <a:latin typeface="Bookman Old Style" panose="02050604050505020204" pitchFamily="18" charset="0"/>
              </a:defRPr>
            </a:lvl1pPr>
          </a:lstStyle>
          <a:p>
            <a:fld id="{B80FD154-3813-4010-81B3-5C8EABBB8F58}" type="slidenum">
              <a:rPr lang="en-GB" smtClean="0"/>
              <a:pPr/>
              <a:t>‹#›</a:t>
            </a:fld>
            <a:endParaRPr lang="en-GB"/>
          </a:p>
        </p:txBody>
      </p:sp>
      <p:pic>
        <p:nvPicPr>
          <p:cNvPr id="8" name="Picture 7"/>
          <p:cNvPicPr>
            <a:picLocks noChangeAspect="1"/>
          </p:cNvPicPr>
          <p:nvPr userDrawn="1"/>
        </p:nvPicPr>
        <p:blipFill>
          <a:blip r:embed="rId2"/>
          <a:stretch>
            <a:fillRect/>
          </a:stretch>
        </p:blipFill>
        <p:spPr>
          <a:xfrm>
            <a:off x="10744045" y="26127"/>
            <a:ext cx="1271599" cy="606537"/>
          </a:xfrm>
          <a:prstGeom prst="rect">
            <a:avLst/>
          </a:prstGeom>
        </p:spPr>
      </p:pic>
    </p:spTree>
    <p:extLst>
      <p:ext uri="{BB962C8B-B14F-4D97-AF65-F5344CB8AC3E}">
        <p14:creationId xmlns:p14="http://schemas.microsoft.com/office/powerpoint/2010/main" val="33396045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C4E7C74-7F46-23D8-C5A2-B4A22C648369}"/>
              </a:ext>
            </a:extLst>
          </p:cNvPr>
          <p:cNvSpPr>
            <a:spLocks noGrp="1"/>
          </p:cNvSpPr>
          <p:nvPr>
            <p:ph sz="half" idx="1"/>
          </p:nvPr>
        </p:nvSpPr>
        <p:spPr>
          <a:xfrm>
            <a:off x="838200" y="1825625"/>
            <a:ext cx="5181600" cy="4351338"/>
          </a:xfrm>
          <a:prstGeom prst="rect">
            <a:avLst/>
          </a:prstGeom>
        </p:spPr>
        <p:txBody>
          <a:bodyPr/>
          <a:lstStyle>
            <a:lvl1pPr>
              <a:defRPr>
                <a:latin typeface="Bookman Old Style" panose="02050604050505020204" pitchFamily="18" charset="0"/>
                <a:ea typeface="Tahoma" panose="020B0604030504040204" pitchFamily="34" charset="0"/>
                <a:cs typeface="Tahoma" panose="020B0604030504040204" pitchFamily="34" charset="0"/>
              </a:defRPr>
            </a:lvl1pPr>
            <a:lvl2pPr>
              <a:defRPr>
                <a:latin typeface="Bookman Old Style" panose="02050604050505020204" pitchFamily="18" charset="0"/>
                <a:ea typeface="Tahoma" panose="020B0604030504040204" pitchFamily="34" charset="0"/>
                <a:cs typeface="Tahoma" panose="020B0604030504040204" pitchFamily="34" charset="0"/>
              </a:defRPr>
            </a:lvl2pPr>
            <a:lvl3pPr>
              <a:defRPr>
                <a:latin typeface="Bookman Old Style" panose="02050604050505020204" pitchFamily="18" charset="0"/>
                <a:ea typeface="Tahoma" panose="020B0604030504040204" pitchFamily="34" charset="0"/>
                <a:cs typeface="Tahoma" panose="020B0604030504040204" pitchFamily="34" charset="0"/>
              </a:defRPr>
            </a:lvl3pPr>
            <a:lvl4pPr>
              <a:defRPr>
                <a:latin typeface="Bookman Old Style" panose="02050604050505020204" pitchFamily="18" charset="0"/>
                <a:ea typeface="Tahoma" panose="020B0604030504040204" pitchFamily="34" charset="0"/>
                <a:cs typeface="Tahoma" panose="020B0604030504040204" pitchFamily="34" charset="0"/>
              </a:defRPr>
            </a:lvl4pPr>
            <a:lvl5pPr>
              <a:defRPr>
                <a:latin typeface="Bookman Old Style" panose="02050604050505020204" pitchFamily="18"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 xmlns:a16="http://schemas.microsoft.com/office/drawing/2014/main" id="{A2DBB0FA-B20B-2AB5-B99C-9F356B07054A}"/>
              </a:ext>
            </a:extLst>
          </p:cNvPr>
          <p:cNvSpPr>
            <a:spLocks noGrp="1"/>
          </p:cNvSpPr>
          <p:nvPr>
            <p:ph sz="half" idx="2"/>
          </p:nvPr>
        </p:nvSpPr>
        <p:spPr>
          <a:xfrm>
            <a:off x="6172200" y="1825625"/>
            <a:ext cx="5181600" cy="4351338"/>
          </a:xfrm>
          <a:prstGeom prst="rect">
            <a:avLst/>
          </a:prstGeom>
        </p:spPr>
        <p:txBody>
          <a:bodyPr/>
          <a:lstStyle>
            <a:lvl1pPr>
              <a:defRPr>
                <a:latin typeface="Bookman Old Style" panose="02050604050505020204" pitchFamily="18" charset="0"/>
                <a:ea typeface="Tahoma" panose="020B0604030504040204" pitchFamily="34" charset="0"/>
                <a:cs typeface="Tahoma" panose="020B0604030504040204" pitchFamily="34" charset="0"/>
              </a:defRPr>
            </a:lvl1pPr>
            <a:lvl2pPr>
              <a:defRPr>
                <a:latin typeface="Bookman Old Style" panose="02050604050505020204" pitchFamily="18" charset="0"/>
                <a:ea typeface="Tahoma" panose="020B0604030504040204" pitchFamily="34" charset="0"/>
                <a:cs typeface="Tahoma" panose="020B0604030504040204" pitchFamily="34" charset="0"/>
              </a:defRPr>
            </a:lvl2pPr>
            <a:lvl3pPr>
              <a:defRPr>
                <a:latin typeface="Bookman Old Style" panose="02050604050505020204" pitchFamily="18" charset="0"/>
                <a:ea typeface="Tahoma" panose="020B0604030504040204" pitchFamily="34" charset="0"/>
                <a:cs typeface="Tahoma" panose="020B0604030504040204" pitchFamily="34" charset="0"/>
              </a:defRPr>
            </a:lvl3pPr>
            <a:lvl4pPr>
              <a:defRPr>
                <a:latin typeface="Bookman Old Style" panose="02050604050505020204" pitchFamily="18" charset="0"/>
                <a:ea typeface="Tahoma" panose="020B0604030504040204" pitchFamily="34" charset="0"/>
                <a:cs typeface="Tahoma" panose="020B0604030504040204" pitchFamily="34" charset="0"/>
              </a:defRPr>
            </a:lvl4pPr>
            <a:lvl5pPr>
              <a:defRPr>
                <a:latin typeface="Bookman Old Style" panose="02050604050505020204" pitchFamily="18"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6B08AE6F-2386-BBDA-DEB3-75BFBA4E7038}"/>
              </a:ext>
            </a:extLst>
          </p:cNvPr>
          <p:cNvSpPr>
            <a:spLocks noGrp="1"/>
          </p:cNvSpPr>
          <p:nvPr>
            <p:ph type="dt" sz="half" idx="10"/>
          </p:nvPr>
        </p:nvSpPr>
        <p:spPr/>
        <p:txBody>
          <a:bodyPr/>
          <a:lstStyle>
            <a:lvl1pPr>
              <a:defRPr>
                <a:solidFill>
                  <a:srgbClr val="122D42"/>
                </a:solidFill>
                <a:latin typeface="Bookman Old Style" panose="02050604050505020204" pitchFamily="18" charset="0"/>
              </a:defRPr>
            </a:lvl1pPr>
          </a:lstStyle>
          <a:p>
            <a:fld id="{5AA9CF8A-4F42-494A-B023-2C41B855F435}" type="datetimeFigureOut">
              <a:rPr lang="en-GB" smtClean="0"/>
              <a:pPr/>
              <a:t>19/07/2024</a:t>
            </a:fld>
            <a:endParaRPr lang="en-GB" dirty="0"/>
          </a:p>
        </p:txBody>
      </p:sp>
      <p:sp>
        <p:nvSpPr>
          <p:cNvPr id="6" name="Footer Placeholder 5">
            <a:extLst>
              <a:ext uri="{FF2B5EF4-FFF2-40B4-BE49-F238E27FC236}">
                <a16:creationId xmlns="" xmlns:a16="http://schemas.microsoft.com/office/drawing/2014/main" id="{2588A424-72E4-1106-0ADE-B7B9FE6C1541}"/>
              </a:ext>
            </a:extLst>
          </p:cNvPr>
          <p:cNvSpPr>
            <a:spLocks noGrp="1"/>
          </p:cNvSpPr>
          <p:nvPr>
            <p:ph type="ftr" sz="quarter" idx="11"/>
          </p:nvPr>
        </p:nvSpPr>
        <p:spPr/>
        <p:txBody>
          <a:bodyPr/>
          <a:lstStyle>
            <a:lvl1pPr>
              <a:defRPr>
                <a:solidFill>
                  <a:srgbClr val="122D42"/>
                </a:solidFill>
                <a:latin typeface="Bookman Old Style" panose="02050604050505020204" pitchFamily="18" charset="0"/>
              </a:defRPr>
            </a:lvl1pPr>
          </a:lstStyle>
          <a:p>
            <a:endParaRPr lang="en-GB"/>
          </a:p>
        </p:txBody>
      </p:sp>
      <p:sp>
        <p:nvSpPr>
          <p:cNvPr id="7" name="Slide Number Placeholder 6">
            <a:extLst>
              <a:ext uri="{FF2B5EF4-FFF2-40B4-BE49-F238E27FC236}">
                <a16:creationId xmlns="" xmlns:a16="http://schemas.microsoft.com/office/drawing/2014/main" id="{C3A27941-1C73-0FA4-24ED-A5E8CF2EB9FE}"/>
              </a:ext>
            </a:extLst>
          </p:cNvPr>
          <p:cNvSpPr>
            <a:spLocks noGrp="1"/>
          </p:cNvSpPr>
          <p:nvPr>
            <p:ph type="sldNum" sz="quarter" idx="12"/>
          </p:nvPr>
        </p:nvSpPr>
        <p:spPr/>
        <p:txBody>
          <a:bodyPr/>
          <a:lstStyle>
            <a:lvl1pPr>
              <a:defRPr>
                <a:solidFill>
                  <a:srgbClr val="122D42"/>
                </a:solidFill>
                <a:latin typeface="Bookman Old Style" panose="02050604050505020204" pitchFamily="18" charset="0"/>
              </a:defRPr>
            </a:lvl1pPr>
          </a:lstStyle>
          <a:p>
            <a:fld id="{B80FD154-3813-4010-81B3-5C8EABBB8F58}" type="slidenum">
              <a:rPr lang="en-GB" smtClean="0"/>
              <a:pPr/>
              <a:t>‹#›</a:t>
            </a:fld>
            <a:endParaRPr lang="en-GB"/>
          </a:p>
        </p:txBody>
      </p:sp>
      <p:sp>
        <p:nvSpPr>
          <p:cNvPr id="8" name="Title 1">
            <a:extLst>
              <a:ext uri="{FF2B5EF4-FFF2-40B4-BE49-F238E27FC236}">
                <a16:creationId xmlns="" xmlns:a16="http://schemas.microsoft.com/office/drawing/2014/main" id="{7574ADF8-9F4D-EEB8-0422-4C803D310F9D}"/>
              </a:ext>
            </a:extLst>
          </p:cNvPr>
          <p:cNvSpPr>
            <a:spLocks noGrp="1"/>
          </p:cNvSpPr>
          <p:nvPr>
            <p:ph type="title"/>
          </p:nvPr>
        </p:nvSpPr>
        <p:spPr>
          <a:xfrm>
            <a:off x="309608" y="81606"/>
            <a:ext cx="8406499" cy="580382"/>
          </a:xfrm>
          <a:prstGeom prst="rect">
            <a:avLst/>
          </a:prstGeom>
        </p:spPr>
        <p:txBody>
          <a:bodyPr>
            <a:noAutofit/>
          </a:bodyPr>
          <a:lstStyle>
            <a:lvl1pPr algn="l">
              <a:defRPr sz="2800">
                <a:latin typeface="Bookman Old Style" panose="02050604050505020204" pitchFamily="18" charset="0"/>
              </a:defRPr>
            </a:lvl1pPr>
          </a:lstStyle>
          <a:p>
            <a:r>
              <a:rPr lang="en-US"/>
              <a:t>Click to edit Master title style</a:t>
            </a:r>
            <a:endParaRPr lang="en-GB"/>
          </a:p>
        </p:txBody>
      </p:sp>
      <p:pic>
        <p:nvPicPr>
          <p:cNvPr id="10" name="Picture 9"/>
          <p:cNvPicPr>
            <a:picLocks noChangeAspect="1"/>
          </p:cNvPicPr>
          <p:nvPr userDrawn="1"/>
        </p:nvPicPr>
        <p:blipFill>
          <a:blip r:embed="rId2"/>
          <a:stretch>
            <a:fillRect/>
          </a:stretch>
        </p:blipFill>
        <p:spPr>
          <a:xfrm>
            <a:off x="10744045" y="26127"/>
            <a:ext cx="1271599" cy="606537"/>
          </a:xfrm>
          <a:prstGeom prst="rect">
            <a:avLst/>
          </a:prstGeom>
        </p:spPr>
      </p:pic>
    </p:spTree>
    <p:extLst>
      <p:ext uri="{BB962C8B-B14F-4D97-AF65-F5344CB8AC3E}">
        <p14:creationId xmlns:p14="http://schemas.microsoft.com/office/powerpoint/2010/main" val="57575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843BEEE5-E054-2BE2-85E2-CA42C6763DC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atin typeface="Bookman Old Style" panose="02050604050505020204" pitchFamily="18" charset="0"/>
                <a:ea typeface="Tahoma" panose="020B0604030504040204" pitchFamily="34" charset="0"/>
                <a:cs typeface="Tahom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FE428D39-7942-75DE-16A5-F28EF3F2FC84}"/>
              </a:ext>
            </a:extLst>
          </p:cNvPr>
          <p:cNvSpPr>
            <a:spLocks noGrp="1"/>
          </p:cNvSpPr>
          <p:nvPr>
            <p:ph sz="half" idx="2"/>
          </p:nvPr>
        </p:nvSpPr>
        <p:spPr>
          <a:xfrm>
            <a:off x="839788" y="2505075"/>
            <a:ext cx="5157787" cy="3684588"/>
          </a:xfrm>
          <a:prstGeom prst="rect">
            <a:avLst/>
          </a:prstGeom>
        </p:spPr>
        <p:txBody>
          <a:bodyPr/>
          <a:lstStyle>
            <a:lvl1pPr>
              <a:defRPr>
                <a:latin typeface="Bookman Old Style" panose="02050604050505020204" pitchFamily="18" charset="0"/>
                <a:ea typeface="Tahoma" panose="020B0604030504040204" pitchFamily="34" charset="0"/>
                <a:cs typeface="Tahoma" panose="020B0604030504040204" pitchFamily="34" charset="0"/>
              </a:defRPr>
            </a:lvl1pPr>
            <a:lvl2pPr>
              <a:defRPr>
                <a:latin typeface="Bookman Old Style" panose="02050604050505020204" pitchFamily="18" charset="0"/>
                <a:ea typeface="Tahoma" panose="020B0604030504040204" pitchFamily="34" charset="0"/>
                <a:cs typeface="Tahoma" panose="020B0604030504040204" pitchFamily="34" charset="0"/>
              </a:defRPr>
            </a:lvl2pPr>
            <a:lvl3pPr>
              <a:defRPr>
                <a:latin typeface="Bookman Old Style" panose="02050604050505020204" pitchFamily="18" charset="0"/>
                <a:ea typeface="Tahoma" panose="020B0604030504040204" pitchFamily="34" charset="0"/>
                <a:cs typeface="Tahoma" panose="020B0604030504040204" pitchFamily="34" charset="0"/>
              </a:defRPr>
            </a:lvl3pPr>
            <a:lvl4pPr>
              <a:defRPr>
                <a:latin typeface="Bookman Old Style" panose="02050604050505020204" pitchFamily="18" charset="0"/>
                <a:ea typeface="Tahoma" panose="020B0604030504040204" pitchFamily="34" charset="0"/>
                <a:cs typeface="Tahoma" panose="020B0604030504040204" pitchFamily="34" charset="0"/>
              </a:defRPr>
            </a:lvl4pPr>
            <a:lvl5pPr>
              <a:defRPr>
                <a:latin typeface="Bookman Old Style" panose="02050604050505020204" pitchFamily="18"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 xmlns:a16="http://schemas.microsoft.com/office/drawing/2014/main" id="{FC43703D-15A0-B711-7260-622AC6830D3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atin typeface="Bookman Old Style" panose="02050604050505020204" pitchFamily="18" charset="0"/>
                <a:ea typeface="Tahoma" panose="020B0604030504040204" pitchFamily="34" charset="0"/>
                <a:cs typeface="Tahom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8158FE8-5386-ACA2-13BF-9FFD3D77D766}"/>
              </a:ext>
            </a:extLst>
          </p:cNvPr>
          <p:cNvSpPr>
            <a:spLocks noGrp="1"/>
          </p:cNvSpPr>
          <p:nvPr>
            <p:ph sz="quarter" idx="4"/>
          </p:nvPr>
        </p:nvSpPr>
        <p:spPr>
          <a:xfrm>
            <a:off x="6172200" y="2505075"/>
            <a:ext cx="5183188" cy="3684588"/>
          </a:xfrm>
          <a:prstGeom prst="rect">
            <a:avLst/>
          </a:prstGeom>
        </p:spPr>
        <p:txBody>
          <a:bodyPr/>
          <a:lstStyle>
            <a:lvl1pPr>
              <a:defRPr>
                <a:latin typeface="Bookman Old Style" panose="02050604050505020204" pitchFamily="18" charset="0"/>
                <a:ea typeface="Tahoma" panose="020B0604030504040204" pitchFamily="34" charset="0"/>
                <a:cs typeface="Tahoma" panose="020B0604030504040204" pitchFamily="34" charset="0"/>
              </a:defRPr>
            </a:lvl1pPr>
            <a:lvl2pPr>
              <a:defRPr>
                <a:latin typeface="Bookman Old Style" panose="02050604050505020204" pitchFamily="18" charset="0"/>
                <a:ea typeface="Tahoma" panose="020B0604030504040204" pitchFamily="34" charset="0"/>
                <a:cs typeface="Tahoma" panose="020B0604030504040204" pitchFamily="34" charset="0"/>
              </a:defRPr>
            </a:lvl2pPr>
            <a:lvl3pPr>
              <a:defRPr>
                <a:latin typeface="Bookman Old Style" panose="02050604050505020204" pitchFamily="18" charset="0"/>
                <a:ea typeface="Tahoma" panose="020B0604030504040204" pitchFamily="34" charset="0"/>
                <a:cs typeface="Tahoma" panose="020B0604030504040204" pitchFamily="34" charset="0"/>
              </a:defRPr>
            </a:lvl3pPr>
            <a:lvl4pPr>
              <a:defRPr>
                <a:latin typeface="Bookman Old Style" panose="02050604050505020204" pitchFamily="18" charset="0"/>
                <a:ea typeface="Tahoma" panose="020B0604030504040204" pitchFamily="34" charset="0"/>
                <a:cs typeface="Tahoma" panose="020B0604030504040204" pitchFamily="34" charset="0"/>
              </a:defRPr>
            </a:lvl4pPr>
            <a:lvl5pPr>
              <a:defRPr>
                <a:latin typeface="Bookman Old Style" panose="02050604050505020204" pitchFamily="18"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8916596E-8CDA-FE77-36EA-E7A23094029B}"/>
              </a:ext>
            </a:extLst>
          </p:cNvPr>
          <p:cNvSpPr>
            <a:spLocks noGrp="1"/>
          </p:cNvSpPr>
          <p:nvPr>
            <p:ph type="dt" sz="half" idx="10"/>
          </p:nvPr>
        </p:nvSpPr>
        <p:spPr/>
        <p:txBody>
          <a:bodyPr/>
          <a:lstStyle>
            <a:lvl1pPr>
              <a:defRPr>
                <a:solidFill>
                  <a:srgbClr val="122D42"/>
                </a:solidFill>
                <a:latin typeface="Bookman Old Style" panose="02050604050505020204" pitchFamily="18" charset="0"/>
              </a:defRPr>
            </a:lvl1pPr>
          </a:lstStyle>
          <a:p>
            <a:fld id="{5AA9CF8A-4F42-494A-B023-2C41B855F435}" type="datetimeFigureOut">
              <a:rPr lang="en-GB" smtClean="0"/>
              <a:pPr/>
              <a:t>19/07/2024</a:t>
            </a:fld>
            <a:endParaRPr lang="en-GB"/>
          </a:p>
        </p:txBody>
      </p:sp>
      <p:sp>
        <p:nvSpPr>
          <p:cNvPr id="8" name="Footer Placeholder 7">
            <a:extLst>
              <a:ext uri="{FF2B5EF4-FFF2-40B4-BE49-F238E27FC236}">
                <a16:creationId xmlns="" xmlns:a16="http://schemas.microsoft.com/office/drawing/2014/main" id="{A94A3E73-1A1F-D4A8-7D99-687F7699D620}"/>
              </a:ext>
            </a:extLst>
          </p:cNvPr>
          <p:cNvSpPr>
            <a:spLocks noGrp="1"/>
          </p:cNvSpPr>
          <p:nvPr>
            <p:ph type="ftr" sz="quarter" idx="11"/>
          </p:nvPr>
        </p:nvSpPr>
        <p:spPr/>
        <p:txBody>
          <a:bodyPr/>
          <a:lstStyle>
            <a:lvl1pPr>
              <a:defRPr>
                <a:solidFill>
                  <a:srgbClr val="122D42"/>
                </a:solidFill>
                <a:latin typeface="Bookman Old Style" panose="02050604050505020204" pitchFamily="18" charset="0"/>
              </a:defRPr>
            </a:lvl1pPr>
          </a:lstStyle>
          <a:p>
            <a:endParaRPr lang="en-GB"/>
          </a:p>
        </p:txBody>
      </p:sp>
      <p:sp>
        <p:nvSpPr>
          <p:cNvPr id="9" name="Slide Number Placeholder 8">
            <a:extLst>
              <a:ext uri="{FF2B5EF4-FFF2-40B4-BE49-F238E27FC236}">
                <a16:creationId xmlns="" xmlns:a16="http://schemas.microsoft.com/office/drawing/2014/main" id="{66E8005C-9067-DFA0-EE7C-96F0BDEA4DB4}"/>
              </a:ext>
            </a:extLst>
          </p:cNvPr>
          <p:cNvSpPr>
            <a:spLocks noGrp="1"/>
          </p:cNvSpPr>
          <p:nvPr>
            <p:ph type="sldNum" sz="quarter" idx="12"/>
          </p:nvPr>
        </p:nvSpPr>
        <p:spPr/>
        <p:txBody>
          <a:bodyPr/>
          <a:lstStyle>
            <a:lvl1pPr>
              <a:defRPr>
                <a:solidFill>
                  <a:srgbClr val="122D42"/>
                </a:solidFill>
                <a:latin typeface="Bookman Old Style" panose="02050604050505020204" pitchFamily="18" charset="0"/>
              </a:defRPr>
            </a:lvl1pPr>
          </a:lstStyle>
          <a:p>
            <a:fld id="{B80FD154-3813-4010-81B3-5C8EABBB8F58}" type="slidenum">
              <a:rPr lang="en-GB" smtClean="0"/>
              <a:pPr/>
              <a:t>‹#›</a:t>
            </a:fld>
            <a:endParaRPr lang="en-GB"/>
          </a:p>
        </p:txBody>
      </p:sp>
      <p:pic>
        <p:nvPicPr>
          <p:cNvPr id="11" name="Picture 10"/>
          <p:cNvPicPr>
            <a:picLocks noChangeAspect="1"/>
          </p:cNvPicPr>
          <p:nvPr userDrawn="1"/>
        </p:nvPicPr>
        <p:blipFill>
          <a:blip r:embed="rId2"/>
          <a:stretch>
            <a:fillRect/>
          </a:stretch>
        </p:blipFill>
        <p:spPr>
          <a:xfrm>
            <a:off x="10744045" y="26127"/>
            <a:ext cx="1271599" cy="606537"/>
          </a:xfrm>
          <a:prstGeom prst="rect">
            <a:avLst/>
          </a:prstGeom>
        </p:spPr>
      </p:pic>
    </p:spTree>
    <p:extLst>
      <p:ext uri="{BB962C8B-B14F-4D97-AF65-F5344CB8AC3E}">
        <p14:creationId xmlns:p14="http://schemas.microsoft.com/office/powerpoint/2010/main" val="5428987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4ADF8-9F4D-EEB8-0422-4C803D310F9D}"/>
              </a:ext>
            </a:extLst>
          </p:cNvPr>
          <p:cNvSpPr>
            <a:spLocks noGrp="1"/>
          </p:cNvSpPr>
          <p:nvPr>
            <p:ph type="title"/>
          </p:nvPr>
        </p:nvSpPr>
        <p:spPr>
          <a:xfrm>
            <a:off x="309608" y="81606"/>
            <a:ext cx="8406499" cy="580382"/>
          </a:xfrm>
          <a:prstGeom prst="rect">
            <a:avLst/>
          </a:prstGeom>
        </p:spPr>
        <p:txBody>
          <a:bodyPr>
            <a:noAutofit/>
          </a:bodyPr>
          <a:lstStyle>
            <a:lvl1pPr algn="l">
              <a:defRPr sz="2800">
                <a:latin typeface="Bookman Old Style" panose="02050604050505020204" pitchFamily="18" charset="0"/>
              </a:defRPr>
            </a:lvl1pPr>
          </a:lstStyle>
          <a:p>
            <a:r>
              <a:rPr lang="en-US"/>
              <a:t>Click to edit Master title style</a:t>
            </a:r>
            <a:endParaRPr lang="en-GB"/>
          </a:p>
        </p:txBody>
      </p:sp>
      <p:sp>
        <p:nvSpPr>
          <p:cNvPr id="3" name="Date Placeholder 2">
            <a:extLst>
              <a:ext uri="{FF2B5EF4-FFF2-40B4-BE49-F238E27FC236}">
                <a16:creationId xmlns="" xmlns:a16="http://schemas.microsoft.com/office/drawing/2014/main" id="{00072F11-5644-A6C5-7F45-BF17D81F3FEC}"/>
              </a:ext>
            </a:extLst>
          </p:cNvPr>
          <p:cNvSpPr>
            <a:spLocks noGrp="1"/>
          </p:cNvSpPr>
          <p:nvPr>
            <p:ph type="dt" sz="half" idx="10"/>
          </p:nvPr>
        </p:nvSpPr>
        <p:spPr/>
        <p:txBody>
          <a:bodyPr/>
          <a:lstStyle>
            <a:lvl1pPr>
              <a:defRPr sz="1000">
                <a:solidFill>
                  <a:srgbClr val="122D42"/>
                </a:solidFill>
                <a:latin typeface="Bookman Old Style" panose="02050604050505020204" pitchFamily="18" charset="0"/>
              </a:defRPr>
            </a:lvl1pPr>
          </a:lstStyle>
          <a:p>
            <a:fld id="{5AA9CF8A-4F42-494A-B023-2C41B855F435}" type="datetimeFigureOut">
              <a:rPr lang="en-GB" smtClean="0"/>
              <a:pPr/>
              <a:t>19/07/2024</a:t>
            </a:fld>
            <a:endParaRPr lang="en-GB"/>
          </a:p>
        </p:txBody>
      </p:sp>
      <p:sp>
        <p:nvSpPr>
          <p:cNvPr id="4" name="Footer Placeholder 3">
            <a:extLst>
              <a:ext uri="{FF2B5EF4-FFF2-40B4-BE49-F238E27FC236}">
                <a16:creationId xmlns="" xmlns:a16="http://schemas.microsoft.com/office/drawing/2014/main" id="{FA508FDC-4D2D-73FE-0787-F714BED73A1B}"/>
              </a:ext>
            </a:extLst>
          </p:cNvPr>
          <p:cNvSpPr>
            <a:spLocks noGrp="1"/>
          </p:cNvSpPr>
          <p:nvPr>
            <p:ph type="ftr" sz="quarter" idx="11"/>
          </p:nvPr>
        </p:nvSpPr>
        <p:spPr/>
        <p:txBody>
          <a:bodyPr/>
          <a:lstStyle>
            <a:lvl1pPr>
              <a:defRPr sz="1000">
                <a:solidFill>
                  <a:srgbClr val="122D42"/>
                </a:solidFill>
                <a:latin typeface="Bookman Old Style" panose="02050604050505020204" pitchFamily="18" charset="0"/>
              </a:defRPr>
            </a:lvl1pPr>
          </a:lstStyle>
          <a:p>
            <a:endParaRPr lang="en-GB"/>
          </a:p>
        </p:txBody>
      </p:sp>
      <p:sp>
        <p:nvSpPr>
          <p:cNvPr id="5" name="Slide Number Placeholder 4">
            <a:extLst>
              <a:ext uri="{FF2B5EF4-FFF2-40B4-BE49-F238E27FC236}">
                <a16:creationId xmlns="" xmlns:a16="http://schemas.microsoft.com/office/drawing/2014/main" id="{175C798C-5578-EE9B-E333-CD37C90E8430}"/>
              </a:ext>
            </a:extLst>
          </p:cNvPr>
          <p:cNvSpPr>
            <a:spLocks noGrp="1"/>
          </p:cNvSpPr>
          <p:nvPr>
            <p:ph type="sldNum" sz="quarter" idx="12"/>
          </p:nvPr>
        </p:nvSpPr>
        <p:spPr/>
        <p:txBody>
          <a:bodyPr/>
          <a:lstStyle>
            <a:lvl1pPr>
              <a:defRPr sz="1000">
                <a:solidFill>
                  <a:srgbClr val="122D42"/>
                </a:solidFill>
                <a:latin typeface="Bookman Old Style" panose="02050604050505020204" pitchFamily="18" charset="0"/>
              </a:defRPr>
            </a:lvl1pPr>
          </a:lstStyle>
          <a:p>
            <a:fld id="{B80FD154-3813-4010-81B3-5C8EABBB8F58}" type="slidenum">
              <a:rPr lang="en-GB" smtClean="0"/>
              <a:pPr/>
              <a:t>‹#›</a:t>
            </a:fld>
            <a:endParaRPr lang="en-GB"/>
          </a:p>
        </p:txBody>
      </p:sp>
      <p:cxnSp>
        <p:nvCxnSpPr>
          <p:cNvPr id="7" name="Straight Connector 6"/>
          <p:cNvCxnSpPr/>
          <p:nvPr userDrawn="1"/>
        </p:nvCxnSpPr>
        <p:spPr>
          <a:xfrm flipV="1">
            <a:off x="400594" y="663371"/>
            <a:ext cx="11608678" cy="0"/>
          </a:xfrm>
          <a:prstGeom prst="line">
            <a:avLst/>
          </a:prstGeom>
          <a:ln w="28575">
            <a:solidFill>
              <a:srgbClr val="3CD2CC"/>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10744045" y="26127"/>
            <a:ext cx="1271599" cy="606537"/>
          </a:xfrm>
          <a:prstGeom prst="rect">
            <a:avLst/>
          </a:prstGeom>
        </p:spPr>
      </p:pic>
    </p:spTree>
    <p:extLst>
      <p:ext uri="{BB962C8B-B14F-4D97-AF65-F5344CB8AC3E}">
        <p14:creationId xmlns:p14="http://schemas.microsoft.com/office/powerpoint/2010/main" val="6630900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BED793A-6388-2682-0F50-A3C2298A2662}"/>
              </a:ext>
            </a:extLst>
          </p:cNvPr>
          <p:cNvSpPr>
            <a:spLocks noGrp="1"/>
          </p:cNvSpPr>
          <p:nvPr>
            <p:ph type="dt" sz="half" idx="10"/>
          </p:nvPr>
        </p:nvSpPr>
        <p:spPr/>
        <p:txBody>
          <a:bodyPr/>
          <a:lstStyle>
            <a:lvl1pPr>
              <a:defRPr sz="1000">
                <a:solidFill>
                  <a:srgbClr val="122D42"/>
                </a:solidFill>
                <a:latin typeface="Bookman Old Style" panose="02050604050505020204" pitchFamily="18" charset="0"/>
              </a:defRPr>
            </a:lvl1pPr>
          </a:lstStyle>
          <a:p>
            <a:fld id="{FA048AC3-A117-4C57-8A86-DFA0F8BCF402}" type="datetime4">
              <a:rPr lang="en-GB" smtClean="0"/>
              <a:t>19 July 2024</a:t>
            </a:fld>
            <a:endParaRPr lang="en-GB"/>
          </a:p>
        </p:txBody>
      </p:sp>
      <p:sp>
        <p:nvSpPr>
          <p:cNvPr id="3" name="Footer Placeholder 2">
            <a:extLst>
              <a:ext uri="{FF2B5EF4-FFF2-40B4-BE49-F238E27FC236}">
                <a16:creationId xmlns="" xmlns:a16="http://schemas.microsoft.com/office/drawing/2014/main" id="{6B5C7919-7AE3-E4D3-2D06-F4FB4651ABD6}"/>
              </a:ext>
            </a:extLst>
          </p:cNvPr>
          <p:cNvSpPr>
            <a:spLocks noGrp="1"/>
          </p:cNvSpPr>
          <p:nvPr>
            <p:ph type="ftr" sz="quarter" idx="11"/>
          </p:nvPr>
        </p:nvSpPr>
        <p:spPr/>
        <p:txBody>
          <a:bodyPr/>
          <a:lstStyle>
            <a:lvl1pPr>
              <a:defRPr sz="1000">
                <a:solidFill>
                  <a:srgbClr val="122D42"/>
                </a:solidFill>
                <a:latin typeface="Bookman Old Style" panose="02050604050505020204" pitchFamily="18" charset="0"/>
              </a:defRPr>
            </a:lvl1pPr>
          </a:lstStyle>
          <a:p>
            <a:endParaRPr lang="en-GB"/>
          </a:p>
        </p:txBody>
      </p:sp>
      <p:sp>
        <p:nvSpPr>
          <p:cNvPr id="4" name="Slide Number Placeholder 3">
            <a:extLst>
              <a:ext uri="{FF2B5EF4-FFF2-40B4-BE49-F238E27FC236}">
                <a16:creationId xmlns="" xmlns:a16="http://schemas.microsoft.com/office/drawing/2014/main" id="{A0DB2721-4777-2BFA-3E6A-2B6FE26140EA}"/>
              </a:ext>
            </a:extLst>
          </p:cNvPr>
          <p:cNvSpPr>
            <a:spLocks noGrp="1"/>
          </p:cNvSpPr>
          <p:nvPr>
            <p:ph type="sldNum" sz="quarter" idx="12"/>
          </p:nvPr>
        </p:nvSpPr>
        <p:spPr/>
        <p:txBody>
          <a:bodyPr/>
          <a:lstStyle>
            <a:lvl1pPr>
              <a:defRPr sz="1000">
                <a:solidFill>
                  <a:srgbClr val="122D42"/>
                </a:solidFill>
                <a:latin typeface="Bookman Old Style" panose="02050604050505020204" pitchFamily="18" charset="0"/>
              </a:defRPr>
            </a:lvl1pPr>
          </a:lstStyle>
          <a:p>
            <a:fld id="{B80FD154-3813-4010-81B3-5C8EABBB8F58}" type="slidenum">
              <a:rPr lang="en-GB" smtClean="0"/>
              <a:pPr/>
              <a:t>‹#›</a:t>
            </a:fld>
            <a:endParaRPr lang="en-GB"/>
          </a:p>
        </p:txBody>
      </p:sp>
      <p:sp>
        <p:nvSpPr>
          <p:cNvPr id="5" name="Title 1">
            <a:extLst>
              <a:ext uri="{FF2B5EF4-FFF2-40B4-BE49-F238E27FC236}">
                <a16:creationId xmlns="" xmlns:a16="http://schemas.microsoft.com/office/drawing/2014/main" id="{7574ADF8-9F4D-EEB8-0422-4C803D310F9D}"/>
              </a:ext>
            </a:extLst>
          </p:cNvPr>
          <p:cNvSpPr>
            <a:spLocks noGrp="1"/>
          </p:cNvSpPr>
          <p:nvPr>
            <p:ph type="title"/>
          </p:nvPr>
        </p:nvSpPr>
        <p:spPr>
          <a:xfrm>
            <a:off x="309608" y="81606"/>
            <a:ext cx="8406499" cy="580382"/>
          </a:xfrm>
          <a:prstGeom prst="rect">
            <a:avLst/>
          </a:prstGeom>
        </p:spPr>
        <p:txBody>
          <a:bodyPr>
            <a:noAutofit/>
          </a:bodyPr>
          <a:lstStyle>
            <a:lvl1pPr algn="l">
              <a:defRPr sz="2800">
                <a:solidFill>
                  <a:srgbClr val="122D42"/>
                </a:solidFill>
                <a:latin typeface="Bookman Old Style" panose="02050604050505020204" pitchFamily="18" charset="0"/>
              </a:defRPr>
            </a:lvl1pPr>
          </a:lstStyle>
          <a:p>
            <a:r>
              <a:rPr lang="en-US"/>
              <a:t>Click to edit Master title style</a:t>
            </a:r>
            <a:endParaRPr lang="en-GB"/>
          </a:p>
        </p:txBody>
      </p:sp>
      <p:cxnSp>
        <p:nvCxnSpPr>
          <p:cNvPr id="8" name="Straight Connector 7"/>
          <p:cNvCxnSpPr/>
          <p:nvPr userDrawn="1"/>
        </p:nvCxnSpPr>
        <p:spPr>
          <a:xfrm flipV="1">
            <a:off x="400594" y="663371"/>
            <a:ext cx="11608678" cy="0"/>
          </a:xfrm>
          <a:prstGeom prst="line">
            <a:avLst/>
          </a:prstGeom>
          <a:ln w="28575">
            <a:solidFill>
              <a:srgbClr val="3CD2CC"/>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744045" y="26127"/>
            <a:ext cx="1271599" cy="606537"/>
          </a:xfrm>
          <a:prstGeom prst="rect">
            <a:avLst/>
          </a:prstGeom>
        </p:spPr>
      </p:pic>
    </p:spTree>
    <p:extLst>
      <p:ext uri="{BB962C8B-B14F-4D97-AF65-F5344CB8AC3E}">
        <p14:creationId xmlns:p14="http://schemas.microsoft.com/office/powerpoint/2010/main" val="3541664748"/>
      </p:ext>
    </p:extLst>
  </p:cSld>
  <p:clrMapOvr>
    <a:masterClrMapping/>
  </p:clrMapOvr>
  <p:timing>
    <p:tnLst>
      <p:par>
        <p:cTn id="1" dur="indefinite" restart="never" nodeType="tmRoot"/>
      </p:par>
    </p:tnLst>
  </p:timing>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C3EB2A-F443-D875-2C5D-8AF2760B28FB}"/>
              </a:ext>
            </a:extLst>
          </p:cNvPr>
          <p:cNvSpPr>
            <a:spLocks noGrp="1"/>
          </p:cNvSpPr>
          <p:nvPr>
            <p:ph type="title"/>
          </p:nvPr>
        </p:nvSpPr>
        <p:spPr>
          <a:xfrm>
            <a:off x="839788" y="457200"/>
            <a:ext cx="3932237" cy="1600200"/>
          </a:xfrm>
          <a:prstGeom prst="rect">
            <a:avLst/>
          </a:prstGeom>
        </p:spPr>
        <p:txBody>
          <a:bodyPr anchor="b"/>
          <a:lstStyle>
            <a:lvl1pPr>
              <a:defRPr sz="3200">
                <a:latin typeface="Bookman Old Style" panose="02050604050505020204" pitchFamily="18" charset="0"/>
                <a:ea typeface="Tahoma" panose="020B0604030504040204" pitchFamily="34" charset="0"/>
                <a:cs typeface="Tahoma" panose="020B0604030504040204" pitchFamily="34" charset="0"/>
              </a:defRPr>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11B69ABE-2762-AE15-84DC-FA923128DF40}"/>
              </a:ext>
            </a:extLst>
          </p:cNvPr>
          <p:cNvSpPr>
            <a:spLocks noGrp="1"/>
          </p:cNvSpPr>
          <p:nvPr>
            <p:ph idx="1"/>
          </p:nvPr>
        </p:nvSpPr>
        <p:spPr>
          <a:xfrm>
            <a:off x="5183188" y="987425"/>
            <a:ext cx="6172200" cy="4873625"/>
          </a:xfrm>
          <a:prstGeom prst="rect">
            <a:avLst/>
          </a:prstGeom>
        </p:spPr>
        <p:txBody>
          <a:bodyPr/>
          <a:lstStyle>
            <a:lvl1pPr>
              <a:defRPr sz="3200">
                <a:latin typeface="Bookman Old Style" panose="02050604050505020204" pitchFamily="18" charset="0"/>
                <a:ea typeface="Tahoma" panose="020B0604030504040204" pitchFamily="34" charset="0"/>
                <a:cs typeface="Tahoma" panose="020B0604030504040204" pitchFamily="34" charset="0"/>
              </a:defRPr>
            </a:lvl1pPr>
            <a:lvl2pPr>
              <a:defRPr sz="2800">
                <a:latin typeface="Bookman Old Style" panose="02050604050505020204" pitchFamily="18" charset="0"/>
                <a:ea typeface="Tahoma" panose="020B0604030504040204" pitchFamily="34" charset="0"/>
                <a:cs typeface="Tahoma" panose="020B0604030504040204" pitchFamily="34" charset="0"/>
              </a:defRPr>
            </a:lvl2pPr>
            <a:lvl3pPr>
              <a:defRPr sz="2400">
                <a:latin typeface="Bookman Old Style" panose="02050604050505020204" pitchFamily="18" charset="0"/>
                <a:ea typeface="Tahoma" panose="020B0604030504040204" pitchFamily="34" charset="0"/>
                <a:cs typeface="Tahoma" panose="020B0604030504040204" pitchFamily="34" charset="0"/>
              </a:defRPr>
            </a:lvl3pPr>
            <a:lvl4pPr>
              <a:defRPr sz="2000">
                <a:latin typeface="Bookman Old Style" panose="02050604050505020204" pitchFamily="18" charset="0"/>
                <a:ea typeface="Tahoma" panose="020B0604030504040204" pitchFamily="34" charset="0"/>
                <a:cs typeface="Tahoma" panose="020B0604030504040204" pitchFamily="34" charset="0"/>
              </a:defRPr>
            </a:lvl4pPr>
            <a:lvl5pPr>
              <a:defRPr sz="2000">
                <a:latin typeface="Bookman Old Style" panose="02050604050505020204" pitchFamily="18" charset="0"/>
                <a:ea typeface="Tahoma" panose="020B0604030504040204" pitchFamily="34" charset="0"/>
                <a:cs typeface="Tahoma" panose="020B060403050404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E5144AB6-8944-FC76-2D51-5A8B61E4A3D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atin typeface="Bookman Old Style" panose="02050604050505020204" pitchFamily="18" charset="0"/>
                <a:ea typeface="Tahoma" panose="020B0604030504040204" pitchFamily="34" charset="0"/>
                <a:cs typeface="Tahom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4B4387F-75DD-3E29-86C9-62F3752F47BA}"/>
              </a:ext>
            </a:extLst>
          </p:cNvPr>
          <p:cNvSpPr>
            <a:spLocks noGrp="1"/>
          </p:cNvSpPr>
          <p:nvPr>
            <p:ph type="dt" sz="half" idx="10"/>
          </p:nvPr>
        </p:nvSpPr>
        <p:spPr/>
        <p:txBody>
          <a:bodyPr/>
          <a:lstStyle>
            <a:lvl1pPr>
              <a:defRPr sz="1000">
                <a:solidFill>
                  <a:srgbClr val="122D42"/>
                </a:solidFill>
                <a:latin typeface="Bookman Old Style" panose="02050604050505020204" pitchFamily="18" charset="0"/>
              </a:defRPr>
            </a:lvl1pPr>
          </a:lstStyle>
          <a:p>
            <a:fld id="{5AA9CF8A-4F42-494A-B023-2C41B855F435}" type="datetimeFigureOut">
              <a:rPr lang="en-GB" smtClean="0"/>
              <a:pPr/>
              <a:t>19/07/2024</a:t>
            </a:fld>
            <a:endParaRPr lang="en-GB"/>
          </a:p>
        </p:txBody>
      </p:sp>
      <p:sp>
        <p:nvSpPr>
          <p:cNvPr id="6" name="Footer Placeholder 5">
            <a:extLst>
              <a:ext uri="{FF2B5EF4-FFF2-40B4-BE49-F238E27FC236}">
                <a16:creationId xmlns="" xmlns:a16="http://schemas.microsoft.com/office/drawing/2014/main" id="{0336BA55-3ED3-43B7-8AA4-681FB648D4C2}"/>
              </a:ext>
            </a:extLst>
          </p:cNvPr>
          <p:cNvSpPr>
            <a:spLocks noGrp="1"/>
          </p:cNvSpPr>
          <p:nvPr>
            <p:ph type="ftr" sz="quarter" idx="11"/>
          </p:nvPr>
        </p:nvSpPr>
        <p:spPr/>
        <p:txBody>
          <a:bodyPr/>
          <a:lstStyle>
            <a:lvl1pPr>
              <a:defRPr sz="1000">
                <a:solidFill>
                  <a:srgbClr val="122D42"/>
                </a:solidFill>
                <a:latin typeface="Bookman Old Style" panose="02050604050505020204" pitchFamily="18" charset="0"/>
              </a:defRPr>
            </a:lvl1pPr>
          </a:lstStyle>
          <a:p>
            <a:endParaRPr lang="en-GB"/>
          </a:p>
        </p:txBody>
      </p:sp>
      <p:sp>
        <p:nvSpPr>
          <p:cNvPr id="7" name="Slide Number Placeholder 6">
            <a:extLst>
              <a:ext uri="{FF2B5EF4-FFF2-40B4-BE49-F238E27FC236}">
                <a16:creationId xmlns="" xmlns:a16="http://schemas.microsoft.com/office/drawing/2014/main" id="{8963DBBF-02D3-6B02-35C6-F707B3968BF2}"/>
              </a:ext>
            </a:extLst>
          </p:cNvPr>
          <p:cNvSpPr>
            <a:spLocks noGrp="1"/>
          </p:cNvSpPr>
          <p:nvPr>
            <p:ph type="sldNum" sz="quarter" idx="12"/>
          </p:nvPr>
        </p:nvSpPr>
        <p:spPr/>
        <p:txBody>
          <a:bodyPr/>
          <a:lstStyle>
            <a:lvl1pPr>
              <a:defRPr sz="1000">
                <a:solidFill>
                  <a:srgbClr val="122D42"/>
                </a:solidFill>
                <a:latin typeface="Bookman Old Style" panose="02050604050505020204" pitchFamily="18" charset="0"/>
              </a:defRPr>
            </a:lvl1pPr>
          </a:lstStyle>
          <a:p>
            <a:fld id="{B80FD154-3813-4010-81B3-5C8EABBB8F58}" type="slidenum">
              <a:rPr lang="en-GB" smtClean="0"/>
              <a:pPr/>
              <a:t>‹#›</a:t>
            </a:fld>
            <a:endParaRPr lang="en-GB"/>
          </a:p>
        </p:txBody>
      </p:sp>
      <p:cxnSp>
        <p:nvCxnSpPr>
          <p:cNvPr id="9" name="Straight Connector 8"/>
          <p:cNvCxnSpPr/>
          <p:nvPr userDrawn="1"/>
        </p:nvCxnSpPr>
        <p:spPr>
          <a:xfrm flipV="1">
            <a:off x="400594" y="663371"/>
            <a:ext cx="11608678" cy="0"/>
          </a:xfrm>
          <a:prstGeom prst="line">
            <a:avLst/>
          </a:prstGeom>
          <a:ln w="28575">
            <a:solidFill>
              <a:srgbClr val="3CD2CC"/>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744045" y="26127"/>
            <a:ext cx="1271599" cy="606537"/>
          </a:xfrm>
          <a:prstGeom prst="rect">
            <a:avLst/>
          </a:prstGeom>
        </p:spPr>
      </p:pic>
    </p:spTree>
    <p:extLst>
      <p:ext uri="{BB962C8B-B14F-4D97-AF65-F5344CB8AC3E}">
        <p14:creationId xmlns:p14="http://schemas.microsoft.com/office/powerpoint/2010/main" val="11767426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B6BA2095-B533-AC15-BCDA-1FFC0E937700}"/>
              </a:ext>
            </a:extLst>
          </p:cNvPr>
          <p:cNvSpPr>
            <a:spLocks noGrp="1"/>
          </p:cNvSpPr>
          <p:nvPr>
            <p:ph type="pic" idx="1"/>
          </p:nvPr>
        </p:nvSpPr>
        <p:spPr>
          <a:xfrm>
            <a:off x="5183188" y="987425"/>
            <a:ext cx="6172200" cy="4873625"/>
          </a:xfrm>
          <a:prstGeom prst="rect">
            <a:avLst/>
          </a:prstGeom>
        </p:spPr>
        <p:txBody>
          <a:bodyPr/>
          <a:lstStyle>
            <a:lvl1pPr marL="0" indent="0">
              <a:buNone/>
              <a:defRPr sz="3200">
                <a:latin typeface="Bookman Old Style" panose="020506040505050202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769E29F1-4A0B-921F-EF48-600EC96C296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atin typeface="Bookman Old Style" panose="020506040505050202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 xmlns:a16="http://schemas.microsoft.com/office/drawing/2014/main" id="{552E43FE-CA3E-CF1F-F72C-91FBD31C0AE9}"/>
              </a:ext>
            </a:extLst>
          </p:cNvPr>
          <p:cNvSpPr>
            <a:spLocks noGrp="1"/>
          </p:cNvSpPr>
          <p:nvPr>
            <p:ph type="dt" sz="half" idx="10"/>
          </p:nvPr>
        </p:nvSpPr>
        <p:spPr/>
        <p:txBody>
          <a:bodyPr/>
          <a:lstStyle>
            <a:lvl1pPr>
              <a:defRPr sz="1000">
                <a:solidFill>
                  <a:srgbClr val="122D42"/>
                </a:solidFill>
                <a:latin typeface="Bookman Old Style" panose="02050604050505020204" pitchFamily="18" charset="0"/>
              </a:defRPr>
            </a:lvl1pPr>
          </a:lstStyle>
          <a:p>
            <a:fld id="{5AA9CF8A-4F42-494A-B023-2C41B855F435}" type="datetimeFigureOut">
              <a:rPr lang="en-GB" smtClean="0"/>
              <a:pPr/>
              <a:t>19/07/2024</a:t>
            </a:fld>
            <a:endParaRPr lang="en-GB"/>
          </a:p>
        </p:txBody>
      </p:sp>
      <p:sp>
        <p:nvSpPr>
          <p:cNvPr id="6" name="Footer Placeholder 5">
            <a:extLst>
              <a:ext uri="{FF2B5EF4-FFF2-40B4-BE49-F238E27FC236}">
                <a16:creationId xmlns="" xmlns:a16="http://schemas.microsoft.com/office/drawing/2014/main" id="{66BE0376-94AD-C911-A70E-5317FD714FED}"/>
              </a:ext>
            </a:extLst>
          </p:cNvPr>
          <p:cNvSpPr>
            <a:spLocks noGrp="1"/>
          </p:cNvSpPr>
          <p:nvPr>
            <p:ph type="ftr" sz="quarter" idx="11"/>
          </p:nvPr>
        </p:nvSpPr>
        <p:spPr/>
        <p:txBody>
          <a:bodyPr/>
          <a:lstStyle>
            <a:lvl1pPr>
              <a:defRPr sz="1000">
                <a:solidFill>
                  <a:srgbClr val="122D42"/>
                </a:solidFill>
                <a:latin typeface="Bookman Old Style" panose="02050604050505020204" pitchFamily="18" charset="0"/>
              </a:defRPr>
            </a:lvl1pPr>
          </a:lstStyle>
          <a:p>
            <a:endParaRPr lang="en-GB"/>
          </a:p>
        </p:txBody>
      </p:sp>
      <p:sp>
        <p:nvSpPr>
          <p:cNvPr id="7" name="Slide Number Placeholder 6">
            <a:extLst>
              <a:ext uri="{FF2B5EF4-FFF2-40B4-BE49-F238E27FC236}">
                <a16:creationId xmlns="" xmlns:a16="http://schemas.microsoft.com/office/drawing/2014/main" id="{F856ABAF-F08A-A65A-BEDE-985BE8A6D563}"/>
              </a:ext>
            </a:extLst>
          </p:cNvPr>
          <p:cNvSpPr>
            <a:spLocks noGrp="1"/>
          </p:cNvSpPr>
          <p:nvPr>
            <p:ph type="sldNum" sz="quarter" idx="12"/>
          </p:nvPr>
        </p:nvSpPr>
        <p:spPr/>
        <p:txBody>
          <a:bodyPr/>
          <a:lstStyle>
            <a:lvl1pPr>
              <a:defRPr sz="1000">
                <a:solidFill>
                  <a:srgbClr val="122D42"/>
                </a:solidFill>
                <a:latin typeface="Bookman Old Style" panose="02050604050505020204" pitchFamily="18" charset="0"/>
              </a:defRPr>
            </a:lvl1pPr>
          </a:lstStyle>
          <a:p>
            <a:fld id="{B80FD154-3813-4010-81B3-5C8EABBB8F58}" type="slidenum">
              <a:rPr lang="en-GB" smtClean="0"/>
              <a:pPr/>
              <a:t>‹#›</a:t>
            </a:fld>
            <a:endParaRPr lang="en-GB"/>
          </a:p>
        </p:txBody>
      </p:sp>
      <p:sp>
        <p:nvSpPr>
          <p:cNvPr id="8" name="Title 1">
            <a:extLst>
              <a:ext uri="{FF2B5EF4-FFF2-40B4-BE49-F238E27FC236}">
                <a16:creationId xmlns="" xmlns:a16="http://schemas.microsoft.com/office/drawing/2014/main" id="{7574ADF8-9F4D-EEB8-0422-4C803D310F9D}"/>
              </a:ext>
            </a:extLst>
          </p:cNvPr>
          <p:cNvSpPr>
            <a:spLocks noGrp="1"/>
          </p:cNvSpPr>
          <p:nvPr>
            <p:ph type="title"/>
          </p:nvPr>
        </p:nvSpPr>
        <p:spPr>
          <a:xfrm>
            <a:off x="309608" y="81606"/>
            <a:ext cx="8406499" cy="580382"/>
          </a:xfrm>
          <a:prstGeom prst="rect">
            <a:avLst/>
          </a:prstGeom>
        </p:spPr>
        <p:txBody>
          <a:bodyPr>
            <a:noAutofit/>
          </a:bodyPr>
          <a:lstStyle>
            <a:lvl1pPr algn="l">
              <a:defRPr sz="2800">
                <a:latin typeface="Bookman Old Style" panose="02050604050505020204" pitchFamily="18" charset="0"/>
              </a:defRPr>
            </a:lvl1pPr>
          </a:lstStyle>
          <a:p>
            <a:r>
              <a:rPr lang="en-US"/>
              <a:t>Click to edit Master title style</a:t>
            </a:r>
            <a:endParaRPr lang="en-GB"/>
          </a:p>
        </p:txBody>
      </p:sp>
      <p:cxnSp>
        <p:nvCxnSpPr>
          <p:cNvPr id="10" name="Straight Connector 9"/>
          <p:cNvCxnSpPr/>
          <p:nvPr userDrawn="1"/>
        </p:nvCxnSpPr>
        <p:spPr>
          <a:xfrm flipV="1">
            <a:off x="400594" y="663371"/>
            <a:ext cx="11608678" cy="0"/>
          </a:xfrm>
          <a:prstGeom prst="line">
            <a:avLst/>
          </a:prstGeom>
          <a:ln w="28575">
            <a:solidFill>
              <a:srgbClr val="3CD2CC"/>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10744045" y="26127"/>
            <a:ext cx="1271599" cy="606537"/>
          </a:xfrm>
          <a:prstGeom prst="rect">
            <a:avLst/>
          </a:prstGeom>
        </p:spPr>
      </p:pic>
    </p:spTree>
    <p:extLst>
      <p:ext uri="{BB962C8B-B14F-4D97-AF65-F5344CB8AC3E}">
        <p14:creationId xmlns:p14="http://schemas.microsoft.com/office/powerpoint/2010/main" val="37116105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F30763E-85E9-79BF-ECFE-EFC74C7230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9CF8A-4F42-494A-B023-2C41B855F435}" type="datetimeFigureOut">
              <a:rPr lang="en-GB" smtClean="0"/>
              <a:t>19/07/2024</a:t>
            </a:fld>
            <a:endParaRPr lang="en-GB"/>
          </a:p>
        </p:txBody>
      </p:sp>
      <p:sp>
        <p:nvSpPr>
          <p:cNvPr id="5" name="Footer Placeholder 4">
            <a:extLst>
              <a:ext uri="{FF2B5EF4-FFF2-40B4-BE49-F238E27FC236}">
                <a16:creationId xmlns="" xmlns:a16="http://schemas.microsoft.com/office/drawing/2014/main" id="{DF1FA7F8-A035-639B-A3CB-B4B3C135AF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6071403D-8839-5B4B-2CE1-5659F79D03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FD154-3813-4010-81B3-5C8EABBB8F58}" type="slidenum">
              <a:rPr lang="en-GB" smtClean="0"/>
              <a:t>‹#›</a:t>
            </a:fld>
            <a:endParaRPr lang="en-GB"/>
          </a:p>
        </p:txBody>
      </p:sp>
      <p:sp>
        <p:nvSpPr>
          <p:cNvPr id="11" name="Title Placeholder 10"/>
          <p:cNvSpPr>
            <a:spLocks noGrp="1"/>
          </p:cNvSpPr>
          <p:nvPr>
            <p:ph type="title"/>
          </p:nvPr>
        </p:nvSpPr>
        <p:spPr>
          <a:xfrm>
            <a:off x="1082040" y="164528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871085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lnSpc>
          <a:spcPct val="90000"/>
        </a:lnSpc>
        <a:spcBef>
          <a:spcPct val="0"/>
        </a:spcBef>
        <a:buNone/>
        <a:defRPr sz="4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6" Type="http://schemas.openxmlformats.org/officeDocument/2006/relationships/tags" Target="../tags/tag26.xml"/><Relationship Id="rId117" Type="http://schemas.openxmlformats.org/officeDocument/2006/relationships/tags" Target="../tags/tag117.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12" Type="http://schemas.openxmlformats.org/officeDocument/2006/relationships/tags" Target="../tags/tag112.xml"/><Relationship Id="rId16" Type="http://schemas.openxmlformats.org/officeDocument/2006/relationships/tags" Target="../tags/tag16.xml"/><Relationship Id="rId107" Type="http://schemas.openxmlformats.org/officeDocument/2006/relationships/tags" Target="../tags/tag107.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102" Type="http://schemas.openxmlformats.org/officeDocument/2006/relationships/tags" Target="../tags/tag102.xml"/><Relationship Id="rId123" Type="http://schemas.openxmlformats.org/officeDocument/2006/relationships/tags" Target="../tags/tag123.xml"/><Relationship Id="rId5" Type="http://schemas.openxmlformats.org/officeDocument/2006/relationships/tags" Target="../tags/tag5.xml"/><Relationship Id="rId90" Type="http://schemas.openxmlformats.org/officeDocument/2006/relationships/tags" Target="../tags/tag90.xml"/><Relationship Id="rId95" Type="http://schemas.openxmlformats.org/officeDocument/2006/relationships/tags" Target="../tags/tag95.xml"/><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tags" Target="../tags/tag64.xml"/><Relationship Id="rId69" Type="http://schemas.openxmlformats.org/officeDocument/2006/relationships/tags" Target="../tags/tag69.xml"/><Relationship Id="rId113" Type="http://schemas.openxmlformats.org/officeDocument/2006/relationships/tags" Target="../tags/tag113.xml"/><Relationship Id="rId118" Type="http://schemas.openxmlformats.org/officeDocument/2006/relationships/tags" Target="../tags/tag118.xml"/><Relationship Id="rId80" Type="http://schemas.openxmlformats.org/officeDocument/2006/relationships/tags" Target="../tags/tag80.xml"/><Relationship Id="rId85" Type="http://schemas.openxmlformats.org/officeDocument/2006/relationships/tags" Target="../tags/tag85.xml"/><Relationship Id="rId12" Type="http://schemas.openxmlformats.org/officeDocument/2006/relationships/tags" Target="../tags/tag12.xml"/><Relationship Id="rId17" Type="http://schemas.openxmlformats.org/officeDocument/2006/relationships/tags" Target="../tags/tag17.xml"/><Relationship Id="rId33" Type="http://schemas.openxmlformats.org/officeDocument/2006/relationships/tags" Target="../tags/tag33.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108" Type="http://schemas.openxmlformats.org/officeDocument/2006/relationships/tags" Target="../tags/tag108.xml"/><Relationship Id="rId124" Type="http://schemas.openxmlformats.org/officeDocument/2006/relationships/tags" Target="../tags/tag124.xml"/><Relationship Id="rId54" Type="http://schemas.openxmlformats.org/officeDocument/2006/relationships/tags" Target="../tags/tag54.xml"/><Relationship Id="rId70" Type="http://schemas.openxmlformats.org/officeDocument/2006/relationships/tags" Target="../tags/tag70.xml"/><Relationship Id="rId75" Type="http://schemas.openxmlformats.org/officeDocument/2006/relationships/tags" Target="../tags/tag75.xml"/><Relationship Id="rId91" Type="http://schemas.openxmlformats.org/officeDocument/2006/relationships/tags" Target="../tags/tag91.xml"/><Relationship Id="rId96" Type="http://schemas.openxmlformats.org/officeDocument/2006/relationships/tags" Target="../tags/tag96.xml"/><Relationship Id="rId1" Type="http://schemas.openxmlformats.org/officeDocument/2006/relationships/tags" Target="../tags/tag1.xml"/><Relationship Id="rId6" Type="http://schemas.openxmlformats.org/officeDocument/2006/relationships/tags" Target="../tags/tag6.xml"/><Relationship Id="rId23" Type="http://schemas.openxmlformats.org/officeDocument/2006/relationships/tags" Target="../tags/tag23.xml"/><Relationship Id="rId28" Type="http://schemas.openxmlformats.org/officeDocument/2006/relationships/tags" Target="../tags/tag28.xml"/><Relationship Id="rId49" Type="http://schemas.openxmlformats.org/officeDocument/2006/relationships/tags" Target="../tags/tag49.xml"/><Relationship Id="rId114" Type="http://schemas.openxmlformats.org/officeDocument/2006/relationships/tags" Target="../tags/tag114.xml"/><Relationship Id="rId119" Type="http://schemas.openxmlformats.org/officeDocument/2006/relationships/tags" Target="../tags/tag119.xml"/><Relationship Id="rId44" Type="http://schemas.openxmlformats.org/officeDocument/2006/relationships/tags" Target="../tags/tag44.xml"/><Relationship Id="rId60" Type="http://schemas.openxmlformats.org/officeDocument/2006/relationships/tags" Target="../tags/tag60.xml"/><Relationship Id="rId65" Type="http://schemas.openxmlformats.org/officeDocument/2006/relationships/tags" Target="../tags/tag65.xml"/><Relationship Id="rId81" Type="http://schemas.openxmlformats.org/officeDocument/2006/relationships/tags" Target="../tags/tag81.xml"/><Relationship Id="rId86" Type="http://schemas.openxmlformats.org/officeDocument/2006/relationships/tags" Target="../tags/tag86.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tags" Target="../tags/tag10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 Id="rId120" Type="http://schemas.openxmlformats.org/officeDocument/2006/relationships/tags" Target="../tags/tag120.xml"/><Relationship Id="rId125" Type="http://schemas.openxmlformats.org/officeDocument/2006/relationships/slideLayout" Target="../slideLayouts/slideLayout7.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tags" Target="../tags/tag110.xml"/><Relationship Id="rId115" Type="http://schemas.openxmlformats.org/officeDocument/2006/relationships/tags" Target="../tags/tag115.xml"/><Relationship Id="rId61" Type="http://schemas.openxmlformats.org/officeDocument/2006/relationships/tags" Target="../tags/tag61.xml"/><Relationship Id="rId82" Type="http://schemas.openxmlformats.org/officeDocument/2006/relationships/tags" Target="../tags/tag82.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98" Type="http://schemas.openxmlformats.org/officeDocument/2006/relationships/tags" Target="../tags/tag98.xml"/><Relationship Id="rId121" Type="http://schemas.openxmlformats.org/officeDocument/2006/relationships/tags" Target="../tags/tag121.xml"/><Relationship Id="rId3" Type="http://schemas.openxmlformats.org/officeDocument/2006/relationships/tags" Target="../tags/tag3.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116" Type="http://schemas.openxmlformats.org/officeDocument/2006/relationships/tags" Target="../tags/tag116.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88" Type="http://schemas.openxmlformats.org/officeDocument/2006/relationships/tags" Target="../tags/tag88.xml"/><Relationship Id="rId111" Type="http://schemas.openxmlformats.org/officeDocument/2006/relationships/tags" Target="../tags/tag111.xml"/><Relationship Id="rId15" Type="http://schemas.openxmlformats.org/officeDocument/2006/relationships/tags" Target="../tags/tag15.xml"/><Relationship Id="rId36" Type="http://schemas.openxmlformats.org/officeDocument/2006/relationships/tags" Target="../tags/tag36.xml"/><Relationship Id="rId57" Type="http://schemas.openxmlformats.org/officeDocument/2006/relationships/tags" Target="../tags/tag57.xml"/><Relationship Id="rId106" Type="http://schemas.openxmlformats.org/officeDocument/2006/relationships/tags" Target="../tags/tag106.xml"/><Relationship Id="rId10" Type="http://schemas.openxmlformats.org/officeDocument/2006/relationships/tags" Target="../tags/tag10.xml"/><Relationship Id="rId31" Type="http://schemas.openxmlformats.org/officeDocument/2006/relationships/tags" Target="../tags/tag31.xml"/><Relationship Id="rId52" Type="http://schemas.openxmlformats.org/officeDocument/2006/relationships/tags" Target="../tags/tag52.xml"/><Relationship Id="rId73" Type="http://schemas.openxmlformats.org/officeDocument/2006/relationships/tags" Target="../tags/tag73.xml"/><Relationship Id="rId78" Type="http://schemas.openxmlformats.org/officeDocument/2006/relationships/tags" Target="../tags/tag78.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122" Type="http://schemas.openxmlformats.org/officeDocument/2006/relationships/tags" Target="../tags/tag122.xml"/><Relationship Id="rId4" Type="http://schemas.openxmlformats.org/officeDocument/2006/relationships/tags" Target="../tags/tag4.xml"/><Relationship Id="rId9" Type="http://schemas.openxmlformats.org/officeDocument/2006/relationships/tags" Target="../tags/tag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microsoft.com/office/2007/relationships/hdphoto" Target="../media/hdphoto1.wdp"/><Relationship Id="rId12" Type="http://schemas.microsoft.com/office/2007/relationships/hdphoto" Target="../media/hdphoto2.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microsoft.com/office/2007/relationships/hdphoto" Target="../media/hdphoto5.wdp"/><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3.wdp"/><Relationship Id="rId11" Type="http://schemas.openxmlformats.org/officeDocument/2006/relationships/image" Target="../media/image17.png"/><Relationship Id="rId5" Type="http://schemas.openxmlformats.org/officeDocument/2006/relationships/image" Target="../media/image13.png"/><Relationship Id="rId10" Type="http://schemas.microsoft.com/office/2007/relationships/hdphoto" Target="../media/hdphoto4.wdp"/><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3.png"/><Relationship Id="rId12"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6.png"/><Relationship Id="rId5" Type="http://schemas.microsoft.com/office/2007/relationships/hdphoto" Target="../media/hdphoto6.wdp"/><Relationship Id="rId10" Type="http://schemas.microsoft.com/office/2007/relationships/hdphoto" Target="../media/hdphoto7.wdp"/><Relationship Id="rId4" Type="http://schemas.openxmlformats.org/officeDocument/2006/relationships/image" Target="../media/image21.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8.xml"/><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microsoft.com/office/2007/relationships/hdphoto" Target="../media/hdphoto9.wdp"/><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7.png"/><Relationship Id="rId5" Type="http://schemas.microsoft.com/office/2007/relationships/hdphoto" Target="../media/hdphoto8.wdp"/><Relationship Id="rId10" Type="http://schemas.microsoft.com/office/2007/relationships/hdphoto" Target="../media/hdphoto10.wdp"/><Relationship Id="rId4" Type="http://schemas.openxmlformats.org/officeDocument/2006/relationships/image" Target="../media/image36.png"/><Relationship Id="rId9"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smtClean="0"/>
              <a:t>Application Progress &amp; Updates</a:t>
            </a:r>
            <a:endParaRPr lang="en-US" dirty="0"/>
          </a:p>
        </p:txBody>
      </p:sp>
      <p:sp>
        <p:nvSpPr>
          <p:cNvPr id="2" name="Title 1">
            <a:extLst>
              <a:ext uri="{FF2B5EF4-FFF2-40B4-BE49-F238E27FC236}">
                <a16:creationId xmlns="" xmlns:a16="http://schemas.microsoft.com/office/drawing/2014/main" id="{3FBD6CA1-79A1-4C5A-B866-261859DC6A8E}"/>
              </a:ext>
            </a:extLst>
          </p:cNvPr>
          <p:cNvSpPr>
            <a:spLocks noGrp="1"/>
          </p:cNvSpPr>
          <p:nvPr>
            <p:ph type="title"/>
          </p:nvPr>
        </p:nvSpPr>
        <p:spPr>
          <a:prstGeom prst="rect">
            <a:avLst/>
          </a:prstGeom>
        </p:spPr>
        <p:txBody>
          <a:bodyPr>
            <a:normAutofit/>
          </a:bodyPr>
          <a:lstStyle/>
          <a:p>
            <a:r>
              <a:rPr lang="en-GB" sz="3600" b="1" dirty="0"/>
              <a:t>BVM Service Management </a:t>
            </a:r>
            <a:r>
              <a:rPr lang="en-GB" sz="3600" b="1" dirty="0" smtClean="0"/>
              <a:t>System</a:t>
            </a:r>
            <a:endParaRPr lang="en-GB" sz="2000" b="1" dirty="0"/>
          </a:p>
        </p:txBody>
      </p:sp>
      <p:sp>
        <p:nvSpPr>
          <p:cNvPr id="14" name="Date Placeholder 13"/>
          <p:cNvSpPr>
            <a:spLocks noGrp="1"/>
          </p:cNvSpPr>
          <p:nvPr>
            <p:ph type="dt" sz="half" idx="10"/>
          </p:nvPr>
        </p:nvSpPr>
        <p:spPr/>
        <p:txBody>
          <a:bodyPr/>
          <a:lstStyle/>
          <a:p>
            <a:fld id="{D457F97B-9D47-4604-BC79-9D8BA7C951E2}" type="datetime4">
              <a:rPr lang="en-GB" smtClean="0"/>
              <a:t>19 July 2024</a:t>
            </a:fld>
            <a:endParaRPr lang="en-GB" dirty="0"/>
          </a:p>
        </p:txBody>
      </p:sp>
    </p:spTree>
    <p:extLst>
      <p:ext uri="{BB962C8B-B14F-4D97-AF65-F5344CB8AC3E}">
        <p14:creationId xmlns:p14="http://schemas.microsoft.com/office/powerpoint/2010/main" val="1031604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Customer Management </a:t>
            </a:r>
            <a:r>
              <a:rPr lang="en-US" dirty="0"/>
              <a:t>System </a:t>
            </a:r>
            <a:r>
              <a:rPr lang="en-US" dirty="0" smtClean="0"/>
              <a:t>(CMS</a:t>
            </a:r>
            <a:r>
              <a:rPr lang="en-US" dirty="0" smtClean="0"/>
              <a:t>)</a:t>
            </a:r>
            <a:endParaRPr lang="en-US" dirty="0"/>
          </a:p>
        </p:txBody>
      </p:sp>
      <p:pic>
        <p:nvPicPr>
          <p:cNvPr id="4" name="Picture 3"/>
          <p:cNvPicPr>
            <a:picLocks noChangeAspect="1"/>
          </p:cNvPicPr>
          <p:nvPr/>
        </p:nvPicPr>
        <p:blipFill>
          <a:blip r:embed="rId3"/>
          <a:stretch>
            <a:fillRect/>
          </a:stretch>
        </p:blipFill>
        <p:spPr>
          <a:xfrm>
            <a:off x="4158477" y="945673"/>
            <a:ext cx="6579956" cy="2560320"/>
          </a:xfrm>
          <a:prstGeom prst="rect">
            <a:avLst/>
          </a:prstGeom>
        </p:spPr>
      </p:pic>
      <p:grpSp>
        <p:nvGrpSpPr>
          <p:cNvPr id="16" name="Group 15"/>
          <p:cNvGrpSpPr/>
          <p:nvPr/>
        </p:nvGrpSpPr>
        <p:grpSpPr>
          <a:xfrm>
            <a:off x="632357" y="3789681"/>
            <a:ext cx="5392524" cy="2714206"/>
            <a:chOff x="6226077" y="3852428"/>
            <a:chExt cx="4028749" cy="2619957"/>
          </a:xfrm>
        </p:grpSpPr>
        <p:sp>
          <p:nvSpPr>
            <p:cNvPr id="17" name="Round Same Side Corner Rectangle 16"/>
            <p:cNvSpPr/>
            <p:nvPr/>
          </p:nvSpPr>
          <p:spPr>
            <a:xfrm rot="16200000">
              <a:off x="5167544" y="4910961"/>
              <a:ext cx="2619955" cy="502890"/>
            </a:xfrm>
            <a:prstGeom prst="round2SameRect">
              <a:avLst>
                <a:gd name="adj1" fmla="val 30524"/>
                <a:gd name="adj2" fmla="val 0"/>
              </a:avLst>
            </a:prstGeom>
            <a:solidFill>
              <a:srgbClr val="3C807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okman Old Style" panose="02050604050505020204" pitchFamily="18" charset="0"/>
                </a:rPr>
                <a:t>Key </a:t>
              </a:r>
              <a:r>
                <a:rPr lang="en-US" dirty="0" smtClean="0">
                  <a:latin typeface="Bookman Old Style" panose="02050604050505020204" pitchFamily="18" charset="0"/>
                </a:rPr>
                <a:t>Features</a:t>
              </a:r>
              <a:endParaRPr lang="en-US" dirty="0">
                <a:latin typeface="Bookman Old Style" panose="02050604050505020204" pitchFamily="18" charset="0"/>
              </a:endParaRPr>
            </a:p>
          </p:txBody>
        </p:sp>
        <p:sp>
          <p:nvSpPr>
            <p:cNvPr id="18" name="Round Same Side Corner Rectangle 17"/>
            <p:cNvSpPr/>
            <p:nvPr/>
          </p:nvSpPr>
          <p:spPr>
            <a:xfrm rot="5400000">
              <a:off x="7183846" y="3401405"/>
              <a:ext cx="2619956" cy="3522004"/>
            </a:xfrm>
            <a:prstGeom prst="round2SameRect">
              <a:avLst>
                <a:gd name="adj1" fmla="val 7997"/>
                <a:gd name="adj2" fmla="val 0"/>
              </a:avLst>
            </a:prstGeom>
            <a:solidFill>
              <a:srgbClr val="C7F2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Centralized storage of customer </a:t>
              </a:r>
              <a:r>
                <a:rPr lang="en-US" sz="1100" dirty="0" smtClean="0">
                  <a:solidFill>
                    <a:srgbClr val="122D42"/>
                  </a:solidFill>
                  <a:latin typeface="Bookman Old Style" panose="02050604050505020204" pitchFamily="18" charset="0"/>
                </a:rPr>
                <a:t>information</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Easy access and retrieval of customer </a:t>
              </a:r>
              <a:r>
                <a:rPr lang="en-US" sz="1100" dirty="0" smtClean="0">
                  <a:solidFill>
                    <a:srgbClr val="122D42"/>
                  </a:solidFill>
                  <a:latin typeface="Bookman Old Style" panose="02050604050505020204" pitchFamily="18" charset="0"/>
                </a:rPr>
                <a:t>data</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Grouping customers based on various </a:t>
              </a:r>
              <a:r>
                <a:rPr lang="en-US" sz="1100" dirty="0" smtClean="0">
                  <a:solidFill>
                    <a:srgbClr val="122D42"/>
                  </a:solidFill>
                  <a:latin typeface="Bookman Old Style" panose="02050604050505020204" pitchFamily="18" charset="0"/>
                </a:rPr>
                <a:t>criteria</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Detailed contact details, communication </a:t>
              </a:r>
              <a:r>
                <a:rPr lang="en-US" sz="1100" dirty="0" smtClean="0">
                  <a:solidFill>
                    <a:srgbClr val="122D42"/>
                  </a:solidFill>
                  <a:latin typeface="Bookman Old Style" panose="02050604050505020204" pitchFamily="18" charset="0"/>
                </a:rPr>
                <a:t>history</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Interaction </a:t>
              </a:r>
              <a:r>
                <a:rPr lang="en-US" sz="1100" dirty="0" smtClean="0">
                  <a:solidFill>
                    <a:srgbClr val="122D42"/>
                  </a:solidFill>
                  <a:latin typeface="Bookman Old Style" panose="02050604050505020204" pitchFamily="18" charset="0"/>
                </a:rPr>
                <a:t>tracking</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Targeted </a:t>
              </a:r>
              <a:r>
                <a:rPr lang="en-US" sz="1100" dirty="0" smtClean="0">
                  <a:solidFill>
                    <a:srgbClr val="122D42"/>
                  </a:solidFill>
                  <a:latin typeface="Bookman Old Style" panose="02050604050505020204" pitchFamily="18" charset="0"/>
                </a:rPr>
                <a:t>communication</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Logging of all customer interactions</a:t>
              </a:r>
              <a:endParaRPr lang="en-US" sz="1100" dirty="0" smtClean="0">
                <a:solidFill>
                  <a:srgbClr val="122D42"/>
                </a:solidFill>
                <a:latin typeface="Bookman Old Style" panose="02050604050505020204" pitchFamily="18" charset="0"/>
              </a:endParaRPr>
            </a:p>
          </p:txBody>
        </p:sp>
        <p:sp>
          <p:nvSpPr>
            <p:cNvPr id="19" name="Isosceles Triangle 18"/>
            <p:cNvSpPr/>
            <p:nvPr/>
          </p:nvSpPr>
          <p:spPr>
            <a:xfrm rot="5400000">
              <a:off x="6466378" y="5058186"/>
              <a:ext cx="733616" cy="208439"/>
            </a:xfrm>
            <a:prstGeom prst="triangle">
              <a:avLst/>
            </a:prstGeom>
            <a:solidFill>
              <a:srgbClr val="3C8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grpSp>
        <p:nvGrpSpPr>
          <p:cNvPr id="20" name="Group 19"/>
          <p:cNvGrpSpPr/>
          <p:nvPr/>
        </p:nvGrpSpPr>
        <p:grpSpPr>
          <a:xfrm>
            <a:off x="6482092" y="3789681"/>
            <a:ext cx="5376283" cy="2714205"/>
            <a:chOff x="6226076" y="3852426"/>
            <a:chExt cx="3377605" cy="2619956"/>
          </a:xfrm>
        </p:grpSpPr>
        <p:sp>
          <p:nvSpPr>
            <p:cNvPr id="21" name="Round Same Side Corner Rectangle 20"/>
            <p:cNvSpPr/>
            <p:nvPr/>
          </p:nvSpPr>
          <p:spPr>
            <a:xfrm rot="16200000">
              <a:off x="5167543" y="4910959"/>
              <a:ext cx="2619956" cy="502890"/>
            </a:xfrm>
            <a:prstGeom prst="round2SameRect">
              <a:avLst>
                <a:gd name="adj1" fmla="val 30524"/>
                <a:gd name="adj2" fmla="val 0"/>
              </a:avLst>
            </a:prstGeom>
            <a:solidFill>
              <a:srgbClr val="8040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okman Old Style" panose="02050604050505020204" pitchFamily="18" charset="0"/>
                </a:rPr>
                <a:t>Key </a:t>
              </a:r>
              <a:r>
                <a:rPr lang="en-US" dirty="0" smtClean="0">
                  <a:solidFill>
                    <a:schemeClr val="bg1"/>
                  </a:solidFill>
                  <a:latin typeface="Bookman Old Style" panose="02050604050505020204" pitchFamily="18" charset="0"/>
                </a:rPr>
                <a:t>Benefits</a:t>
              </a:r>
              <a:endParaRPr lang="en-US" dirty="0">
                <a:solidFill>
                  <a:schemeClr val="bg1"/>
                </a:solidFill>
                <a:latin typeface="Bookman Old Style" panose="02050604050505020204" pitchFamily="18" charset="0"/>
              </a:endParaRPr>
            </a:p>
          </p:txBody>
        </p:sp>
        <p:sp>
          <p:nvSpPr>
            <p:cNvPr id="22" name="Round Same Side Corner Rectangle 21"/>
            <p:cNvSpPr/>
            <p:nvPr/>
          </p:nvSpPr>
          <p:spPr>
            <a:xfrm rot="5400000">
              <a:off x="6857541" y="3726243"/>
              <a:ext cx="2619955" cy="2872324"/>
            </a:xfrm>
            <a:prstGeom prst="round2SameRect">
              <a:avLst>
                <a:gd name="adj1" fmla="val 7997"/>
                <a:gd name="adj2" fmla="val 0"/>
              </a:avLst>
            </a:prstGeom>
            <a:solidFill>
              <a:srgbClr val="D7ADD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Improved customer service </a:t>
              </a:r>
              <a:r>
                <a:rPr lang="en-US" sz="1100" dirty="0" smtClean="0">
                  <a:solidFill>
                    <a:srgbClr val="122D42"/>
                  </a:solidFill>
                  <a:latin typeface="Bookman Old Style" panose="02050604050505020204" pitchFamily="18" charset="0"/>
                </a:rPr>
                <a:t>thru interaction tracking</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Easy access to comprehensive customer </a:t>
              </a:r>
              <a:r>
                <a:rPr lang="en-US" sz="1100" dirty="0" smtClean="0">
                  <a:solidFill>
                    <a:srgbClr val="122D42"/>
                  </a:solidFill>
                  <a:latin typeface="Bookman Old Style" panose="02050604050505020204" pitchFamily="18" charset="0"/>
                </a:rPr>
                <a:t>data</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Reduced data silos and improved data </a:t>
              </a:r>
              <a:r>
                <a:rPr lang="en-US" sz="1100" dirty="0" smtClean="0">
                  <a:solidFill>
                    <a:srgbClr val="122D42"/>
                  </a:solidFill>
                  <a:latin typeface="Bookman Old Style" panose="02050604050505020204" pitchFamily="18" charset="0"/>
                </a:rPr>
                <a:t>accuracy</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Enhanced collaboration among </a:t>
              </a:r>
              <a:r>
                <a:rPr lang="en-US" sz="1100" dirty="0" smtClean="0">
                  <a:solidFill>
                    <a:srgbClr val="122D42"/>
                  </a:solidFill>
                  <a:latin typeface="Bookman Old Style" panose="02050604050505020204" pitchFamily="18" charset="0"/>
                </a:rPr>
                <a:t>teams</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Identification of trends and </a:t>
              </a:r>
              <a:r>
                <a:rPr lang="en-US" sz="1100" dirty="0" smtClean="0">
                  <a:solidFill>
                    <a:srgbClr val="122D42"/>
                  </a:solidFill>
                  <a:latin typeface="Bookman Old Style" panose="02050604050505020204" pitchFamily="18" charset="0"/>
                </a:rPr>
                <a:t>patterns</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Efficient handling of customer inquiries and </a:t>
              </a:r>
              <a:r>
                <a:rPr lang="en-US" sz="1100" dirty="0" smtClean="0">
                  <a:solidFill>
                    <a:srgbClr val="122D42"/>
                  </a:solidFill>
                  <a:latin typeface="Bookman Old Style" panose="02050604050505020204" pitchFamily="18" charset="0"/>
                </a:rPr>
                <a:t>issues</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Enhanced overall customer </a:t>
              </a:r>
              <a:r>
                <a:rPr lang="en-US" sz="1100" dirty="0" smtClean="0">
                  <a:solidFill>
                    <a:srgbClr val="122D42"/>
                  </a:solidFill>
                  <a:latin typeface="Bookman Old Style" panose="02050604050505020204" pitchFamily="18" charset="0"/>
                </a:rPr>
                <a:t>experience</a:t>
              </a:r>
            </a:p>
          </p:txBody>
        </p:sp>
        <p:sp>
          <p:nvSpPr>
            <p:cNvPr id="26" name="Isosceles Triangle 25"/>
            <p:cNvSpPr/>
            <p:nvPr/>
          </p:nvSpPr>
          <p:spPr>
            <a:xfrm rot="5400000">
              <a:off x="6466378" y="5058184"/>
              <a:ext cx="733616" cy="208439"/>
            </a:xfrm>
            <a:prstGeom prst="triangle">
              <a:avLst/>
            </a:prstGeom>
            <a:solidFill>
              <a:srgbClr val="804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spTree>
    <p:extLst>
      <p:ext uri="{BB962C8B-B14F-4D97-AF65-F5344CB8AC3E}">
        <p14:creationId xmlns:p14="http://schemas.microsoft.com/office/powerpoint/2010/main" val="457497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Employee Management </a:t>
            </a:r>
            <a:r>
              <a:rPr lang="en-US" dirty="0"/>
              <a:t>System </a:t>
            </a:r>
            <a:r>
              <a:rPr lang="en-US" dirty="0" smtClean="0"/>
              <a:t>(EMS</a:t>
            </a:r>
            <a:r>
              <a:rPr lang="en-US" dirty="0" smtClean="0"/>
              <a:t>)</a:t>
            </a:r>
            <a:endParaRPr lang="en-US" dirty="0"/>
          </a:p>
        </p:txBody>
      </p:sp>
      <p:grpSp>
        <p:nvGrpSpPr>
          <p:cNvPr id="16" name="Group 15"/>
          <p:cNvGrpSpPr/>
          <p:nvPr/>
        </p:nvGrpSpPr>
        <p:grpSpPr>
          <a:xfrm>
            <a:off x="632357" y="3789681"/>
            <a:ext cx="5483962" cy="2714207"/>
            <a:chOff x="6226077" y="3852428"/>
            <a:chExt cx="4097062" cy="2619958"/>
          </a:xfrm>
        </p:grpSpPr>
        <p:sp>
          <p:nvSpPr>
            <p:cNvPr id="17" name="Round Same Side Corner Rectangle 16"/>
            <p:cNvSpPr/>
            <p:nvPr/>
          </p:nvSpPr>
          <p:spPr>
            <a:xfrm rot="16200000">
              <a:off x="5167544" y="4910961"/>
              <a:ext cx="2619955" cy="502890"/>
            </a:xfrm>
            <a:prstGeom prst="round2SameRect">
              <a:avLst>
                <a:gd name="adj1" fmla="val 30524"/>
                <a:gd name="adj2" fmla="val 0"/>
              </a:avLst>
            </a:prstGeom>
            <a:solidFill>
              <a:srgbClr val="9966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okman Old Style" panose="02050604050505020204" pitchFamily="18" charset="0"/>
                </a:rPr>
                <a:t>Key </a:t>
              </a:r>
              <a:r>
                <a:rPr lang="en-US" dirty="0" smtClean="0">
                  <a:latin typeface="Bookman Old Style" panose="02050604050505020204" pitchFamily="18" charset="0"/>
                </a:rPr>
                <a:t>Features</a:t>
              </a:r>
              <a:endParaRPr lang="en-US" dirty="0">
                <a:latin typeface="Bookman Old Style" panose="02050604050505020204" pitchFamily="18" charset="0"/>
              </a:endParaRPr>
            </a:p>
          </p:txBody>
        </p:sp>
        <p:sp>
          <p:nvSpPr>
            <p:cNvPr id="18" name="Round Same Side Corner Rectangle 17"/>
            <p:cNvSpPr/>
            <p:nvPr/>
          </p:nvSpPr>
          <p:spPr>
            <a:xfrm rot="5400000">
              <a:off x="7218002" y="3367249"/>
              <a:ext cx="2619956" cy="3590318"/>
            </a:xfrm>
            <a:prstGeom prst="round2SameRect">
              <a:avLst>
                <a:gd name="adj1" fmla="val 7997"/>
                <a:gd name="adj2" fmla="val 0"/>
              </a:avLst>
            </a:prstGeom>
            <a:solidFill>
              <a:srgbClr val="E0C0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Centralized storage for all employee </a:t>
              </a:r>
              <a:r>
                <a:rPr lang="en-US" sz="1100" dirty="0" smtClean="0">
                  <a:solidFill>
                    <a:srgbClr val="122D42"/>
                  </a:solidFill>
                  <a:latin typeface="Bookman Old Style" panose="02050604050505020204" pitchFamily="18" charset="0"/>
                </a:rPr>
                <a:t>information</a:t>
              </a:r>
            </a:p>
            <a:p>
              <a:pPr marL="742950" lvl="1" indent="-285750">
                <a:lnSpc>
                  <a:spcPct val="200000"/>
                </a:lnSpc>
                <a:buFont typeface="Wingdings" panose="05000000000000000000" pitchFamily="2" charset="2"/>
                <a:buChar char="q"/>
              </a:pPr>
              <a:r>
                <a:rPr lang="en-US" sz="1100" dirty="0">
                  <a:solidFill>
                    <a:srgbClr val="FF0000"/>
                  </a:solidFill>
                  <a:latin typeface="Bookman Old Style" panose="02050604050505020204" pitchFamily="18" charset="0"/>
                </a:rPr>
                <a:t>Track attendance, </a:t>
              </a:r>
              <a:r>
                <a:rPr lang="en-US" sz="1100" dirty="0" smtClean="0">
                  <a:solidFill>
                    <a:srgbClr val="FF0000"/>
                  </a:solidFill>
                  <a:latin typeface="Bookman Old Style" panose="02050604050505020204" pitchFamily="18" charset="0"/>
                </a:rPr>
                <a:t>leaves with </a:t>
              </a:r>
              <a:r>
                <a:rPr lang="en-US" sz="1100" dirty="0">
                  <a:solidFill>
                    <a:srgbClr val="FF0000"/>
                  </a:solidFill>
                  <a:latin typeface="Bookman Old Style" panose="02050604050505020204" pitchFamily="18" charset="0"/>
                </a:rPr>
                <a:t>automated </a:t>
              </a:r>
              <a:r>
                <a:rPr lang="en-US" sz="1100" dirty="0" smtClean="0">
                  <a:solidFill>
                    <a:srgbClr val="FF0000"/>
                  </a:solidFill>
                  <a:latin typeface="Bookman Old Style" panose="02050604050505020204" pitchFamily="18" charset="0"/>
                </a:rPr>
                <a:t>workflows</a:t>
              </a:r>
            </a:p>
            <a:p>
              <a:pPr marL="742950" lvl="1" indent="-285750">
                <a:lnSpc>
                  <a:spcPct val="200000"/>
                </a:lnSpc>
                <a:buFont typeface="Wingdings" panose="05000000000000000000" pitchFamily="2" charset="2"/>
                <a:buChar char="q"/>
              </a:pPr>
              <a:r>
                <a:rPr lang="en-US" sz="1100" dirty="0">
                  <a:solidFill>
                    <a:srgbClr val="FF0000"/>
                  </a:solidFill>
                  <a:latin typeface="Bookman Old Style" panose="02050604050505020204" pitchFamily="18" charset="0"/>
                </a:rPr>
                <a:t>Automated payroll </a:t>
              </a:r>
              <a:r>
                <a:rPr lang="en-US" sz="1100" dirty="0" smtClean="0">
                  <a:solidFill>
                    <a:srgbClr val="FF0000"/>
                  </a:solidFill>
                  <a:latin typeface="Bookman Old Style" panose="02050604050505020204" pitchFamily="18" charset="0"/>
                </a:rPr>
                <a:t>processing</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Employees can view and update personal </a:t>
              </a:r>
              <a:r>
                <a:rPr lang="en-US" sz="1100" dirty="0" smtClean="0">
                  <a:solidFill>
                    <a:srgbClr val="122D42"/>
                  </a:solidFill>
                  <a:latin typeface="Bookman Old Style" panose="02050604050505020204" pitchFamily="18" charset="0"/>
                </a:rPr>
                <a:t>information</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Define </a:t>
              </a:r>
              <a:r>
                <a:rPr lang="en-US" sz="1100" dirty="0" smtClean="0">
                  <a:solidFill>
                    <a:srgbClr val="122D42"/>
                  </a:solidFill>
                  <a:latin typeface="Bookman Old Style" panose="02050604050505020204" pitchFamily="18" charset="0"/>
                </a:rPr>
                <a:t>&amp; manage </a:t>
              </a:r>
              <a:r>
                <a:rPr lang="en-US" sz="1100" dirty="0">
                  <a:solidFill>
                    <a:srgbClr val="122D42"/>
                  </a:solidFill>
                  <a:latin typeface="Bookman Old Style" panose="02050604050505020204" pitchFamily="18" charset="0"/>
                </a:rPr>
                <a:t>roles, job </a:t>
              </a:r>
              <a:r>
                <a:rPr lang="en-US" sz="1100" dirty="0" smtClean="0">
                  <a:solidFill>
                    <a:srgbClr val="122D42"/>
                  </a:solidFill>
                  <a:latin typeface="Bookman Old Style" panose="02050604050505020204" pitchFamily="18" charset="0"/>
                </a:rPr>
                <a:t>descriptions, responsibilities.</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Assign and manage permissions for different </a:t>
              </a:r>
              <a:r>
                <a:rPr lang="en-US" sz="1100" dirty="0" smtClean="0">
                  <a:solidFill>
                    <a:srgbClr val="122D42"/>
                  </a:solidFill>
                  <a:latin typeface="Bookman Old Style" panose="02050604050505020204" pitchFamily="18" charset="0"/>
                </a:rPr>
                <a:t>roles</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Create and manage workflows tailored to specific roles</a:t>
              </a:r>
              <a:endParaRPr lang="en-US" sz="1100" dirty="0" smtClean="0">
                <a:solidFill>
                  <a:srgbClr val="122D42"/>
                </a:solidFill>
                <a:latin typeface="Bookman Old Style" panose="02050604050505020204" pitchFamily="18" charset="0"/>
              </a:endParaRPr>
            </a:p>
          </p:txBody>
        </p:sp>
        <p:sp>
          <p:nvSpPr>
            <p:cNvPr id="19" name="Isosceles Triangle 18"/>
            <p:cNvSpPr/>
            <p:nvPr/>
          </p:nvSpPr>
          <p:spPr>
            <a:xfrm rot="5400000">
              <a:off x="6466378" y="5058186"/>
              <a:ext cx="733616" cy="208439"/>
            </a:xfrm>
            <a:prstGeom prst="triangle">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grpSp>
        <p:nvGrpSpPr>
          <p:cNvPr id="20" name="Group 19"/>
          <p:cNvGrpSpPr/>
          <p:nvPr/>
        </p:nvGrpSpPr>
        <p:grpSpPr>
          <a:xfrm>
            <a:off x="6482093" y="3789681"/>
            <a:ext cx="5376282" cy="2714205"/>
            <a:chOff x="6226076" y="3852426"/>
            <a:chExt cx="3377604" cy="2619956"/>
          </a:xfrm>
        </p:grpSpPr>
        <p:sp>
          <p:nvSpPr>
            <p:cNvPr id="21" name="Round Same Side Corner Rectangle 20"/>
            <p:cNvSpPr/>
            <p:nvPr/>
          </p:nvSpPr>
          <p:spPr>
            <a:xfrm rot="16200000">
              <a:off x="5167543" y="4910959"/>
              <a:ext cx="2619956" cy="502890"/>
            </a:xfrm>
            <a:prstGeom prst="round2SameRect">
              <a:avLst>
                <a:gd name="adj1" fmla="val 30524"/>
                <a:gd name="adj2" fmla="val 0"/>
              </a:avLst>
            </a:prstGeom>
            <a:solidFill>
              <a:srgbClr val="0080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okman Old Style" panose="02050604050505020204" pitchFamily="18" charset="0"/>
                </a:rPr>
                <a:t>Key </a:t>
              </a:r>
              <a:r>
                <a:rPr lang="en-US" dirty="0" smtClean="0">
                  <a:solidFill>
                    <a:schemeClr val="bg1"/>
                  </a:solidFill>
                  <a:latin typeface="Bookman Old Style" panose="02050604050505020204" pitchFamily="18" charset="0"/>
                </a:rPr>
                <a:t>Benefits</a:t>
              </a:r>
              <a:endParaRPr lang="en-US" dirty="0">
                <a:solidFill>
                  <a:schemeClr val="bg1"/>
                </a:solidFill>
                <a:latin typeface="Bookman Old Style" panose="02050604050505020204" pitchFamily="18" charset="0"/>
              </a:endParaRPr>
            </a:p>
          </p:txBody>
        </p:sp>
        <p:sp>
          <p:nvSpPr>
            <p:cNvPr id="22" name="Round Same Side Corner Rectangle 21"/>
            <p:cNvSpPr/>
            <p:nvPr/>
          </p:nvSpPr>
          <p:spPr>
            <a:xfrm rot="5400000">
              <a:off x="6857540" y="3726243"/>
              <a:ext cx="2619955" cy="2872324"/>
            </a:xfrm>
            <a:prstGeom prst="round2SameRect">
              <a:avLst>
                <a:gd name="adj1" fmla="val 7997"/>
                <a:gd name="adj2" fmla="val 0"/>
              </a:avLst>
            </a:prstGeom>
            <a:solidFill>
              <a:srgbClr val="00E3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742950" lvl="1" indent="-285750">
                <a:lnSpc>
                  <a:spcPct val="200000"/>
                </a:lnSpc>
                <a:buFont typeface="Wingdings" panose="05000000000000000000" pitchFamily="2" charset="2"/>
                <a:buChar char="ü"/>
              </a:pPr>
              <a:r>
                <a:rPr lang="en-US" sz="1100" dirty="0" smtClean="0">
                  <a:solidFill>
                    <a:srgbClr val="122D42"/>
                  </a:solidFill>
                  <a:latin typeface="Bookman Old Style" panose="02050604050505020204" pitchFamily="18" charset="0"/>
                </a:rPr>
                <a:t>Reduces </a:t>
              </a:r>
              <a:r>
                <a:rPr lang="en-US" sz="1100" dirty="0">
                  <a:solidFill>
                    <a:srgbClr val="122D42"/>
                  </a:solidFill>
                  <a:latin typeface="Bookman Old Style" panose="02050604050505020204" pitchFamily="18" charset="0"/>
                </a:rPr>
                <a:t>errors and </a:t>
              </a:r>
              <a:r>
                <a:rPr lang="en-US" sz="1100" dirty="0" smtClean="0">
                  <a:solidFill>
                    <a:srgbClr val="122D42"/>
                  </a:solidFill>
                  <a:latin typeface="Bookman Old Style" panose="02050604050505020204" pitchFamily="18" charset="0"/>
                </a:rPr>
                <a:t>redundancies</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Streamlined processes for HR </a:t>
              </a:r>
              <a:r>
                <a:rPr lang="en-US" sz="1100" dirty="0" smtClean="0">
                  <a:solidFill>
                    <a:srgbClr val="122D42"/>
                  </a:solidFill>
                  <a:latin typeface="Bookman Old Style" panose="02050604050505020204" pitchFamily="18" charset="0"/>
                </a:rPr>
                <a:t>tasks</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Automated tracking of compliance </a:t>
              </a:r>
              <a:r>
                <a:rPr lang="en-US" sz="1100" dirty="0" smtClean="0">
                  <a:solidFill>
                    <a:srgbClr val="122D42"/>
                  </a:solidFill>
                  <a:latin typeface="Bookman Old Style" panose="02050604050505020204" pitchFamily="18" charset="0"/>
                </a:rPr>
                <a:t>requirements</a:t>
              </a:r>
            </a:p>
            <a:p>
              <a:pPr marL="742950" lvl="1" indent="-285750">
                <a:lnSpc>
                  <a:spcPct val="200000"/>
                </a:lnSpc>
                <a:buFont typeface="Wingdings" panose="05000000000000000000" pitchFamily="2" charset="2"/>
                <a:buChar char="ü"/>
              </a:pPr>
              <a:r>
                <a:rPr lang="en-US" sz="1100" dirty="0" smtClean="0">
                  <a:solidFill>
                    <a:srgbClr val="122D42"/>
                  </a:solidFill>
                  <a:latin typeface="Bookman Old Style" panose="02050604050505020204" pitchFamily="18" charset="0"/>
                </a:rPr>
                <a:t>Improve </a:t>
              </a:r>
              <a:r>
                <a:rPr lang="en-US" sz="1100" dirty="0">
                  <a:solidFill>
                    <a:srgbClr val="122D42"/>
                  </a:solidFill>
                  <a:latin typeface="Bookman Old Style" panose="02050604050505020204" pitchFamily="18" charset="0"/>
                </a:rPr>
                <a:t>employee </a:t>
              </a:r>
              <a:r>
                <a:rPr lang="en-US" sz="1100" dirty="0" smtClean="0">
                  <a:solidFill>
                    <a:srgbClr val="122D42"/>
                  </a:solidFill>
                  <a:latin typeface="Bookman Old Style" panose="02050604050505020204" pitchFamily="18" charset="0"/>
                </a:rPr>
                <a:t>experience</a:t>
              </a:r>
            </a:p>
            <a:p>
              <a:pPr marL="742950" lvl="1" indent="-285750">
                <a:lnSpc>
                  <a:spcPct val="200000"/>
                </a:lnSpc>
                <a:buFont typeface="Wingdings" panose="05000000000000000000" pitchFamily="2" charset="2"/>
                <a:buChar char="ü"/>
              </a:pPr>
              <a:r>
                <a:rPr lang="en-US" sz="1100" dirty="0" smtClean="0">
                  <a:solidFill>
                    <a:srgbClr val="122D42"/>
                  </a:solidFill>
                  <a:latin typeface="Bookman Old Style" panose="02050604050505020204" pitchFamily="18" charset="0"/>
                </a:rPr>
                <a:t>Enhance </a:t>
              </a:r>
              <a:r>
                <a:rPr lang="en-US" sz="1100" dirty="0">
                  <a:solidFill>
                    <a:srgbClr val="122D42"/>
                  </a:solidFill>
                  <a:latin typeface="Bookman Old Style" panose="02050604050505020204" pitchFamily="18" charset="0"/>
                </a:rPr>
                <a:t>operational efficiency</a:t>
              </a:r>
              <a:r>
                <a:rPr lang="en-US" sz="1100" dirty="0" smtClean="0">
                  <a:solidFill>
                    <a:srgbClr val="122D42"/>
                  </a:solidFill>
                  <a:latin typeface="Bookman Old Style" panose="02050604050505020204" pitchFamily="18" charset="0"/>
                </a:rPr>
                <a:t>.</a:t>
              </a:r>
            </a:p>
            <a:p>
              <a:pPr marL="742950" lvl="1" indent="-285750">
                <a:lnSpc>
                  <a:spcPct val="200000"/>
                </a:lnSpc>
                <a:buFont typeface="Wingdings" panose="05000000000000000000" pitchFamily="2" charset="2"/>
                <a:buChar char="ü"/>
              </a:pPr>
              <a:r>
                <a:rPr lang="en-US" sz="1100" dirty="0" smtClean="0">
                  <a:solidFill>
                    <a:srgbClr val="122D42"/>
                  </a:solidFill>
                  <a:latin typeface="Bookman Old Style" panose="02050604050505020204" pitchFamily="18" charset="0"/>
                </a:rPr>
                <a:t>Improve </a:t>
              </a:r>
              <a:r>
                <a:rPr lang="en-US" sz="1100" dirty="0">
                  <a:solidFill>
                    <a:srgbClr val="122D42"/>
                  </a:solidFill>
                  <a:latin typeface="Bookman Old Style" panose="02050604050505020204" pitchFamily="18" charset="0"/>
                </a:rPr>
                <a:t>organizational </a:t>
              </a:r>
              <a:r>
                <a:rPr lang="en-US" sz="1100" dirty="0" smtClean="0">
                  <a:solidFill>
                    <a:srgbClr val="122D42"/>
                  </a:solidFill>
                  <a:latin typeface="Bookman Old Style" panose="02050604050505020204" pitchFamily="18" charset="0"/>
                </a:rPr>
                <a:t>efficiency</a:t>
              </a:r>
            </a:p>
            <a:p>
              <a:pPr marL="742950" lvl="1" indent="-285750">
                <a:lnSpc>
                  <a:spcPct val="200000"/>
                </a:lnSpc>
                <a:buFont typeface="Wingdings" panose="05000000000000000000" pitchFamily="2" charset="2"/>
                <a:buChar char="ü"/>
              </a:pPr>
              <a:r>
                <a:rPr lang="en-US" sz="1100" dirty="0" smtClean="0">
                  <a:solidFill>
                    <a:srgbClr val="122D42"/>
                  </a:solidFill>
                  <a:latin typeface="Bookman Old Style" panose="02050604050505020204" pitchFamily="18" charset="0"/>
                </a:rPr>
                <a:t>Enhance </a:t>
              </a:r>
              <a:r>
                <a:rPr lang="en-US" sz="1100" dirty="0">
                  <a:solidFill>
                    <a:srgbClr val="122D42"/>
                  </a:solidFill>
                  <a:latin typeface="Bookman Old Style" panose="02050604050505020204" pitchFamily="18" charset="0"/>
                </a:rPr>
                <a:t>employee skills and performance</a:t>
              </a:r>
              <a:endParaRPr lang="en-US" sz="1100" dirty="0" smtClean="0">
                <a:solidFill>
                  <a:srgbClr val="122D42"/>
                </a:solidFill>
                <a:latin typeface="Bookman Old Style" panose="02050604050505020204" pitchFamily="18" charset="0"/>
              </a:endParaRPr>
            </a:p>
          </p:txBody>
        </p:sp>
        <p:sp>
          <p:nvSpPr>
            <p:cNvPr id="26" name="Isosceles Triangle 25"/>
            <p:cNvSpPr/>
            <p:nvPr/>
          </p:nvSpPr>
          <p:spPr>
            <a:xfrm rot="5400000">
              <a:off x="6466378" y="5058184"/>
              <a:ext cx="733616" cy="208439"/>
            </a:xfrm>
            <a:prstGeom prst="triangle">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pic>
        <p:nvPicPr>
          <p:cNvPr id="5" name="Picture 4"/>
          <p:cNvPicPr>
            <a:picLocks noChangeAspect="1"/>
          </p:cNvPicPr>
          <p:nvPr/>
        </p:nvPicPr>
        <p:blipFill>
          <a:blip r:embed="rId3"/>
          <a:stretch>
            <a:fillRect/>
          </a:stretch>
        </p:blipFill>
        <p:spPr>
          <a:xfrm>
            <a:off x="3384268" y="1017958"/>
            <a:ext cx="6500423" cy="2415749"/>
          </a:xfrm>
          <a:prstGeom prst="rect">
            <a:avLst/>
          </a:prstGeom>
        </p:spPr>
      </p:pic>
      <p:sp>
        <p:nvSpPr>
          <p:cNvPr id="6" name="Rounded Rectangle 5"/>
          <p:cNvSpPr/>
          <p:nvPr/>
        </p:nvSpPr>
        <p:spPr>
          <a:xfrm>
            <a:off x="10515600" y="845238"/>
            <a:ext cx="1533679" cy="49588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Future Scope. </a:t>
            </a:r>
          </a:p>
          <a:p>
            <a:pPr algn="ctr"/>
            <a:r>
              <a:rPr lang="en-US" sz="1000" dirty="0" smtClean="0">
                <a:solidFill>
                  <a:schemeClr val="tx1"/>
                </a:solidFill>
              </a:rPr>
              <a:t>Not included in project estimation</a:t>
            </a:r>
            <a:endParaRPr lang="en-US" sz="1000" dirty="0">
              <a:solidFill>
                <a:schemeClr val="tx1"/>
              </a:solidFill>
            </a:endParaRPr>
          </a:p>
        </p:txBody>
      </p:sp>
    </p:spTree>
    <p:extLst>
      <p:ext uri="{BB962C8B-B14F-4D97-AF65-F5344CB8AC3E}">
        <p14:creationId xmlns:p14="http://schemas.microsoft.com/office/powerpoint/2010/main" val="22770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Vendor Management </a:t>
            </a:r>
            <a:r>
              <a:rPr lang="en-US" dirty="0"/>
              <a:t>System </a:t>
            </a:r>
            <a:r>
              <a:rPr lang="en-US" dirty="0" smtClean="0"/>
              <a:t>(VMS</a:t>
            </a:r>
            <a:r>
              <a:rPr lang="en-US" dirty="0" smtClean="0"/>
              <a:t>)</a:t>
            </a:r>
            <a:endParaRPr lang="en-US" dirty="0"/>
          </a:p>
        </p:txBody>
      </p:sp>
      <p:grpSp>
        <p:nvGrpSpPr>
          <p:cNvPr id="16" name="Group 15"/>
          <p:cNvGrpSpPr/>
          <p:nvPr/>
        </p:nvGrpSpPr>
        <p:grpSpPr>
          <a:xfrm>
            <a:off x="632357" y="3789681"/>
            <a:ext cx="5483962" cy="2714207"/>
            <a:chOff x="6226077" y="3852428"/>
            <a:chExt cx="4097062" cy="2619958"/>
          </a:xfrm>
        </p:grpSpPr>
        <p:sp>
          <p:nvSpPr>
            <p:cNvPr id="17" name="Round Same Side Corner Rectangle 16"/>
            <p:cNvSpPr/>
            <p:nvPr/>
          </p:nvSpPr>
          <p:spPr>
            <a:xfrm rot="16200000">
              <a:off x="5167544" y="4910961"/>
              <a:ext cx="2619955" cy="502890"/>
            </a:xfrm>
            <a:prstGeom prst="round2SameRect">
              <a:avLst>
                <a:gd name="adj1" fmla="val 30524"/>
                <a:gd name="adj2" fmla="val 0"/>
              </a:avLst>
            </a:prstGeom>
            <a:solidFill>
              <a:srgbClr val="9966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okman Old Style" panose="02050604050505020204" pitchFamily="18" charset="0"/>
                </a:rPr>
                <a:t>Key </a:t>
              </a:r>
              <a:r>
                <a:rPr lang="en-US" dirty="0" smtClean="0">
                  <a:latin typeface="Bookman Old Style" panose="02050604050505020204" pitchFamily="18" charset="0"/>
                </a:rPr>
                <a:t>Features</a:t>
              </a:r>
              <a:endParaRPr lang="en-US" dirty="0">
                <a:latin typeface="Bookman Old Style" panose="02050604050505020204" pitchFamily="18" charset="0"/>
              </a:endParaRPr>
            </a:p>
          </p:txBody>
        </p:sp>
        <p:sp>
          <p:nvSpPr>
            <p:cNvPr id="18" name="Round Same Side Corner Rectangle 17"/>
            <p:cNvSpPr/>
            <p:nvPr/>
          </p:nvSpPr>
          <p:spPr>
            <a:xfrm rot="5400000">
              <a:off x="7218002" y="3367249"/>
              <a:ext cx="2619956" cy="3590318"/>
            </a:xfrm>
            <a:prstGeom prst="round2SameRect">
              <a:avLst>
                <a:gd name="adj1" fmla="val 7997"/>
                <a:gd name="adj2" fmla="val 0"/>
              </a:avLst>
            </a:prstGeom>
            <a:solidFill>
              <a:srgbClr val="E0C0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Centralized repository for storing vendor </a:t>
              </a:r>
              <a:r>
                <a:rPr lang="en-US" sz="1100" dirty="0" smtClean="0">
                  <a:solidFill>
                    <a:srgbClr val="122D42"/>
                  </a:solidFill>
                  <a:latin typeface="Bookman Old Style" panose="02050604050505020204" pitchFamily="18" charset="0"/>
                </a:rPr>
                <a:t>information</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Tracking and management of vendor </a:t>
              </a:r>
              <a:r>
                <a:rPr lang="en-US" sz="1100" dirty="0" smtClean="0">
                  <a:solidFill>
                    <a:srgbClr val="122D42"/>
                  </a:solidFill>
                  <a:latin typeface="Bookman Old Style" panose="02050604050505020204" pitchFamily="18" charset="0"/>
                </a:rPr>
                <a:t>contracts</a:t>
              </a:r>
            </a:p>
            <a:p>
              <a:pPr marL="742950" lvl="1" indent="-285750">
                <a:lnSpc>
                  <a:spcPct val="200000"/>
                </a:lnSpc>
                <a:buFont typeface="Wingdings" panose="05000000000000000000" pitchFamily="2" charset="2"/>
                <a:buChar char="q"/>
              </a:pPr>
              <a:r>
                <a:rPr lang="en-US" sz="1100" dirty="0" smtClean="0">
                  <a:solidFill>
                    <a:srgbClr val="122D42"/>
                  </a:solidFill>
                  <a:latin typeface="Bookman Old Style" panose="02050604050505020204" pitchFamily="18" charset="0"/>
                </a:rPr>
                <a:t>Analytics for </a:t>
              </a:r>
              <a:r>
                <a:rPr lang="en-US" sz="1100" dirty="0">
                  <a:solidFill>
                    <a:srgbClr val="122D42"/>
                  </a:solidFill>
                  <a:latin typeface="Bookman Old Style" panose="02050604050505020204" pitchFamily="18" charset="0"/>
                </a:rPr>
                <a:t>evaluating vendor </a:t>
              </a:r>
              <a:r>
                <a:rPr lang="en-US" sz="1100" dirty="0" smtClean="0">
                  <a:solidFill>
                    <a:srgbClr val="122D42"/>
                  </a:solidFill>
                  <a:latin typeface="Bookman Old Style" panose="02050604050505020204" pitchFamily="18" charset="0"/>
                </a:rPr>
                <a:t>performance</a:t>
              </a:r>
            </a:p>
            <a:p>
              <a:pPr marL="742950" lvl="1" indent="-285750">
                <a:lnSpc>
                  <a:spcPct val="200000"/>
                </a:lnSpc>
                <a:buFont typeface="Wingdings" panose="05000000000000000000" pitchFamily="2" charset="2"/>
                <a:buChar char="q"/>
              </a:pPr>
              <a:r>
                <a:rPr lang="en-US" sz="1100" dirty="0" smtClean="0">
                  <a:solidFill>
                    <a:srgbClr val="122D42"/>
                  </a:solidFill>
                  <a:latin typeface="Bookman Old Style" panose="02050604050505020204" pitchFamily="18" charset="0"/>
                </a:rPr>
                <a:t>Vendor Compliance Management</a:t>
              </a:r>
            </a:p>
            <a:p>
              <a:pPr marL="742950" lvl="1" indent="-285750">
                <a:lnSpc>
                  <a:spcPct val="200000"/>
                </a:lnSpc>
                <a:buFont typeface="Wingdings" panose="05000000000000000000" pitchFamily="2" charset="2"/>
                <a:buChar char="q"/>
              </a:pPr>
              <a:r>
                <a:rPr lang="en-US" sz="1100" dirty="0" smtClean="0">
                  <a:solidFill>
                    <a:srgbClr val="122D42"/>
                  </a:solidFill>
                  <a:latin typeface="Bookman Old Style" panose="02050604050505020204" pitchFamily="18" charset="0"/>
                </a:rPr>
                <a:t>Vendor Risk Management</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Communication and Collaboration </a:t>
              </a:r>
              <a:r>
                <a:rPr lang="en-US" sz="1100" dirty="0" smtClean="0">
                  <a:solidFill>
                    <a:srgbClr val="122D42"/>
                  </a:solidFill>
                  <a:latin typeface="Bookman Old Style" panose="02050604050505020204" pitchFamily="18" charset="0"/>
                </a:rPr>
                <a:t>Tools</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Invoice and Payment </a:t>
              </a:r>
              <a:r>
                <a:rPr lang="en-US" sz="1100" dirty="0" smtClean="0">
                  <a:solidFill>
                    <a:srgbClr val="122D42"/>
                  </a:solidFill>
                  <a:latin typeface="Bookman Old Style" panose="02050604050505020204" pitchFamily="18" charset="0"/>
                </a:rPr>
                <a:t>Management</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Ability to integrate with other systems </a:t>
              </a:r>
            </a:p>
          </p:txBody>
        </p:sp>
        <p:sp>
          <p:nvSpPr>
            <p:cNvPr id="19" name="Isosceles Triangle 18"/>
            <p:cNvSpPr/>
            <p:nvPr/>
          </p:nvSpPr>
          <p:spPr>
            <a:xfrm rot="5400000">
              <a:off x="6466378" y="5058186"/>
              <a:ext cx="733616" cy="208439"/>
            </a:xfrm>
            <a:prstGeom prst="triangle">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grpSp>
        <p:nvGrpSpPr>
          <p:cNvPr id="20" name="Group 19"/>
          <p:cNvGrpSpPr/>
          <p:nvPr/>
        </p:nvGrpSpPr>
        <p:grpSpPr>
          <a:xfrm>
            <a:off x="6604002" y="3789681"/>
            <a:ext cx="5384796" cy="2714205"/>
            <a:chOff x="6302665" y="3852426"/>
            <a:chExt cx="3382953" cy="2619956"/>
          </a:xfrm>
        </p:grpSpPr>
        <p:sp>
          <p:nvSpPr>
            <p:cNvPr id="21" name="Round Same Side Corner Rectangle 20"/>
            <p:cNvSpPr/>
            <p:nvPr/>
          </p:nvSpPr>
          <p:spPr>
            <a:xfrm rot="16200000">
              <a:off x="5205838" y="4949253"/>
              <a:ext cx="2619956" cy="426301"/>
            </a:xfrm>
            <a:prstGeom prst="round2SameRect">
              <a:avLst>
                <a:gd name="adj1" fmla="val 30524"/>
                <a:gd name="adj2" fmla="val 0"/>
              </a:avLst>
            </a:prstGeom>
            <a:solidFill>
              <a:srgbClr val="0080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okman Old Style" panose="02050604050505020204" pitchFamily="18" charset="0"/>
                </a:rPr>
                <a:t>Key </a:t>
              </a:r>
              <a:r>
                <a:rPr lang="en-US" dirty="0" smtClean="0">
                  <a:solidFill>
                    <a:schemeClr val="bg1"/>
                  </a:solidFill>
                  <a:latin typeface="Bookman Old Style" panose="02050604050505020204" pitchFamily="18" charset="0"/>
                </a:rPr>
                <a:t>Benefits</a:t>
              </a:r>
              <a:endParaRPr lang="en-US" dirty="0">
                <a:solidFill>
                  <a:schemeClr val="bg1"/>
                </a:solidFill>
                <a:latin typeface="Bookman Old Style" panose="02050604050505020204" pitchFamily="18" charset="0"/>
              </a:endParaRPr>
            </a:p>
          </p:txBody>
        </p:sp>
        <p:sp>
          <p:nvSpPr>
            <p:cNvPr id="22" name="Round Same Side Corner Rectangle 21"/>
            <p:cNvSpPr/>
            <p:nvPr/>
          </p:nvSpPr>
          <p:spPr>
            <a:xfrm rot="5400000">
              <a:off x="6898509" y="3685274"/>
              <a:ext cx="2619955" cy="2954262"/>
            </a:xfrm>
            <a:prstGeom prst="round2SameRect">
              <a:avLst>
                <a:gd name="adj1" fmla="val 7997"/>
                <a:gd name="adj2" fmla="val 0"/>
              </a:avLst>
            </a:prstGeom>
            <a:solidFill>
              <a:srgbClr val="00E3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 Improved </a:t>
              </a:r>
              <a:r>
                <a:rPr lang="en-US" sz="1100" dirty="0" smtClean="0">
                  <a:solidFill>
                    <a:srgbClr val="122D42"/>
                  </a:solidFill>
                  <a:latin typeface="Bookman Old Style" panose="02050604050505020204" pitchFamily="18" charset="0"/>
                </a:rPr>
                <a:t>Efficiency</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Enhanced </a:t>
              </a:r>
              <a:r>
                <a:rPr lang="en-US" sz="1100" dirty="0" smtClean="0">
                  <a:solidFill>
                    <a:srgbClr val="122D42"/>
                  </a:solidFill>
                  <a:latin typeface="Bookman Old Style" panose="02050604050505020204" pitchFamily="18" charset="0"/>
                </a:rPr>
                <a:t>Compliance</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Cost </a:t>
              </a:r>
              <a:r>
                <a:rPr lang="en-US" sz="1100" dirty="0" smtClean="0">
                  <a:solidFill>
                    <a:srgbClr val="122D42"/>
                  </a:solidFill>
                  <a:latin typeface="Bookman Old Style" panose="02050604050505020204" pitchFamily="18" charset="0"/>
                </a:rPr>
                <a:t>Savings</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Better Vendor </a:t>
              </a:r>
              <a:r>
                <a:rPr lang="en-US" sz="1100" dirty="0" smtClean="0">
                  <a:solidFill>
                    <a:srgbClr val="122D42"/>
                  </a:solidFill>
                  <a:latin typeface="Bookman Old Style" panose="02050604050505020204" pitchFamily="18" charset="0"/>
                </a:rPr>
                <a:t>Relationships</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Increased </a:t>
              </a:r>
              <a:r>
                <a:rPr lang="en-US" sz="1100" dirty="0" smtClean="0">
                  <a:solidFill>
                    <a:srgbClr val="122D42"/>
                  </a:solidFill>
                  <a:latin typeface="Bookman Old Style" panose="02050604050505020204" pitchFamily="18" charset="0"/>
                </a:rPr>
                <a:t>Transparency</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Risk </a:t>
              </a:r>
              <a:r>
                <a:rPr lang="en-US" sz="1100" dirty="0" smtClean="0">
                  <a:solidFill>
                    <a:srgbClr val="122D42"/>
                  </a:solidFill>
                  <a:latin typeface="Bookman Old Style" panose="02050604050505020204" pitchFamily="18" charset="0"/>
                </a:rPr>
                <a:t>Management</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Improved Performance Monitoring</a:t>
              </a:r>
            </a:p>
          </p:txBody>
        </p:sp>
        <p:sp>
          <p:nvSpPr>
            <p:cNvPr id="26" name="Isosceles Triangle 25"/>
            <p:cNvSpPr/>
            <p:nvPr/>
          </p:nvSpPr>
          <p:spPr>
            <a:xfrm rot="5400000">
              <a:off x="6466378" y="5058184"/>
              <a:ext cx="733616" cy="208439"/>
            </a:xfrm>
            <a:prstGeom prst="triangle">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pic>
        <p:nvPicPr>
          <p:cNvPr id="4" name="Picture 3"/>
          <p:cNvPicPr>
            <a:picLocks noChangeAspect="1"/>
          </p:cNvPicPr>
          <p:nvPr/>
        </p:nvPicPr>
        <p:blipFill>
          <a:blip r:embed="rId4"/>
          <a:stretch>
            <a:fillRect/>
          </a:stretch>
        </p:blipFill>
        <p:spPr>
          <a:xfrm>
            <a:off x="2669223" y="949867"/>
            <a:ext cx="7300593" cy="2133785"/>
          </a:xfrm>
          <a:prstGeom prst="rect">
            <a:avLst/>
          </a:prstGeom>
        </p:spPr>
      </p:pic>
    </p:spTree>
    <p:extLst>
      <p:ext uri="{BB962C8B-B14F-4D97-AF65-F5344CB8AC3E}">
        <p14:creationId xmlns:p14="http://schemas.microsoft.com/office/powerpoint/2010/main" val="3711678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Key Business Benefits</a:t>
            </a:r>
            <a:endParaRPr lang="en-US" dirty="0"/>
          </a:p>
        </p:txBody>
      </p:sp>
      <p:sp>
        <p:nvSpPr>
          <p:cNvPr id="17" name="Slide Number Placeholder 16"/>
          <p:cNvSpPr>
            <a:spLocks noGrp="1"/>
          </p:cNvSpPr>
          <p:nvPr>
            <p:ph type="sldNum" sz="quarter" idx="12"/>
          </p:nvPr>
        </p:nvSpPr>
        <p:spPr/>
        <p:txBody>
          <a:bodyPr/>
          <a:lstStyle/>
          <a:p>
            <a:fld id="{B80FD154-3813-4010-81B3-5C8EABBB8F58}" type="slidenum">
              <a:rPr lang="en-GB" smtClean="0"/>
              <a:pPr/>
              <a:t>13</a:t>
            </a:fld>
            <a:endParaRPr lang="en-GB"/>
          </a:p>
        </p:txBody>
      </p:sp>
      <p:sp>
        <p:nvSpPr>
          <p:cNvPr id="42" name="Freeform 41"/>
          <p:cNvSpPr/>
          <p:nvPr/>
        </p:nvSpPr>
        <p:spPr>
          <a:xfrm>
            <a:off x="9648349" y="873638"/>
            <a:ext cx="1989931" cy="795972"/>
          </a:xfrm>
          <a:custGeom>
            <a:avLst/>
            <a:gdLst>
              <a:gd name="connsiteX0" fmla="*/ 0 w 1989931"/>
              <a:gd name="connsiteY0" fmla="*/ 0 h 795972"/>
              <a:gd name="connsiteX1" fmla="*/ 1989931 w 1989931"/>
              <a:gd name="connsiteY1" fmla="*/ 0 h 795972"/>
              <a:gd name="connsiteX2" fmla="*/ 1989931 w 1989931"/>
              <a:gd name="connsiteY2" fmla="*/ 795972 h 795972"/>
              <a:gd name="connsiteX3" fmla="*/ 0 w 1989931"/>
              <a:gd name="connsiteY3" fmla="*/ 795972 h 795972"/>
              <a:gd name="connsiteX4" fmla="*/ 0 w 1989931"/>
              <a:gd name="connsiteY4" fmla="*/ 0 h 795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931" h="795972">
                <a:moveTo>
                  <a:pt x="0" y="0"/>
                </a:moveTo>
                <a:lnTo>
                  <a:pt x="1989931" y="0"/>
                </a:lnTo>
                <a:lnTo>
                  <a:pt x="1989931" y="795972"/>
                </a:lnTo>
                <a:lnTo>
                  <a:pt x="0" y="795972"/>
                </a:lnTo>
                <a:lnTo>
                  <a:pt x="0" y="0"/>
                </a:lnTo>
                <a:close/>
              </a:path>
            </a:pathLst>
          </a:custGeom>
          <a:solidFill>
            <a:srgbClr val="9DFFF9"/>
          </a:solidFill>
          <a:ln>
            <a:noFill/>
          </a:ln>
          <a:scene3d>
            <a:camera prst="orthographicFront"/>
            <a:lightRig rig="chilly" dir="t"/>
          </a:scene3d>
          <a:sp3d prstMaterial="translucentPowder">
            <a:bevelT w="127000" h="25400" prst="softRound"/>
          </a:sp3d>
        </p:spPr>
        <p:style>
          <a:lnRef idx="1">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solidFill>
                  <a:srgbClr val="122D42"/>
                </a:solidFill>
                <a:latin typeface="Bookman Old Style" panose="02050604050505020204" pitchFamily="18" charset="0"/>
              </a:rPr>
              <a:t>Asset Management System</a:t>
            </a:r>
            <a:endParaRPr lang="en-US" sz="1200" kern="1200" dirty="0">
              <a:solidFill>
                <a:srgbClr val="122D42"/>
              </a:solidFill>
              <a:latin typeface="Bookman Old Style" panose="02050604050505020204" pitchFamily="18" charset="0"/>
            </a:endParaRPr>
          </a:p>
        </p:txBody>
      </p:sp>
      <p:sp>
        <p:nvSpPr>
          <p:cNvPr id="43" name="Freeform 42"/>
          <p:cNvSpPr/>
          <p:nvPr/>
        </p:nvSpPr>
        <p:spPr>
          <a:xfrm>
            <a:off x="9672320" y="1669611"/>
            <a:ext cx="1953456" cy="1668960"/>
          </a:xfrm>
          <a:custGeom>
            <a:avLst/>
            <a:gdLst>
              <a:gd name="connsiteX0" fmla="*/ 0 w 1989931"/>
              <a:gd name="connsiteY0" fmla="*/ 0 h 1668960"/>
              <a:gd name="connsiteX1" fmla="*/ 1989931 w 1989931"/>
              <a:gd name="connsiteY1" fmla="*/ 0 h 1668960"/>
              <a:gd name="connsiteX2" fmla="*/ 1989931 w 1989931"/>
              <a:gd name="connsiteY2" fmla="*/ 1668960 h 1668960"/>
              <a:gd name="connsiteX3" fmla="*/ 0 w 1989931"/>
              <a:gd name="connsiteY3" fmla="*/ 1668960 h 1668960"/>
              <a:gd name="connsiteX4" fmla="*/ 0 w 1989931"/>
              <a:gd name="connsiteY4" fmla="*/ 0 h 166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931" h="1668960">
                <a:moveTo>
                  <a:pt x="0" y="0"/>
                </a:moveTo>
                <a:lnTo>
                  <a:pt x="1989931" y="0"/>
                </a:lnTo>
                <a:lnTo>
                  <a:pt x="1989931" y="1668960"/>
                </a:lnTo>
                <a:lnTo>
                  <a:pt x="0" y="1668960"/>
                </a:lnTo>
                <a:lnTo>
                  <a:pt x="0" y="0"/>
                </a:lnTo>
                <a:close/>
              </a:path>
            </a:pathLst>
          </a:custGeom>
          <a:solidFill>
            <a:srgbClr val="D5ECF6"/>
          </a:solidFill>
          <a:ln>
            <a:noFill/>
          </a:ln>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53340" tIns="53340" rIns="71120" bIns="80010" numCol="1" spcCol="1270" anchor="t" anchorCtr="0">
            <a:noAutofit/>
          </a:bodyPr>
          <a:lstStyle/>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Reduced maintenance Cost</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Optimized Asset Utilization</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Accurate Depreciation Tracking</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Lower Replacement Costs</a:t>
            </a:r>
            <a:endParaRPr lang="en-US" sz="1000" kern="1200" dirty="0">
              <a:solidFill>
                <a:srgbClr val="122D42"/>
              </a:solidFill>
              <a:latin typeface="Bookman Old Style" panose="02050604050505020204" pitchFamily="18" charset="0"/>
            </a:endParaRPr>
          </a:p>
        </p:txBody>
      </p:sp>
      <p:sp>
        <p:nvSpPr>
          <p:cNvPr id="62" name="Freeform 61"/>
          <p:cNvSpPr/>
          <p:nvPr/>
        </p:nvSpPr>
        <p:spPr>
          <a:xfrm>
            <a:off x="577288" y="840922"/>
            <a:ext cx="1989931" cy="795972"/>
          </a:xfrm>
          <a:custGeom>
            <a:avLst/>
            <a:gdLst>
              <a:gd name="connsiteX0" fmla="*/ 0 w 1989931"/>
              <a:gd name="connsiteY0" fmla="*/ 0 h 795972"/>
              <a:gd name="connsiteX1" fmla="*/ 1989931 w 1989931"/>
              <a:gd name="connsiteY1" fmla="*/ 0 h 795972"/>
              <a:gd name="connsiteX2" fmla="*/ 1989931 w 1989931"/>
              <a:gd name="connsiteY2" fmla="*/ 795972 h 795972"/>
              <a:gd name="connsiteX3" fmla="*/ 0 w 1989931"/>
              <a:gd name="connsiteY3" fmla="*/ 795972 h 795972"/>
              <a:gd name="connsiteX4" fmla="*/ 0 w 1989931"/>
              <a:gd name="connsiteY4" fmla="*/ 0 h 795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931" h="795972">
                <a:moveTo>
                  <a:pt x="0" y="0"/>
                </a:moveTo>
                <a:lnTo>
                  <a:pt x="1989931" y="0"/>
                </a:lnTo>
                <a:lnTo>
                  <a:pt x="1989931" y="795972"/>
                </a:lnTo>
                <a:lnTo>
                  <a:pt x="0" y="795972"/>
                </a:lnTo>
                <a:lnTo>
                  <a:pt x="0" y="0"/>
                </a:lnTo>
                <a:close/>
              </a:path>
            </a:pathLst>
          </a:custGeom>
          <a:ln>
            <a:noFill/>
          </a:ln>
          <a:scene3d>
            <a:camera prst="orthographicFront"/>
            <a:lightRig rig="chilly" dir="t"/>
          </a:scene3d>
          <a:sp3d prstMaterial="translucentPowder">
            <a:bevelT w="127000" h="25400" prst="softRound"/>
          </a:sp3d>
        </p:spPr>
        <p:style>
          <a:lnRef idx="1">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solidFill>
                  <a:srgbClr val="122D42"/>
                </a:solidFill>
                <a:latin typeface="Bookman Old Style" panose="02050604050505020204" pitchFamily="18" charset="0"/>
              </a:rPr>
              <a:t>Warehouse Management System</a:t>
            </a:r>
            <a:endParaRPr lang="en-US" sz="1200" kern="1200" dirty="0">
              <a:solidFill>
                <a:srgbClr val="122D42"/>
              </a:solidFill>
              <a:latin typeface="Bookman Old Style" panose="02050604050505020204" pitchFamily="18" charset="0"/>
            </a:endParaRPr>
          </a:p>
        </p:txBody>
      </p:sp>
      <p:sp>
        <p:nvSpPr>
          <p:cNvPr id="63" name="Freeform 62"/>
          <p:cNvSpPr/>
          <p:nvPr/>
        </p:nvSpPr>
        <p:spPr>
          <a:xfrm>
            <a:off x="577288" y="1624719"/>
            <a:ext cx="1989931" cy="1668960"/>
          </a:xfrm>
          <a:custGeom>
            <a:avLst/>
            <a:gdLst>
              <a:gd name="connsiteX0" fmla="*/ 0 w 1989931"/>
              <a:gd name="connsiteY0" fmla="*/ 0 h 1668960"/>
              <a:gd name="connsiteX1" fmla="*/ 1989931 w 1989931"/>
              <a:gd name="connsiteY1" fmla="*/ 0 h 1668960"/>
              <a:gd name="connsiteX2" fmla="*/ 1989931 w 1989931"/>
              <a:gd name="connsiteY2" fmla="*/ 1668960 h 1668960"/>
              <a:gd name="connsiteX3" fmla="*/ 0 w 1989931"/>
              <a:gd name="connsiteY3" fmla="*/ 1668960 h 1668960"/>
              <a:gd name="connsiteX4" fmla="*/ 0 w 1989931"/>
              <a:gd name="connsiteY4" fmla="*/ 0 h 166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931" h="1668960">
                <a:moveTo>
                  <a:pt x="0" y="0"/>
                </a:moveTo>
                <a:lnTo>
                  <a:pt x="1989931" y="0"/>
                </a:lnTo>
                <a:lnTo>
                  <a:pt x="1989931" y="1668960"/>
                </a:lnTo>
                <a:lnTo>
                  <a:pt x="0" y="1668960"/>
                </a:lnTo>
                <a:lnTo>
                  <a:pt x="0" y="0"/>
                </a:lnTo>
                <a:close/>
              </a:path>
            </a:pathLst>
          </a:custGeom>
          <a:ln>
            <a:no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53340" tIns="53340" rIns="71120" bIns="80010" numCol="1" spcCol="1270" anchor="t" anchorCtr="0">
            <a:noAutofit/>
          </a:bodyPr>
          <a:lstStyle/>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Reduced Inventory Costs</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Lower Labor Costs</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Increased Order Accuracy</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Improved Space Utilization</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endParaRPr lang="en-US" sz="1000" kern="1200" dirty="0">
              <a:solidFill>
                <a:srgbClr val="122D42"/>
              </a:solidFill>
              <a:latin typeface="Bookman Old Style" panose="02050604050505020204" pitchFamily="18" charset="0"/>
            </a:endParaRPr>
          </a:p>
        </p:txBody>
      </p:sp>
      <p:sp>
        <p:nvSpPr>
          <p:cNvPr id="8197" name="Freeform 8196"/>
          <p:cNvSpPr/>
          <p:nvPr/>
        </p:nvSpPr>
        <p:spPr>
          <a:xfrm>
            <a:off x="7481856" y="863130"/>
            <a:ext cx="1989931" cy="795972"/>
          </a:xfrm>
          <a:custGeom>
            <a:avLst/>
            <a:gdLst>
              <a:gd name="connsiteX0" fmla="*/ 0 w 1989931"/>
              <a:gd name="connsiteY0" fmla="*/ 0 h 795972"/>
              <a:gd name="connsiteX1" fmla="*/ 1989931 w 1989931"/>
              <a:gd name="connsiteY1" fmla="*/ 0 h 795972"/>
              <a:gd name="connsiteX2" fmla="*/ 1989931 w 1989931"/>
              <a:gd name="connsiteY2" fmla="*/ 795972 h 795972"/>
              <a:gd name="connsiteX3" fmla="*/ 0 w 1989931"/>
              <a:gd name="connsiteY3" fmla="*/ 795972 h 795972"/>
              <a:gd name="connsiteX4" fmla="*/ 0 w 1989931"/>
              <a:gd name="connsiteY4" fmla="*/ 0 h 795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931" h="795972">
                <a:moveTo>
                  <a:pt x="0" y="0"/>
                </a:moveTo>
                <a:lnTo>
                  <a:pt x="1989931" y="0"/>
                </a:lnTo>
                <a:lnTo>
                  <a:pt x="1989931" y="795972"/>
                </a:lnTo>
                <a:lnTo>
                  <a:pt x="0" y="795972"/>
                </a:lnTo>
                <a:lnTo>
                  <a:pt x="0" y="0"/>
                </a:lnTo>
                <a:close/>
              </a:path>
            </a:pathLst>
          </a:custGeom>
          <a:solidFill>
            <a:srgbClr val="FAA974"/>
          </a:solidFill>
          <a:ln>
            <a:noFill/>
          </a:ln>
          <a:scene3d>
            <a:camera prst="orthographicFront"/>
            <a:lightRig rig="chilly" dir="t"/>
          </a:scene3d>
          <a:sp3d prstMaterial="translucentPowder">
            <a:bevelT w="127000" h="25400" prst="softRound"/>
          </a:sp3d>
        </p:spPr>
        <p:style>
          <a:lnRef idx="1">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solidFill>
                  <a:srgbClr val="122D42"/>
                </a:solidFill>
                <a:latin typeface="Bookman Old Style" panose="02050604050505020204" pitchFamily="18" charset="0"/>
              </a:rPr>
              <a:t>Packaging Management System</a:t>
            </a:r>
            <a:endParaRPr lang="en-US" sz="1200" kern="1200" dirty="0">
              <a:solidFill>
                <a:srgbClr val="122D42"/>
              </a:solidFill>
              <a:latin typeface="Bookman Old Style" panose="02050604050505020204" pitchFamily="18" charset="0"/>
            </a:endParaRPr>
          </a:p>
        </p:txBody>
      </p:sp>
      <p:sp>
        <p:nvSpPr>
          <p:cNvPr id="8198" name="Freeform 8197"/>
          <p:cNvSpPr/>
          <p:nvPr/>
        </p:nvSpPr>
        <p:spPr>
          <a:xfrm>
            <a:off x="7483224" y="1659103"/>
            <a:ext cx="1989931" cy="1668960"/>
          </a:xfrm>
          <a:custGeom>
            <a:avLst/>
            <a:gdLst>
              <a:gd name="connsiteX0" fmla="*/ 0 w 1989931"/>
              <a:gd name="connsiteY0" fmla="*/ 0 h 1668960"/>
              <a:gd name="connsiteX1" fmla="*/ 1989931 w 1989931"/>
              <a:gd name="connsiteY1" fmla="*/ 0 h 1668960"/>
              <a:gd name="connsiteX2" fmla="*/ 1989931 w 1989931"/>
              <a:gd name="connsiteY2" fmla="*/ 1668960 h 1668960"/>
              <a:gd name="connsiteX3" fmla="*/ 0 w 1989931"/>
              <a:gd name="connsiteY3" fmla="*/ 1668960 h 1668960"/>
              <a:gd name="connsiteX4" fmla="*/ 0 w 1989931"/>
              <a:gd name="connsiteY4" fmla="*/ 0 h 166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931" h="1668960">
                <a:moveTo>
                  <a:pt x="0" y="0"/>
                </a:moveTo>
                <a:lnTo>
                  <a:pt x="1989931" y="0"/>
                </a:lnTo>
                <a:lnTo>
                  <a:pt x="1989931" y="1668960"/>
                </a:lnTo>
                <a:lnTo>
                  <a:pt x="0" y="1668960"/>
                </a:lnTo>
                <a:lnTo>
                  <a:pt x="0" y="0"/>
                </a:lnTo>
                <a:close/>
              </a:path>
            </a:pathLst>
          </a:custGeom>
          <a:solidFill>
            <a:srgbClr val="F9D9DB"/>
          </a:solidFill>
          <a:ln>
            <a:noFill/>
          </a:ln>
        </p:spPr>
        <p:style>
          <a:lnRef idx="1">
            <a:schemeClr val="accent6">
              <a:tint val="40000"/>
              <a:alpha val="90000"/>
              <a:hueOff val="0"/>
              <a:satOff val="0"/>
              <a:lumOff val="0"/>
              <a:alphaOff val="0"/>
            </a:schemeClr>
          </a:lnRef>
          <a:fillRef idx="1">
            <a:schemeClr val="accent6">
              <a:tint val="40000"/>
              <a:alpha val="90000"/>
              <a:hueOff val="0"/>
              <a:satOff val="0"/>
              <a:lumOff val="0"/>
              <a:alphaOff val="0"/>
            </a:schemeClr>
          </a:fillRef>
          <a:effectRef idx="0">
            <a:schemeClr val="accent6">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53340" tIns="53340" rIns="71120" bIns="80010" numCol="1" spcCol="1270" anchor="t" anchorCtr="0">
            <a:noAutofit/>
          </a:bodyPr>
          <a:lstStyle/>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Reduced Packaging Costs</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Lower Storage Costs</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Increased Efficiency</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Cost-Effective Quality Control</a:t>
            </a:r>
            <a:endParaRPr lang="en-US" sz="1000" kern="1200" dirty="0">
              <a:solidFill>
                <a:srgbClr val="122D42"/>
              </a:solidFill>
              <a:latin typeface="Bookman Old Style" panose="02050604050505020204" pitchFamily="18" charset="0"/>
            </a:endParaRPr>
          </a:p>
        </p:txBody>
      </p:sp>
      <p:sp>
        <p:nvSpPr>
          <p:cNvPr id="32" name="Freeform 31"/>
          <p:cNvSpPr/>
          <p:nvPr/>
        </p:nvSpPr>
        <p:spPr>
          <a:xfrm>
            <a:off x="5145644" y="840922"/>
            <a:ext cx="2014393" cy="805757"/>
          </a:xfrm>
          <a:custGeom>
            <a:avLst/>
            <a:gdLst>
              <a:gd name="connsiteX0" fmla="*/ 0 w 2014393"/>
              <a:gd name="connsiteY0" fmla="*/ 0 h 805757"/>
              <a:gd name="connsiteX1" fmla="*/ 2014393 w 2014393"/>
              <a:gd name="connsiteY1" fmla="*/ 0 h 805757"/>
              <a:gd name="connsiteX2" fmla="*/ 2014393 w 2014393"/>
              <a:gd name="connsiteY2" fmla="*/ 805757 h 805757"/>
              <a:gd name="connsiteX3" fmla="*/ 0 w 2014393"/>
              <a:gd name="connsiteY3" fmla="*/ 805757 h 805757"/>
              <a:gd name="connsiteX4" fmla="*/ 0 w 2014393"/>
              <a:gd name="connsiteY4" fmla="*/ 0 h 805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393" h="805757">
                <a:moveTo>
                  <a:pt x="0" y="0"/>
                </a:moveTo>
                <a:lnTo>
                  <a:pt x="2014393" y="0"/>
                </a:lnTo>
                <a:lnTo>
                  <a:pt x="2014393" y="805757"/>
                </a:lnTo>
                <a:lnTo>
                  <a:pt x="0" y="805757"/>
                </a:lnTo>
                <a:lnTo>
                  <a:pt x="0" y="0"/>
                </a:lnTo>
                <a:close/>
              </a:path>
            </a:pathLst>
          </a:custGeom>
          <a:ln>
            <a:noFill/>
          </a:ln>
          <a:scene3d>
            <a:camera prst="orthographicFront"/>
            <a:lightRig rig="chilly" dir="t"/>
          </a:scene3d>
          <a:sp3d prstMaterial="translucentPowder">
            <a:bevelT w="127000" h="25400" prst="softRound"/>
          </a:sp3d>
        </p:spPr>
        <p:style>
          <a:lnRef idx="1">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smtClean="0">
                <a:solidFill>
                  <a:srgbClr val="122D42"/>
                </a:solidFill>
                <a:latin typeface="Bookman Old Style" panose="02050604050505020204" pitchFamily="18" charset="0"/>
              </a:rPr>
              <a:t>Sales Management System</a:t>
            </a:r>
            <a:endParaRPr lang="en-US" sz="1200" kern="1200" dirty="0">
              <a:solidFill>
                <a:srgbClr val="122D42"/>
              </a:solidFill>
              <a:latin typeface="Bookman Old Style" panose="02050604050505020204" pitchFamily="18" charset="0"/>
            </a:endParaRPr>
          </a:p>
        </p:txBody>
      </p:sp>
      <p:sp>
        <p:nvSpPr>
          <p:cNvPr id="33" name="Freeform 32"/>
          <p:cNvSpPr/>
          <p:nvPr/>
        </p:nvSpPr>
        <p:spPr>
          <a:xfrm>
            <a:off x="5162682" y="1646679"/>
            <a:ext cx="1997355" cy="1625040"/>
          </a:xfrm>
          <a:custGeom>
            <a:avLst/>
            <a:gdLst>
              <a:gd name="connsiteX0" fmla="*/ 0 w 2014393"/>
              <a:gd name="connsiteY0" fmla="*/ 0 h 1625040"/>
              <a:gd name="connsiteX1" fmla="*/ 2014393 w 2014393"/>
              <a:gd name="connsiteY1" fmla="*/ 0 h 1625040"/>
              <a:gd name="connsiteX2" fmla="*/ 2014393 w 2014393"/>
              <a:gd name="connsiteY2" fmla="*/ 1625040 h 1625040"/>
              <a:gd name="connsiteX3" fmla="*/ 0 w 2014393"/>
              <a:gd name="connsiteY3" fmla="*/ 1625040 h 1625040"/>
              <a:gd name="connsiteX4" fmla="*/ 0 w 2014393"/>
              <a:gd name="connsiteY4" fmla="*/ 0 h 16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393" h="1625040">
                <a:moveTo>
                  <a:pt x="0" y="0"/>
                </a:moveTo>
                <a:lnTo>
                  <a:pt x="2014393" y="0"/>
                </a:lnTo>
                <a:lnTo>
                  <a:pt x="2014393" y="1625040"/>
                </a:lnTo>
                <a:lnTo>
                  <a:pt x="0" y="1625040"/>
                </a:lnTo>
                <a:lnTo>
                  <a:pt x="0" y="0"/>
                </a:lnTo>
                <a:close/>
              </a:path>
            </a:pathLst>
          </a:custGeom>
          <a:ln>
            <a:noFill/>
          </a:ln>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53340" tIns="53340" rIns="71120" bIns="80010" numCol="1" spcCol="1270" anchor="t" anchorCtr="0">
            <a:noAutofit/>
          </a:bodyPr>
          <a:lstStyle/>
          <a:p>
            <a:pPr marL="57150" lvl="1" indent="-57150" algn="l" defTabSz="444500">
              <a:lnSpc>
                <a:spcPct val="150000"/>
              </a:lnSpc>
              <a:spcBef>
                <a:spcPct val="0"/>
              </a:spcBef>
              <a:spcAft>
                <a:spcPct val="15000"/>
              </a:spcAft>
              <a:buChar char="••"/>
            </a:pPr>
            <a:r>
              <a:rPr lang="en-US" sz="1000" kern="1200" smtClean="0">
                <a:solidFill>
                  <a:srgbClr val="122D42"/>
                </a:solidFill>
                <a:latin typeface="Bookman Old Style" panose="02050604050505020204" pitchFamily="18" charset="0"/>
              </a:rPr>
              <a:t>Increased Revenue</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smtClean="0">
                <a:solidFill>
                  <a:srgbClr val="122D42"/>
                </a:solidFill>
                <a:latin typeface="Bookman Old Style" panose="02050604050505020204" pitchFamily="18" charset="0"/>
              </a:rPr>
              <a:t>Reduced Sales Cycle Time</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smtClean="0">
                <a:solidFill>
                  <a:srgbClr val="122D42"/>
                </a:solidFill>
                <a:latin typeface="Bookman Old Style" panose="02050604050505020204" pitchFamily="18" charset="0"/>
              </a:rPr>
              <a:t>Improved Forecasting</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smtClean="0">
                <a:solidFill>
                  <a:srgbClr val="122D42"/>
                </a:solidFill>
                <a:latin typeface="Bookman Old Style" panose="02050604050505020204" pitchFamily="18" charset="0"/>
              </a:rPr>
              <a:t>Reduced Administrative Costs</a:t>
            </a:r>
            <a:endParaRPr lang="en-US" sz="1000" kern="1200" dirty="0">
              <a:solidFill>
                <a:srgbClr val="122D42"/>
              </a:solidFill>
              <a:latin typeface="Bookman Old Style" panose="02050604050505020204" pitchFamily="18" charset="0"/>
            </a:endParaRPr>
          </a:p>
        </p:txBody>
      </p:sp>
      <p:sp>
        <p:nvSpPr>
          <p:cNvPr id="36" name="Freeform 35"/>
          <p:cNvSpPr/>
          <p:nvPr/>
        </p:nvSpPr>
        <p:spPr>
          <a:xfrm>
            <a:off x="2887373" y="840922"/>
            <a:ext cx="2014393" cy="805757"/>
          </a:xfrm>
          <a:custGeom>
            <a:avLst/>
            <a:gdLst>
              <a:gd name="connsiteX0" fmla="*/ 0 w 2014393"/>
              <a:gd name="connsiteY0" fmla="*/ 0 h 805757"/>
              <a:gd name="connsiteX1" fmla="*/ 2014393 w 2014393"/>
              <a:gd name="connsiteY1" fmla="*/ 0 h 805757"/>
              <a:gd name="connsiteX2" fmla="*/ 2014393 w 2014393"/>
              <a:gd name="connsiteY2" fmla="*/ 805757 h 805757"/>
              <a:gd name="connsiteX3" fmla="*/ 0 w 2014393"/>
              <a:gd name="connsiteY3" fmla="*/ 805757 h 805757"/>
              <a:gd name="connsiteX4" fmla="*/ 0 w 2014393"/>
              <a:gd name="connsiteY4" fmla="*/ 0 h 805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393" h="805757">
                <a:moveTo>
                  <a:pt x="0" y="0"/>
                </a:moveTo>
                <a:lnTo>
                  <a:pt x="2014393" y="0"/>
                </a:lnTo>
                <a:lnTo>
                  <a:pt x="2014393" y="805757"/>
                </a:lnTo>
                <a:lnTo>
                  <a:pt x="0" y="805757"/>
                </a:lnTo>
                <a:lnTo>
                  <a:pt x="0" y="0"/>
                </a:lnTo>
                <a:close/>
              </a:path>
            </a:pathLst>
          </a:custGeom>
          <a:ln>
            <a:noFill/>
          </a:ln>
          <a:scene3d>
            <a:camera prst="orthographicFront"/>
            <a:lightRig rig="chilly" dir="t"/>
          </a:scene3d>
          <a:sp3d prstMaterial="translucentPowder">
            <a:bevelT w="127000" h="25400" prst="softRound"/>
          </a:sp3d>
        </p:spPr>
        <p:style>
          <a:lnRef idx="1">
            <a:schemeClr val="accent5">
              <a:hueOff val="-4505695"/>
              <a:satOff val="-11613"/>
              <a:lumOff val="-7843"/>
              <a:alphaOff val="0"/>
            </a:schemeClr>
          </a:lnRef>
          <a:fillRef idx="1">
            <a:schemeClr val="accent5">
              <a:hueOff val="-4505695"/>
              <a:satOff val="-11613"/>
              <a:lumOff val="-7843"/>
              <a:alphaOff val="0"/>
            </a:schemeClr>
          </a:fillRef>
          <a:effectRef idx="0">
            <a:schemeClr val="accent5">
              <a:hueOff val="-4505695"/>
              <a:satOff val="-11613"/>
              <a:lumOff val="-7843"/>
              <a:alphaOff val="0"/>
            </a:schemeClr>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solidFill>
                  <a:srgbClr val="122D42"/>
                </a:solidFill>
                <a:latin typeface="Bookman Old Style" panose="02050604050505020204" pitchFamily="18" charset="0"/>
              </a:rPr>
              <a:t>Transport Management System</a:t>
            </a:r>
            <a:endParaRPr lang="en-US" sz="1200" kern="1200" dirty="0">
              <a:solidFill>
                <a:srgbClr val="122D42"/>
              </a:solidFill>
              <a:latin typeface="Bookman Old Style" panose="02050604050505020204" pitchFamily="18" charset="0"/>
            </a:endParaRPr>
          </a:p>
        </p:txBody>
      </p:sp>
      <p:sp>
        <p:nvSpPr>
          <p:cNvPr id="37" name="Freeform 36"/>
          <p:cNvSpPr/>
          <p:nvPr/>
        </p:nvSpPr>
        <p:spPr>
          <a:xfrm>
            <a:off x="2892128" y="1646679"/>
            <a:ext cx="2014393" cy="1625040"/>
          </a:xfrm>
          <a:custGeom>
            <a:avLst/>
            <a:gdLst>
              <a:gd name="connsiteX0" fmla="*/ 0 w 2014393"/>
              <a:gd name="connsiteY0" fmla="*/ 0 h 1625040"/>
              <a:gd name="connsiteX1" fmla="*/ 2014393 w 2014393"/>
              <a:gd name="connsiteY1" fmla="*/ 0 h 1625040"/>
              <a:gd name="connsiteX2" fmla="*/ 2014393 w 2014393"/>
              <a:gd name="connsiteY2" fmla="*/ 1625040 h 1625040"/>
              <a:gd name="connsiteX3" fmla="*/ 0 w 2014393"/>
              <a:gd name="connsiteY3" fmla="*/ 1625040 h 1625040"/>
              <a:gd name="connsiteX4" fmla="*/ 0 w 2014393"/>
              <a:gd name="connsiteY4" fmla="*/ 0 h 16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393" h="1625040">
                <a:moveTo>
                  <a:pt x="0" y="0"/>
                </a:moveTo>
                <a:lnTo>
                  <a:pt x="2014393" y="0"/>
                </a:lnTo>
                <a:lnTo>
                  <a:pt x="2014393" y="1625040"/>
                </a:lnTo>
                <a:lnTo>
                  <a:pt x="0" y="1625040"/>
                </a:lnTo>
                <a:lnTo>
                  <a:pt x="0" y="0"/>
                </a:lnTo>
                <a:close/>
              </a:path>
            </a:pathLst>
          </a:custGeom>
          <a:ln>
            <a:noFill/>
          </a:ln>
        </p:spPr>
        <p:style>
          <a:lnRef idx="1">
            <a:schemeClr val="accent5">
              <a:tint val="40000"/>
              <a:alpha val="90000"/>
              <a:hueOff val="-4493175"/>
              <a:satOff val="-15221"/>
              <a:lumOff val="-1952"/>
              <a:alphaOff val="0"/>
            </a:schemeClr>
          </a:lnRef>
          <a:fillRef idx="1">
            <a:schemeClr val="accent5">
              <a:tint val="40000"/>
              <a:alpha val="90000"/>
              <a:hueOff val="-4493175"/>
              <a:satOff val="-15221"/>
              <a:lumOff val="-1952"/>
              <a:alphaOff val="0"/>
            </a:schemeClr>
          </a:fillRef>
          <a:effectRef idx="0">
            <a:schemeClr val="accent5">
              <a:tint val="40000"/>
              <a:alpha val="90000"/>
              <a:hueOff val="-4493175"/>
              <a:satOff val="-15221"/>
              <a:lumOff val="-1952"/>
              <a:alphaOff val="0"/>
            </a:schemeClr>
          </a:effectRef>
          <a:fontRef idx="minor">
            <a:schemeClr val="dk1">
              <a:hueOff val="0"/>
              <a:satOff val="0"/>
              <a:lumOff val="0"/>
              <a:alphaOff val="0"/>
            </a:schemeClr>
          </a:fontRef>
        </p:style>
        <p:txBody>
          <a:bodyPr spcFirstLastPara="0" vert="horz" wrap="square" lIns="53340" tIns="53340" rIns="71120" bIns="80010" numCol="1" spcCol="1270" anchor="t" anchorCtr="0">
            <a:noAutofit/>
          </a:bodyPr>
          <a:lstStyle/>
          <a:p>
            <a:pPr marL="57150" lvl="1" indent="-57150" algn="l" defTabSz="444500">
              <a:lnSpc>
                <a:spcPct val="150000"/>
              </a:lnSpc>
              <a:spcBef>
                <a:spcPct val="0"/>
              </a:spcBef>
              <a:spcAft>
                <a:spcPct val="15000"/>
              </a:spcAft>
              <a:buChar char="••"/>
            </a:pPr>
            <a:r>
              <a:rPr lang="en-US" sz="1000" kern="1200" smtClean="0">
                <a:solidFill>
                  <a:srgbClr val="122D42"/>
                </a:solidFill>
                <a:latin typeface="Bookman Old Style" panose="02050604050505020204" pitchFamily="18" charset="0"/>
              </a:rPr>
              <a:t>Reduced Transportation Costs</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smtClean="0">
                <a:solidFill>
                  <a:srgbClr val="122D42"/>
                </a:solidFill>
                <a:latin typeface="Bookman Old Style" panose="02050604050505020204" pitchFamily="18" charset="0"/>
              </a:rPr>
              <a:t>Lower Fleet Operating Costs</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Improved Freight Negotiations</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smtClean="0">
                <a:solidFill>
                  <a:srgbClr val="122D42"/>
                </a:solidFill>
                <a:latin typeface="Bookman Old Style" panose="02050604050505020204" pitchFamily="18" charset="0"/>
              </a:rPr>
              <a:t>Increased Efficiency</a:t>
            </a:r>
            <a:endParaRPr lang="en-US" sz="1000" kern="1200" dirty="0">
              <a:solidFill>
                <a:srgbClr val="122D42"/>
              </a:solidFill>
              <a:latin typeface="Bookman Old Style" panose="02050604050505020204" pitchFamily="18" charset="0"/>
            </a:endParaRPr>
          </a:p>
        </p:txBody>
      </p:sp>
      <p:sp>
        <p:nvSpPr>
          <p:cNvPr id="8192" name="Freeform 8191"/>
          <p:cNvSpPr/>
          <p:nvPr/>
        </p:nvSpPr>
        <p:spPr>
          <a:xfrm>
            <a:off x="5170106" y="3623936"/>
            <a:ext cx="1989931" cy="795972"/>
          </a:xfrm>
          <a:custGeom>
            <a:avLst/>
            <a:gdLst>
              <a:gd name="connsiteX0" fmla="*/ 0 w 1989931"/>
              <a:gd name="connsiteY0" fmla="*/ 0 h 795972"/>
              <a:gd name="connsiteX1" fmla="*/ 1989931 w 1989931"/>
              <a:gd name="connsiteY1" fmla="*/ 0 h 795972"/>
              <a:gd name="connsiteX2" fmla="*/ 1989931 w 1989931"/>
              <a:gd name="connsiteY2" fmla="*/ 795972 h 795972"/>
              <a:gd name="connsiteX3" fmla="*/ 0 w 1989931"/>
              <a:gd name="connsiteY3" fmla="*/ 795972 h 795972"/>
              <a:gd name="connsiteX4" fmla="*/ 0 w 1989931"/>
              <a:gd name="connsiteY4" fmla="*/ 0 h 795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931" h="795972">
                <a:moveTo>
                  <a:pt x="0" y="0"/>
                </a:moveTo>
                <a:lnTo>
                  <a:pt x="1989931" y="0"/>
                </a:lnTo>
                <a:lnTo>
                  <a:pt x="1989931" y="795972"/>
                </a:lnTo>
                <a:lnTo>
                  <a:pt x="0" y="795972"/>
                </a:lnTo>
                <a:lnTo>
                  <a:pt x="0" y="0"/>
                </a:lnTo>
                <a:close/>
              </a:path>
            </a:pathLst>
          </a:custGeom>
          <a:ln>
            <a:noFill/>
          </a:ln>
          <a:scene3d>
            <a:camera prst="orthographicFront"/>
            <a:lightRig rig="chilly" dir="t"/>
          </a:scene3d>
          <a:sp3d prstMaterial="translucentPowder">
            <a:bevelT w="127000" h="25400" prst="softRound"/>
          </a:sp3d>
        </p:spPr>
        <p:style>
          <a:lnRef idx="1">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solidFill>
                  <a:srgbClr val="122D42"/>
                </a:solidFill>
                <a:latin typeface="Bookman Old Style" panose="02050604050505020204" pitchFamily="18" charset="0"/>
              </a:rPr>
              <a:t>Employee Management System</a:t>
            </a:r>
            <a:endParaRPr lang="en-US" sz="1200" kern="1200" dirty="0">
              <a:solidFill>
                <a:srgbClr val="122D42"/>
              </a:solidFill>
              <a:latin typeface="Bookman Old Style" panose="02050604050505020204" pitchFamily="18" charset="0"/>
            </a:endParaRPr>
          </a:p>
        </p:txBody>
      </p:sp>
      <p:sp>
        <p:nvSpPr>
          <p:cNvPr id="8193" name="Freeform 8192"/>
          <p:cNvSpPr/>
          <p:nvPr/>
        </p:nvSpPr>
        <p:spPr>
          <a:xfrm>
            <a:off x="5162682" y="4419909"/>
            <a:ext cx="1989931" cy="1668960"/>
          </a:xfrm>
          <a:custGeom>
            <a:avLst/>
            <a:gdLst>
              <a:gd name="connsiteX0" fmla="*/ 0 w 1989931"/>
              <a:gd name="connsiteY0" fmla="*/ 0 h 1668960"/>
              <a:gd name="connsiteX1" fmla="*/ 1989931 w 1989931"/>
              <a:gd name="connsiteY1" fmla="*/ 0 h 1668960"/>
              <a:gd name="connsiteX2" fmla="*/ 1989931 w 1989931"/>
              <a:gd name="connsiteY2" fmla="*/ 1668960 h 1668960"/>
              <a:gd name="connsiteX3" fmla="*/ 0 w 1989931"/>
              <a:gd name="connsiteY3" fmla="*/ 1668960 h 1668960"/>
              <a:gd name="connsiteX4" fmla="*/ 0 w 1989931"/>
              <a:gd name="connsiteY4" fmla="*/ 0 h 166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931" h="1668960">
                <a:moveTo>
                  <a:pt x="0" y="0"/>
                </a:moveTo>
                <a:lnTo>
                  <a:pt x="1989931" y="0"/>
                </a:lnTo>
                <a:lnTo>
                  <a:pt x="1989931" y="1668960"/>
                </a:lnTo>
                <a:lnTo>
                  <a:pt x="0" y="1668960"/>
                </a:lnTo>
                <a:lnTo>
                  <a:pt x="0" y="0"/>
                </a:lnTo>
                <a:close/>
              </a:path>
            </a:pathLst>
          </a:custGeom>
          <a:ln>
            <a:noFill/>
          </a:ln>
          <a:effectLst/>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53340" tIns="53340" rIns="71120" bIns="80010" numCol="1" spcCol="1270" anchor="t" anchorCtr="0">
            <a:noAutofit/>
          </a:bodyPr>
          <a:lstStyle/>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Reduced Payroll Errors</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Lower Recruitment Costs</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Increased Productivity</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Reduced Absenteeism</a:t>
            </a:r>
            <a:endParaRPr lang="en-US" sz="1000" kern="1200" dirty="0">
              <a:solidFill>
                <a:srgbClr val="122D42"/>
              </a:solidFill>
              <a:latin typeface="Bookman Old Style" panose="02050604050505020204" pitchFamily="18" charset="0"/>
            </a:endParaRPr>
          </a:p>
        </p:txBody>
      </p:sp>
      <p:sp>
        <p:nvSpPr>
          <p:cNvPr id="8194" name="Freeform 8193"/>
          <p:cNvSpPr/>
          <p:nvPr/>
        </p:nvSpPr>
        <p:spPr>
          <a:xfrm>
            <a:off x="577288" y="3591639"/>
            <a:ext cx="1989931" cy="795972"/>
          </a:xfrm>
          <a:custGeom>
            <a:avLst/>
            <a:gdLst>
              <a:gd name="connsiteX0" fmla="*/ 0 w 1989931"/>
              <a:gd name="connsiteY0" fmla="*/ 0 h 795972"/>
              <a:gd name="connsiteX1" fmla="*/ 1989931 w 1989931"/>
              <a:gd name="connsiteY1" fmla="*/ 0 h 795972"/>
              <a:gd name="connsiteX2" fmla="*/ 1989931 w 1989931"/>
              <a:gd name="connsiteY2" fmla="*/ 795972 h 795972"/>
              <a:gd name="connsiteX3" fmla="*/ 0 w 1989931"/>
              <a:gd name="connsiteY3" fmla="*/ 795972 h 795972"/>
              <a:gd name="connsiteX4" fmla="*/ 0 w 1989931"/>
              <a:gd name="connsiteY4" fmla="*/ 0 h 795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931" h="795972">
                <a:moveTo>
                  <a:pt x="0" y="0"/>
                </a:moveTo>
                <a:lnTo>
                  <a:pt x="1989931" y="0"/>
                </a:lnTo>
                <a:lnTo>
                  <a:pt x="1989931" y="795972"/>
                </a:lnTo>
                <a:lnTo>
                  <a:pt x="0" y="795972"/>
                </a:lnTo>
                <a:lnTo>
                  <a:pt x="0" y="0"/>
                </a:lnTo>
                <a:close/>
              </a:path>
            </a:pathLst>
          </a:custGeom>
          <a:ln>
            <a:noFill/>
          </a:ln>
          <a:scene3d>
            <a:camera prst="orthographicFront"/>
            <a:lightRig rig="chilly" dir="t"/>
          </a:scene3d>
          <a:sp3d prstMaterial="translucentPowder">
            <a:bevelT w="127000" h="25400" prst="softRound"/>
          </a:sp3d>
        </p:spPr>
        <p:style>
          <a:lnRef idx="1">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solidFill>
                  <a:srgbClr val="122D42"/>
                </a:solidFill>
                <a:latin typeface="Bookman Old Style" panose="02050604050505020204" pitchFamily="18" charset="0"/>
              </a:rPr>
              <a:t>Finance Management System</a:t>
            </a:r>
            <a:endParaRPr lang="en-US" sz="1200" kern="1200" dirty="0">
              <a:solidFill>
                <a:srgbClr val="122D42"/>
              </a:solidFill>
              <a:latin typeface="Bookman Old Style" panose="02050604050505020204" pitchFamily="18" charset="0"/>
            </a:endParaRPr>
          </a:p>
        </p:txBody>
      </p:sp>
      <p:sp>
        <p:nvSpPr>
          <p:cNvPr id="8195" name="Freeform 8194"/>
          <p:cNvSpPr/>
          <p:nvPr/>
        </p:nvSpPr>
        <p:spPr>
          <a:xfrm>
            <a:off x="569864" y="4387612"/>
            <a:ext cx="1989931" cy="1668960"/>
          </a:xfrm>
          <a:custGeom>
            <a:avLst/>
            <a:gdLst>
              <a:gd name="connsiteX0" fmla="*/ 0 w 1989931"/>
              <a:gd name="connsiteY0" fmla="*/ 0 h 1668960"/>
              <a:gd name="connsiteX1" fmla="*/ 1989931 w 1989931"/>
              <a:gd name="connsiteY1" fmla="*/ 0 h 1668960"/>
              <a:gd name="connsiteX2" fmla="*/ 1989931 w 1989931"/>
              <a:gd name="connsiteY2" fmla="*/ 1668960 h 1668960"/>
              <a:gd name="connsiteX3" fmla="*/ 0 w 1989931"/>
              <a:gd name="connsiteY3" fmla="*/ 1668960 h 1668960"/>
              <a:gd name="connsiteX4" fmla="*/ 0 w 1989931"/>
              <a:gd name="connsiteY4" fmla="*/ 0 h 166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931" h="1668960">
                <a:moveTo>
                  <a:pt x="0" y="0"/>
                </a:moveTo>
                <a:lnTo>
                  <a:pt x="1989931" y="0"/>
                </a:lnTo>
                <a:lnTo>
                  <a:pt x="1989931" y="1668960"/>
                </a:lnTo>
                <a:lnTo>
                  <a:pt x="0" y="1668960"/>
                </a:lnTo>
                <a:lnTo>
                  <a:pt x="0" y="0"/>
                </a:lnTo>
                <a:close/>
              </a:path>
            </a:pathLst>
          </a:custGeom>
          <a:ln>
            <a:noFill/>
          </a:ln>
          <a:effectLst/>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53340" tIns="53340" rIns="71120" bIns="80010" numCol="1" spcCol="1270" anchor="t" anchorCtr="0">
            <a:noAutofit/>
          </a:bodyPr>
          <a:lstStyle/>
          <a:p>
            <a:pPr marL="57150" lvl="1" indent="-57150" algn="l" defTabSz="444500">
              <a:lnSpc>
                <a:spcPct val="150000"/>
              </a:lnSpc>
              <a:spcBef>
                <a:spcPct val="0"/>
              </a:spcBef>
              <a:spcAft>
                <a:spcPct val="15000"/>
              </a:spcAft>
              <a:buChar char="••"/>
            </a:pPr>
            <a:r>
              <a:rPr kumimoji="0" lang="en-US" altLang="en-US" sz="1000" i="0" u="none" strike="noStrike" kern="1200" cap="none" normalizeH="0" baseline="0" dirty="0" smtClean="0">
                <a:ln/>
                <a:solidFill>
                  <a:srgbClr val="122D42"/>
                </a:solidFill>
                <a:effectLst/>
                <a:latin typeface="Bookman Old Style" panose="02050604050505020204" pitchFamily="18" charset="0"/>
              </a:rPr>
              <a:t>Cost Savings on Accounting</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kumimoji="0" lang="en-US" altLang="en-US" sz="1000" i="0" u="none" strike="noStrike" kern="1200" cap="none" normalizeH="0" baseline="0" dirty="0" smtClean="0">
                <a:ln/>
                <a:solidFill>
                  <a:srgbClr val="122D42"/>
                </a:solidFill>
                <a:effectLst/>
                <a:latin typeface="Bookman Old Style" panose="02050604050505020204" pitchFamily="18" charset="0"/>
              </a:rPr>
              <a:t>Improved Financial Forecasting</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kumimoji="0" lang="en-US" altLang="en-US" sz="1000" i="0" u="none" strike="noStrike" kern="1200" cap="none" normalizeH="0" baseline="0" dirty="0" smtClean="0">
                <a:ln/>
                <a:solidFill>
                  <a:srgbClr val="122D42"/>
                </a:solidFill>
                <a:effectLst/>
                <a:latin typeface="Bookman Old Style" panose="02050604050505020204" pitchFamily="18" charset="0"/>
              </a:rPr>
              <a:t>Enhanced Cash Flow Management</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kumimoji="0" lang="en-US" altLang="en-US" sz="1000" i="0" u="none" strike="noStrike" kern="1200" cap="none" normalizeH="0" baseline="0" dirty="0" smtClean="0">
                <a:ln/>
                <a:solidFill>
                  <a:srgbClr val="122D42"/>
                </a:solidFill>
                <a:effectLst/>
                <a:latin typeface="Bookman Old Style" panose="02050604050505020204" pitchFamily="18" charset="0"/>
              </a:rPr>
              <a:t>Reduced Compliance Costs</a:t>
            </a:r>
            <a:endParaRPr lang="en-US" sz="1000" kern="1200" dirty="0">
              <a:solidFill>
                <a:srgbClr val="122D42"/>
              </a:solidFill>
              <a:latin typeface="Bookman Old Style" panose="02050604050505020204" pitchFamily="18" charset="0"/>
            </a:endParaRPr>
          </a:p>
        </p:txBody>
      </p:sp>
      <p:sp>
        <p:nvSpPr>
          <p:cNvPr id="34" name="Freeform 33"/>
          <p:cNvSpPr/>
          <p:nvPr/>
        </p:nvSpPr>
        <p:spPr>
          <a:xfrm>
            <a:off x="2889038" y="3623936"/>
            <a:ext cx="2014393" cy="805757"/>
          </a:xfrm>
          <a:custGeom>
            <a:avLst/>
            <a:gdLst>
              <a:gd name="connsiteX0" fmla="*/ 0 w 2014393"/>
              <a:gd name="connsiteY0" fmla="*/ 0 h 805757"/>
              <a:gd name="connsiteX1" fmla="*/ 2014393 w 2014393"/>
              <a:gd name="connsiteY1" fmla="*/ 0 h 805757"/>
              <a:gd name="connsiteX2" fmla="*/ 2014393 w 2014393"/>
              <a:gd name="connsiteY2" fmla="*/ 805757 h 805757"/>
              <a:gd name="connsiteX3" fmla="*/ 0 w 2014393"/>
              <a:gd name="connsiteY3" fmla="*/ 805757 h 805757"/>
              <a:gd name="connsiteX4" fmla="*/ 0 w 2014393"/>
              <a:gd name="connsiteY4" fmla="*/ 0 h 805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393" h="805757">
                <a:moveTo>
                  <a:pt x="0" y="0"/>
                </a:moveTo>
                <a:lnTo>
                  <a:pt x="2014393" y="0"/>
                </a:lnTo>
                <a:lnTo>
                  <a:pt x="2014393" y="805757"/>
                </a:lnTo>
                <a:lnTo>
                  <a:pt x="0" y="805757"/>
                </a:lnTo>
                <a:lnTo>
                  <a:pt x="0" y="0"/>
                </a:lnTo>
                <a:close/>
              </a:path>
            </a:pathLst>
          </a:custGeom>
          <a:ln>
            <a:noFill/>
          </a:ln>
          <a:scene3d>
            <a:camera prst="orthographicFront"/>
            <a:lightRig rig="chilly" dir="t"/>
          </a:scene3d>
          <a:sp3d prstMaterial="translucentPowder">
            <a:bevelT w="127000" h="25400" prst="softRound"/>
          </a:sp3d>
        </p:spPr>
        <p:style>
          <a:lnRef idx="1">
            <a:schemeClr val="accent5">
              <a:hueOff val="-2252848"/>
              <a:satOff val="-5806"/>
              <a:lumOff val="-3922"/>
              <a:alphaOff val="0"/>
            </a:schemeClr>
          </a:lnRef>
          <a:fillRef idx="1">
            <a:schemeClr val="accent5">
              <a:hueOff val="-2252848"/>
              <a:satOff val="-5806"/>
              <a:lumOff val="-3922"/>
              <a:alphaOff val="0"/>
            </a:schemeClr>
          </a:fillRef>
          <a:effectRef idx="0">
            <a:schemeClr val="accent5">
              <a:hueOff val="-2252848"/>
              <a:satOff val="-5806"/>
              <a:lumOff val="-3922"/>
              <a:alphaOff val="0"/>
            </a:schemeClr>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solidFill>
                  <a:srgbClr val="122D42"/>
                </a:solidFill>
                <a:latin typeface="Bookman Old Style" panose="02050604050505020204" pitchFamily="18" charset="0"/>
              </a:rPr>
              <a:t>Vendor Management System</a:t>
            </a:r>
            <a:endParaRPr lang="en-US" sz="1200" kern="1200" dirty="0">
              <a:solidFill>
                <a:srgbClr val="122D42"/>
              </a:solidFill>
              <a:latin typeface="Bookman Old Style" panose="02050604050505020204" pitchFamily="18" charset="0"/>
            </a:endParaRPr>
          </a:p>
        </p:txBody>
      </p:sp>
      <p:sp>
        <p:nvSpPr>
          <p:cNvPr id="35" name="Freeform 34"/>
          <p:cNvSpPr/>
          <p:nvPr/>
        </p:nvSpPr>
        <p:spPr>
          <a:xfrm>
            <a:off x="2881614" y="4429693"/>
            <a:ext cx="2014393" cy="1625040"/>
          </a:xfrm>
          <a:custGeom>
            <a:avLst/>
            <a:gdLst>
              <a:gd name="connsiteX0" fmla="*/ 0 w 2014393"/>
              <a:gd name="connsiteY0" fmla="*/ 0 h 1625040"/>
              <a:gd name="connsiteX1" fmla="*/ 2014393 w 2014393"/>
              <a:gd name="connsiteY1" fmla="*/ 0 h 1625040"/>
              <a:gd name="connsiteX2" fmla="*/ 2014393 w 2014393"/>
              <a:gd name="connsiteY2" fmla="*/ 1625040 h 1625040"/>
              <a:gd name="connsiteX3" fmla="*/ 0 w 2014393"/>
              <a:gd name="connsiteY3" fmla="*/ 1625040 h 1625040"/>
              <a:gd name="connsiteX4" fmla="*/ 0 w 2014393"/>
              <a:gd name="connsiteY4" fmla="*/ 0 h 16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393" h="1625040">
                <a:moveTo>
                  <a:pt x="0" y="0"/>
                </a:moveTo>
                <a:lnTo>
                  <a:pt x="2014393" y="0"/>
                </a:lnTo>
                <a:lnTo>
                  <a:pt x="2014393" y="1625040"/>
                </a:lnTo>
                <a:lnTo>
                  <a:pt x="0" y="1625040"/>
                </a:lnTo>
                <a:lnTo>
                  <a:pt x="0" y="0"/>
                </a:lnTo>
                <a:close/>
              </a:path>
            </a:pathLst>
          </a:custGeom>
          <a:ln>
            <a:noFill/>
          </a:ln>
          <a:effectLst/>
        </p:spPr>
        <p:style>
          <a:lnRef idx="1">
            <a:schemeClr val="accent5">
              <a:tint val="40000"/>
              <a:alpha val="90000"/>
              <a:hueOff val="-2246587"/>
              <a:satOff val="-7611"/>
              <a:lumOff val="-976"/>
              <a:alphaOff val="0"/>
            </a:schemeClr>
          </a:lnRef>
          <a:fillRef idx="1">
            <a:schemeClr val="accent5">
              <a:tint val="40000"/>
              <a:alpha val="90000"/>
              <a:hueOff val="-2246587"/>
              <a:satOff val="-7611"/>
              <a:lumOff val="-976"/>
              <a:alphaOff val="0"/>
            </a:schemeClr>
          </a:fillRef>
          <a:effectRef idx="0">
            <a:schemeClr val="accent5">
              <a:tint val="40000"/>
              <a:alpha val="90000"/>
              <a:hueOff val="-2246587"/>
              <a:satOff val="-7611"/>
              <a:lumOff val="-976"/>
              <a:alphaOff val="0"/>
            </a:schemeClr>
          </a:effectRef>
          <a:fontRef idx="minor">
            <a:schemeClr val="dk1">
              <a:hueOff val="0"/>
              <a:satOff val="0"/>
              <a:lumOff val="0"/>
              <a:alphaOff val="0"/>
            </a:schemeClr>
          </a:fontRef>
        </p:style>
        <p:txBody>
          <a:bodyPr spcFirstLastPara="0" vert="horz" wrap="square" lIns="53340" tIns="53340" rIns="71120" bIns="80010" numCol="1" spcCol="1270" anchor="t" anchorCtr="0">
            <a:noAutofit/>
          </a:bodyPr>
          <a:lstStyle/>
          <a:p>
            <a:pPr marL="57150" lvl="1" indent="-57150" algn="l" defTabSz="444500">
              <a:lnSpc>
                <a:spcPct val="150000"/>
              </a:lnSpc>
              <a:spcBef>
                <a:spcPct val="0"/>
              </a:spcBef>
              <a:spcAft>
                <a:spcPct val="15000"/>
              </a:spcAft>
              <a:buChar char="••"/>
            </a:pPr>
            <a:r>
              <a:rPr lang="en-US" sz="1000" kern="1200" smtClean="0">
                <a:solidFill>
                  <a:srgbClr val="122D42"/>
                </a:solidFill>
                <a:latin typeface="Bookman Old Style" panose="02050604050505020204" pitchFamily="18" charset="0"/>
              </a:rPr>
              <a:t>Cost Savings on Contracts</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smtClean="0">
                <a:solidFill>
                  <a:srgbClr val="122D42"/>
                </a:solidFill>
                <a:latin typeface="Bookman Old Style" panose="02050604050505020204" pitchFamily="18" charset="0"/>
              </a:rPr>
              <a:t>Reduced Risk Costs</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smtClean="0">
                <a:solidFill>
                  <a:srgbClr val="122D42"/>
                </a:solidFill>
                <a:latin typeface="Bookman Old Style" panose="02050604050505020204" pitchFamily="18" charset="0"/>
              </a:rPr>
              <a:t>Improved Procurement Efficiency</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smtClean="0">
                <a:solidFill>
                  <a:srgbClr val="122D42"/>
                </a:solidFill>
                <a:latin typeface="Bookman Old Style" panose="02050604050505020204" pitchFamily="18" charset="0"/>
              </a:rPr>
              <a:t>Enhanced Compliance</a:t>
            </a:r>
            <a:endParaRPr lang="en-US" sz="1000" kern="1200" dirty="0">
              <a:solidFill>
                <a:srgbClr val="122D42"/>
              </a:solidFill>
              <a:latin typeface="Bookman Old Style" panose="02050604050505020204" pitchFamily="18" charset="0"/>
            </a:endParaRPr>
          </a:p>
        </p:txBody>
      </p:sp>
      <p:sp>
        <p:nvSpPr>
          <p:cNvPr id="38" name="Freeform 37"/>
          <p:cNvSpPr/>
          <p:nvPr/>
        </p:nvSpPr>
        <p:spPr>
          <a:xfrm>
            <a:off x="7481856" y="3623936"/>
            <a:ext cx="2014393" cy="805757"/>
          </a:xfrm>
          <a:custGeom>
            <a:avLst/>
            <a:gdLst>
              <a:gd name="connsiteX0" fmla="*/ 0 w 2014393"/>
              <a:gd name="connsiteY0" fmla="*/ 0 h 805757"/>
              <a:gd name="connsiteX1" fmla="*/ 2014393 w 2014393"/>
              <a:gd name="connsiteY1" fmla="*/ 0 h 805757"/>
              <a:gd name="connsiteX2" fmla="*/ 2014393 w 2014393"/>
              <a:gd name="connsiteY2" fmla="*/ 805757 h 805757"/>
              <a:gd name="connsiteX3" fmla="*/ 0 w 2014393"/>
              <a:gd name="connsiteY3" fmla="*/ 805757 h 805757"/>
              <a:gd name="connsiteX4" fmla="*/ 0 w 2014393"/>
              <a:gd name="connsiteY4" fmla="*/ 0 h 805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393" h="805757">
                <a:moveTo>
                  <a:pt x="0" y="0"/>
                </a:moveTo>
                <a:lnTo>
                  <a:pt x="2014393" y="0"/>
                </a:lnTo>
                <a:lnTo>
                  <a:pt x="2014393" y="805757"/>
                </a:lnTo>
                <a:lnTo>
                  <a:pt x="0" y="805757"/>
                </a:lnTo>
                <a:lnTo>
                  <a:pt x="0" y="0"/>
                </a:lnTo>
                <a:close/>
              </a:path>
            </a:pathLst>
          </a:custGeom>
          <a:ln>
            <a:noFill/>
          </a:ln>
          <a:scene3d>
            <a:camera prst="orthographicFront"/>
            <a:lightRig rig="chilly" dir="t"/>
          </a:scene3d>
          <a:sp3d prstMaterial="translucentPowder">
            <a:bevelT w="127000" h="25400" prst="softRound"/>
          </a:sp3d>
        </p:spPr>
        <p:style>
          <a:lnRef idx="1">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solidFill>
                  <a:srgbClr val="122D42"/>
                </a:solidFill>
                <a:latin typeface="Bookman Old Style" panose="02050604050505020204" pitchFamily="18" charset="0"/>
              </a:rPr>
              <a:t>Customer Management System</a:t>
            </a:r>
            <a:endParaRPr lang="en-US" sz="1200" kern="1200" dirty="0">
              <a:solidFill>
                <a:srgbClr val="122D42"/>
              </a:solidFill>
              <a:latin typeface="Bookman Old Style" panose="02050604050505020204" pitchFamily="18" charset="0"/>
            </a:endParaRPr>
          </a:p>
        </p:txBody>
      </p:sp>
      <p:sp>
        <p:nvSpPr>
          <p:cNvPr id="39" name="Freeform 38"/>
          <p:cNvSpPr/>
          <p:nvPr/>
        </p:nvSpPr>
        <p:spPr>
          <a:xfrm>
            <a:off x="7474432" y="4429693"/>
            <a:ext cx="2014393" cy="1625040"/>
          </a:xfrm>
          <a:custGeom>
            <a:avLst/>
            <a:gdLst>
              <a:gd name="connsiteX0" fmla="*/ 0 w 2014393"/>
              <a:gd name="connsiteY0" fmla="*/ 0 h 1625040"/>
              <a:gd name="connsiteX1" fmla="*/ 2014393 w 2014393"/>
              <a:gd name="connsiteY1" fmla="*/ 0 h 1625040"/>
              <a:gd name="connsiteX2" fmla="*/ 2014393 w 2014393"/>
              <a:gd name="connsiteY2" fmla="*/ 1625040 h 1625040"/>
              <a:gd name="connsiteX3" fmla="*/ 0 w 2014393"/>
              <a:gd name="connsiteY3" fmla="*/ 1625040 h 1625040"/>
              <a:gd name="connsiteX4" fmla="*/ 0 w 2014393"/>
              <a:gd name="connsiteY4" fmla="*/ 0 h 16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393" h="1625040">
                <a:moveTo>
                  <a:pt x="0" y="0"/>
                </a:moveTo>
                <a:lnTo>
                  <a:pt x="2014393" y="0"/>
                </a:lnTo>
                <a:lnTo>
                  <a:pt x="2014393" y="1625040"/>
                </a:lnTo>
                <a:lnTo>
                  <a:pt x="0" y="1625040"/>
                </a:lnTo>
                <a:lnTo>
                  <a:pt x="0" y="0"/>
                </a:lnTo>
                <a:close/>
              </a:path>
            </a:pathLst>
          </a:custGeom>
          <a:ln>
            <a:noFill/>
          </a:ln>
          <a:effectLst/>
        </p:spPr>
        <p:style>
          <a:lnRef idx="1">
            <a:schemeClr val="accent5">
              <a:tint val="40000"/>
              <a:alpha val="90000"/>
              <a:hueOff val="-6739762"/>
              <a:satOff val="-22832"/>
              <a:lumOff val="-2928"/>
              <a:alphaOff val="0"/>
            </a:schemeClr>
          </a:lnRef>
          <a:fillRef idx="1">
            <a:schemeClr val="accent5">
              <a:tint val="40000"/>
              <a:alpha val="90000"/>
              <a:hueOff val="-6739762"/>
              <a:satOff val="-22832"/>
              <a:lumOff val="-2928"/>
              <a:alphaOff val="0"/>
            </a:schemeClr>
          </a:fillRef>
          <a:effectRef idx="0">
            <a:schemeClr val="accent5">
              <a:tint val="40000"/>
              <a:alpha val="90000"/>
              <a:hueOff val="-6739762"/>
              <a:satOff val="-22832"/>
              <a:lumOff val="-2928"/>
              <a:alphaOff val="0"/>
            </a:schemeClr>
          </a:effectRef>
          <a:fontRef idx="minor">
            <a:schemeClr val="dk1">
              <a:hueOff val="0"/>
              <a:satOff val="0"/>
              <a:lumOff val="0"/>
              <a:alphaOff val="0"/>
            </a:schemeClr>
          </a:fontRef>
        </p:style>
        <p:txBody>
          <a:bodyPr spcFirstLastPara="0" vert="horz" wrap="square" lIns="53340" tIns="53340" rIns="71120" bIns="80010" numCol="1" spcCol="1270" anchor="t" anchorCtr="0">
            <a:noAutofit/>
          </a:bodyPr>
          <a:lstStyle/>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Increased Revenue</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Cost Savings on Marketing</a:t>
            </a: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Higher Customer Retention</a:t>
            </a: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Improved Sales Efficiency</a:t>
            </a:r>
          </a:p>
        </p:txBody>
      </p:sp>
      <p:sp>
        <p:nvSpPr>
          <p:cNvPr id="59" name="Horizontal Scroll 58"/>
          <p:cNvSpPr/>
          <p:nvPr/>
        </p:nvSpPr>
        <p:spPr>
          <a:xfrm>
            <a:off x="9723120" y="3591639"/>
            <a:ext cx="1940560" cy="731520"/>
          </a:xfrm>
          <a:prstGeom prst="horizontalScroll">
            <a:avLst/>
          </a:prstGeom>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ookman Old Style" panose="02050604050505020204" pitchFamily="18" charset="0"/>
              </a:rPr>
              <a:t>Better User Experience</a:t>
            </a:r>
            <a:endParaRPr lang="en-US" sz="1200" dirty="0">
              <a:latin typeface="Bookman Old Style" panose="02050604050505020204" pitchFamily="18" charset="0"/>
            </a:endParaRPr>
          </a:p>
        </p:txBody>
      </p:sp>
      <p:sp>
        <p:nvSpPr>
          <p:cNvPr id="60" name="Horizontal Scroll 59"/>
          <p:cNvSpPr/>
          <p:nvPr/>
        </p:nvSpPr>
        <p:spPr>
          <a:xfrm>
            <a:off x="9723120" y="4483735"/>
            <a:ext cx="1940560" cy="731520"/>
          </a:xfrm>
          <a:prstGeom prst="horizontalScroll">
            <a:avLst/>
          </a:prstGeom>
          <a:solidFill>
            <a:srgbClr val="122D42"/>
          </a:solidFill>
          <a:effectLst>
            <a:glow rad="63500">
              <a:srgbClr val="2B6C9D"/>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ookman Old Style" panose="02050604050505020204" pitchFamily="18" charset="0"/>
              </a:rPr>
              <a:t>Improved</a:t>
            </a:r>
          </a:p>
          <a:p>
            <a:pPr algn="ctr"/>
            <a:r>
              <a:rPr lang="en-US" sz="1200" dirty="0" smtClean="0">
                <a:latin typeface="Bookman Old Style" panose="02050604050505020204" pitchFamily="18" charset="0"/>
              </a:rPr>
              <a:t>Collaboration</a:t>
            </a:r>
            <a:endParaRPr lang="en-US" sz="1200" dirty="0">
              <a:latin typeface="Bookman Old Style" panose="02050604050505020204" pitchFamily="18" charset="0"/>
            </a:endParaRPr>
          </a:p>
        </p:txBody>
      </p:sp>
      <p:sp>
        <p:nvSpPr>
          <p:cNvPr id="61" name="Horizontal Scroll 60"/>
          <p:cNvSpPr/>
          <p:nvPr/>
        </p:nvSpPr>
        <p:spPr>
          <a:xfrm>
            <a:off x="9723120" y="5323679"/>
            <a:ext cx="1940560" cy="731520"/>
          </a:xfrm>
          <a:prstGeom prst="horizontalScroll">
            <a:avLst/>
          </a:prstGeom>
          <a:solidFill>
            <a:schemeClr val="accent3">
              <a:lumMod val="75000"/>
            </a:schemeClr>
          </a:solidFill>
          <a:effectLst>
            <a:glow rad="101600">
              <a:schemeClr val="accent3">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Bookman Old Style" panose="02050604050505020204" pitchFamily="18" charset="0"/>
              </a:rPr>
              <a:t>Enhanced Data Management</a:t>
            </a:r>
          </a:p>
        </p:txBody>
      </p:sp>
    </p:spTree>
    <p:extLst>
      <p:ext uri="{BB962C8B-B14F-4D97-AF65-F5344CB8AC3E}">
        <p14:creationId xmlns:p14="http://schemas.microsoft.com/office/powerpoint/2010/main" val="96172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heel(1)">
                                      <p:cBhvr>
                                        <p:cTn id="7" dur="20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circle(in)">
                                      <p:cBhvr>
                                        <p:cTn id="12" dur="20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randombar(horizontal)">
                                      <p:cBhvr>
                                        <p:cTn id="1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Return of Investment</a:t>
            </a:r>
            <a:endParaRPr lang="en-US" dirty="0"/>
          </a:p>
        </p:txBody>
      </p:sp>
      <p:sp>
        <p:nvSpPr>
          <p:cNvPr id="17" name="Slide Number Placeholder 16"/>
          <p:cNvSpPr>
            <a:spLocks noGrp="1"/>
          </p:cNvSpPr>
          <p:nvPr>
            <p:ph type="sldNum" sz="quarter" idx="12"/>
          </p:nvPr>
        </p:nvSpPr>
        <p:spPr/>
        <p:txBody>
          <a:bodyPr/>
          <a:lstStyle/>
          <a:p>
            <a:fld id="{B80FD154-3813-4010-81B3-5C8EABBB8F58}" type="slidenum">
              <a:rPr lang="en-GB" smtClean="0"/>
              <a:pPr/>
              <a:t>14</a:t>
            </a:fld>
            <a:endParaRPr lang="en-GB"/>
          </a:p>
        </p:txBody>
      </p:sp>
      <p:sp>
        <p:nvSpPr>
          <p:cNvPr id="4" name="Oval 3"/>
          <p:cNvSpPr/>
          <p:nvPr/>
        </p:nvSpPr>
        <p:spPr>
          <a:xfrm>
            <a:off x="10514427" y="1522649"/>
            <a:ext cx="1371600" cy="1371600"/>
          </a:xfrm>
          <a:prstGeom prst="ellipse">
            <a:avLst/>
          </a:prstGeom>
          <a:solidFill>
            <a:srgbClr val="7030A0"/>
          </a:solidFill>
          <a:effectLst>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ookman Old Style" panose="02050604050505020204" pitchFamily="18" charset="0"/>
              </a:rPr>
              <a:t>15 % Effort Reduction</a:t>
            </a:r>
            <a:endParaRPr lang="en-US" sz="1200" dirty="0">
              <a:latin typeface="Bookman Old Style" panose="02050604050505020204" pitchFamily="18" charset="0"/>
            </a:endParaRPr>
          </a:p>
        </p:txBody>
      </p:sp>
      <p:sp>
        <p:nvSpPr>
          <p:cNvPr id="11" name="Oval 10"/>
          <p:cNvSpPr/>
          <p:nvPr/>
        </p:nvSpPr>
        <p:spPr>
          <a:xfrm>
            <a:off x="10331547" y="4030939"/>
            <a:ext cx="1737360" cy="1188720"/>
          </a:xfrm>
          <a:prstGeom prst="ellipse">
            <a:avLst/>
          </a:prstGeom>
          <a:solidFill>
            <a:schemeClr val="accent2"/>
          </a:solidFill>
          <a:effectLst>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ookman Old Style" panose="02050604050505020204" pitchFamily="18" charset="0"/>
              </a:rPr>
              <a:t>Y-o-Y Returns</a:t>
            </a:r>
          </a:p>
          <a:p>
            <a:pPr algn="ctr"/>
            <a:r>
              <a:rPr lang="en-US" sz="1200" dirty="0" smtClean="0">
                <a:latin typeface="Bookman Old Style" panose="02050604050505020204" pitchFamily="18" charset="0"/>
              </a:rPr>
              <a:t>INR 18 Lakhs</a:t>
            </a:r>
            <a:endParaRPr lang="en-US" sz="1200" dirty="0">
              <a:latin typeface="Bookman Old Style" panose="02050604050505020204" pitchFamily="18" charset="0"/>
            </a:endParaRPr>
          </a:p>
        </p:txBody>
      </p:sp>
      <p:grpSp>
        <p:nvGrpSpPr>
          <p:cNvPr id="12" name="Group 11"/>
          <p:cNvGrpSpPr/>
          <p:nvPr/>
        </p:nvGrpSpPr>
        <p:grpSpPr>
          <a:xfrm>
            <a:off x="309608" y="1410097"/>
            <a:ext cx="9809480" cy="4347763"/>
            <a:chOff x="309608" y="1410097"/>
            <a:chExt cx="9809480" cy="4347763"/>
          </a:xfrm>
        </p:grpSpPr>
        <p:graphicFrame>
          <p:nvGraphicFramePr>
            <p:cNvPr id="8" name="Chart 7"/>
            <p:cNvGraphicFramePr>
              <a:graphicFrameLocks/>
            </p:cNvGraphicFramePr>
            <p:nvPr>
              <p:extLst>
                <p:ext uri="{D42A27DB-BD31-4B8C-83A1-F6EECF244321}">
                  <p14:modId xmlns:p14="http://schemas.microsoft.com/office/powerpoint/2010/main" val="2219778943"/>
                </p:ext>
              </p:extLst>
            </p:nvPr>
          </p:nvGraphicFramePr>
          <p:xfrm>
            <a:off x="309608" y="1410097"/>
            <a:ext cx="9809480" cy="4347763"/>
          </p:xfrm>
          <a:graphic>
            <a:graphicData uri="http://schemas.openxmlformats.org/drawingml/2006/chart">
              <c:chart xmlns:c="http://schemas.openxmlformats.org/drawingml/2006/chart" xmlns:r="http://schemas.openxmlformats.org/officeDocument/2006/relationships" r:id="rId3"/>
            </a:graphicData>
          </a:graphic>
        </p:graphicFrame>
        <p:sp>
          <p:nvSpPr>
            <p:cNvPr id="5" name="Rounded Rectangle 4"/>
            <p:cNvSpPr/>
            <p:nvPr/>
          </p:nvSpPr>
          <p:spPr>
            <a:xfrm>
              <a:off x="7995920" y="2721450"/>
              <a:ext cx="689707" cy="287528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796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Rounded Rectangle 201"/>
          <p:cNvSpPr/>
          <p:nvPr/>
        </p:nvSpPr>
        <p:spPr>
          <a:xfrm>
            <a:off x="10985918" y="877358"/>
            <a:ext cx="1132100" cy="5684873"/>
          </a:xfrm>
          <a:prstGeom prst="roundRect">
            <a:avLst>
              <a:gd name="adj" fmla="val 82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1" name="Table 160">
            <a:extLst>
              <a:ext uri="{FF2B5EF4-FFF2-40B4-BE49-F238E27FC236}">
                <a16:creationId xmlns="" xmlns:a16="http://schemas.microsoft.com/office/drawing/2014/main" id="{442A0451-C78F-4E0F-9EDA-E8D010BCB188}"/>
              </a:ext>
            </a:extLst>
          </p:cNvPr>
          <p:cNvGraphicFramePr>
            <a:graphicFrameLocks noGrp="1"/>
          </p:cNvGraphicFramePr>
          <p:nvPr>
            <p:extLst>
              <p:ext uri="{D42A27DB-BD31-4B8C-83A1-F6EECF244321}">
                <p14:modId xmlns:p14="http://schemas.microsoft.com/office/powerpoint/2010/main" val="1465885508"/>
              </p:ext>
            </p:extLst>
          </p:nvPr>
        </p:nvGraphicFramePr>
        <p:xfrm>
          <a:off x="1527574" y="913462"/>
          <a:ext cx="9444248" cy="5457146"/>
        </p:xfrm>
        <a:graphic>
          <a:graphicData uri="http://schemas.openxmlformats.org/drawingml/2006/table">
            <a:tbl>
              <a:tblPr firstRow="1" bandRow="1">
                <a:tableStyleId>{5C22544A-7EE6-4342-B048-85BDC9FD1C3A}</a:tableStyleId>
              </a:tblPr>
              <a:tblGrid>
                <a:gridCol w="555544">
                  <a:extLst>
                    <a:ext uri="{9D8B030D-6E8A-4147-A177-3AD203B41FA5}">
                      <a16:colId xmlns="" xmlns:a16="http://schemas.microsoft.com/office/drawing/2014/main" val="4056824194"/>
                    </a:ext>
                  </a:extLst>
                </a:gridCol>
                <a:gridCol w="555544">
                  <a:extLst>
                    <a:ext uri="{9D8B030D-6E8A-4147-A177-3AD203B41FA5}">
                      <a16:colId xmlns="" xmlns:a16="http://schemas.microsoft.com/office/drawing/2014/main" val="1445035748"/>
                    </a:ext>
                  </a:extLst>
                </a:gridCol>
                <a:gridCol w="555544">
                  <a:extLst>
                    <a:ext uri="{9D8B030D-6E8A-4147-A177-3AD203B41FA5}">
                      <a16:colId xmlns="" xmlns:a16="http://schemas.microsoft.com/office/drawing/2014/main" val="145952281"/>
                    </a:ext>
                  </a:extLst>
                </a:gridCol>
                <a:gridCol w="555544">
                  <a:extLst>
                    <a:ext uri="{9D8B030D-6E8A-4147-A177-3AD203B41FA5}">
                      <a16:colId xmlns="" xmlns:a16="http://schemas.microsoft.com/office/drawing/2014/main" val="4165456940"/>
                    </a:ext>
                  </a:extLst>
                </a:gridCol>
                <a:gridCol w="555544">
                  <a:extLst>
                    <a:ext uri="{9D8B030D-6E8A-4147-A177-3AD203B41FA5}">
                      <a16:colId xmlns="" xmlns:a16="http://schemas.microsoft.com/office/drawing/2014/main" val="2916789707"/>
                    </a:ext>
                  </a:extLst>
                </a:gridCol>
                <a:gridCol w="555544">
                  <a:extLst>
                    <a:ext uri="{9D8B030D-6E8A-4147-A177-3AD203B41FA5}">
                      <a16:colId xmlns="" xmlns:a16="http://schemas.microsoft.com/office/drawing/2014/main" val="2181663660"/>
                    </a:ext>
                  </a:extLst>
                </a:gridCol>
                <a:gridCol w="555544">
                  <a:extLst>
                    <a:ext uri="{9D8B030D-6E8A-4147-A177-3AD203B41FA5}">
                      <a16:colId xmlns="" xmlns:a16="http://schemas.microsoft.com/office/drawing/2014/main" val="1469822132"/>
                    </a:ext>
                  </a:extLst>
                </a:gridCol>
                <a:gridCol w="555544">
                  <a:extLst>
                    <a:ext uri="{9D8B030D-6E8A-4147-A177-3AD203B41FA5}">
                      <a16:colId xmlns="" xmlns:a16="http://schemas.microsoft.com/office/drawing/2014/main" val="3965276697"/>
                    </a:ext>
                  </a:extLst>
                </a:gridCol>
                <a:gridCol w="555544">
                  <a:extLst>
                    <a:ext uri="{9D8B030D-6E8A-4147-A177-3AD203B41FA5}">
                      <a16:colId xmlns="" xmlns:a16="http://schemas.microsoft.com/office/drawing/2014/main" val="3851522278"/>
                    </a:ext>
                  </a:extLst>
                </a:gridCol>
                <a:gridCol w="555544">
                  <a:extLst>
                    <a:ext uri="{9D8B030D-6E8A-4147-A177-3AD203B41FA5}">
                      <a16:colId xmlns="" xmlns:a16="http://schemas.microsoft.com/office/drawing/2014/main" val="1809877522"/>
                    </a:ext>
                  </a:extLst>
                </a:gridCol>
                <a:gridCol w="555544">
                  <a:extLst>
                    <a:ext uri="{9D8B030D-6E8A-4147-A177-3AD203B41FA5}">
                      <a16:colId xmlns="" xmlns:a16="http://schemas.microsoft.com/office/drawing/2014/main" val="3268185573"/>
                    </a:ext>
                  </a:extLst>
                </a:gridCol>
                <a:gridCol w="555544">
                  <a:extLst>
                    <a:ext uri="{9D8B030D-6E8A-4147-A177-3AD203B41FA5}">
                      <a16:colId xmlns="" xmlns:a16="http://schemas.microsoft.com/office/drawing/2014/main" val="1708000152"/>
                    </a:ext>
                  </a:extLst>
                </a:gridCol>
                <a:gridCol w="555544"/>
                <a:gridCol w="555544"/>
                <a:gridCol w="480648"/>
                <a:gridCol w="457200"/>
                <a:gridCol w="728784"/>
              </a:tblGrid>
              <a:tr h="595235">
                <a:tc>
                  <a:txBody>
                    <a:bodyPr/>
                    <a:lstStyle/>
                    <a:p>
                      <a:pPr algn="ctr"/>
                      <a:r>
                        <a:rPr lang="en-US" sz="1400" dirty="0" smtClean="0"/>
                        <a:t>Jan </a:t>
                      </a:r>
                    </a:p>
                    <a:p>
                      <a:pPr algn="ctr"/>
                      <a:r>
                        <a:rPr lang="en-US" sz="1400" dirty="0" smtClean="0"/>
                        <a:t>23</a:t>
                      </a:r>
                      <a:endParaRPr lang="en-US" sz="1400" dirty="0"/>
                    </a:p>
                  </a:txBody>
                  <a:tcPr marL="68580" marR="68580" marT="34290" marB="34290" anchor="ctr">
                    <a:lnL w="12700" cmpd="sng">
                      <a:noFill/>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smtClean="0"/>
                        <a:t>Feb 23</a:t>
                      </a:r>
                      <a:endParaRPr lang="en-US" sz="14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smtClean="0"/>
                        <a:t>Mar</a:t>
                      </a:r>
                    </a:p>
                    <a:p>
                      <a:pPr algn="ctr"/>
                      <a:r>
                        <a:rPr lang="en-US" sz="1400" dirty="0" smtClean="0"/>
                        <a:t>23</a:t>
                      </a:r>
                      <a:endParaRPr lang="en-US" sz="14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smtClean="0"/>
                        <a:t>Apr</a:t>
                      </a:r>
                    </a:p>
                    <a:p>
                      <a:pPr algn="ctr"/>
                      <a:r>
                        <a:rPr lang="en-US" sz="1400" dirty="0" smtClean="0"/>
                        <a:t>23</a:t>
                      </a:r>
                      <a:endParaRPr lang="en-US" sz="14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smtClean="0"/>
                        <a:t>May 23</a:t>
                      </a:r>
                      <a:endParaRPr lang="en-US" sz="14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smtClean="0"/>
                        <a:t>Jun 23</a:t>
                      </a:r>
                      <a:endParaRPr lang="en-US" sz="14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smtClean="0"/>
                        <a:t>Jul</a:t>
                      </a:r>
                      <a:r>
                        <a:rPr lang="en-US" sz="1400" baseline="0" dirty="0" smtClean="0"/>
                        <a:t> </a:t>
                      </a:r>
                    </a:p>
                    <a:p>
                      <a:pPr algn="ctr"/>
                      <a:r>
                        <a:rPr lang="en-US" sz="1400" baseline="0" dirty="0" smtClean="0"/>
                        <a:t>23</a:t>
                      </a:r>
                      <a:endParaRPr lang="en-US" sz="14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smtClean="0"/>
                        <a:t>Aug</a:t>
                      </a:r>
                    </a:p>
                    <a:p>
                      <a:pPr algn="ctr"/>
                      <a:r>
                        <a:rPr lang="en-US" sz="1400" dirty="0" smtClean="0"/>
                        <a:t>23</a:t>
                      </a:r>
                      <a:endParaRPr lang="en-US" sz="14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smtClean="0"/>
                        <a:t>Sep 23</a:t>
                      </a:r>
                      <a:endParaRPr lang="en-US" sz="14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smtClean="0"/>
                        <a:t>Oct 23</a:t>
                      </a:r>
                      <a:endParaRPr lang="en-US" sz="14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smtClean="0"/>
                        <a:t>Nov 23</a:t>
                      </a:r>
                      <a:endParaRPr lang="en-US" sz="14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smtClean="0"/>
                        <a:t>Dec</a:t>
                      </a:r>
                    </a:p>
                    <a:p>
                      <a:pPr algn="ctr"/>
                      <a:r>
                        <a:rPr lang="en-US" sz="1400" dirty="0" smtClean="0"/>
                        <a:t>23 </a:t>
                      </a:r>
                      <a:endParaRPr lang="en-US" sz="14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smtClean="0"/>
                        <a:t>Jan </a:t>
                      </a:r>
                    </a:p>
                    <a:p>
                      <a:pPr algn="ctr"/>
                      <a:r>
                        <a:rPr lang="en-US" sz="1400" dirty="0" smtClean="0"/>
                        <a:t>24</a:t>
                      </a:r>
                      <a:endParaRPr lang="en-US" sz="14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b="1" kern="1200" dirty="0" smtClean="0">
                          <a:solidFill>
                            <a:schemeClr val="lt1"/>
                          </a:solidFill>
                          <a:latin typeface="+mn-lt"/>
                          <a:ea typeface="+mn-ea"/>
                          <a:cs typeface="+mn-cs"/>
                        </a:rPr>
                        <a:t>Feb </a:t>
                      </a:r>
                    </a:p>
                    <a:p>
                      <a:pPr marL="0" algn="ctr" defTabSz="914400" rtl="0" eaLnBrk="1" latinLnBrk="0" hangingPunct="1"/>
                      <a:r>
                        <a:rPr lang="en-US" sz="1400" b="1" kern="1200" dirty="0" smtClean="0">
                          <a:solidFill>
                            <a:schemeClr val="lt1"/>
                          </a:solidFill>
                          <a:latin typeface="+mn-lt"/>
                          <a:ea typeface="+mn-ea"/>
                          <a:cs typeface="+mn-cs"/>
                        </a:rPr>
                        <a:t>24</a:t>
                      </a:r>
                      <a:endParaRPr lang="en-US" sz="1400" b="1" kern="1200" dirty="0">
                        <a:solidFill>
                          <a:schemeClr val="lt1"/>
                        </a:solidFill>
                        <a:latin typeface="+mn-lt"/>
                        <a:ea typeface="+mn-ea"/>
                        <a:cs typeface="+mn-cs"/>
                      </a:endParaRP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b="1" kern="1200" dirty="0" smtClean="0">
                          <a:solidFill>
                            <a:schemeClr val="lt1"/>
                          </a:solidFill>
                          <a:latin typeface="+mn-lt"/>
                          <a:ea typeface="+mn-ea"/>
                          <a:cs typeface="+mn-cs"/>
                        </a:rPr>
                        <a:t>June</a:t>
                      </a:r>
                      <a:endParaRPr lang="en-US" sz="1400" b="1" kern="1200" dirty="0" smtClean="0">
                        <a:solidFill>
                          <a:schemeClr val="lt1"/>
                        </a:solidFill>
                        <a:latin typeface="+mn-lt"/>
                        <a:ea typeface="+mn-ea"/>
                        <a:cs typeface="+mn-cs"/>
                      </a:endParaRPr>
                    </a:p>
                    <a:p>
                      <a:pPr marL="0" algn="ctr" defTabSz="914400" rtl="0" eaLnBrk="1" latinLnBrk="0" hangingPunct="1"/>
                      <a:r>
                        <a:rPr lang="en-US" sz="1400" b="1" kern="1200" dirty="0" smtClean="0">
                          <a:solidFill>
                            <a:schemeClr val="lt1"/>
                          </a:solidFill>
                          <a:latin typeface="+mn-lt"/>
                          <a:ea typeface="+mn-ea"/>
                          <a:cs typeface="+mn-cs"/>
                        </a:rPr>
                        <a:t>24</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b="1" kern="1200" dirty="0" smtClean="0">
                          <a:solidFill>
                            <a:schemeClr val="lt1"/>
                          </a:solidFill>
                          <a:latin typeface="+mn-lt"/>
                          <a:ea typeface="+mn-ea"/>
                          <a:cs typeface="+mn-cs"/>
                        </a:rPr>
                        <a:t>July</a:t>
                      </a:r>
                    </a:p>
                    <a:p>
                      <a:pPr marL="0" algn="ctr" defTabSz="914400" rtl="0" eaLnBrk="1" latinLnBrk="0" hangingPunct="1"/>
                      <a:r>
                        <a:rPr lang="en-US" sz="1400" b="1" kern="1200" dirty="0" smtClean="0">
                          <a:solidFill>
                            <a:schemeClr val="lt1"/>
                          </a:solidFill>
                          <a:latin typeface="+mn-lt"/>
                          <a:ea typeface="+mn-ea"/>
                          <a:cs typeface="+mn-cs"/>
                        </a:rPr>
                        <a:t>24</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b="1" kern="1200" dirty="0" smtClean="0">
                          <a:solidFill>
                            <a:schemeClr val="lt1"/>
                          </a:solidFill>
                          <a:latin typeface="+mn-lt"/>
                          <a:ea typeface="+mn-ea"/>
                          <a:cs typeface="+mn-cs"/>
                        </a:rPr>
                        <a:t>Aug-Dec</a:t>
                      </a:r>
                    </a:p>
                    <a:p>
                      <a:pPr marL="0" algn="ctr" defTabSz="914400" rtl="0" eaLnBrk="1" latinLnBrk="0" hangingPunct="1"/>
                      <a:r>
                        <a:rPr lang="en-US" sz="1400" b="1" kern="1200" dirty="0" smtClean="0">
                          <a:solidFill>
                            <a:schemeClr val="lt1"/>
                          </a:solidFill>
                          <a:latin typeface="+mn-lt"/>
                          <a:ea typeface="+mn-ea"/>
                          <a:cs typeface="+mn-cs"/>
                        </a:rPr>
                        <a:t>24</a:t>
                      </a:r>
                      <a:endParaRPr lang="en-US" sz="1400" b="1" kern="1200" dirty="0" smtClean="0">
                        <a:solidFill>
                          <a:schemeClr val="lt1"/>
                        </a:solidFill>
                        <a:latin typeface="+mn-lt"/>
                        <a:ea typeface="+mn-ea"/>
                        <a:cs typeface="+mn-cs"/>
                      </a:endParaRPr>
                    </a:p>
                  </a:txBody>
                  <a:tcPr marL="68580" marR="68580" marT="34290" marB="34290" anchor="ctr">
                    <a:lnL w="635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2021129157"/>
                  </a:ext>
                </a:extLst>
              </a:tr>
              <a:tr h="4748486">
                <a:tc>
                  <a:txBody>
                    <a:bodyPr/>
                    <a:lstStyle/>
                    <a:p>
                      <a:pPr algn="ctr"/>
                      <a:endParaRPr lang="en-US" sz="1100" dirty="0"/>
                    </a:p>
                  </a:txBody>
                  <a:tcPr marL="68580" marR="68580" marT="34290" marB="34290">
                    <a:lnL w="12700" cmpd="sng">
                      <a:noFill/>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5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5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5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5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5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5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extLst>
                  <a:ext uri="{0D108BD9-81ED-4DB2-BD59-A6C34878D82A}">
                    <a16:rowId xmlns="" xmlns:a16="http://schemas.microsoft.com/office/drawing/2014/main" val="3962830215"/>
                  </a:ext>
                </a:extLst>
              </a:tr>
            </a:tbl>
          </a:graphicData>
        </a:graphic>
      </p:graphicFrame>
      <p:graphicFrame>
        <p:nvGraphicFramePr>
          <p:cNvPr id="162" name="Table 161">
            <a:extLst>
              <a:ext uri="{FF2B5EF4-FFF2-40B4-BE49-F238E27FC236}">
                <a16:creationId xmlns="" xmlns:a16="http://schemas.microsoft.com/office/drawing/2014/main" id="{8F729E0D-27BC-4A38-9D95-3EB1EF1E9C75}"/>
              </a:ext>
            </a:extLst>
          </p:cNvPr>
          <p:cNvGraphicFramePr>
            <a:graphicFrameLocks noGrp="1"/>
          </p:cNvGraphicFramePr>
          <p:nvPr>
            <p:extLst>
              <p:ext uri="{D42A27DB-BD31-4B8C-83A1-F6EECF244321}">
                <p14:modId xmlns:p14="http://schemas.microsoft.com/office/powerpoint/2010/main" val="2015419211"/>
              </p:ext>
            </p:extLst>
          </p:nvPr>
        </p:nvGraphicFramePr>
        <p:xfrm>
          <a:off x="73311" y="1485823"/>
          <a:ext cx="1454265" cy="4771360"/>
        </p:xfrm>
        <a:graphic>
          <a:graphicData uri="http://schemas.openxmlformats.org/drawingml/2006/table">
            <a:tbl>
              <a:tblPr firstRow="1" bandRow="1">
                <a:tableStyleId>{5940675A-B579-460E-94D1-54222C63F5DA}</a:tableStyleId>
              </a:tblPr>
              <a:tblGrid>
                <a:gridCol w="1454265">
                  <a:extLst>
                    <a:ext uri="{9D8B030D-6E8A-4147-A177-3AD203B41FA5}">
                      <a16:colId xmlns="" xmlns:a16="http://schemas.microsoft.com/office/drawing/2014/main" val="4056824194"/>
                    </a:ext>
                  </a:extLst>
                </a:gridCol>
              </a:tblGrid>
              <a:tr h="433760">
                <a:tc>
                  <a:txBody>
                    <a:bodyPr/>
                    <a:lstStyle/>
                    <a:p>
                      <a:pPr algn="l"/>
                      <a:r>
                        <a:rPr lang="en-US" sz="1200" b="1" dirty="0" smtClean="0"/>
                        <a:t>SMS (Sales)</a:t>
                      </a:r>
                      <a:endParaRPr lang="en-US" sz="1200" b="1" dirty="0"/>
                    </a:p>
                  </a:txBody>
                  <a:tcPr marL="68580" marR="68580" marT="34290" marB="3429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accent2"/>
                    </a:solidFill>
                  </a:tcPr>
                </a:tc>
                <a:extLst>
                  <a:ext uri="{0D108BD9-81ED-4DB2-BD59-A6C34878D82A}">
                    <a16:rowId xmlns="" xmlns:a16="http://schemas.microsoft.com/office/drawing/2014/main" val="2021129157"/>
                  </a:ext>
                </a:extLst>
              </a:tr>
              <a:tr h="433760">
                <a:tc>
                  <a:txBody>
                    <a:bodyPr/>
                    <a:lstStyle/>
                    <a:p>
                      <a:pPr algn="l"/>
                      <a:r>
                        <a:rPr lang="en-US" sz="1200" b="1" dirty="0" smtClean="0"/>
                        <a:t>FMS (AR, Invoice)</a:t>
                      </a:r>
                      <a:endParaRPr lang="en-US" sz="1200" b="1" dirty="0"/>
                    </a:p>
                  </a:txBody>
                  <a:tcPr marL="68580" marR="68580" marT="34290" marB="3429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ED7D31"/>
                    </a:solidFill>
                  </a:tcPr>
                </a:tc>
                <a:extLst>
                  <a:ext uri="{0D108BD9-81ED-4DB2-BD59-A6C34878D82A}">
                    <a16:rowId xmlns="" xmlns:a16="http://schemas.microsoft.com/office/drawing/2014/main" val="2544989746"/>
                  </a:ext>
                </a:extLst>
              </a:tr>
              <a:tr h="433760">
                <a:tc>
                  <a:txBody>
                    <a:bodyPr/>
                    <a:lstStyle/>
                    <a:p>
                      <a:pPr algn="l"/>
                      <a:r>
                        <a:rPr lang="en-US" sz="1200" b="1" dirty="0" smtClean="0"/>
                        <a:t>WMS (Warehouse)</a:t>
                      </a:r>
                      <a:endParaRPr lang="en-US" sz="1200" b="1" dirty="0"/>
                    </a:p>
                  </a:txBody>
                  <a:tcPr marL="68580" marR="68580" marT="34290" marB="3429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ED7D31"/>
                    </a:solidFill>
                  </a:tcPr>
                </a:tc>
                <a:extLst>
                  <a:ext uri="{0D108BD9-81ED-4DB2-BD59-A6C34878D82A}">
                    <a16:rowId xmlns="" xmlns:a16="http://schemas.microsoft.com/office/drawing/2014/main" val="1517316053"/>
                  </a:ext>
                </a:extLst>
              </a:tr>
              <a:tr h="433760">
                <a:tc>
                  <a:txBody>
                    <a:bodyPr/>
                    <a:lstStyle/>
                    <a:p>
                      <a:pPr algn="l"/>
                      <a:r>
                        <a:rPr lang="en-US" sz="1200" b="1" dirty="0" smtClean="0"/>
                        <a:t>PMS (Packing)</a:t>
                      </a:r>
                      <a:endParaRPr lang="en-US" sz="1200" b="1" dirty="0"/>
                    </a:p>
                  </a:txBody>
                  <a:tcPr marL="68580" marR="68580" marT="34290" marB="3429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ED7D31"/>
                    </a:solidFill>
                  </a:tcPr>
                </a:tc>
                <a:extLst>
                  <a:ext uri="{0D108BD9-81ED-4DB2-BD59-A6C34878D82A}">
                    <a16:rowId xmlns="" xmlns:a16="http://schemas.microsoft.com/office/drawing/2014/main" val="1481130449"/>
                  </a:ext>
                </a:extLst>
              </a:tr>
              <a:tr h="433760">
                <a:tc>
                  <a:txBody>
                    <a:bodyPr/>
                    <a:lstStyle/>
                    <a:p>
                      <a:pPr algn="l"/>
                      <a:r>
                        <a:rPr lang="en-US" sz="1200" b="1" dirty="0" smtClean="0"/>
                        <a:t>TMS (Transport)</a:t>
                      </a:r>
                      <a:endParaRPr lang="en-US" sz="1200" b="1" dirty="0"/>
                    </a:p>
                  </a:txBody>
                  <a:tcPr marL="68580" marR="68580" marT="34290" marB="3429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ED7D31"/>
                    </a:solidFill>
                  </a:tcPr>
                </a:tc>
                <a:extLst>
                  <a:ext uri="{0D108BD9-81ED-4DB2-BD59-A6C34878D82A}">
                    <a16:rowId xmlns="" xmlns:a16="http://schemas.microsoft.com/office/drawing/2014/main" val="4148838929"/>
                  </a:ext>
                </a:extLst>
              </a:tr>
              <a:tr h="433760">
                <a:tc>
                  <a:txBody>
                    <a:bodyPr/>
                    <a:lstStyle/>
                    <a:p>
                      <a:pPr algn="l"/>
                      <a:r>
                        <a:rPr lang="en-US" sz="1200" b="1" dirty="0" smtClean="0"/>
                        <a:t>CMS (Customer)</a:t>
                      </a:r>
                      <a:endParaRPr lang="en-US" sz="1200" b="1" dirty="0"/>
                    </a:p>
                  </a:txBody>
                  <a:tcPr marL="68580" marR="68580" marT="34290" marB="3429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ED7D31"/>
                    </a:solidFill>
                  </a:tcPr>
                </a:tc>
                <a:extLst>
                  <a:ext uri="{0D108BD9-81ED-4DB2-BD59-A6C34878D82A}">
                    <a16:rowId xmlns="" xmlns:a16="http://schemas.microsoft.com/office/drawing/2014/main" val="3349817732"/>
                  </a:ext>
                </a:extLst>
              </a:tr>
              <a:tr h="433760">
                <a:tc>
                  <a:txBody>
                    <a:bodyPr/>
                    <a:lstStyle/>
                    <a:p>
                      <a:pPr algn="l"/>
                      <a:r>
                        <a:rPr lang="en-US" sz="1200" b="1" dirty="0" smtClean="0"/>
                        <a:t>VMS (Vendor)</a:t>
                      </a:r>
                      <a:endParaRPr lang="en-US" sz="1200" b="1" dirty="0"/>
                    </a:p>
                  </a:txBody>
                  <a:tcPr marL="68580" marR="68580" marT="34290" marB="3429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ED7D31"/>
                    </a:solidFill>
                  </a:tcPr>
                </a:tc>
                <a:extLst>
                  <a:ext uri="{0D108BD9-81ED-4DB2-BD59-A6C34878D82A}">
                    <a16:rowId xmlns="" xmlns:a16="http://schemas.microsoft.com/office/drawing/2014/main" val="390637292"/>
                  </a:ext>
                </a:extLst>
              </a:tr>
              <a:tr h="433760">
                <a:tc>
                  <a:txBody>
                    <a:bodyPr/>
                    <a:lstStyle/>
                    <a:p>
                      <a:pPr algn="l"/>
                      <a:r>
                        <a:rPr lang="en-US" sz="1200" b="1" dirty="0" smtClean="0"/>
                        <a:t>Admin</a:t>
                      </a:r>
                      <a:endParaRPr lang="en-US" sz="1200" b="1" dirty="0"/>
                    </a:p>
                  </a:txBody>
                  <a:tcPr marL="68580" marR="68580" marT="34290" marB="3429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ED7D31"/>
                    </a:solidFill>
                  </a:tcPr>
                </a:tc>
              </a:tr>
              <a:tr h="433760">
                <a:tc>
                  <a:txBody>
                    <a:bodyPr/>
                    <a:lstStyle/>
                    <a:p>
                      <a:pPr algn="l"/>
                      <a:r>
                        <a:rPr lang="en-US" sz="1200" b="1" dirty="0" smtClean="0"/>
                        <a:t>AMS (Assets)</a:t>
                      </a:r>
                      <a:endParaRPr lang="en-US" sz="1200" b="1" dirty="0"/>
                    </a:p>
                  </a:txBody>
                  <a:tcPr marL="68580" marR="68580" marT="34290" marB="3429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ED7D31"/>
                    </a:solidFill>
                  </a:tcPr>
                </a:tc>
              </a:tr>
              <a:tr h="433760">
                <a:tc>
                  <a:txBody>
                    <a:bodyPr/>
                    <a:lstStyle/>
                    <a:p>
                      <a:pPr algn="l"/>
                      <a:r>
                        <a:rPr lang="en-US" sz="1200" b="1" dirty="0" smtClean="0"/>
                        <a:t>EMS (Employee)</a:t>
                      </a:r>
                      <a:endParaRPr lang="en-US" sz="1200" b="1" dirty="0"/>
                    </a:p>
                  </a:txBody>
                  <a:tcPr marL="68580" marR="68580" marT="34290" marB="3429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ED7D31"/>
                    </a:solidFill>
                  </a:tcPr>
                </a:tc>
              </a:tr>
              <a:tr h="433760">
                <a:tc>
                  <a:txBody>
                    <a:bodyPr/>
                    <a:lstStyle/>
                    <a:p>
                      <a:pPr algn="l"/>
                      <a:r>
                        <a:rPr lang="en-US" sz="1200" b="1" dirty="0" smtClean="0"/>
                        <a:t>Reports (PBI)</a:t>
                      </a:r>
                      <a:endParaRPr lang="en-US" sz="1200" b="1" dirty="0"/>
                    </a:p>
                  </a:txBody>
                  <a:tcPr marL="68580" marR="68580" marT="34290" marB="3429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ED7D31"/>
                    </a:solidFill>
                  </a:tcPr>
                </a:tc>
              </a:tr>
            </a:tbl>
          </a:graphicData>
        </a:graphic>
      </p:graphicFrame>
      <p:sp>
        <p:nvSpPr>
          <p:cNvPr id="163" name="Rectangle 162">
            <a:extLst>
              <a:ext uri="{FF2B5EF4-FFF2-40B4-BE49-F238E27FC236}">
                <a16:creationId xmlns="" xmlns:a16="http://schemas.microsoft.com/office/drawing/2014/main" id="{03F358DF-1DF8-4344-80E4-F3B8FFD808A7}"/>
              </a:ext>
            </a:extLst>
          </p:cNvPr>
          <p:cNvSpPr/>
          <p:nvPr/>
        </p:nvSpPr>
        <p:spPr>
          <a:xfrm>
            <a:off x="1842612" y="1564357"/>
            <a:ext cx="7223760" cy="264217"/>
          </a:xfrm>
          <a:prstGeom prst="rect">
            <a:avLst/>
          </a:prstGeom>
          <a:gradFill flip="none" rotWithShape="1">
            <a:gsLst>
              <a:gs pos="98000">
                <a:schemeClr val="accent6">
                  <a:lumMod val="89000"/>
                </a:schemeClr>
              </a:gs>
              <a:gs pos="100000">
                <a:srgbClr val="FFFF00"/>
              </a:gs>
            </a:gsLst>
            <a:lin ang="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endParaRPr lang="en-US" sz="900" dirty="0">
              <a:solidFill>
                <a:schemeClr val="tx1"/>
              </a:solidFill>
            </a:endParaRPr>
          </a:p>
        </p:txBody>
      </p:sp>
      <p:sp>
        <p:nvSpPr>
          <p:cNvPr id="164" name="Rectangle 163">
            <a:extLst>
              <a:ext uri="{FF2B5EF4-FFF2-40B4-BE49-F238E27FC236}">
                <a16:creationId xmlns="" xmlns:a16="http://schemas.microsoft.com/office/drawing/2014/main" id="{477D391A-EA42-4D04-B2AB-E0D2A84D7248}"/>
              </a:ext>
            </a:extLst>
          </p:cNvPr>
          <p:cNvSpPr/>
          <p:nvPr/>
        </p:nvSpPr>
        <p:spPr>
          <a:xfrm>
            <a:off x="1395558" y="1564357"/>
            <a:ext cx="68580" cy="2642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cxnSp>
        <p:nvCxnSpPr>
          <p:cNvPr id="165" name="Straight Arrow Connector 164">
            <a:extLst>
              <a:ext uri="{FF2B5EF4-FFF2-40B4-BE49-F238E27FC236}">
                <a16:creationId xmlns="" xmlns:a16="http://schemas.microsoft.com/office/drawing/2014/main" id="{422A9F74-40A6-4B8A-A5E0-85F2AF8EDF8E}"/>
              </a:ext>
            </a:extLst>
          </p:cNvPr>
          <p:cNvCxnSpPr/>
          <p:nvPr/>
        </p:nvCxnSpPr>
        <p:spPr>
          <a:xfrm>
            <a:off x="1464138" y="1691674"/>
            <a:ext cx="378474" cy="958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 xmlns:a16="http://schemas.microsoft.com/office/drawing/2014/main" id="{5A2684B3-5EDC-4259-B379-7F75AD8C1ED3}"/>
              </a:ext>
            </a:extLst>
          </p:cNvPr>
          <p:cNvSpPr txBox="1"/>
          <p:nvPr/>
        </p:nvSpPr>
        <p:spPr>
          <a:xfrm>
            <a:off x="5015311" y="1591564"/>
            <a:ext cx="858568" cy="230832"/>
          </a:xfrm>
          <a:prstGeom prst="rect">
            <a:avLst/>
          </a:prstGeom>
          <a:noFill/>
        </p:spPr>
        <p:txBody>
          <a:bodyPr wrap="none" rtlCol="0" anchor="ctr">
            <a:spAutoFit/>
          </a:bodyPr>
          <a:lstStyle/>
          <a:p>
            <a:r>
              <a:rPr lang="en-US" sz="900" spc="-3" dirty="0">
                <a:solidFill>
                  <a:schemeClr val="dk1"/>
                </a:solidFill>
                <a:latin typeface="Calibri" panose="020F0502020204030204" pitchFamily="34" charset="0"/>
              </a:rPr>
              <a:t>Jan </a:t>
            </a:r>
            <a:r>
              <a:rPr lang="en-US" sz="900" spc="-3" dirty="0" smtClean="0">
                <a:solidFill>
                  <a:schemeClr val="dk1"/>
                </a:solidFill>
                <a:latin typeface="Calibri" panose="020F0502020204030204" pitchFamily="34" charset="0"/>
              </a:rPr>
              <a:t>15 </a:t>
            </a:r>
            <a:r>
              <a:rPr lang="en-US" sz="900" spc="-3" dirty="0">
                <a:solidFill>
                  <a:schemeClr val="dk1"/>
                </a:solidFill>
                <a:latin typeface="Calibri" panose="020F0502020204030204" pitchFamily="34" charset="0"/>
              </a:rPr>
              <a:t>- </a:t>
            </a:r>
            <a:r>
              <a:rPr lang="en-US" sz="900" spc="-3" dirty="0" smtClean="0">
                <a:solidFill>
                  <a:schemeClr val="dk1"/>
                </a:solidFill>
                <a:latin typeface="Calibri" panose="020F0502020204030204" pitchFamily="34" charset="0"/>
              </a:rPr>
              <a:t>Jun 30</a:t>
            </a:r>
            <a:endParaRPr lang="en-US" sz="900" spc="-3" dirty="0">
              <a:solidFill>
                <a:schemeClr val="dk1"/>
              </a:solidFill>
              <a:latin typeface="Calibri" panose="020F0502020204030204" pitchFamily="34" charset="0"/>
            </a:endParaRPr>
          </a:p>
        </p:txBody>
      </p:sp>
      <p:sp>
        <p:nvSpPr>
          <p:cNvPr id="167" name="Rectangle 166">
            <a:extLst>
              <a:ext uri="{FF2B5EF4-FFF2-40B4-BE49-F238E27FC236}">
                <a16:creationId xmlns="" xmlns:a16="http://schemas.microsoft.com/office/drawing/2014/main" id="{79B760D8-06FA-42C1-BF16-D47FDEB801E8}"/>
              </a:ext>
            </a:extLst>
          </p:cNvPr>
          <p:cNvSpPr/>
          <p:nvPr/>
        </p:nvSpPr>
        <p:spPr>
          <a:xfrm>
            <a:off x="1842612" y="2002712"/>
            <a:ext cx="7406640" cy="264217"/>
          </a:xfrm>
          <a:prstGeom prst="rect">
            <a:avLst/>
          </a:prstGeom>
          <a:gradFill flip="none" rotWithShape="1">
            <a:gsLst>
              <a:gs pos="90000">
                <a:schemeClr val="accent6">
                  <a:lumMod val="89000"/>
                </a:schemeClr>
              </a:gs>
              <a:gs pos="100000">
                <a:srgbClr val="FFFF00"/>
              </a:gs>
            </a:gsLst>
            <a:lin ang="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endParaRPr lang="en-US" sz="900" dirty="0">
              <a:solidFill>
                <a:schemeClr val="tx1"/>
              </a:solidFill>
            </a:endParaRPr>
          </a:p>
        </p:txBody>
      </p:sp>
      <p:sp>
        <p:nvSpPr>
          <p:cNvPr id="168" name="Rectangle 167">
            <a:extLst>
              <a:ext uri="{FF2B5EF4-FFF2-40B4-BE49-F238E27FC236}">
                <a16:creationId xmlns="" xmlns:a16="http://schemas.microsoft.com/office/drawing/2014/main" id="{FA4DE62E-0A23-4401-B984-C3792CDBB4CD}"/>
              </a:ext>
            </a:extLst>
          </p:cNvPr>
          <p:cNvSpPr/>
          <p:nvPr/>
        </p:nvSpPr>
        <p:spPr>
          <a:xfrm>
            <a:off x="1395558" y="2002712"/>
            <a:ext cx="68580" cy="2642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cxnSp>
        <p:nvCxnSpPr>
          <p:cNvPr id="169" name="Straight Arrow Connector 168">
            <a:extLst>
              <a:ext uri="{FF2B5EF4-FFF2-40B4-BE49-F238E27FC236}">
                <a16:creationId xmlns="" xmlns:a16="http://schemas.microsoft.com/office/drawing/2014/main" id="{43753089-AF42-4831-A528-CA354F9AFCA3}"/>
              </a:ext>
            </a:extLst>
          </p:cNvPr>
          <p:cNvCxnSpPr/>
          <p:nvPr/>
        </p:nvCxnSpPr>
        <p:spPr>
          <a:xfrm>
            <a:off x="1464138" y="2134820"/>
            <a:ext cx="378474"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 xmlns:a16="http://schemas.microsoft.com/office/drawing/2014/main" id="{425FAFDE-D914-4C4E-B946-0EFDD9D09EF9}"/>
              </a:ext>
            </a:extLst>
          </p:cNvPr>
          <p:cNvCxnSpPr>
            <a:cxnSpLocks/>
            <a:stCxn id="173" idx="3"/>
            <a:endCxn id="172" idx="1"/>
          </p:cNvCxnSpPr>
          <p:nvPr/>
        </p:nvCxnSpPr>
        <p:spPr>
          <a:xfrm>
            <a:off x="1464138" y="2573176"/>
            <a:ext cx="129448"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 xmlns:a16="http://schemas.microsoft.com/office/drawing/2014/main" id="{03F238DA-76E0-4FD0-81B1-13984A03B0F8}"/>
              </a:ext>
            </a:extLst>
          </p:cNvPr>
          <p:cNvSpPr txBox="1"/>
          <p:nvPr/>
        </p:nvSpPr>
        <p:spPr>
          <a:xfrm>
            <a:off x="5609470" y="2036852"/>
            <a:ext cx="1173655" cy="230832"/>
          </a:xfrm>
          <a:prstGeom prst="rect">
            <a:avLst/>
          </a:prstGeom>
          <a:noFill/>
        </p:spPr>
        <p:txBody>
          <a:bodyPr wrap="none" rtlCol="0" anchor="ctr">
            <a:spAutoFit/>
          </a:bodyPr>
          <a:lstStyle/>
          <a:p>
            <a:r>
              <a:rPr lang="en-US" sz="900" spc="-3" dirty="0" smtClean="0">
                <a:solidFill>
                  <a:schemeClr val="dk1"/>
                </a:solidFill>
                <a:latin typeface="Calibri" panose="020F0502020204030204" pitchFamily="34" charset="0"/>
              </a:rPr>
              <a:t>15 Jan 23 – 29 Feb 24</a:t>
            </a:r>
            <a:endParaRPr lang="en-US" sz="900" spc="-3" dirty="0">
              <a:solidFill>
                <a:schemeClr val="dk1"/>
              </a:solidFill>
              <a:latin typeface="Calibri" panose="020F0502020204030204" pitchFamily="34" charset="0"/>
            </a:endParaRPr>
          </a:p>
        </p:txBody>
      </p:sp>
      <p:sp>
        <p:nvSpPr>
          <p:cNvPr id="172" name="Rectangle 171">
            <a:extLst>
              <a:ext uri="{FF2B5EF4-FFF2-40B4-BE49-F238E27FC236}">
                <a16:creationId xmlns="" xmlns:a16="http://schemas.microsoft.com/office/drawing/2014/main" id="{C1C2D56B-8B5B-4923-B83F-6AECB34305FD}"/>
              </a:ext>
            </a:extLst>
          </p:cNvPr>
          <p:cNvSpPr/>
          <p:nvPr/>
        </p:nvSpPr>
        <p:spPr>
          <a:xfrm>
            <a:off x="1593586" y="2441067"/>
            <a:ext cx="7498080" cy="264217"/>
          </a:xfrm>
          <a:prstGeom prst="rect">
            <a:avLst/>
          </a:prstGeom>
          <a:gradFill flip="none" rotWithShape="1">
            <a:gsLst>
              <a:gs pos="98000">
                <a:schemeClr val="accent6">
                  <a:lumMod val="89000"/>
                </a:schemeClr>
              </a:gs>
              <a:gs pos="100000">
                <a:srgbClr val="FFFF00"/>
              </a:gs>
            </a:gsLst>
            <a:lin ang="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endParaRPr lang="en-US" sz="900" dirty="0">
              <a:solidFill>
                <a:schemeClr val="tx1"/>
              </a:solidFill>
            </a:endParaRPr>
          </a:p>
        </p:txBody>
      </p:sp>
      <p:sp>
        <p:nvSpPr>
          <p:cNvPr id="173" name="Rectangle 172">
            <a:extLst>
              <a:ext uri="{FF2B5EF4-FFF2-40B4-BE49-F238E27FC236}">
                <a16:creationId xmlns="" xmlns:a16="http://schemas.microsoft.com/office/drawing/2014/main" id="{2A35155E-4B91-42D5-9226-69E801AEB0BC}"/>
              </a:ext>
            </a:extLst>
          </p:cNvPr>
          <p:cNvSpPr/>
          <p:nvPr/>
        </p:nvSpPr>
        <p:spPr>
          <a:xfrm>
            <a:off x="1395558" y="2441067"/>
            <a:ext cx="68580" cy="2642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sp>
        <p:nvSpPr>
          <p:cNvPr id="174" name="TextBox 173">
            <a:extLst>
              <a:ext uri="{FF2B5EF4-FFF2-40B4-BE49-F238E27FC236}">
                <a16:creationId xmlns="" xmlns:a16="http://schemas.microsoft.com/office/drawing/2014/main" id="{38223230-ECEF-4B5D-863E-20EF06565D2F}"/>
              </a:ext>
            </a:extLst>
          </p:cNvPr>
          <p:cNvSpPr txBox="1"/>
          <p:nvPr/>
        </p:nvSpPr>
        <p:spPr>
          <a:xfrm>
            <a:off x="5632537" y="2457759"/>
            <a:ext cx="824906" cy="230832"/>
          </a:xfrm>
          <a:prstGeom prst="rect">
            <a:avLst/>
          </a:prstGeom>
          <a:noFill/>
        </p:spPr>
        <p:txBody>
          <a:bodyPr wrap="none" rtlCol="0" anchor="ctr">
            <a:spAutoFit/>
          </a:bodyPr>
          <a:lstStyle/>
          <a:p>
            <a:r>
              <a:rPr lang="en-US" sz="900" spc="-3" dirty="0">
                <a:solidFill>
                  <a:schemeClr val="dk1"/>
                </a:solidFill>
                <a:latin typeface="Calibri" panose="020F0502020204030204" pitchFamily="34" charset="0"/>
              </a:rPr>
              <a:t>Jan </a:t>
            </a:r>
            <a:r>
              <a:rPr lang="en-US" sz="900" spc="-3" dirty="0" smtClean="0">
                <a:solidFill>
                  <a:schemeClr val="dk1"/>
                </a:solidFill>
                <a:latin typeface="Calibri" panose="020F0502020204030204" pitchFamily="34" charset="0"/>
              </a:rPr>
              <a:t>01 </a:t>
            </a:r>
            <a:r>
              <a:rPr lang="en-US" sz="900" spc="-3" dirty="0">
                <a:solidFill>
                  <a:schemeClr val="dk1"/>
                </a:solidFill>
                <a:latin typeface="Calibri" panose="020F0502020204030204" pitchFamily="34" charset="0"/>
              </a:rPr>
              <a:t>- Jul 15</a:t>
            </a:r>
          </a:p>
        </p:txBody>
      </p:sp>
      <p:sp>
        <p:nvSpPr>
          <p:cNvPr id="175" name="Rectangle 174">
            <a:extLst>
              <a:ext uri="{FF2B5EF4-FFF2-40B4-BE49-F238E27FC236}">
                <a16:creationId xmlns="" xmlns:a16="http://schemas.microsoft.com/office/drawing/2014/main" id="{8AE27907-1797-49DF-B507-F084CC3C9186}"/>
              </a:ext>
            </a:extLst>
          </p:cNvPr>
          <p:cNvSpPr/>
          <p:nvPr/>
        </p:nvSpPr>
        <p:spPr>
          <a:xfrm>
            <a:off x="3760414" y="2879422"/>
            <a:ext cx="7196328" cy="264217"/>
          </a:xfrm>
          <a:prstGeom prst="rect">
            <a:avLst/>
          </a:prstGeom>
          <a:gradFill flip="none" rotWithShape="1">
            <a:gsLst>
              <a:gs pos="100000">
                <a:srgbClr val="FFFF00"/>
              </a:gs>
              <a:gs pos="83000">
                <a:schemeClr val="accent6">
                  <a:lumMod val="100000"/>
                </a:schemeClr>
              </a:gs>
            </a:gsLst>
            <a:lin ang="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endParaRPr lang="en-US" sz="900" dirty="0">
              <a:solidFill>
                <a:schemeClr val="tx1"/>
              </a:solidFill>
            </a:endParaRPr>
          </a:p>
        </p:txBody>
      </p:sp>
      <p:sp>
        <p:nvSpPr>
          <p:cNvPr id="176" name="Rectangle 175">
            <a:extLst>
              <a:ext uri="{FF2B5EF4-FFF2-40B4-BE49-F238E27FC236}">
                <a16:creationId xmlns="" xmlns:a16="http://schemas.microsoft.com/office/drawing/2014/main" id="{E6159CB1-9B02-4C5F-8FAB-E88EE5D03DDC}"/>
              </a:ext>
            </a:extLst>
          </p:cNvPr>
          <p:cNvSpPr/>
          <p:nvPr/>
        </p:nvSpPr>
        <p:spPr>
          <a:xfrm>
            <a:off x="1395558" y="2879422"/>
            <a:ext cx="68580" cy="2642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cxnSp>
        <p:nvCxnSpPr>
          <p:cNvPr id="177" name="Straight Arrow Connector 176">
            <a:extLst>
              <a:ext uri="{FF2B5EF4-FFF2-40B4-BE49-F238E27FC236}">
                <a16:creationId xmlns="" xmlns:a16="http://schemas.microsoft.com/office/drawing/2014/main" id="{EF7267A8-28D2-4160-84C7-95FCE8C689E5}"/>
              </a:ext>
            </a:extLst>
          </p:cNvPr>
          <p:cNvCxnSpPr>
            <a:stCxn id="176" idx="3"/>
            <a:endCxn id="175" idx="1"/>
          </p:cNvCxnSpPr>
          <p:nvPr/>
        </p:nvCxnSpPr>
        <p:spPr>
          <a:xfrm>
            <a:off x="1464138" y="3011531"/>
            <a:ext cx="2296276"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 xmlns:a16="http://schemas.microsoft.com/office/drawing/2014/main" id="{AD9B19BA-3751-441C-96A8-3DDE4476AFDA}"/>
              </a:ext>
            </a:extLst>
          </p:cNvPr>
          <p:cNvSpPr txBox="1"/>
          <p:nvPr/>
        </p:nvSpPr>
        <p:spPr>
          <a:xfrm>
            <a:off x="7650594" y="2890219"/>
            <a:ext cx="1363643" cy="230832"/>
          </a:xfrm>
          <a:prstGeom prst="rect">
            <a:avLst/>
          </a:prstGeom>
          <a:noFill/>
        </p:spPr>
        <p:txBody>
          <a:bodyPr wrap="none" rtlCol="0" anchor="ctr">
            <a:spAutoFit/>
          </a:bodyPr>
          <a:lstStyle/>
          <a:p>
            <a:r>
              <a:rPr lang="en-US" sz="900" spc="-3" dirty="0" smtClean="0">
                <a:solidFill>
                  <a:schemeClr val="dk1"/>
                </a:solidFill>
                <a:latin typeface="Calibri" panose="020F0502020204030204" pitchFamily="34" charset="0"/>
              </a:rPr>
              <a:t>01 May 23 – </a:t>
            </a:r>
            <a:r>
              <a:rPr lang="en-US" sz="900" spc="-3" dirty="0" smtClean="0">
                <a:solidFill>
                  <a:schemeClr val="dk1"/>
                </a:solidFill>
                <a:latin typeface="Calibri" panose="020F0502020204030204" pitchFamily="34" charset="0"/>
              </a:rPr>
              <a:t>June May 24</a:t>
            </a:r>
            <a:endParaRPr lang="en-US" sz="900" spc="-3" dirty="0">
              <a:solidFill>
                <a:schemeClr val="dk1"/>
              </a:solidFill>
              <a:latin typeface="Calibri" panose="020F0502020204030204" pitchFamily="34" charset="0"/>
            </a:endParaRPr>
          </a:p>
        </p:txBody>
      </p:sp>
      <p:sp>
        <p:nvSpPr>
          <p:cNvPr id="179" name="Rectangle 178">
            <a:extLst>
              <a:ext uri="{FF2B5EF4-FFF2-40B4-BE49-F238E27FC236}">
                <a16:creationId xmlns="" xmlns:a16="http://schemas.microsoft.com/office/drawing/2014/main" id="{6E2480F0-3719-44DD-81F8-2C7859D642FA}"/>
              </a:ext>
            </a:extLst>
          </p:cNvPr>
          <p:cNvSpPr/>
          <p:nvPr/>
        </p:nvSpPr>
        <p:spPr>
          <a:xfrm>
            <a:off x="2663296" y="3317777"/>
            <a:ext cx="8293446" cy="261663"/>
          </a:xfrm>
          <a:prstGeom prst="rect">
            <a:avLst/>
          </a:prstGeom>
          <a:gradFill flip="none" rotWithShape="1">
            <a:gsLst>
              <a:gs pos="70000">
                <a:schemeClr val="accent6">
                  <a:lumMod val="100000"/>
                </a:schemeClr>
              </a:gs>
              <a:gs pos="100000">
                <a:srgbClr val="FFFF00"/>
              </a:gs>
            </a:gsLst>
            <a:lin ang="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endParaRPr lang="en-US" sz="900">
              <a:solidFill>
                <a:schemeClr val="tx1"/>
              </a:solidFill>
            </a:endParaRPr>
          </a:p>
        </p:txBody>
      </p:sp>
      <p:sp>
        <p:nvSpPr>
          <p:cNvPr id="180" name="Rectangle 179">
            <a:extLst>
              <a:ext uri="{FF2B5EF4-FFF2-40B4-BE49-F238E27FC236}">
                <a16:creationId xmlns="" xmlns:a16="http://schemas.microsoft.com/office/drawing/2014/main" id="{4123B05E-05A1-413C-B7FE-ECD97F49A180}"/>
              </a:ext>
            </a:extLst>
          </p:cNvPr>
          <p:cNvSpPr/>
          <p:nvPr/>
        </p:nvSpPr>
        <p:spPr>
          <a:xfrm>
            <a:off x="1395558" y="3317777"/>
            <a:ext cx="68580" cy="2642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cxnSp>
        <p:nvCxnSpPr>
          <p:cNvPr id="181" name="Straight Arrow Connector 180">
            <a:extLst>
              <a:ext uri="{FF2B5EF4-FFF2-40B4-BE49-F238E27FC236}">
                <a16:creationId xmlns="" xmlns:a16="http://schemas.microsoft.com/office/drawing/2014/main" id="{F6E86B9C-C937-4EEB-9083-9C4A8983C9FE}"/>
              </a:ext>
            </a:extLst>
          </p:cNvPr>
          <p:cNvCxnSpPr>
            <a:cxnSpLocks/>
            <a:endCxn id="179" idx="1"/>
          </p:cNvCxnSpPr>
          <p:nvPr/>
        </p:nvCxnSpPr>
        <p:spPr>
          <a:xfrm>
            <a:off x="1513478" y="3438158"/>
            <a:ext cx="1149818"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 xmlns:a16="http://schemas.microsoft.com/office/drawing/2014/main" id="{7817B211-8366-4324-9C0D-482E2C94D052}"/>
              </a:ext>
            </a:extLst>
          </p:cNvPr>
          <p:cNvSpPr txBox="1"/>
          <p:nvPr/>
        </p:nvSpPr>
        <p:spPr>
          <a:xfrm>
            <a:off x="6759703" y="3334698"/>
            <a:ext cx="1214948" cy="230832"/>
          </a:xfrm>
          <a:prstGeom prst="rect">
            <a:avLst/>
          </a:prstGeom>
          <a:noFill/>
        </p:spPr>
        <p:txBody>
          <a:bodyPr wrap="none" rtlCol="0" anchor="ctr">
            <a:spAutoFit/>
          </a:bodyPr>
          <a:lstStyle/>
          <a:p>
            <a:r>
              <a:rPr lang="en-US" sz="900" spc="-3" dirty="0" smtClean="0">
                <a:solidFill>
                  <a:schemeClr val="dk1"/>
                </a:solidFill>
                <a:latin typeface="Calibri" panose="020F0502020204030204" pitchFamily="34" charset="0"/>
              </a:rPr>
              <a:t>01 Feb 23 – 30 Apr 24 </a:t>
            </a:r>
            <a:endParaRPr lang="en-US" sz="900" spc="-3" dirty="0">
              <a:solidFill>
                <a:schemeClr val="dk1"/>
              </a:solidFill>
              <a:latin typeface="Calibri" panose="020F0502020204030204" pitchFamily="34" charset="0"/>
            </a:endParaRPr>
          </a:p>
        </p:txBody>
      </p:sp>
      <p:sp>
        <p:nvSpPr>
          <p:cNvPr id="183" name="Rectangle 182">
            <a:extLst>
              <a:ext uri="{FF2B5EF4-FFF2-40B4-BE49-F238E27FC236}">
                <a16:creationId xmlns="" xmlns:a16="http://schemas.microsoft.com/office/drawing/2014/main" id="{693A01A5-7517-46D4-AEDA-684B6A6F496A}"/>
              </a:ext>
            </a:extLst>
          </p:cNvPr>
          <p:cNvSpPr/>
          <p:nvPr/>
        </p:nvSpPr>
        <p:spPr>
          <a:xfrm>
            <a:off x="1593586" y="3756132"/>
            <a:ext cx="3816160" cy="264217"/>
          </a:xfrm>
          <a:prstGeom prst="rect">
            <a:avLst/>
          </a:prstGeom>
          <a:gradFill flip="none" rotWithShape="1">
            <a:gsLst>
              <a:gs pos="98000">
                <a:schemeClr val="accent6">
                  <a:lumMod val="89000"/>
                </a:schemeClr>
              </a:gs>
              <a:gs pos="100000">
                <a:srgbClr val="FFFF00"/>
              </a:gs>
            </a:gsLst>
            <a:lin ang="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endParaRPr lang="en-US" sz="900" dirty="0">
              <a:solidFill>
                <a:schemeClr val="tx1"/>
              </a:solidFill>
            </a:endParaRPr>
          </a:p>
        </p:txBody>
      </p:sp>
      <p:sp>
        <p:nvSpPr>
          <p:cNvPr id="184" name="Rectangle 183">
            <a:extLst>
              <a:ext uri="{FF2B5EF4-FFF2-40B4-BE49-F238E27FC236}">
                <a16:creationId xmlns="" xmlns:a16="http://schemas.microsoft.com/office/drawing/2014/main" id="{E4FEF97D-C762-43E1-9809-BA862E068E89}"/>
              </a:ext>
            </a:extLst>
          </p:cNvPr>
          <p:cNvSpPr/>
          <p:nvPr/>
        </p:nvSpPr>
        <p:spPr>
          <a:xfrm>
            <a:off x="1395558" y="3756132"/>
            <a:ext cx="68580" cy="2642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cxnSp>
        <p:nvCxnSpPr>
          <p:cNvPr id="185" name="Straight Arrow Connector 184">
            <a:extLst>
              <a:ext uri="{FF2B5EF4-FFF2-40B4-BE49-F238E27FC236}">
                <a16:creationId xmlns="" xmlns:a16="http://schemas.microsoft.com/office/drawing/2014/main" id="{7DBF7AA1-6EF2-4145-BC4D-E1CCF8DE3794}"/>
              </a:ext>
            </a:extLst>
          </p:cNvPr>
          <p:cNvCxnSpPr>
            <a:endCxn id="183" idx="1"/>
          </p:cNvCxnSpPr>
          <p:nvPr/>
        </p:nvCxnSpPr>
        <p:spPr>
          <a:xfrm>
            <a:off x="1464138" y="3888240"/>
            <a:ext cx="129448" cy="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 xmlns:a16="http://schemas.microsoft.com/office/drawing/2014/main" id="{0C42D947-9C00-4681-8B3F-E84852DA1D87}"/>
              </a:ext>
            </a:extLst>
          </p:cNvPr>
          <p:cNvSpPr txBox="1"/>
          <p:nvPr/>
        </p:nvSpPr>
        <p:spPr>
          <a:xfrm>
            <a:off x="5600203" y="3812046"/>
            <a:ext cx="881010" cy="230832"/>
          </a:xfrm>
          <a:prstGeom prst="rect">
            <a:avLst/>
          </a:prstGeom>
          <a:noFill/>
        </p:spPr>
        <p:txBody>
          <a:bodyPr wrap="none" rtlCol="0" anchor="ctr">
            <a:spAutoFit/>
          </a:bodyPr>
          <a:lstStyle/>
          <a:p>
            <a:r>
              <a:rPr lang="en-US" sz="900" spc="-3" dirty="0" smtClean="0">
                <a:solidFill>
                  <a:schemeClr val="dk1"/>
                </a:solidFill>
                <a:latin typeface="Calibri" panose="020F0502020204030204" pitchFamily="34" charset="0"/>
              </a:rPr>
              <a:t>Jan 01 – Jun 30</a:t>
            </a:r>
            <a:endParaRPr lang="en-US" sz="900" spc="-3" dirty="0">
              <a:solidFill>
                <a:schemeClr val="dk1"/>
              </a:solidFill>
              <a:latin typeface="Calibri" panose="020F0502020204030204" pitchFamily="34" charset="0"/>
            </a:endParaRPr>
          </a:p>
        </p:txBody>
      </p:sp>
      <p:sp>
        <p:nvSpPr>
          <p:cNvPr id="188" name="Rectangle 187">
            <a:extLst>
              <a:ext uri="{FF2B5EF4-FFF2-40B4-BE49-F238E27FC236}">
                <a16:creationId xmlns="" xmlns:a16="http://schemas.microsoft.com/office/drawing/2014/main" id="{D0AB28C3-95CE-4DF5-86EC-366332D28DFA}"/>
              </a:ext>
            </a:extLst>
          </p:cNvPr>
          <p:cNvSpPr/>
          <p:nvPr/>
        </p:nvSpPr>
        <p:spPr>
          <a:xfrm>
            <a:off x="1395558" y="4194488"/>
            <a:ext cx="68580" cy="2642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sp>
        <p:nvSpPr>
          <p:cNvPr id="192" name="Rectangle 191">
            <a:extLst>
              <a:ext uri="{FF2B5EF4-FFF2-40B4-BE49-F238E27FC236}">
                <a16:creationId xmlns="" xmlns:a16="http://schemas.microsoft.com/office/drawing/2014/main" id="{D0AB28C3-95CE-4DF5-86EC-366332D28DFA}"/>
              </a:ext>
            </a:extLst>
          </p:cNvPr>
          <p:cNvSpPr/>
          <p:nvPr/>
        </p:nvSpPr>
        <p:spPr>
          <a:xfrm>
            <a:off x="1392987" y="4632844"/>
            <a:ext cx="68580" cy="2642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sp>
        <p:nvSpPr>
          <p:cNvPr id="193" name="Rectangle 192">
            <a:extLst>
              <a:ext uri="{FF2B5EF4-FFF2-40B4-BE49-F238E27FC236}">
                <a16:creationId xmlns="" xmlns:a16="http://schemas.microsoft.com/office/drawing/2014/main" id="{D0AB28C3-95CE-4DF5-86EC-366332D28DFA}"/>
              </a:ext>
            </a:extLst>
          </p:cNvPr>
          <p:cNvSpPr/>
          <p:nvPr/>
        </p:nvSpPr>
        <p:spPr>
          <a:xfrm>
            <a:off x="1392987" y="5071170"/>
            <a:ext cx="68580" cy="2642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sp>
        <p:nvSpPr>
          <p:cNvPr id="194" name="Rectangle 193">
            <a:extLst>
              <a:ext uri="{FF2B5EF4-FFF2-40B4-BE49-F238E27FC236}">
                <a16:creationId xmlns="" xmlns:a16="http://schemas.microsoft.com/office/drawing/2014/main" id="{D0AB28C3-95CE-4DF5-86EC-366332D28DFA}"/>
              </a:ext>
            </a:extLst>
          </p:cNvPr>
          <p:cNvSpPr/>
          <p:nvPr/>
        </p:nvSpPr>
        <p:spPr>
          <a:xfrm>
            <a:off x="1392987" y="5509496"/>
            <a:ext cx="68580" cy="2642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sp>
        <p:nvSpPr>
          <p:cNvPr id="195" name="Rectangle 194">
            <a:extLst>
              <a:ext uri="{FF2B5EF4-FFF2-40B4-BE49-F238E27FC236}">
                <a16:creationId xmlns="" xmlns:a16="http://schemas.microsoft.com/office/drawing/2014/main" id="{D0AB28C3-95CE-4DF5-86EC-366332D28DFA}"/>
              </a:ext>
            </a:extLst>
          </p:cNvPr>
          <p:cNvSpPr/>
          <p:nvPr/>
        </p:nvSpPr>
        <p:spPr>
          <a:xfrm>
            <a:off x="1388023" y="5943397"/>
            <a:ext cx="68580" cy="2642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grpSp>
        <p:nvGrpSpPr>
          <p:cNvPr id="224" name="Group 223"/>
          <p:cNvGrpSpPr/>
          <p:nvPr/>
        </p:nvGrpSpPr>
        <p:grpSpPr>
          <a:xfrm>
            <a:off x="11040450" y="997016"/>
            <a:ext cx="1023037" cy="761402"/>
            <a:chOff x="10416299" y="789736"/>
            <a:chExt cx="1023037" cy="761402"/>
          </a:xfrm>
        </p:grpSpPr>
        <p:grpSp>
          <p:nvGrpSpPr>
            <p:cNvPr id="197" name="Group 196"/>
            <p:cNvGrpSpPr/>
            <p:nvPr/>
          </p:nvGrpSpPr>
          <p:grpSpPr>
            <a:xfrm>
              <a:off x="10908642" y="789736"/>
              <a:ext cx="162730" cy="301456"/>
              <a:chOff x="2286756" y="1151495"/>
              <a:chExt cx="194104" cy="423897"/>
            </a:xfrm>
            <a:solidFill>
              <a:srgbClr val="0070C0"/>
            </a:solidFill>
          </p:grpSpPr>
          <p:cxnSp>
            <p:nvCxnSpPr>
              <p:cNvPr id="198"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123"/>
                </p:custDataLst>
              </p:nvPr>
            </p:nvCxnSpPr>
            <p:spPr>
              <a:xfrm>
                <a:off x="2286760" y="1151495"/>
                <a:ext cx="0" cy="423897"/>
              </a:xfrm>
              <a:prstGeom prst="line">
                <a:avLst/>
              </a:prstGeom>
              <a:grp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9" name="OTLSHAPE_M_9b39fefad822441faaec2498033d8bd1_Shape">
                <a:extLst>
                  <a:ext uri="{FF2B5EF4-FFF2-40B4-BE49-F238E27FC236}">
                    <a16:creationId xmlns="" xmlns:a16="http://schemas.microsoft.com/office/drawing/2014/main" id="{03F4A5A6-43EA-4552-9879-F366F2B8B5FE}"/>
                  </a:ext>
                </a:extLst>
              </p:cNvPr>
              <p:cNvSpPr/>
              <p:nvPr>
                <p:custDataLst>
                  <p:tags r:id="rId124"/>
                </p:custDataLst>
              </p:nvPr>
            </p:nvSpPr>
            <p:spPr>
              <a:xfrm rot="16200000" flipV="1">
                <a:off x="2284303" y="1153949"/>
                <a:ext cx="199010" cy="194104"/>
              </a:xfrm>
              <a:prstGeom prst="triangle">
                <a:avLst/>
              </a:prstGeom>
              <a:grp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01" name="Rectangle 200"/>
            <p:cNvSpPr/>
            <p:nvPr/>
          </p:nvSpPr>
          <p:spPr>
            <a:xfrm>
              <a:off x="10416299" y="1151028"/>
              <a:ext cx="1023037" cy="400110"/>
            </a:xfrm>
            <a:prstGeom prst="rect">
              <a:avLst/>
            </a:prstGeom>
          </p:spPr>
          <p:txBody>
            <a:bodyPr wrap="none">
              <a:spAutoFit/>
            </a:bodyPr>
            <a:lstStyle/>
            <a:p>
              <a:pPr algn="ctr"/>
              <a:r>
                <a:rPr lang="en-US" sz="1000" dirty="0"/>
                <a:t>Internal Rollout </a:t>
              </a:r>
              <a:endParaRPr lang="en-US" sz="1000" dirty="0" smtClean="0"/>
            </a:p>
            <a:p>
              <a:pPr algn="ctr"/>
              <a:r>
                <a:rPr lang="en-US" sz="1000" dirty="0" smtClean="0"/>
                <a:t>for </a:t>
              </a:r>
              <a:r>
                <a:rPr lang="en-US" sz="1000" dirty="0"/>
                <a:t>testing</a:t>
              </a:r>
            </a:p>
          </p:txBody>
        </p:sp>
      </p:grpSp>
      <p:grpSp>
        <p:nvGrpSpPr>
          <p:cNvPr id="223" name="Group 222"/>
          <p:cNvGrpSpPr/>
          <p:nvPr/>
        </p:nvGrpSpPr>
        <p:grpSpPr>
          <a:xfrm>
            <a:off x="11078121" y="1902915"/>
            <a:ext cx="947695" cy="948414"/>
            <a:chOff x="10670395" y="1549059"/>
            <a:chExt cx="947695" cy="948414"/>
          </a:xfrm>
        </p:grpSpPr>
        <p:grpSp>
          <p:nvGrpSpPr>
            <p:cNvPr id="203" name="Group 202"/>
            <p:cNvGrpSpPr/>
            <p:nvPr/>
          </p:nvGrpSpPr>
          <p:grpSpPr>
            <a:xfrm>
              <a:off x="11062878" y="1549059"/>
              <a:ext cx="162731" cy="301456"/>
              <a:chOff x="2532844" y="1150615"/>
              <a:chExt cx="194105" cy="423897"/>
            </a:xfrm>
            <a:solidFill>
              <a:srgbClr val="FF0000"/>
            </a:solidFill>
          </p:grpSpPr>
          <p:cxnSp>
            <p:nvCxnSpPr>
              <p:cNvPr id="204"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121"/>
                </p:custDataLst>
              </p:nvPr>
            </p:nvCxnSpPr>
            <p:spPr>
              <a:xfrm>
                <a:off x="2532844" y="1150615"/>
                <a:ext cx="0" cy="423897"/>
              </a:xfrm>
              <a:prstGeom prst="line">
                <a:avLst/>
              </a:prstGeom>
              <a:grpFill/>
              <a:ln w="952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 name="OTLSHAPE_M_9b39fefad822441faaec2498033d8bd1_Shape">
                <a:extLst>
                  <a:ext uri="{FF2B5EF4-FFF2-40B4-BE49-F238E27FC236}">
                    <a16:creationId xmlns="" xmlns:a16="http://schemas.microsoft.com/office/drawing/2014/main" id="{03F4A5A6-43EA-4552-9879-F366F2B8B5FE}"/>
                  </a:ext>
                </a:extLst>
              </p:cNvPr>
              <p:cNvSpPr/>
              <p:nvPr>
                <p:custDataLst>
                  <p:tags r:id="rId122"/>
                </p:custDataLst>
              </p:nvPr>
            </p:nvSpPr>
            <p:spPr>
              <a:xfrm rot="16200000" flipV="1">
                <a:off x="2530391" y="1153069"/>
                <a:ext cx="199011" cy="194104"/>
              </a:xfrm>
              <a:prstGeom prst="triangle">
                <a:avLst/>
              </a:prstGeom>
              <a:grp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06" name="Rectangle 205"/>
            <p:cNvSpPr/>
            <p:nvPr/>
          </p:nvSpPr>
          <p:spPr>
            <a:xfrm>
              <a:off x="10670395" y="1943475"/>
              <a:ext cx="947695" cy="553998"/>
            </a:xfrm>
            <a:prstGeom prst="rect">
              <a:avLst/>
            </a:prstGeom>
          </p:spPr>
          <p:txBody>
            <a:bodyPr wrap="none">
              <a:spAutoFit/>
            </a:bodyPr>
            <a:lstStyle/>
            <a:p>
              <a:pPr algn="ctr"/>
              <a:r>
                <a:rPr lang="en-US" sz="1000" dirty="0"/>
                <a:t>Bugs </a:t>
              </a:r>
              <a:endParaRPr lang="en-US" sz="1000" dirty="0" smtClean="0"/>
            </a:p>
            <a:p>
              <a:pPr algn="ctr"/>
              <a:r>
                <a:rPr lang="en-US" sz="1000" dirty="0" smtClean="0"/>
                <a:t>&amp; </a:t>
              </a:r>
            </a:p>
            <a:p>
              <a:pPr algn="ctr"/>
              <a:r>
                <a:rPr lang="en-US" sz="1000" dirty="0" smtClean="0"/>
                <a:t>Improvements</a:t>
              </a:r>
              <a:endParaRPr lang="en-US" sz="1000" dirty="0"/>
            </a:p>
          </p:txBody>
        </p:sp>
      </p:grpSp>
      <p:grpSp>
        <p:nvGrpSpPr>
          <p:cNvPr id="222" name="Group 221"/>
          <p:cNvGrpSpPr/>
          <p:nvPr/>
        </p:nvGrpSpPr>
        <p:grpSpPr>
          <a:xfrm>
            <a:off x="10989955" y="3098135"/>
            <a:ext cx="1124026" cy="640637"/>
            <a:chOff x="10582230" y="2415731"/>
            <a:chExt cx="1124026" cy="640637"/>
          </a:xfrm>
        </p:grpSpPr>
        <p:grpSp>
          <p:nvGrpSpPr>
            <p:cNvPr id="207" name="Group 206"/>
            <p:cNvGrpSpPr/>
            <p:nvPr/>
          </p:nvGrpSpPr>
          <p:grpSpPr>
            <a:xfrm>
              <a:off x="11062878" y="2415731"/>
              <a:ext cx="162731" cy="301456"/>
              <a:chOff x="2532844" y="1150615"/>
              <a:chExt cx="194105" cy="423897"/>
            </a:xfrm>
            <a:solidFill>
              <a:schemeClr val="accent4">
                <a:lumMod val="50000"/>
              </a:schemeClr>
            </a:solidFill>
          </p:grpSpPr>
          <p:cxnSp>
            <p:nvCxnSpPr>
              <p:cNvPr id="208"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119"/>
                </p:custDataLst>
              </p:nvPr>
            </p:nvCxnSpPr>
            <p:spPr>
              <a:xfrm>
                <a:off x="2532844" y="1150615"/>
                <a:ext cx="0" cy="423897"/>
              </a:xfrm>
              <a:prstGeom prst="line">
                <a:avLst/>
              </a:prstGeom>
              <a:grpFill/>
              <a:ln w="9525" cap="flat" cmpd="sng" algn="ctr">
                <a:solidFill>
                  <a:schemeClr val="accent4">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9" name="OTLSHAPE_M_9b39fefad822441faaec2498033d8bd1_Shape">
                <a:extLst>
                  <a:ext uri="{FF2B5EF4-FFF2-40B4-BE49-F238E27FC236}">
                    <a16:creationId xmlns="" xmlns:a16="http://schemas.microsoft.com/office/drawing/2014/main" id="{03F4A5A6-43EA-4552-9879-F366F2B8B5FE}"/>
                  </a:ext>
                </a:extLst>
              </p:cNvPr>
              <p:cNvSpPr/>
              <p:nvPr>
                <p:custDataLst>
                  <p:tags r:id="rId120"/>
                </p:custDataLst>
              </p:nvPr>
            </p:nvSpPr>
            <p:spPr>
              <a:xfrm rot="16200000" flipV="1">
                <a:off x="2530391" y="1153069"/>
                <a:ext cx="199011" cy="194104"/>
              </a:xfrm>
              <a:prstGeom prst="triangle">
                <a:avLst/>
              </a:prstGeom>
              <a:grpFill/>
              <a:ln w="12700" cap="flat" cmpd="sng" algn="ctr">
                <a:solidFill>
                  <a:schemeClr val="accent4">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10" name="Rectangle 209"/>
            <p:cNvSpPr/>
            <p:nvPr/>
          </p:nvSpPr>
          <p:spPr>
            <a:xfrm>
              <a:off x="10582230" y="2810147"/>
              <a:ext cx="1124026" cy="246221"/>
            </a:xfrm>
            <a:prstGeom prst="rect">
              <a:avLst/>
            </a:prstGeom>
          </p:spPr>
          <p:txBody>
            <a:bodyPr wrap="none">
              <a:spAutoFit/>
            </a:bodyPr>
            <a:lstStyle/>
            <a:p>
              <a:pPr algn="ctr"/>
              <a:r>
                <a:rPr lang="en-US" sz="1000" dirty="0"/>
                <a:t>Additional Testing</a:t>
              </a:r>
            </a:p>
          </p:txBody>
        </p:sp>
      </p:grpSp>
      <p:grpSp>
        <p:nvGrpSpPr>
          <p:cNvPr id="221" name="Group 220"/>
          <p:cNvGrpSpPr/>
          <p:nvPr/>
        </p:nvGrpSpPr>
        <p:grpSpPr>
          <a:xfrm>
            <a:off x="10987551" y="3952407"/>
            <a:ext cx="1128835" cy="794526"/>
            <a:chOff x="10634967" y="4157977"/>
            <a:chExt cx="1128835" cy="794526"/>
          </a:xfrm>
        </p:grpSpPr>
        <p:grpSp>
          <p:nvGrpSpPr>
            <p:cNvPr id="211" name="Group 210"/>
            <p:cNvGrpSpPr/>
            <p:nvPr/>
          </p:nvGrpSpPr>
          <p:grpSpPr>
            <a:xfrm>
              <a:off x="11118020" y="4157977"/>
              <a:ext cx="162731" cy="301456"/>
              <a:chOff x="2532844" y="1150615"/>
              <a:chExt cx="194105" cy="423897"/>
            </a:xfrm>
            <a:solidFill>
              <a:srgbClr val="7030A0"/>
            </a:solidFill>
          </p:grpSpPr>
          <p:cxnSp>
            <p:nvCxnSpPr>
              <p:cNvPr id="212"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117"/>
                </p:custDataLst>
              </p:nvPr>
            </p:nvCxnSpPr>
            <p:spPr>
              <a:xfrm>
                <a:off x="2532844" y="1150615"/>
                <a:ext cx="0" cy="423897"/>
              </a:xfrm>
              <a:prstGeom prst="line">
                <a:avLst/>
              </a:prstGeom>
              <a:grpFill/>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3" name="OTLSHAPE_M_9b39fefad822441faaec2498033d8bd1_Shape">
                <a:extLst>
                  <a:ext uri="{FF2B5EF4-FFF2-40B4-BE49-F238E27FC236}">
                    <a16:creationId xmlns="" xmlns:a16="http://schemas.microsoft.com/office/drawing/2014/main" id="{03F4A5A6-43EA-4552-9879-F366F2B8B5FE}"/>
                  </a:ext>
                </a:extLst>
              </p:cNvPr>
              <p:cNvSpPr/>
              <p:nvPr>
                <p:custDataLst>
                  <p:tags r:id="rId118"/>
                </p:custDataLst>
              </p:nvPr>
            </p:nvSpPr>
            <p:spPr>
              <a:xfrm rot="16200000" flipV="1">
                <a:off x="2530391" y="1153069"/>
                <a:ext cx="199011" cy="194104"/>
              </a:xfrm>
              <a:prstGeom prst="triangle">
                <a:avLst/>
              </a:prstGeom>
              <a:grpFill/>
              <a:ln w="12700" cap="flat" cmpd="sng" algn="ctr">
                <a:solidFill>
                  <a:srgbClr val="7030A0"/>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14" name="Rectangle 213"/>
            <p:cNvSpPr/>
            <p:nvPr/>
          </p:nvSpPr>
          <p:spPr>
            <a:xfrm>
              <a:off x="10634967" y="4552393"/>
              <a:ext cx="1128835" cy="400110"/>
            </a:xfrm>
            <a:prstGeom prst="rect">
              <a:avLst/>
            </a:prstGeom>
          </p:spPr>
          <p:txBody>
            <a:bodyPr wrap="none">
              <a:spAutoFit/>
            </a:bodyPr>
            <a:lstStyle/>
            <a:p>
              <a:pPr algn="ctr"/>
              <a:r>
                <a:rPr lang="en-US" sz="1000" dirty="0"/>
                <a:t>Final Deployment </a:t>
              </a:r>
              <a:endParaRPr lang="en-US" sz="1000" dirty="0" smtClean="0"/>
            </a:p>
            <a:p>
              <a:pPr algn="ctr"/>
              <a:r>
                <a:rPr lang="en-US" sz="1000" dirty="0" smtClean="0"/>
                <a:t>(</a:t>
              </a:r>
              <a:r>
                <a:rPr lang="en-US" sz="1000" dirty="0"/>
                <a:t>Operational)</a:t>
              </a:r>
            </a:p>
          </p:txBody>
        </p:sp>
      </p:grpSp>
      <p:grpSp>
        <p:nvGrpSpPr>
          <p:cNvPr id="220" name="Group 219"/>
          <p:cNvGrpSpPr/>
          <p:nvPr/>
        </p:nvGrpSpPr>
        <p:grpSpPr>
          <a:xfrm>
            <a:off x="10987551" y="4827057"/>
            <a:ext cx="1128835" cy="794526"/>
            <a:chOff x="10760911" y="5106741"/>
            <a:chExt cx="1128835" cy="794526"/>
          </a:xfrm>
        </p:grpSpPr>
        <p:grpSp>
          <p:nvGrpSpPr>
            <p:cNvPr id="215" name="Group 214"/>
            <p:cNvGrpSpPr/>
            <p:nvPr/>
          </p:nvGrpSpPr>
          <p:grpSpPr>
            <a:xfrm>
              <a:off x="11243963" y="5106741"/>
              <a:ext cx="162731" cy="301456"/>
              <a:chOff x="2532844" y="1150615"/>
              <a:chExt cx="194105" cy="423897"/>
            </a:xfrm>
            <a:solidFill>
              <a:schemeClr val="accent6"/>
            </a:solidFill>
          </p:grpSpPr>
          <p:cxnSp>
            <p:nvCxnSpPr>
              <p:cNvPr id="216"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115"/>
                </p:custDataLst>
              </p:nvPr>
            </p:nvCxnSpPr>
            <p:spPr>
              <a:xfrm>
                <a:off x="2532844" y="1150615"/>
                <a:ext cx="0" cy="423897"/>
              </a:xfrm>
              <a:prstGeom prst="line">
                <a:avLst/>
              </a:prstGeom>
              <a:grp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7" name="OTLSHAPE_M_9b39fefad822441faaec2498033d8bd1_Shape">
                <a:extLst>
                  <a:ext uri="{FF2B5EF4-FFF2-40B4-BE49-F238E27FC236}">
                    <a16:creationId xmlns="" xmlns:a16="http://schemas.microsoft.com/office/drawing/2014/main" id="{03F4A5A6-43EA-4552-9879-F366F2B8B5FE}"/>
                  </a:ext>
                </a:extLst>
              </p:cNvPr>
              <p:cNvSpPr/>
              <p:nvPr>
                <p:custDataLst>
                  <p:tags r:id="rId116"/>
                </p:custDataLst>
              </p:nvPr>
            </p:nvSpPr>
            <p:spPr>
              <a:xfrm rot="16200000" flipV="1">
                <a:off x="2530391" y="1153069"/>
                <a:ext cx="199011" cy="194104"/>
              </a:xfrm>
              <a:prstGeom prst="triangle">
                <a:avLst/>
              </a:prstGeom>
              <a:grp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18" name="Rectangle 217"/>
            <p:cNvSpPr/>
            <p:nvPr/>
          </p:nvSpPr>
          <p:spPr>
            <a:xfrm>
              <a:off x="10760911" y="5501157"/>
              <a:ext cx="1128835" cy="400110"/>
            </a:xfrm>
            <a:prstGeom prst="rect">
              <a:avLst/>
            </a:prstGeom>
          </p:spPr>
          <p:txBody>
            <a:bodyPr wrap="none">
              <a:spAutoFit/>
            </a:bodyPr>
            <a:lstStyle/>
            <a:p>
              <a:pPr algn="ctr"/>
              <a:r>
                <a:rPr lang="en-US" sz="1000" dirty="0"/>
                <a:t>Final Deployment </a:t>
              </a:r>
              <a:endParaRPr lang="en-US" sz="1000" dirty="0" smtClean="0"/>
            </a:p>
            <a:p>
              <a:pPr algn="ctr"/>
              <a:r>
                <a:rPr lang="en-US" sz="1000" dirty="0" smtClean="0"/>
                <a:t>(</a:t>
              </a:r>
              <a:r>
                <a:rPr lang="en-US" sz="1000" dirty="0"/>
                <a:t>Finance)</a:t>
              </a:r>
            </a:p>
          </p:txBody>
        </p:sp>
      </p:grpSp>
      <p:grpSp>
        <p:nvGrpSpPr>
          <p:cNvPr id="227" name="Group 226"/>
          <p:cNvGrpSpPr/>
          <p:nvPr/>
        </p:nvGrpSpPr>
        <p:grpSpPr>
          <a:xfrm>
            <a:off x="3846751" y="1534032"/>
            <a:ext cx="162731" cy="301456"/>
            <a:chOff x="11279290" y="1074860"/>
            <a:chExt cx="162731" cy="301456"/>
          </a:xfrm>
        </p:grpSpPr>
        <p:cxnSp>
          <p:nvCxnSpPr>
            <p:cNvPr id="225"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113"/>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6" name="OTLSHAPE_M_9b39fefad822441faaec2498033d8bd1_Shape">
              <a:extLst>
                <a:ext uri="{FF2B5EF4-FFF2-40B4-BE49-F238E27FC236}">
                  <a16:creationId xmlns="" xmlns:a16="http://schemas.microsoft.com/office/drawing/2014/main" id="{03F4A5A6-43EA-4552-9879-F366F2B8B5FE}"/>
                </a:ext>
              </a:extLst>
            </p:cNvPr>
            <p:cNvSpPr/>
            <p:nvPr>
              <p:custDataLst>
                <p:tags r:id="rId114"/>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30" name="Group 229"/>
          <p:cNvGrpSpPr/>
          <p:nvPr/>
        </p:nvGrpSpPr>
        <p:grpSpPr>
          <a:xfrm>
            <a:off x="4119010" y="1534032"/>
            <a:ext cx="162731" cy="301456"/>
            <a:chOff x="11279290" y="2082459"/>
            <a:chExt cx="162731" cy="301456"/>
          </a:xfrm>
        </p:grpSpPr>
        <p:cxnSp>
          <p:nvCxnSpPr>
            <p:cNvPr id="228"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111"/>
              </p:custDataLst>
            </p:nvPr>
          </p:nvCxnSpPr>
          <p:spPr>
            <a:xfrm>
              <a:off x="11279290" y="2082459"/>
              <a:ext cx="0" cy="301456"/>
            </a:xfrm>
            <a:prstGeom prst="line">
              <a:avLst/>
            </a:prstGeom>
            <a:solidFill>
              <a:srgbClr val="FF0000"/>
            </a:solidFill>
            <a:ln w="952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9" name="OTLSHAPE_M_9b39fefad822441faaec2498033d8bd1_Shape">
              <a:extLst>
                <a:ext uri="{FF2B5EF4-FFF2-40B4-BE49-F238E27FC236}">
                  <a16:creationId xmlns="" xmlns:a16="http://schemas.microsoft.com/office/drawing/2014/main" id="{03F4A5A6-43EA-4552-9879-F366F2B8B5FE}"/>
                </a:ext>
              </a:extLst>
            </p:cNvPr>
            <p:cNvSpPr/>
            <p:nvPr>
              <p:custDataLst>
                <p:tags r:id="rId112"/>
              </p:custDataLst>
            </p:nvPr>
          </p:nvSpPr>
          <p:spPr>
            <a:xfrm rot="16200000" flipV="1">
              <a:off x="11289892" y="2071858"/>
              <a:ext cx="141527" cy="162730"/>
            </a:xfrm>
            <a:prstGeom prst="triangle">
              <a:avLst/>
            </a:prstGeom>
            <a:solidFill>
              <a:srgbClr val="FF000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33" name="Group 232"/>
          <p:cNvGrpSpPr/>
          <p:nvPr/>
        </p:nvGrpSpPr>
        <p:grpSpPr>
          <a:xfrm>
            <a:off x="4400212" y="1534032"/>
            <a:ext cx="162731" cy="301456"/>
            <a:chOff x="11279290" y="3120581"/>
            <a:chExt cx="162731" cy="301456"/>
          </a:xfrm>
        </p:grpSpPr>
        <p:cxnSp>
          <p:nvCxnSpPr>
            <p:cNvPr id="231"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109"/>
              </p:custDataLst>
            </p:nvPr>
          </p:nvCxnSpPr>
          <p:spPr>
            <a:xfrm>
              <a:off x="11279290" y="3120581"/>
              <a:ext cx="0" cy="301456"/>
            </a:xfrm>
            <a:prstGeom prst="line">
              <a:avLst/>
            </a:prstGeom>
            <a:solidFill>
              <a:schemeClr val="accent4">
                <a:lumMod val="50000"/>
              </a:schemeClr>
            </a:solidFill>
            <a:ln w="9525" cap="flat" cmpd="sng" algn="ctr">
              <a:solidFill>
                <a:schemeClr val="accent4">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2" name="OTLSHAPE_M_9b39fefad822441faaec2498033d8bd1_Shape">
              <a:extLst>
                <a:ext uri="{FF2B5EF4-FFF2-40B4-BE49-F238E27FC236}">
                  <a16:creationId xmlns="" xmlns:a16="http://schemas.microsoft.com/office/drawing/2014/main" id="{03F4A5A6-43EA-4552-9879-F366F2B8B5FE}"/>
                </a:ext>
              </a:extLst>
            </p:cNvPr>
            <p:cNvSpPr/>
            <p:nvPr>
              <p:custDataLst>
                <p:tags r:id="rId110"/>
              </p:custDataLst>
            </p:nvPr>
          </p:nvSpPr>
          <p:spPr>
            <a:xfrm rot="16200000" flipV="1">
              <a:off x="11289892" y="3109980"/>
              <a:ext cx="141527" cy="162730"/>
            </a:xfrm>
            <a:prstGeom prst="triangle">
              <a:avLst/>
            </a:prstGeom>
            <a:solidFill>
              <a:schemeClr val="accent4">
                <a:lumMod val="50000"/>
              </a:schemeClr>
            </a:solidFill>
            <a:ln w="12700" cap="flat" cmpd="sng" algn="ctr">
              <a:solidFill>
                <a:schemeClr val="accent4">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36" name="Group 235"/>
          <p:cNvGrpSpPr/>
          <p:nvPr/>
        </p:nvGrpSpPr>
        <p:grpSpPr>
          <a:xfrm>
            <a:off x="4621853" y="1534032"/>
            <a:ext cx="162731" cy="301456"/>
            <a:chOff x="11279290" y="4186552"/>
            <a:chExt cx="162731" cy="301456"/>
          </a:xfrm>
        </p:grpSpPr>
        <p:cxnSp>
          <p:nvCxnSpPr>
            <p:cNvPr id="234"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107"/>
              </p:custDataLst>
            </p:nvPr>
          </p:nvCxnSpPr>
          <p:spPr>
            <a:xfrm>
              <a:off x="11279290" y="4186552"/>
              <a:ext cx="0" cy="301456"/>
            </a:xfrm>
            <a:prstGeom prst="line">
              <a:avLst/>
            </a:prstGeom>
            <a:solidFill>
              <a:srgbClr val="7030A0"/>
            </a:solidFill>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5" name="OTLSHAPE_M_9b39fefad822441faaec2498033d8bd1_Shape">
              <a:extLst>
                <a:ext uri="{FF2B5EF4-FFF2-40B4-BE49-F238E27FC236}">
                  <a16:creationId xmlns="" xmlns:a16="http://schemas.microsoft.com/office/drawing/2014/main" id="{03F4A5A6-43EA-4552-9879-F366F2B8B5FE}"/>
                </a:ext>
              </a:extLst>
            </p:cNvPr>
            <p:cNvSpPr/>
            <p:nvPr>
              <p:custDataLst>
                <p:tags r:id="rId108"/>
              </p:custDataLst>
            </p:nvPr>
          </p:nvSpPr>
          <p:spPr>
            <a:xfrm rot="16200000" flipV="1">
              <a:off x="11289892" y="4175951"/>
              <a:ext cx="141527" cy="162730"/>
            </a:xfrm>
            <a:prstGeom prst="triangle">
              <a:avLst/>
            </a:prstGeom>
            <a:solidFill>
              <a:srgbClr val="7030A0"/>
            </a:solidFill>
            <a:ln w="12700" cap="flat" cmpd="sng" algn="ctr">
              <a:solidFill>
                <a:srgbClr val="7030A0"/>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39" name="Group 238"/>
          <p:cNvGrpSpPr/>
          <p:nvPr/>
        </p:nvGrpSpPr>
        <p:grpSpPr>
          <a:xfrm>
            <a:off x="4868479" y="1534032"/>
            <a:ext cx="162731" cy="301456"/>
            <a:chOff x="11279290" y="5259141"/>
            <a:chExt cx="162731" cy="301456"/>
          </a:xfrm>
        </p:grpSpPr>
        <p:cxnSp>
          <p:nvCxnSpPr>
            <p:cNvPr id="237"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105"/>
              </p:custDataLst>
            </p:nvPr>
          </p:nvCxnSpPr>
          <p:spPr>
            <a:xfrm>
              <a:off x="11279290" y="5259141"/>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8" name="OTLSHAPE_M_9b39fefad822441faaec2498033d8bd1_Shape">
              <a:extLst>
                <a:ext uri="{FF2B5EF4-FFF2-40B4-BE49-F238E27FC236}">
                  <a16:creationId xmlns="" xmlns:a16="http://schemas.microsoft.com/office/drawing/2014/main" id="{03F4A5A6-43EA-4552-9879-F366F2B8B5FE}"/>
                </a:ext>
              </a:extLst>
            </p:cNvPr>
            <p:cNvSpPr/>
            <p:nvPr>
              <p:custDataLst>
                <p:tags r:id="rId106"/>
              </p:custDataLst>
            </p:nvPr>
          </p:nvSpPr>
          <p:spPr>
            <a:xfrm rot="16200000" flipV="1">
              <a:off x="11289892" y="5248540"/>
              <a:ext cx="141527" cy="162730"/>
            </a:xfrm>
            <a:prstGeom prst="triangle">
              <a:avLst/>
            </a:prstGeom>
            <a:solidFill>
              <a:schemeClr val="accent6"/>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40" name="Group 239"/>
          <p:cNvGrpSpPr/>
          <p:nvPr/>
        </p:nvGrpSpPr>
        <p:grpSpPr>
          <a:xfrm>
            <a:off x="3861527" y="1985068"/>
            <a:ext cx="162731" cy="301456"/>
            <a:chOff x="11279290" y="1074860"/>
            <a:chExt cx="162731" cy="301456"/>
          </a:xfrm>
        </p:grpSpPr>
        <p:cxnSp>
          <p:nvCxnSpPr>
            <p:cNvPr id="241"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103"/>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2" name="OTLSHAPE_M_9b39fefad822441faaec2498033d8bd1_Shape">
              <a:extLst>
                <a:ext uri="{FF2B5EF4-FFF2-40B4-BE49-F238E27FC236}">
                  <a16:creationId xmlns="" xmlns:a16="http://schemas.microsoft.com/office/drawing/2014/main" id="{03F4A5A6-43EA-4552-9879-F366F2B8B5FE}"/>
                </a:ext>
              </a:extLst>
            </p:cNvPr>
            <p:cNvSpPr/>
            <p:nvPr>
              <p:custDataLst>
                <p:tags r:id="rId104"/>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43" name="Group 242"/>
          <p:cNvGrpSpPr/>
          <p:nvPr/>
        </p:nvGrpSpPr>
        <p:grpSpPr>
          <a:xfrm>
            <a:off x="4111813" y="1985068"/>
            <a:ext cx="162731" cy="301456"/>
            <a:chOff x="11279290" y="2082459"/>
            <a:chExt cx="162731" cy="301456"/>
          </a:xfrm>
        </p:grpSpPr>
        <p:cxnSp>
          <p:nvCxnSpPr>
            <p:cNvPr id="244"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101"/>
              </p:custDataLst>
            </p:nvPr>
          </p:nvCxnSpPr>
          <p:spPr>
            <a:xfrm>
              <a:off x="11279290" y="2082459"/>
              <a:ext cx="0" cy="301456"/>
            </a:xfrm>
            <a:prstGeom prst="line">
              <a:avLst/>
            </a:prstGeom>
            <a:solidFill>
              <a:srgbClr val="FF0000"/>
            </a:solidFill>
            <a:ln w="952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5" name="OTLSHAPE_M_9b39fefad822441faaec2498033d8bd1_Shape">
              <a:extLst>
                <a:ext uri="{FF2B5EF4-FFF2-40B4-BE49-F238E27FC236}">
                  <a16:creationId xmlns="" xmlns:a16="http://schemas.microsoft.com/office/drawing/2014/main" id="{03F4A5A6-43EA-4552-9879-F366F2B8B5FE}"/>
                </a:ext>
              </a:extLst>
            </p:cNvPr>
            <p:cNvSpPr/>
            <p:nvPr>
              <p:custDataLst>
                <p:tags r:id="rId102"/>
              </p:custDataLst>
            </p:nvPr>
          </p:nvSpPr>
          <p:spPr>
            <a:xfrm rot="16200000" flipV="1">
              <a:off x="11289892" y="2071858"/>
              <a:ext cx="141527" cy="162730"/>
            </a:xfrm>
            <a:prstGeom prst="triangle">
              <a:avLst/>
            </a:prstGeom>
            <a:solidFill>
              <a:srgbClr val="FF000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6" name="TextBox 245"/>
          <p:cNvSpPr txBox="1"/>
          <p:nvPr/>
        </p:nvSpPr>
        <p:spPr>
          <a:xfrm>
            <a:off x="3110729" y="1567800"/>
            <a:ext cx="704868" cy="261610"/>
          </a:xfrm>
          <a:prstGeom prst="rect">
            <a:avLst/>
          </a:prstGeom>
          <a:noFill/>
        </p:spPr>
        <p:txBody>
          <a:bodyPr wrap="square" rtlCol="0">
            <a:spAutoFit/>
          </a:bodyPr>
          <a:lstStyle/>
          <a:p>
            <a:pPr algn="ctr"/>
            <a:r>
              <a:rPr lang="en-US" sz="1050" dirty="0" smtClean="0"/>
              <a:t>98%</a:t>
            </a:r>
            <a:endParaRPr lang="en-US" sz="1050" dirty="0"/>
          </a:p>
        </p:txBody>
      </p:sp>
      <p:grpSp>
        <p:nvGrpSpPr>
          <p:cNvPr id="247" name="Group 246"/>
          <p:cNvGrpSpPr/>
          <p:nvPr/>
        </p:nvGrpSpPr>
        <p:grpSpPr>
          <a:xfrm>
            <a:off x="9246399" y="1976299"/>
            <a:ext cx="162731" cy="301456"/>
            <a:chOff x="11279290" y="5259141"/>
            <a:chExt cx="162731" cy="301456"/>
          </a:xfrm>
        </p:grpSpPr>
        <p:cxnSp>
          <p:nvCxnSpPr>
            <p:cNvPr id="248"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99"/>
              </p:custDataLst>
            </p:nvPr>
          </p:nvCxnSpPr>
          <p:spPr>
            <a:xfrm>
              <a:off x="11279290" y="5259141"/>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9" name="OTLSHAPE_M_9b39fefad822441faaec2498033d8bd1_Shape">
              <a:extLst>
                <a:ext uri="{FF2B5EF4-FFF2-40B4-BE49-F238E27FC236}">
                  <a16:creationId xmlns="" xmlns:a16="http://schemas.microsoft.com/office/drawing/2014/main" id="{03F4A5A6-43EA-4552-9879-F366F2B8B5FE}"/>
                </a:ext>
              </a:extLst>
            </p:cNvPr>
            <p:cNvSpPr/>
            <p:nvPr>
              <p:custDataLst>
                <p:tags r:id="rId100"/>
              </p:custDataLst>
            </p:nvPr>
          </p:nvSpPr>
          <p:spPr>
            <a:xfrm rot="16200000" flipV="1">
              <a:off x="11289892" y="5248540"/>
              <a:ext cx="141527" cy="162730"/>
            </a:xfrm>
            <a:prstGeom prst="triangle">
              <a:avLst/>
            </a:prstGeom>
            <a:solidFill>
              <a:schemeClr val="accent6"/>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50" name="Group 249"/>
          <p:cNvGrpSpPr/>
          <p:nvPr/>
        </p:nvGrpSpPr>
        <p:grpSpPr>
          <a:xfrm>
            <a:off x="8742885" y="1975868"/>
            <a:ext cx="162731" cy="301456"/>
            <a:chOff x="11279290" y="4186552"/>
            <a:chExt cx="162731" cy="301456"/>
          </a:xfrm>
        </p:grpSpPr>
        <p:cxnSp>
          <p:nvCxnSpPr>
            <p:cNvPr id="251"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97"/>
              </p:custDataLst>
            </p:nvPr>
          </p:nvCxnSpPr>
          <p:spPr>
            <a:xfrm>
              <a:off x="11279290" y="4186552"/>
              <a:ext cx="0" cy="301456"/>
            </a:xfrm>
            <a:prstGeom prst="line">
              <a:avLst/>
            </a:prstGeom>
            <a:solidFill>
              <a:srgbClr val="7030A0"/>
            </a:solidFill>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2" name="OTLSHAPE_M_9b39fefad822441faaec2498033d8bd1_Shape">
              <a:extLst>
                <a:ext uri="{FF2B5EF4-FFF2-40B4-BE49-F238E27FC236}">
                  <a16:creationId xmlns="" xmlns:a16="http://schemas.microsoft.com/office/drawing/2014/main" id="{03F4A5A6-43EA-4552-9879-F366F2B8B5FE}"/>
                </a:ext>
              </a:extLst>
            </p:cNvPr>
            <p:cNvSpPr/>
            <p:nvPr>
              <p:custDataLst>
                <p:tags r:id="rId98"/>
              </p:custDataLst>
            </p:nvPr>
          </p:nvSpPr>
          <p:spPr>
            <a:xfrm rot="16200000" flipV="1">
              <a:off x="11289892" y="4175951"/>
              <a:ext cx="141527" cy="162730"/>
            </a:xfrm>
            <a:prstGeom prst="triangle">
              <a:avLst/>
            </a:prstGeom>
            <a:solidFill>
              <a:srgbClr val="7030A0"/>
            </a:solidFill>
            <a:ln w="12700" cap="flat" cmpd="sng" algn="ctr">
              <a:solidFill>
                <a:srgbClr val="7030A0"/>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53" name="TextBox 252"/>
          <p:cNvSpPr txBox="1"/>
          <p:nvPr/>
        </p:nvSpPr>
        <p:spPr>
          <a:xfrm>
            <a:off x="3102938" y="1997650"/>
            <a:ext cx="704868" cy="261610"/>
          </a:xfrm>
          <a:prstGeom prst="rect">
            <a:avLst/>
          </a:prstGeom>
          <a:noFill/>
        </p:spPr>
        <p:txBody>
          <a:bodyPr wrap="square" rtlCol="0">
            <a:spAutoFit/>
          </a:bodyPr>
          <a:lstStyle/>
          <a:p>
            <a:pPr algn="ctr"/>
            <a:r>
              <a:rPr lang="en-US" sz="1050" dirty="0" smtClean="0"/>
              <a:t>80</a:t>
            </a:r>
            <a:r>
              <a:rPr lang="en-US" sz="1050" dirty="0" smtClean="0"/>
              <a:t>%</a:t>
            </a:r>
            <a:endParaRPr lang="en-US" sz="1050" dirty="0"/>
          </a:p>
        </p:txBody>
      </p:sp>
      <p:sp>
        <p:nvSpPr>
          <p:cNvPr id="257" name="TextBox 256"/>
          <p:cNvSpPr txBox="1"/>
          <p:nvPr/>
        </p:nvSpPr>
        <p:spPr>
          <a:xfrm>
            <a:off x="3110729" y="2446042"/>
            <a:ext cx="704868" cy="261610"/>
          </a:xfrm>
          <a:prstGeom prst="rect">
            <a:avLst/>
          </a:prstGeom>
          <a:noFill/>
        </p:spPr>
        <p:txBody>
          <a:bodyPr wrap="square" rtlCol="0">
            <a:spAutoFit/>
          </a:bodyPr>
          <a:lstStyle/>
          <a:p>
            <a:pPr algn="ctr"/>
            <a:r>
              <a:rPr lang="en-US" sz="1050" dirty="0" smtClean="0"/>
              <a:t>98%</a:t>
            </a:r>
            <a:endParaRPr lang="en-US" sz="1050" dirty="0"/>
          </a:p>
        </p:txBody>
      </p:sp>
      <p:grpSp>
        <p:nvGrpSpPr>
          <p:cNvPr id="258" name="Group 257"/>
          <p:cNvGrpSpPr/>
          <p:nvPr/>
        </p:nvGrpSpPr>
        <p:grpSpPr>
          <a:xfrm>
            <a:off x="1622864" y="2404073"/>
            <a:ext cx="162731" cy="301456"/>
            <a:chOff x="11279290" y="1074860"/>
            <a:chExt cx="162731" cy="301456"/>
          </a:xfrm>
        </p:grpSpPr>
        <p:cxnSp>
          <p:nvCxnSpPr>
            <p:cNvPr id="259"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95"/>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0" name="OTLSHAPE_M_9b39fefad822441faaec2498033d8bd1_Shape">
              <a:extLst>
                <a:ext uri="{FF2B5EF4-FFF2-40B4-BE49-F238E27FC236}">
                  <a16:creationId xmlns="" xmlns:a16="http://schemas.microsoft.com/office/drawing/2014/main" id="{03F4A5A6-43EA-4552-9879-F366F2B8B5FE}"/>
                </a:ext>
              </a:extLst>
            </p:cNvPr>
            <p:cNvSpPr/>
            <p:nvPr>
              <p:custDataLst>
                <p:tags r:id="rId96"/>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62" name="Group 261"/>
          <p:cNvGrpSpPr/>
          <p:nvPr/>
        </p:nvGrpSpPr>
        <p:grpSpPr>
          <a:xfrm>
            <a:off x="5430230" y="2426007"/>
            <a:ext cx="162731" cy="301456"/>
            <a:chOff x="11279290" y="5259141"/>
            <a:chExt cx="162731" cy="301456"/>
          </a:xfrm>
        </p:grpSpPr>
        <p:cxnSp>
          <p:nvCxnSpPr>
            <p:cNvPr id="263"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93"/>
              </p:custDataLst>
            </p:nvPr>
          </p:nvCxnSpPr>
          <p:spPr>
            <a:xfrm>
              <a:off x="11279290" y="5259141"/>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4" name="OTLSHAPE_M_9b39fefad822441faaec2498033d8bd1_Shape">
              <a:extLst>
                <a:ext uri="{FF2B5EF4-FFF2-40B4-BE49-F238E27FC236}">
                  <a16:creationId xmlns="" xmlns:a16="http://schemas.microsoft.com/office/drawing/2014/main" id="{03F4A5A6-43EA-4552-9879-F366F2B8B5FE}"/>
                </a:ext>
              </a:extLst>
            </p:cNvPr>
            <p:cNvSpPr/>
            <p:nvPr>
              <p:custDataLst>
                <p:tags r:id="rId94"/>
              </p:custDataLst>
            </p:nvPr>
          </p:nvSpPr>
          <p:spPr>
            <a:xfrm rot="16200000" flipV="1">
              <a:off x="11289892" y="5248540"/>
              <a:ext cx="141527" cy="162730"/>
            </a:xfrm>
            <a:prstGeom prst="triangle">
              <a:avLst/>
            </a:prstGeom>
            <a:solidFill>
              <a:schemeClr val="accent6"/>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65" name="Group 264"/>
          <p:cNvGrpSpPr/>
          <p:nvPr/>
        </p:nvGrpSpPr>
        <p:grpSpPr>
          <a:xfrm>
            <a:off x="4109404" y="2426007"/>
            <a:ext cx="162731" cy="301456"/>
            <a:chOff x="11279290" y="2082459"/>
            <a:chExt cx="162731" cy="301456"/>
          </a:xfrm>
        </p:grpSpPr>
        <p:cxnSp>
          <p:nvCxnSpPr>
            <p:cNvPr id="266"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91"/>
              </p:custDataLst>
            </p:nvPr>
          </p:nvCxnSpPr>
          <p:spPr>
            <a:xfrm>
              <a:off x="11279290" y="2082459"/>
              <a:ext cx="0" cy="301456"/>
            </a:xfrm>
            <a:prstGeom prst="line">
              <a:avLst/>
            </a:prstGeom>
            <a:solidFill>
              <a:srgbClr val="FF0000"/>
            </a:solidFill>
            <a:ln w="952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7" name="OTLSHAPE_M_9b39fefad822441faaec2498033d8bd1_Shape">
              <a:extLst>
                <a:ext uri="{FF2B5EF4-FFF2-40B4-BE49-F238E27FC236}">
                  <a16:creationId xmlns="" xmlns:a16="http://schemas.microsoft.com/office/drawing/2014/main" id="{03F4A5A6-43EA-4552-9879-F366F2B8B5FE}"/>
                </a:ext>
              </a:extLst>
            </p:cNvPr>
            <p:cNvSpPr/>
            <p:nvPr>
              <p:custDataLst>
                <p:tags r:id="rId92"/>
              </p:custDataLst>
            </p:nvPr>
          </p:nvSpPr>
          <p:spPr>
            <a:xfrm rot="16200000" flipV="1">
              <a:off x="11289892" y="2071858"/>
              <a:ext cx="141527" cy="162730"/>
            </a:xfrm>
            <a:prstGeom prst="triangle">
              <a:avLst/>
            </a:prstGeom>
            <a:solidFill>
              <a:srgbClr val="FF000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68" name="Group 267"/>
          <p:cNvGrpSpPr/>
          <p:nvPr/>
        </p:nvGrpSpPr>
        <p:grpSpPr>
          <a:xfrm>
            <a:off x="4410544" y="2426007"/>
            <a:ext cx="162731" cy="301456"/>
            <a:chOff x="11279290" y="3120581"/>
            <a:chExt cx="162731" cy="301456"/>
          </a:xfrm>
        </p:grpSpPr>
        <p:cxnSp>
          <p:nvCxnSpPr>
            <p:cNvPr id="269"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89"/>
              </p:custDataLst>
            </p:nvPr>
          </p:nvCxnSpPr>
          <p:spPr>
            <a:xfrm>
              <a:off x="11279290" y="3120581"/>
              <a:ext cx="0" cy="301456"/>
            </a:xfrm>
            <a:prstGeom prst="line">
              <a:avLst/>
            </a:prstGeom>
            <a:solidFill>
              <a:schemeClr val="accent4">
                <a:lumMod val="50000"/>
              </a:schemeClr>
            </a:solidFill>
            <a:ln w="9525" cap="flat" cmpd="sng" algn="ctr">
              <a:solidFill>
                <a:schemeClr val="accent4">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0" name="OTLSHAPE_M_9b39fefad822441faaec2498033d8bd1_Shape">
              <a:extLst>
                <a:ext uri="{FF2B5EF4-FFF2-40B4-BE49-F238E27FC236}">
                  <a16:creationId xmlns="" xmlns:a16="http://schemas.microsoft.com/office/drawing/2014/main" id="{03F4A5A6-43EA-4552-9879-F366F2B8B5FE}"/>
                </a:ext>
              </a:extLst>
            </p:cNvPr>
            <p:cNvSpPr/>
            <p:nvPr>
              <p:custDataLst>
                <p:tags r:id="rId90"/>
              </p:custDataLst>
            </p:nvPr>
          </p:nvSpPr>
          <p:spPr>
            <a:xfrm rot="16200000" flipV="1">
              <a:off x="11289892" y="3109980"/>
              <a:ext cx="141527" cy="162730"/>
            </a:xfrm>
            <a:prstGeom prst="triangle">
              <a:avLst/>
            </a:prstGeom>
            <a:solidFill>
              <a:schemeClr val="accent4">
                <a:lumMod val="50000"/>
              </a:schemeClr>
            </a:solidFill>
            <a:ln w="12700" cap="flat" cmpd="sng" algn="ctr">
              <a:solidFill>
                <a:schemeClr val="accent4">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71" name="Group 270"/>
          <p:cNvGrpSpPr/>
          <p:nvPr/>
        </p:nvGrpSpPr>
        <p:grpSpPr>
          <a:xfrm>
            <a:off x="4733691" y="2438405"/>
            <a:ext cx="162731" cy="301456"/>
            <a:chOff x="11279290" y="4186552"/>
            <a:chExt cx="162731" cy="301456"/>
          </a:xfrm>
        </p:grpSpPr>
        <p:cxnSp>
          <p:nvCxnSpPr>
            <p:cNvPr id="272"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87"/>
              </p:custDataLst>
            </p:nvPr>
          </p:nvCxnSpPr>
          <p:spPr>
            <a:xfrm>
              <a:off x="11279290" y="4186552"/>
              <a:ext cx="0" cy="301456"/>
            </a:xfrm>
            <a:prstGeom prst="line">
              <a:avLst/>
            </a:prstGeom>
            <a:solidFill>
              <a:srgbClr val="7030A0"/>
            </a:solidFill>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3" name="OTLSHAPE_M_9b39fefad822441faaec2498033d8bd1_Shape">
              <a:extLst>
                <a:ext uri="{FF2B5EF4-FFF2-40B4-BE49-F238E27FC236}">
                  <a16:creationId xmlns="" xmlns:a16="http://schemas.microsoft.com/office/drawing/2014/main" id="{03F4A5A6-43EA-4552-9879-F366F2B8B5FE}"/>
                </a:ext>
              </a:extLst>
            </p:cNvPr>
            <p:cNvSpPr/>
            <p:nvPr>
              <p:custDataLst>
                <p:tags r:id="rId88"/>
              </p:custDataLst>
            </p:nvPr>
          </p:nvSpPr>
          <p:spPr>
            <a:xfrm rot="16200000" flipV="1">
              <a:off x="11289892" y="4175951"/>
              <a:ext cx="141527" cy="162730"/>
            </a:xfrm>
            <a:prstGeom prst="triangle">
              <a:avLst/>
            </a:prstGeom>
            <a:solidFill>
              <a:srgbClr val="7030A0"/>
            </a:solidFill>
            <a:ln w="12700" cap="flat" cmpd="sng" algn="ctr">
              <a:solidFill>
                <a:srgbClr val="7030A0"/>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76" name="TextBox 275"/>
          <p:cNvSpPr txBox="1"/>
          <p:nvPr/>
        </p:nvSpPr>
        <p:spPr>
          <a:xfrm>
            <a:off x="7034796" y="2893418"/>
            <a:ext cx="704868" cy="261610"/>
          </a:xfrm>
          <a:prstGeom prst="rect">
            <a:avLst/>
          </a:prstGeom>
          <a:noFill/>
        </p:spPr>
        <p:txBody>
          <a:bodyPr wrap="square" rtlCol="0">
            <a:spAutoFit/>
          </a:bodyPr>
          <a:lstStyle/>
          <a:p>
            <a:pPr algn="ctr"/>
            <a:r>
              <a:rPr lang="en-US" sz="1050" dirty="0" smtClean="0"/>
              <a:t>80</a:t>
            </a:r>
            <a:r>
              <a:rPr lang="en-US" sz="1050" dirty="0" smtClean="0"/>
              <a:t>%</a:t>
            </a:r>
            <a:endParaRPr lang="en-US" sz="1050" dirty="0"/>
          </a:p>
        </p:txBody>
      </p:sp>
      <p:grpSp>
        <p:nvGrpSpPr>
          <p:cNvPr id="277" name="Group 276"/>
          <p:cNvGrpSpPr/>
          <p:nvPr/>
        </p:nvGrpSpPr>
        <p:grpSpPr>
          <a:xfrm>
            <a:off x="10803697" y="2878094"/>
            <a:ext cx="162731" cy="301456"/>
            <a:chOff x="11279290" y="5259141"/>
            <a:chExt cx="162731" cy="301456"/>
          </a:xfrm>
        </p:grpSpPr>
        <p:cxnSp>
          <p:nvCxnSpPr>
            <p:cNvPr id="278"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85"/>
              </p:custDataLst>
            </p:nvPr>
          </p:nvCxnSpPr>
          <p:spPr>
            <a:xfrm>
              <a:off x="11279290" y="5259141"/>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9" name="OTLSHAPE_M_9b39fefad822441faaec2498033d8bd1_Shape">
              <a:extLst>
                <a:ext uri="{FF2B5EF4-FFF2-40B4-BE49-F238E27FC236}">
                  <a16:creationId xmlns="" xmlns:a16="http://schemas.microsoft.com/office/drawing/2014/main" id="{03F4A5A6-43EA-4552-9879-F366F2B8B5FE}"/>
                </a:ext>
              </a:extLst>
            </p:cNvPr>
            <p:cNvSpPr/>
            <p:nvPr>
              <p:custDataLst>
                <p:tags r:id="rId86"/>
              </p:custDataLst>
            </p:nvPr>
          </p:nvSpPr>
          <p:spPr>
            <a:xfrm rot="16200000" flipV="1">
              <a:off x="11289892" y="5248540"/>
              <a:ext cx="141527" cy="162730"/>
            </a:xfrm>
            <a:prstGeom prst="triangle">
              <a:avLst/>
            </a:prstGeom>
            <a:solidFill>
              <a:schemeClr val="accent6"/>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83" name="Group 282"/>
          <p:cNvGrpSpPr/>
          <p:nvPr/>
        </p:nvGrpSpPr>
        <p:grpSpPr>
          <a:xfrm>
            <a:off x="10271234" y="2860802"/>
            <a:ext cx="162731" cy="301456"/>
            <a:chOff x="11279290" y="2082459"/>
            <a:chExt cx="162731" cy="301456"/>
          </a:xfrm>
        </p:grpSpPr>
        <p:cxnSp>
          <p:nvCxnSpPr>
            <p:cNvPr id="284"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83"/>
              </p:custDataLst>
            </p:nvPr>
          </p:nvCxnSpPr>
          <p:spPr>
            <a:xfrm>
              <a:off x="11279290" y="2082459"/>
              <a:ext cx="0" cy="301456"/>
            </a:xfrm>
            <a:prstGeom prst="line">
              <a:avLst/>
            </a:prstGeom>
            <a:solidFill>
              <a:srgbClr val="FF0000"/>
            </a:solidFill>
            <a:ln w="952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5" name="OTLSHAPE_M_9b39fefad822441faaec2498033d8bd1_Shape">
              <a:extLst>
                <a:ext uri="{FF2B5EF4-FFF2-40B4-BE49-F238E27FC236}">
                  <a16:creationId xmlns="" xmlns:a16="http://schemas.microsoft.com/office/drawing/2014/main" id="{03F4A5A6-43EA-4552-9879-F366F2B8B5FE}"/>
                </a:ext>
              </a:extLst>
            </p:cNvPr>
            <p:cNvSpPr/>
            <p:nvPr>
              <p:custDataLst>
                <p:tags r:id="rId84"/>
              </p:custDataLst>
            </p:nvPr>
          </p:nvSpPr>
          <p:spPr>
            <a:xfrm rot="16200000" flipV="1">
              <a:off x="11289892" y="2071858"/>
              <a:ext cx="141527" cy="162730"/>
            </a:xfrm>
            <a:prstGeom prst="triangle">
              <a:avLst/>
            </a:prstGeom>
            <a:solidFill>
              <a:srgbClr val="FF000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86" name="Group 285"/>
          <p:cNvGrpSpPr/>
          <p:nvPr/>
        </p:nvGrpSpPr>
        <p:grpSpPr>
          <a:xfrm>
            <a:off x="10662210" y="2863471"/>
            <a:ext cx="162731" cy="301456"/>
            <a:chOff x="11279290" y="4186552"/>
            <a:chExt cx="162731" cy="301456"/>
          </a:xfrm>
        </p:grpSpPr>
        <p:cxnSp>
          <p:nvCxnSpPr>
            <p:cNvPr id="287"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81"/>
              </p:custDataLst>
            </p:nvPr>
          </p:nvCxnSpPr>
          <p:spPr>
            <a:xfrm>
              <a:off x="11279290" y="4186552"/>
              <a:ext cx="0" cy="301456"/>
            </a:xfrm>
            <a:prstGeom prst="line">
              <a:avLst/>
            </a:prstGeom>
            <a:solidFill>
              <a:srgbClr val="7030A0"/>
            </a:solidFill>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8" name="OTLSHAPE_M_9b39fefad822441faaec2498033d8bd1_Shape">
              <a:extLst>
                <a:ext uri="{FF2B5EF4-FFF2-40B4-BE49-F238E27FC236}">
                  <a16:creationId xmlns="" xmlns:a16="http://schemas.microsoft.com/office/drawing/2014/main" id="{03F4A5A6-43EA-4552-9879-F366F2B8B5FE}"/>
                </a:ext>
              </a:extLst>
            </p:cNvPr>
            <p:cNvSpPr/>
            <p:nvPr>
              <p:custDataLst>
                <p:tags r:id="rId82"/>
              </p:custDataLst>
            </p:nvPr>
          </p:nvSpPr>
          <p:spPr>
            <a:xfrm rot="16200000" flipV="1">
              <a:off x="11289892" y="4175951"/>
              <a:ext cx="141527" cy="162730"/>
            </a:xfrm>
            <a:prstGeom prst="triangle">
              <a:avLst/>
            </a:prstGeom>
            <a:solidFill>
              <a:srgbClr val="7030A0"/>
            </a:solidFill>
            <a:ln w="12700" cap="flat" cmpd="sng" algn="ctr">
              <a:solidFill>
                <a:srgbClr val="7030A0"/>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90" name="Group 289"/>
          <p:cNvGrpSpPr/>
          <p:nvPr/>
        </p:nvGrpSpPr>
        <p:grpSpPr>
          <a:xfrm>
            <a:off x="10515329" y="2853096"/>
            <a:ext cx="162731" cy="301456"/>
            <a:chOff x="11279290" y="3120581"/>
            <a:chExt cx="162731" cy="301456"/>
          </a:xfrm>
        </p:grpSpPr>
        <p:cxnSp>
          <p:nvCxnSpPr>
            <p:cNvPr id="291"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79"/>
              </p:custDataLst>
            </p:nvPr>
          </p:nvCxnSpPr>
          <p:spPr>
            <a:xfrm>
              <a:off x="11279290" y="3120581"/>
              <a:ext cx="0" cy="301456"/>
            </a:xfrm>
            <a:prstGeom prst="line">
              <a:avLst/>
            </a:prstGeom>
            <a:solidFill>
              <a:schemeClr val="accent4">
                <a:lumMod val="50000"/>
              </a:schemeClr>
            </a:solidFill>
            <a:ln w="9525" cap="flat" cmpd="sng" algn="ctr">
              <a:solidFill>
                <a:schemeClr val="accent4">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2" name="OTLSHAPE_M_9b39fefad822441faaec2498033d8bd1_Shape">
              <a:extLst>
                <a:ext uri="{FF2B5EF4-FFF2-40B4-BE49-F238E27FC236}">
                  <a16:creationId xmlns="" xmlns:a16="http://schemas.microsoft.com/office/drawing/2014/main" id="{03F4A5A6-43EA-4552-9879-F366F2B8B5FE}"/>
                </a:ext>
              </a:extLst>
            </p:cNvPr>
            <p:cNvSpPr/>
            <p:nvPr>
              <p:custDataLst>
                <p:tags r:id="rId80"/>
              </p:custDataLst>
            </p:nvPr>
          </p:nvSpPr>
          <p:spPr>
            <a:xfrm rot="16200000" flipV="1">
              <a:off x="11289892" y="3109980"/>
              <a:ext cx="141527" cy="162730"/>
            </a:xfrm>
            <a:prstGeom prst="triangle">
              <a:avLst/>
            </a:prstGeom>
            <a:solidFill>
              <a:schemeClr val="accent4">
                <a:lumMod val="50000"/>
              </a:schemeClr>
            </a:solidFill>
            <a:ln w="12700" cap="flat" cmpd="sng" algn="ctr">
              <a:solidFill>
                <a:schemeClr val="accent4">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98" name="TextBox 297"/>
          <p:cNvSpPr txBox="1"/>
          <p:nvPr/>
        </p:nvSpPr>
        <p:spPr>
          <a:xfrm>
            <a:off x="4392911" y="3323434"/>
            <a:ext cx="704868" cy="261610"/>
          </a:xfrm>
          <a:prstGeom prst="rect">
            <a:avLst/>
          </a:prstGeom>
          <a:noFill/>
        </p:spPr>
        <p:txBody>
          <a:bodyPr wrap="square" rtlCol="0">
            <a:spAutoFit/>
          </a:bodyPr>
          <a:lstStyle/>
          <a:p>
            <a:pPr algn="ctr"/>
            <a:r>
              <a:rPr lang="en-US" sz="1050" dirty="0" smtClean="0"/>
              <a:t>70%</a:t>
            </a:r>
            <a:endParaRPr lang="en-US" sz="1050" dirty="0"/>
          </a:p>
        </p:txBody>
      </p:sp>
      <p:grpSp>
        <p:nvGrpSpPr>
          <p:cNvPr id="300" name="Group 299"/>
          <p:cNvGrpSpPr/>
          <p:nvPr/>
        </p:nvGrpSpPr>
        <p:grpSpPr>
          <a:xfrm>
            <a:off x="10821649" y="3313413"/>
            <a:ext cx="162731" cy="301456"/>
            <a:chOff x="11279290" y="5259141"/>
            <a:chExt cx="162731" cy="301456"/>
          </a:xfrm>
        </p:grpSpPr>
        <p:cxnSp>
          <p:nvCxnSpPr>
            <p:cNvPr id="301"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77"/>
              </p:custDataLst>
            </p:nvPr>
          </p:nvCxnSpPr>
          <p:spPr>
            <a:xfrm>
              <a:off x="11279290" y="5259141"/>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2" name="OTLSHAPE_M_9b39fefad822441faaec2498033d8bd1_Shape">
              <a:extLst>
                <a:ext uri="{FF2B5EF4-FFF2-40B4-BE49-F238E27FC236}">
                  <a16:creationId xmlns="" xmlns:a16="http://schemas.microsoft.com/office/drawing/2014/main" id="{03F4A5A6-43EA-4552-9879-F366F2B8B5FE}"/>
                </a:ext>
              </a:extLst>
            </p:cNvPr>
            <p:cNvSpPr/>
            <p:nvPr>
              <p:custDataLst>
                <p:tags r:id="rId78"/>
              </p:custDataLst>
            </p:nvPr>
          </p:nvSpPr>
          <p:spPr>
            <a:xfrm rot="16200000" flipV="1">
              <a:off x="11289892" y="5248540"/>
              <a:ext cx="141527" cy="162730"/>
            </a:xfrm>
            <a:prstGeom prst="triangle">
              <a:avLst/>
            </a:prstGeom>
            <a:solidFill>
              <a:schemeClr val="accent6"/>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03" name="Group 302"/>
          <p:cNvGrpSpPr/>
          <p:nvPr/>
        </p:nvGrpSpPr>
        <p:grpSpPr>
          <a:xfrm>
            <a:off x="5960668" y="3304307"/>
            <a:ext cx="162731" cy="301456"/>
            <a:chOff x="11279290" y="1074860"/>
            <a:chExt cx="162731" cy="301456"/>
          </a:xfrm>
        </p:grpSpPr>
        <p:cxnSp>
          <p:nvCxnSpPr>
            <p:cNvPr id="304"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75"/>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5" name="OTLSHAPE_M_9b39fefad822441faaec2498033d8bd1_Shape">
              <a:extLst>
                <a:ext uri="{FF2B5EF4-FFF2-40B4-BE49-F238E27FC236}">
                  <a16:creationId xmlns="" xmlns:a16="http://schemas.microsoft.com/office/drawing/2014/main" id="{03F4A5A6-43EA-4552-9879-F366F2B8B5FE}"/>
                </a:ext>
              </a:extLst>
            </p:cNvPr>
            <p:cNvSpPr/>
            <p:nvPr>
              <p:custDataLst>
                <p:tags r:id="rId76"/>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06" name="Group 305"/>
          <p:cNvGrpSpPr/>
          <p:nvPr/>
        </p:nvGrpSpPr>
        <p:grpSpPr>
          <a:xfrm>
            <a:off x="10278853" y="3304307"/>
            <a:ext cx="162731" cy="301456"/>
            <a:chOff x="11279290" y="2082459"/>
            <a:chExt cx="162731" cy="301456"/>
          </a:xfrm>
        </p:grpSpPr>
        <p:cxnSp>
          <p:nvCxnSpPr>
            <p:cNvPr id="307"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73"/>
              </p:custDataLst>
            </p:nvPr>
          </p:nvCxnSpPr>
          <p:spPr>
            <a:xfrm>
              <a:off x="11279290" y="2082459"/>
              <a:ext cx="0" cy="301456"/>
            </a:xfrm>
            <a:prstGeom prst="line">
              <a:avLst/>
            </a:prstGeom>
            <a:solidFill>
              <a:srgbClr val="FF0000"/>
            </a:solidFill>
            <a:ln w="952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8" name="OTLSHAPE_M_9b39fefad822441faaec2498033d8bd1_Shape">
              <a:extLst>
                <a:ext uri="{FF2B5EF4-FFF2-40B4-BE49-F238E27FC236}">
                  <a16:creationId xmlns="" xmlns:a16="http://schemas.microsoft.com/office/drawing/2014/main" id="{03F4A5A6-43EA-4552-9879-F366F2B8B5FE}"/>
                </a:ext>
              </a:extLst>
            </p:cNvPr>
            <p:cNvSpPr/>
            <p:nvPr>
              <p:custDataLst>
                <p:tags r:id="rId74"/>
              </p:custDataLst>
            </p:nvPr>
          </p:nvSpPr>
          <p:spPr>
            <a:xfrm rot="16200000" flipV="1">
              <a:off x="11289892" y="2071858"/>
              <a:ext cx="141527" cy="162730"/>
            </a:xfrm>
            <a:prstGeom prst="triangle">
              <a:avLst/>
            </a:prstGeom>
            <a:solidFill>
              <a:srgbClr val="FF000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09" name="Group 308"/>
          <p:cNvGrpSpPr/>
          <p:nvPr/>
        </p:nvGrpSpPr>
        <p:grpSpPr>
          <a:xfrm>
            <a:off x="10477070" y="3295692"/>
            <a:ext cx="162731" cy="301456"/>
            <a:chOff x="11279290" y="3120581"/>
            <a:chExt cx="162731" cy="301456"/>
          </a:xfrm>
        </p:grpSpPr>
        <p:cxnSp>
          <p:nvCxnSpPr>
            <p:cNvPr id="310"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71"/>
              </p:custDataLst>
            </p:nvPr>
          </p:nvCxnSpPr>
          <p:spPr>
            <a:xfrm>
              <a:off x="11279290" y="3120581"/>
              <a:ext cx="0" cy="301456"/>
            </a:xfrm>
            <a:prstGeom prst="line">
              <a:avLst/>
            </a:prstGeom>
            <a:solidFill>
              <a:schemeClr val="accent4">
                <a:lumMod val="50000"/>
              </a:schemeClr>
            </a:solidFill>
            <a:ln w="9525" cap="flat" cmpd="sng" algn="ctr">
              <a:solidFill>
                <a:schemeClr val="accent4">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1" name="OTLSHAPE_M_9b39fefad822441faaec2498033d8bd1_Shape">
              <a:extLst>
                <a:ext uri="{FF2B5EF4-FFF2-40B4-BE49-F238E27FC236}">
                  <a16:creationId xmlns="" xmlns:a16="http://schemas.microsoft.com/office/drawing/2014/main" id="{03F4A5A6-43EA-4552-9879-F366F2B8B5FE}"/>
                </a:ext>
              </a:extLst>
            </p:cNvPr>
            <p:cNvSpPr/>
            <p:nvPr>
              <p:custDataLst>
                <p:tags r:id="rId72"/>
              </p:custDataLst>
            </p:nvPr>
          </p:nvSpPr>
          <p:spPr>
            <a:xfrm rot="16200000" flipV="1">
              <a:off x="11289892" y="3109980"/>
              <a:ext cx="141527" cy="162730"/>
            </a:xfrm>
            <a:prstGeom prst="triangle">
              <a:avLst/>
            </a:prstGeom>
            <a:solidFill>
              <a:schemeClr val="accent4">
                <a:lumMod val="50000"/>
              </a:schemeClr>
            </a:solidFill>
            <a:ln w="12700" cap="flat" cmpd="sng" algn="ctr">
              <a:solidFill>
                <a:schemeClr val="accent4">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2" name="Group 311"/>
          <p:cNvGrpSpPr/>
          <p:nvPr/>
        </p:nvGrpSpPr>
        <p:grpSpPr>
          <a:xfrm>
            <a:off x="10654881" y="3304307"/>
            <a:ext cx="162731" cy="301456"/>
            <a:chOff x="11279290" y="4186552"/>
            <a:chExt cx="162731" cy="301456"/>
          </a:xfrm>
        </p:grpSpPr>
        <p:cxnSp>
          <p:nvCxnSpPr>
            <p:cNvPr id="313"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69"/>
              </p:custDataLst>
            </p:nvPr>
          </p:nvCxnSpPr>
          <p:spPr>
            <a:xfrm>
              <a:off x="11279290" y="4186552"/>
              <a:ext cx="0" cy="301456"/>
            </a:xfrm>
            <a:prstGeom prst="line">
              <a:avLst/>
            </a:prstGeom>
            <a:solidFill>
              <a:srgbClr val="7030A0"/>
            </a:solidFill>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4" name="OTLSHAPE_M_9b39fefad822441faaec2498033d8bd1_Shape">
              <a:extLst>
                <a:ext uri="{FF2B5EF4-FFF2-40B4-BE49-F238E27FC236}">
                  <a16:creationId xmlns="" xmlns:a16="http://schemas.microsoft.com/office/drawing/2014/main" id="{03F4A5A6-43EA-4552-9879-F366F2B8B5FE}"/>
                </a:ext>
              </a:extLst>
            </p:cNvPr>
            <p:cNvSpPr/>
            <p:nvPr>
              <p:custDataLst>
                <p:tags r:id="rId70"/>
              </p:custDataLst>
            </p:nvPr>
          </p:nvSpPr>
          <p:spPr>
            <a:xfrm rot="16200000" flipV="1">
              <a:off x="11289892" y="4175951"/>
              <a:ext cx="141527" cy="162730"/>
            </a:xfrm>
            <a:prstGeom prst="triangle">
              <a:avLst/>
            </a:prstGeom>
            <a:solidFill>
              <a:srgbClr val="7030A0"/>
            </a:solidFill>
            <a:ln w="12700" cap="flat" cmpd="sng" algn="ctr">
              <a:solidFill>
                <a:srgbClr val="7030A0"/>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6" name="Group 315"/>
          <p:cNvGrpSpPr/>
          <p:nvPr/>
        </p:nvGrpSpPr>
        <p:grpSpPr>
          <a:xfrm>
            <a:off x="1603728" y="3733260"/>
            <a:ext cx="162731" cy="301456"/>
            <a:chOff x="11279290" y="1074860"/>
            <a:chExt cx="162731" cy="301456"/>
          </a:xfrm>
        </p:grpSpPr>
        <p:cxnSp>
          <p:nvCxnSpPr>
            <p:cNvPr id="317"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67"/>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8" name="OTLSHAPE_M_9b39fefad822441faaec2498033d8bd1_Shape">
              <a:extLst>
                <a:ext uri="{FF2B5EF4-FFF2-40B4-BE49-F238E27FC236}">
                  <a16:creationId xmlns="" xmlns:a16="http://schemas.microsoft.com/office/drawing/2014/main" id="{03F4A5A6-43EA-4552-9879-F366F2B8B5FE}"/>
                </a:ext>
              </a:extLst>
            </p:cNvPr>
            <p:cNvSpPr/>
            <p:nvPr>
              <p:custDataLst>
                <p:tags r:id="rId68"/>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19" name="TextBox 318"/>
          <p:cNvSpPr txBox="1"/>
          <p:nvPr/>
        </p:nvSpPr>
        <p:spPr>
          <a:xfrm>
            <a:off x="2698773" y="3768049"/>
            <a:ext cx="704868" cy="261610"/>
          </a:xfrm>
          <a:prstGeom prst="rect">
            <a:avLst/>
          </a:prstGeom>
          <a:noFill/>
        </p:spPr>
        <p:txBody>
          <a:bodyPr wrap="square" rtlCol="0">
            <a:spAutoFit/>
          </a:bodyPr>
          <a:lstStyle/>
          <a:p>
            <a:pPr algn="ctr"/>
            <a:r>
              <a:rPr lang="en-US" sz="1050" dirty="0" smtClean="0"/>
              <a:t>98%</a:t>
            </a:r>
            <a:endParaRPr lang="en-US" sz="1050" dirty="0"/>
          </a:p>
        </p:txBody>
      </p:sp>
      <p:grpSp>
        <p:nvGrpSpPr>
          <p:cNvPr id="320" name="Group 319"/>
          <p:cNvGrpSpPr/>
          <p:nvPr/>
        </p:nvGrpSpPr>
        <p:grpSpPr>
          <a:xfrm>
            <a:off x="4775785" y="3733260"/>
            <a:ext cx="162731" cy="301456"/>
            <a:chOff x="11279290" y="4186552"/>
            <a:chExt cx="162731" cy="301456"/>
          </a:xfrm>
        </p:grpSpPr>
        <p:cxnSp>
          <p:nvCxnSpPr>
            <p:cNvPr id="321"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65"/>
              </p:custDataLst>
            </p:nvPr>
          </p:nvCxnSpPr>
          <p:spPr>
            <a:xfrm>
              <a:off x="11279290" y="4186552"/>
              <a:ext cx="0" cy="301456"/>
            </a:xfrm>
            <a:prstGeom prst="line">
              <a:avLst/>
            </a:prstGeom>
            <a:solidFill>
              <a:srgbClr val="7030A0"/>
            </a:solidFill>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2" name="OTLSHAPE_M_9b39fefad822441faaec2498033d8bd1_Shape">
              <a:extLst>
                <a:ext uri="{FF2B5EF4-FFF2-40B4-BE49-F238E27FC236}">
                  <a16:creationId xmlns="" xmlns:a16="http://schemas.microsoft.com/office/drawing/2014/main" id="{03F4A5A6-43EA-4552-9879-F366F2B8B5FE}"/>
                </a:ext>
              </a:extLst>
            </p:cNvPr>
            <p:cNvSpPr/>
            <p:nvPr>
              <p:custDataLst>
                <p:tags r:id="rId66"/>
              </p:custDataLst>
            </p:nvPr>
          </p:nvSpPr>
          <p:spPr>
            <a:xfrm rot="16200000" flipV="1">
              <a:off x="11289892" y="4175951"/>
              <a:ext cx="141527" cy="162730"/>
            </a:xfrm>
            <a:prstGeom prst="triangle">
              <a:avLst/>
            </a:prstGeom>
            <a:solidFill>
              <a:srgbClr val="7030A0"/>
            </a:solidFill>
            <a:ln w="12700" cap="flat" cmpd="sng" algn="ctr">
              <a:solidFill>
                <a:srgbClr val="7030A0"/>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23" name="Group 322"/>
          <p:cNvGrpSpPr/>
          <p:nvPr/>
        </p:nvGrpSpPr>
        <p:grpSpPr>
          <a:xfrm>
            <a:off x="4420259" y="1985068"/>
            <a:ext cx="162731" cy="301456"/>
            <a:chOff x="11279290" y="3120581"/>
            <a:chExt cx="162731" cy="301456"/>
          </a:xfrm>
        </p:grpSpPr>
        <p:cxnSp>
          <p:nvCxnSpPr>
            <p:cNvPr id="324"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63"/>
              </p:custDataLst>
            </p:nvPr>
          </p:nvCxnSpPr>
          <p:spPr>
            <a:xfrm>
              <a:off x="11279290" y="3120581"/>
              <a:ext cx="0" cy="301456"/>
            </a:xfrm>
            <a:prstGeom prst="line">
              <a:avLst/>
            </a:prstGeom>
            <a:solidFill>
              <a:schemeClr val="accent4">
                <a:lumMod val="50000"/>
              </a:schemeClr>
            </a:solidFill>
            <a:ln w="9525" cap="flat" cmpd="sng" algn="ctr">
              <a:solidFill>
                <a:schemeClr val="accent4">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5" name="OTLSHAPE_M_9b39fefad822441faaec2498033d8bd1_Shape">
              <a:extLst>
                <a:ext uri="{FF2B5EF4-FFF2-40B4-BE49-F238E27FC236}">
                  <a16:creationId xmlns="" xmlns:a16="http://schemas.microsoft.com/office/drawing/2014/main" id="{03F4A5A6-43EA-4552-9879-F366F2B8B5FE}"/>
                </a:ext>
              </a:extLst>
            </p:cNvPr>
            <p:cNvSpPr/>
            <p:nvPr>
              <p:custDataLst>
                <p:tags r:id="rId64"/>
              </p:custDataLst>
            </p:nvPr>
          </p:nvSpPr>
          <p:spPr>
            <a:xfrm rot="16200000" flipV="1">
              <a:off x="11289892" y="3109980"/>
              <a:ext cx="141527" cy="162730"/>
            </a:xfrm>
            <a:prstGeom prst="triangle">
              <a:avLst/>
            </a:prstGeom>
            <a:solidFill>
              <a:schemeClr val="accent4">
                <a:lumMod val="50000"/>
              </a:schemeClr>
            </a:solidFill>
            <a:ln w="12700" cap="flat" cmpd="sng" algn="ctr">
              <a:solidFill>
                <a:schemeClr val="accent4">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31" name="Group 330"/>
          <p:cNvGrpSpPr/>
          <p:nvPr/>
        </p:nvGrpSpPr>
        <p:grpSpPr>
          <a:xfrm>
            <a:off x="3461713" y="3733260"/>
            <a:ext cx="162731" cy="301456"/>
            <a:chOff x="11279290" y="2082459"/>
            <a:chExt cx="162731" cy="301456"/>
          </a:xfrm>
        </p:grpSpPr>
        <p:cxnSp>
          <p:nvCxnSpPr>
            <p:cNvPr id="332"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61"/>
              </p:custDataLst>
            </p:nvPr>
          </p:nvCxnSpPr>
          <p:spPr>
            <a:xfrm>
              <a:off x="11279290" y="2082459"/>
              <a:ext cx="0" cy="301456"/>
            </a:xfrm>
            <a:prstGeom prst="line">
              <a:avLst/>
            </a:prstGeom>
            <a:solidFill>
              <a:srgbClr val="FF0000"/>
            </a:solidFill>
            <a:ln w="952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3" name="OTLSHAPE_M_9b39fefad822441faaec2498033d8bd1_Shape">
              <a:extLst>
                <a:ext uri="{FF2B5EF4-FFF2-40B4-BE49-F238E27FC236}">
                  <a16:creationId xmlns="" xmlns:a16="http://schemas.microsoft.com/office/drawing/2014/main" id="{03F4A5A6-43EA-4552-9879-F366F2B8B5FE}"/>
                </a:ext>
              </a:extLst>
            </p:cNvPr>
            <p:cNvSpPr/>
            <p:nvPr>
              <p:custDataLst>
                <p:tags r:id="rId62"/>
              </p:custDataLst>
            </p:nvPr>
          </p:nvSpPr>
          <p:spPr>
            <a:xfrm rot="16200000" flipV="1">
              <a:off x="11289892" y="2071858"/>
              <a:ext cx="141527" cy="162730"/>
            </a:xfrm>
            <a:prstGeom prst="triangle">
              <a:avLst/>
            </a:prstGeom>
            <a:solidFill>
              <a:srgbClr val="FF000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34" name="Group 333"/>
          <p:cNvGrpSpPr/>
          <p:nvPr/>
        </p:nvGrpSpPr>
        <p:grpSpPr>
          <a:xfrm>
            <a:off x="3768207" y="3733260"/>
            <a:ext cx="162731" cy="301456"/>
            <a:chOff x="11279290" y="3120581"/>
            <a:chExt cx="162731" cy="301456"/>
          </a:xfrm>
        </p:grpSpPr>
        <p:cxnSp>
          <p:nvCxnSpPr>
            <p:cNvPr id="335"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59"/>
              </p:custDataLst>
            </p:nvPr>
          </p:nvCxnSpPr>
          <p:spPr>
            <a:xfrm>
              <a:off x="11279290" y="3120581"/>
              <a:ext cx="0" cy="301456"/>
            </a:xfrm>
            <a:prstGeom prst="line">
              <a:avLst/>
            </a:prstGeom>
            <a:solidFill>
              <a:schemeClr val="accent4">
                <a:lumMod val="50000"/>
              </a:schemeClr>
            </a:solidFill>
            <a:ln w="9525" cap="flat" cmpd="sng" algn="ctr">
              <a:solidFill>
                <a:schemeClr val="accent4">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6" name="OTLSHAPE_M_9b39fefad822441faaec2498033d8bd1_Shape">
              <a:extLst>
                <a:ext uri="{FF2B5EF4-FFF2-40B4-BE49-F238E27FC236}">
                  <a16:creationId xmlns="" xmlns:a16="http://schemas.microsoft.com/office/drawing/2014/main" id="{03F4A5A6-43EA-4552-9879-F366F2B8B5FE}"/>
                </a:ext>
              </a:extLst>
            </p:cNvPr>
            <p:cNvSpPr/>
            <p:nvPr>
              <p:custDataLst>
                <p:tags r:id="rId60"/>
              </p:custDataLst>
            </p:nvPr>
          </p:nvSpPr>
          <p:spPr>
            <a:xfrm rot="16200000" flipV="1">
              <a:off x="11289892" y="3109980"/>
              <a:ext cx="141527" cy="162730"/>
            </a:xfrm>
            <a:prstGeom prst="triangle">
              <a:avLst/>
            </a:prstGeom>
            <a:solidFill>
              <a:schemeClr val="accent4">
                <a:lumMod val="50000"/>
              </a:schemeClr>
            </a:solidFill>
            <a:ln w="12700" cap="flat" cmpd="sng" algn="ctr">
              <a:solidFill>
                <a:schemeClr val="accent4">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41" name="Group 340"/>
          <p:cNvGrpSpPr/>
          <p:nvPr/>
        </p:nvGrpSpPr>
        <p:grpSpPr>
          <a:xfrm>
            <a:off x="5424547" y="3733260"/>
            <a:ext cx="162731" cy="301456"/>
            <a:chOff x="11279290" y="5259141"/>
            <a:chExt cx="162731" cy="301456"/>
          </a:xfrm>
        </p:grpSpPr>
        <p:cxnSp>
          <p:nvCxnSpPr>
            <p:cNvPr id="342"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57"/>
              </p:custDataLst>
            </p:nvPr>
          </p:nvCxnSpPr>
          <p:spPr>
            <a:xfrm>
              <a:off x="11279290" y="5259141"/>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3" name="OTLSHAPE_M_9b39fefad822441faaec2498033d8bd1_Shape">
              <a:extLst>
                <a:ext uri="{FF2B5EF4-FFF2-40B4-BE49-F238E27FC236}">
                  <a16:creationId xmlns="" xmlns:a16="http://schemas.microsoft.com/office/drawing/2014/main" id="{03F4A5A6-43EA-4552-9879-F366F2B8B5FE}"/>
                </a:ext>
              </a:extLst>
            </p:cNvPr>
            <p:cNvSpPr/>
            <p:nvPr>
              <p:custDataLst>
                <p:tags r:id="rId58"/>
              </p:custDataLst>
            </p:nvPr>
          </p:nvSpPr>
          <p:spPr>
            <a:xfrm rot="16200000" flipV="1">
              <a:off x="11289892" y="5248540"/>
              <a:ext cx="141527" cy="162730"/>
            </a:xfrm>
            <a:prstGeom prst="triangle">
              <a:avLst/>
            </a:prstGeom>
            <a:solidFill>
              <a:schemeClr val="accent6"/>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44" name="Rectangle 343">
            <a:extLst>
              <a:ext uri="{FF2B5EF4-FFF2-40B4-BE49-F238E27FC236}">
                <a16:creationId xmlns="" xmlns:a16="http://schemas.microsoft.com/office/drawing/2014/main" id="{693A01A5-7517-46D4-AEDA-684B6A6F496A}"/>
              </a:ext>
            </a:extLst>
          </p:cNvPr>
          <p:cNvSpPr/>
          <p:nvPr/>
        </p:nvSpPr>
        <p:spPr>
          <a:xfrm>
            <a:off x="1586486" y="4226127"/>
            <a:ext cx="3816160" cy="264217"/>
          </a:xfrm>
          <a:prstGeom prst="rect">
            <a:avLst/>
          </a:prstGeom>
          <a:gradFill flip="none" rotWithShape="1">
            <a:gsLst>
              <a:gs pos="98000">
                <a:schemeClr val="accent6">
                  <a:lumMod val="89000"/>
                </a:schemeClr>
              </a:gs>
              <a:gs pos="100000">
                <a:srgbClr val="FFFF00"/>
              </a:gs>
            </a:gsLst>
            <a:lin ang="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endParaRPr lang="en-US" sz="900" dirty="0">
              <a:solidFill>
                <a:schemeClr val="tx1"/>
              </a:solidFill>
            </a:endParaRPr>
          </a:p>
        </p:txBody>
      </p:sp>
      <p:cxnSp>
        <p:nvCxnSpPr>
          <p:cNvPr id="345" name="Straight Arrow Connector 344">
            <a:extLst>
              <a:ext uri="{FF2B5EF4-FFF2-40B4-BE49-F238E27FC236}">
                <a16:creationId xmlns="" xmlns:a16="http://schemas.microsoft.com/office/drawing/2014/main" id="{7DBF7AA1-6EF2-4145-BC4D-E1CCF8DE3794}"/>
              </a:ext>
            </a:extLst>
          </p:cNvPr>
          <p:cNvCxnSpPr>
            <a:endCxn id="344" idx="1"/>
          </p:cNvCxnSpPr>
          <p:nvPr/>
        </p:nvCxnSpPr>
        <p:spPr>
          <a:xfrm>
            <a:off x="1457038" y="4358235"/>
            <a:ext cx="129448" cy="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6" name="TextBox 345">
            <a:extLst>
              <a:ext uri="{FF2B5EF4-FFF2-40B4-BE49-F238E27FC236}">
                <a16:creationId xmlns="" xmlns:a16="http://schemas.microsoft.com/office/drawing/2014/main" id="{0C42D947-9C00-4681-8B3F-E84852DA1D87}"/>
              </a:ext>
            </a:extLst>
          </p:cNvPr>
          <p:cNvSpPr txBox="1"/>
          <p:nvPr/>
        </p:nvSpPr>
        <p:spPr>
          <a:xfrm>
            <a:off x="5593103" y="4282041"/>
            <a:ext cx="881010" cy="230832"/>
          </a:xfrm>
          <a:prstGeom prst="rect">
            <a:avLst/>
          </a:prstGeom>
          <a:noFill/>
        </p:spPr>
        <p:txBody>
          <a:bodyPr wrap="none" rtlCol="0" anchor="ctr">
            <a:spAutoFit/>
          </a:bodyPr>
          <a:lstStyle/>
          <a:p>
            <a:r>
              <a:rPr lang="en-US" sz="900" spc="-3" dirty="0" smtClean="0">
                <a:solidFill>
                  <a:schemeClr val="dk1"/>
                </a:solidFill>
                <a:latin typeface="Calibri" panose="020F0502020204030204" pitchFamily="34" charset="0"/>
              </a:rPr>
              <a:t>Jan 01 – Jun 30</a:t>
            </a:r>
            <a:endParaRPr lang="en-US" sz="900" spc="-3" dirty="0">
              <a:solidFill>
                <a:schemeClr val="dk1"/>
              </a:solidFill>
              <a:latin typeface="Calibri" panose="020F0502020204030204" pitchFamily="34" charset="0"/>
            </a:endParaRPr>
          </a:p>
        </p:txBody>
      </p:sp>
      <p:grpSp>
        <p:nvGrpSpPr>
          <p:cNvPr id="347" name="Group 346"/>
          <p:cNvGrpSpPr/>
          <p:nvPr/>
        </p:nvGrpSpPr>
        <p:grpSpPr>
          <a:xfrm>
            <a:off x="1596628" y="4203255"/>
            <a:ext cx="162731" cy="301456"/>
            <a:chOff x="11279290" y="1074860"/>
            <a:chExt cx="162731" cy="301456"/>
          </a:xfrm>
        </p:grpSpPr>
        <p:cxnSp>
          <p:nvCxnSpPr>
            <p:cNvPr id="348"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55"/>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9" name="OTLSHAPE_M_9b39fefad822441faaec2498033d8bd1_Shape">
              <a:extLst>
                <a:ext uri="{FF2B5EF4-FFF2-40B4-BE49-F238E27FC236}">
                  <a16:creationId xmlns="" xmlns:a16="http://schemas.microsoft.com/office/drawing/2014/main" id="{03F4A5A6-43EA-4552-9879-F366F2B8B5FE}"/>
                </a:ext>
              </a:extLst>
            </p:cNvPr>
            <p:cNvSpPr/>
            <p:nvPr>
              <p:custDataLst>
                <p:tags r:id="rId56"/>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50" name="TextBox 349"/>
          <p:cNvSpPr txBox="1"/>
          <p:nvPr/>
        </p:nvSpPr>
        <p:spPr>
          <a:xfrm>
            <a:off x="2691673" y="4238044"/>
            <a:ext cx="704868" cy="261610"/>
          </a:xfrm>
          <a:prstGeom prst="rect">
            <a:avLst/>
          </a:prstGeom>
          <a:noFill/>
        </p:spPr>
        <p:txBody>
          <a:bodyPr wrap="square" rtlCol="0">
            <a:spAutoFit/>
          </a:bodyPr>
          <a:lstStyle/>
          <a:p>
            <a:pPr algn="ctr"/>
            <a:r>
              <a:rPr lang="en-US" sz="1050" dirty="0" smtClean="0"/>
              <a:t>98%</a:t>
            </a:r>
            <a:endParaRPr lang="en-US" sz="1050" dirty="0"/>
          </a:p>
        </p:txBody>
      </p:sp>
      <p:grpSp>
        <p:nvGrpSpPr>
          <p:cNvPr id="351" name="Group 350"/>
          <p:cNvGrpSpPr/>
          <p:nvPr/>
        </p:nvGrpSpPr>
        <p:grpSpPr>
          <a:xfrm>
            <a:off x="4768685" y="4203255"/>
            <a:ext cx="162731" cy="301456"/>
            <a:chOff x="11279290" y="4186552"/>
            <a:chExt cx="162731" cy="301456"/>
          </a:xfrm>
        </p:grpSpPr>
        <p:cxnSp>
          <p:nvCxnSpPr>
            <p:cNvPr id="352"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53"/>
              </p:custDataLst>
            </p:nvPr>
          </p:nvCxnSpPr>
          <p:spPr>
            <a:xfrm>
              <a:off x="11279290" y="4186552"/>
              <a:ext cx="0" cy="301456"/>
            </a:xfrm>
            <a:prstGeom prst="line">
              <a:avLst/>
            </a:prstGeom>
            <a:solidFill>
              <a:srgbClr val="7030A0"/>
            </a:solidFill>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3" name="OTLSHAPE_M_9b39fefad822441faaec2498033d8bd1_Shape">
              <a:extLst>
                <a:ext uri="{FF2B5EF4-FFF2-40B4-BE49-F238E27FC236}">
                  <a16:creationId xmlns="" xmlns:a16="http://schemas.microsoft.com/office/drawing/2014/main" id="{03F4A5A6-43EA-4552-9879-F366F2B8B5FE}"/>
                </a:ext>
              </a:extLst>
            </p:cNvPr>
            <p:cNvSpPr/>
            <p:nvPr>
              <p:custDataLst>
                <p:tags r:id="rId54"/>
              </p:custDataLst>
            </p:nvPr>
          </p:nvSpPr>
          <p:spPr>
            <a:xfrm rot="16200000" flipV="1">
              <a:off x="11289892" y="4175951"/>
              <a:ext cx="141527" cy="162730"/>
            </a:xfrm>
            <a:prstGeom prst="triangle">
              <a:avLst/>
            </a:prstGeom>
            <a:solidFill>
              <a:srgbClr val="7030A0"/>
            </a:solidFill>
            <a:ln w="12700" cap="flat" cmpd="sng" algn="ctr">
              <a:solidFill>
                <a:srgbClr val="7030A0"/>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54" name="Group 353"/>
          <p:cNvGrpSpPr/>
          <p:nvPr/>
        </p:nvGrpSpPr>
        <p:grpSpPr>
          <a:xfrm>
            <a:off x="3454613" y="4203255"/>
            <a:ext cx="162731" cy="301456"/>
            <a:chOff x="11279290" y="2082459"/>
            <a:chExt cx="162731" cy="301456"/>
          </a:xfrm>
        </p:grpSpPr>
        <p:cxnSp>
          <p:nvCxnSpPr>
            <p:cNvPr id="355"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51"/>
              </p:custDataLst>
            </p:nvPr>
          </p:nvCxnSpPr>
          <p:spPr>
            <a:xfrm>
              <a:off x="11279290" y="2082459"/>
              <a:ext cx="0" cy="301456"/>
            </a:xfrm>
            <a:prstGeom prst="line">
              <a:avLst/>
            </a:prstGeom>
            <a:solidFill>
              <a:srgbClr val="FF0000"/>
            </a:solidFill>
            <a:ln w="952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6" name="OTLSHAPE_M_9b39fefad822441faaec2498033d8bd1_Shape">
              <a:extLst>
                <a:ext uri="{FF2B5EF4-FFF2-40B4-BE49-F238E27FC236}">
                  <a16:creationId xmlns="" xmlns:a16="http://schemas.microsoft.com/office/drawing/2014/main" id="{03F4A5A6-43EA-4552-9879-F366F2B8B5FE}"/>
                </a:ext>
              </a:extLst>
            </p:cNvPr>
            <p:cNvSpPr/>
            <p:nvPr>
              <p:custDataLst>
                <p:tags r:id="rId52"/>
              </p:custDataLst>
            </p:nvPr>
          </p:nvSpPr>
          <p:spPr>
            <a:xfrm rot="16200000" flipV="1">
              <a:off x="11289892" y="2071858"/>
              <a:ext cx="141527" cy="162730"/>
            </a:xfrm>
            <a:prstGeom prst="triangle">
              <a:avLst/>
            </a:prstGeom>
            <a:solidFill>
              <a:srgbClr val="FF000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57" name="Group 356"/>
          <p:cNvGrpSpPr/>
          <p:nvPr/>
        </p:nvGrpSpPr>
        <p:grpSpPr>
          <a:xfrm>
            <a:off x="3761107" y="4203255"/>
            <a:ext cx="162731" cy="301456"/>
            <a:chOff x="11279290" y="3120581"/>
            <a:chExt cx="162731" cy="301456"/>
          </a:xfrm>
        </p:grpSpPr>
        <p:cxnSp>
          <p:nvCxnSpPr>
            <p:cNvPr id="358"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49"/>
              </p:custDataLst>
            </p:nvPr>
          </p:nvCxnSpPr>
          <p:spPr>
            <a:xfrm>
              <a:off x="11279290" y="3120581"/>
              <a:ext cx="0" cy="301456"/>
            </a:xfrm>
            <a:prstGeom prst="line">
              <a:avLst/>
            </a:prstGeom>
            <a:solidFill>
              <a:schemeClr val="accent4">
                <a:lumMod val="50000"/>
              </a:schemeClr>
            </a:solidFill>
            <a:ln w="9525" cap="flat" cmpd="sng" algn="ctr">
              <a:solidFill>
                <a:schemeClr val="accent4">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9" name="OTLSHAPE_M_9b39fefad822441faaec2498033d8bd1_Shape">
              <a:extLst>
                <a:ext uri="{FF2B5EF4-FFF2-40B4-BE49-F238E27FC236}">
                  <a16:creationId xmlns="" xmlns:a16="http://schemas.microsoft.com/office/drawing/2014/main" id="{03F4A5A6-43EA-4552-9879-F366F2B8B5FE}"/>
                </a:ext>
              </a:extLst>
            </p:cNvPr>
            <p:cNvSpPr/>
            <p:nvPr>
              <p:custDataLst>
                <p:tags r:id="rId50"/>
              </p:custDataLst>
            </p:nvPr>
          </p:nvSpPr>
          <p:spPr>
            <a:xfrm rot="16200000" flipV="1">
              <a:off x="11289892" y="3109980"/>
              <a:ext cx="141527" cy="162730"/>
            </a:xfrm>
            <a:prstGeom prst="triangle">
              <a:avLst/>
            </a:prstGeom>
            <a:solidFill>
              <a:schemeClr val="accent4">
                <a:lumMod val="50000"/>
              </a:schemeClr>
            </a:solidFill>
            <a:ln w="12700" cap="flat" cmpd="sng" algn="ctr">
              <a:solidFill>
                <a:schemeClr val="accent4">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60" name="Group 359"/>
          <p:cNvGrpSpPr/>
          <p:nvPr/>
        </p:nvGrpSpPr>
        <p:grpSpPr>
          <a:xfrm>
            <a:off x="5417447" y="4203255"/>
            <a:ext cx="162731" cy="301456"/>
            <a:chOff x="11279290" y="5259141"/>
            <a:chExt cx="162731" cy="301456"/>
          </a:xfrm>
        </p:grpSpPr>
        <p:cxnSp>
          <p:nvCxnSpPr>
            <p:cNvPr id="361"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47"/>
              </p:custDataLst>
            </p:nvPr>
          </p:nvCxnSpPr>
          <p:spPr>
            <a:xfrm>
              <a:off x="11279290" y="5259141"/>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2" name="OTLSHAPE_M_9b39fefad822441faaec2498033d8bd1_Shape">
              <a:extLst>
                <a:ext uri="{FF2B5EF4-FFF2-40B4-BE49-F238E27FC236}">
                  <a16:creationId xmlns="" xmlns:a16="http://schemas.microsoft.com/office/drawing/2014/main" id="{03F4A5A6-43EA-4552-9879-F366F2B8B5FE}"/>
                </a:ext>
              </a:extLst>
            </p:cNvPr>
            <p:cNvSpPr/>
            <p:nvPr>
              <p:custDataLst>
                <p:tags r:id="rId48"/>
              </p:custDataLst>
            </p:nvPr>
          </p:nvSpPr>
          <p:spPr>
            <a:xfrm rot="16200000" flipV="1">
              <a:off x="11289892" y="5248540"/>
              <a:ext cx="141527" cy="162730"/>
            </a:xfrm>
            <a:prstGeom prst="triangle">
              <a:avLst/>
            </a:prstGeom>
            <a:solidFill>
              <a:schemeClr val="accent6"/>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63" name="Rectangle 362">
            <a:extLst>
              <a:ext uri="{FF2B5EF4-FFF2-40B4-BE49-F238E27FC236}">
                <a16:creationId xmlns="" xmlns:a16="http://schemas.microsoft.com/office/drawing/2014/main" id="{693A01A5-7517-46D4-AEDA-684B6A6F496A}"/>
              </a:ext>
            </a:extLst>
          </p:cNvPr>
          <p:cNvSpPr/>
          <p:nvPr/>
        </p:nvSpPr>
        <p:spPr>
          <a:xfrm>
            <a:off x="1586058" y="4641033"/>
            <a:ext cx="3816160" cy="264217"/>
          </a:xfrm>
          <a:prstGeom prst="rect">
            <a:avLst/>
          </a:prstGeom>
          <a:gradFill flip="none" rotWithShape="1">
            <a:gsLst>
              <a:gs pos="98000">
                <a:schemeClr val="accent6">
                  <a:lumMod val="89000"/>
                </a:schemeClr>
              </a:gs>
              <a:gs pos="100000">
                <a:srgbClr val="FFFF00"/>
              </a:gs>
            </a:gsLst>
            <a:lin ang="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endParaRPr lang="en-US" sz="900" dirty="0">
              <a:solidFill>
                <a:schemeClr val="tx1"/>
              </a:solidFill>
            </a:endParaRPr>
          </a:p>
        </p:txBody>
      </p:sp>
      <p:cxnSp>
        <p:nvCxnSpPr>
          <p:cNvPr id="364" name="Straight Arrow Connector 363">
            <a:extLst>
              <a:ext uri="{FF2B5EF4-FFF2-40B4-BE49-F238E27FC236}">
                <a16:creationId xmlns="" xmlns:a16="http://schemas.microsoft.com/office/drawing/2014/main" id="{7DBF7AA1-6EF2-4145-BC4D-E1CCF8DE3794}"/>
              </a:ext>
            </a:extLst>
          </p:cNvPr>
          <p:cNvCxnSpPr>
            <a:endCxn id="363" idx="1"/>
          </p:cNvCxnSpPr>
          <p:nvPr/>
        </p:nvCxnSpPr>
        <p:spPr>
          <a:xfrm>
            <a:off x="1456610" y="4773141"/>
            <a:ext cx="129448" cy="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5" name="TextBox 364">
            <a:extLst>
              <a:ext uri="{FF2B5EF4-FFF2-40B4-BE49-F238E27FC236}">
                <a16:creationId xmlns="" xmlns:a16="http://schemas.microsoft.com/office/drawing/2014/main" id="{0C42D947-9C00-4681-8B3F-E84852DA1D87}"/>
              </a:ext>
            </a:extLst>
          </p:cNvPr>
          <p:cNvSpPr txBox="1"/>
          <p:nvPr/>
        </p:nvSpPr>
        <p:spPr>
          <a:xfrm>
            <a:off x="5592675" y="4696947"/>
            <a:ext cx="881010" cy="230832"/>
          </a:xfrm>
          <a:prstGeom prst="rect">
            <a:avLst/>
          </a:prstGeom>
          <a:noFill/>
        </p:spPr>
        <p:txBody>
          <a:bodyPr wrap="none" rtlCol="0" anchor="ctr">
            <a:spAutoFit/>
          </a:bodyPr>
          <a:lstStyle/>
          <a:p>
            <a:r>
              <a:rPr lang="en-US" sz="900" spc="-3" dirty="0" smtClean="0">
                <a:solidFill>
                  <a:schemeClr val="dk1"/>
                </a:solidFill>
                <a:latin typeface="Calibri" panose="020F0502020204030204" pitchFamily="34" charset="0"/>
              </a:rPr>
              <a:t>Jan 01 – Jun 30</a:t>
            </a:r>
            <a:endParaRPr lang="en-US" sz="900" spc="-3" dirty="0">
              <a:solidFill>
                <a:schemeClr val="dk1"/>
              </a:solidFill>
              <a:latin typeface="Calibri" panose="020F0502020204030204" pitchFamily="34" charset="0"/>
            </a:endParaRPr>
          </a:p>
        </p:txBody>
      </p:sp>
      <p:grpSp>
        <p:nvGrpSpPr>
          <p:cNvPr id="366" name="Group 365"/>
          <p:cNvGrpSpPr/>
          <p:nvPr/>
        </p:nvGrpSpPr>
        <p:grpSpPr>
          <a:xfrm>
            <a:off x="1596200" y="4618161"/>
            <a:ext cx="162731" cy="301456"/>
            <a:chOff x="11279290" y="1074860"/>
            <a:chExt cx="162731" cy="301456"/>
          </a:xfrm>
        </p:grpSpPr>
        <p:cxnSp>
          <p:nvCxnSpPr>
            <p:cNvPr id="367"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45"/>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8" name="OTLSHAPE_M_9b39fefad822441faaec2498033d8bd1_Shape">
              <a:extLst>
                <a:ext uri="{FF2B5EF4-FFF2-40B4-BE49-F238E27FC236}">
                  <a16:creationId xmlns="" xmlns:a16="http://schemas.microsoft.com/office/drawing/2014/main" id="{03F4A5A6-43EA-4552-9879-F366F2B8B5FE}"/>
                </a:ext>
              </a:extLst>
            </p:cNvPr>
            <p:cNvSpPr/>
            <p:nvPr>
              <p:custDataLst>
                <p:tags r:id="rId46"/>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69" name="TextBox 368"/>
          <p:cNvSpPr txBox="1"/>
          <p:nvPr/>
        </p:nvSpPr>
        <p:spPr>
          <a:xfrm>
            <a:off x="2691245" y="4652950"/>
            <a:ext cx="704868" cy="261610"/>
          </a:xfrm>
          <a:prstGeom prst="rect">
            <a:avLst/>
          </a:prstGeom>
          <a:noFill/>
        </p:spPr>
        <p:txBody>
          <a:bodyPr wrap="square" rtlCol="0">
            <a:spAutoFit/>
          </a:bodyPr>
          <a:lstStyle/>
          <a:p>
            <a:pPr algn="ctr"/>
            <a:r>
              <a:rPr lang="en-US" sz="1050" dirty="0" smtClean="0"/>
              <a:t>98%</a:t>
            </a:r>
            <a:endParaRPr lang="en-US" sz="1050" dirty="0"/>
          </a:p>
        </p:txBody>
      </p:sp>
      <p:grpSp>
        <p:nvGrpSpPr>
          <p:cNvPr id="370" name="Group 369"/>
          <p:cNvGrpSpPr/>
          <p:nvPr/>
        </p:nvGrpSpPr>
        <p:grpSpPr>
          <a:xfrm>
            <a:off x="4768257" y="4618161"/>
            <a:ext cx="162731" cy="301456"/>
            <a:chOff x="11279290" y="4186552"/>
            <a:chExt cx="162731" cy="301456"/>
          </a:xfrm>
        </p:grpSpPr>
        <p:cxnSp>
          <p:nvCxnSpPr>
            <p:cNvPr id="371"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43"/>
              </p:custDataLst>
            </p:nvPr>
          </p:nvCxnSpPr>
          <p:spPr>
            <a:xfrm>
              <a:off x="11279290" y="4186552"/>
              <a:ext cx="0" cy="301456"/>
            </a:xfrm>
            <a:prstGeom prst="line">
              <a:avLst/>
            </a:prstGeom>
            <a:solidFill>
              <a:srgbClr val="7030A0"/>
            </a:solidFill>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2" name="OTLSHAPE_M_9b39fefad822441faaec2498033d8bd1_Shape">
              <a:extLst>
                <a:ext uri="{FF2B5EF4-FFF2-40B4-BE49-F238E27FC236}">
                  <a16:creationId xmlns="" xmlns:a16="http://schemas.microsoft.com/office/drawing/2014/main" id="{03F4A5A6-43EA-4552-9879-F366F2B8B5FE}"/>
                </a:ext>
              </a:extLst>
            </p:cNvPr>
            <p:cNvSpPr/>
            <p:nvPr>
              <p:custDataLst>
                <p:tags r:id="rId44"/>
              </p:custDataLst>
            </p:nvPr>
          </p:nvSpPr>
          <p:spPr>
            <a:xfrm rot="16200000" flipV="1">
              <a:off x="11289892" y="4175951"/>
              <a:ext cx="141527" cy="162730"/>
            </a:xfrm>
            <a:prstGeom prst="triangle">
              <a:avLst/>
            </a:prstGeom>
            <a:solidFill>
              <a:srgbClr val="7030A0"/>
            </a:solidFill>
            <a:ln w="12700" cap="flat" cmpd="sng" algn="ctr">
              <a:solidFill>
                <a:srgbClr val="7030A0"/>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73" name="Group 372"/>
          <p:cNvGrpSpPr/>
          <p:nvPr/>
        </p:nvGrpSpPr>
        <p:grpSpPr>
          <a:xfrm>
            <a:off x="3454185" y="4618161"/>
            <a:ext cx="162731" cy="301456"/>
            <a:chOff x="11279290" y="2082459"/>
            <a:chExt cx="162731" cy="301456"/>
          </a:xfrm>
        </p:grpSpPr>
        <p:cxnSp>
          <p:nvCxnSpPr>
            <p:cNvPr id="374"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41"/>
              </p:custDataLst>
            </p:nvPr>
          </p:nvCxnSpPr>
          <p:spPr>
            <a:xfrm>
              <a:off x="11279290" y="2082459"/>
              <a:ext cx="0" cy="301456"/>
            </a:xfrm>
            <a:prstGeom prst="line">
              <a:avLst/>
            </a:prstGeom>
            <a:solidFill>
              <a:srgbClr val="FF0000"/>
            </a:solidFill>
            <a:ln w="952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5" name="OTLSHAPE_M_9b39fefad822441faaec2498033d8bd1_Shape">
              <a:extLst>
                <a:ext uri="{FF2B5EF4-FFF2-40B4-BE49-F238E27FC236}">
                  <a16:creationId xmlns="" xmlns:a16="http://schemas.microsoft.com/office/drawing/2014/main" id="{03F4A5A6-43EA-4552-9879-F366F2B8B5FE}"/>
                </a:ext>
              </a:extLst>
            </p:cNvPr>
            <p:cNvSpPr/>
            <p:nvPr>
              <p:custDataLst>
                <p:tags r:id="rId42"/>
              </p:custDataLst>
            </p:nvPr>
          </p:nvSpPr>
          <p:spPr>
            <a:xfrm rot="16200000" flipV="1">
              <a:off x="11289892" y="2071858"/>
              <a:ext cx="141527" cy="162730"/>
            </a:xfrm>
            <a:prstGeom prst="triangle">
              <a:avLst/>
            </a:prstGeom>
            <a:solidFill>
              <a:srgbClr val="FF000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76" name="Group 375"/>
          <p:cNvGrpSpPr/>
          <p:nvPr/>
        </p:nvGrpSpPr>
        <p:grpSpPr>
          <a:xfrm>
            <a:off x="3760679" y="4618161"/>
            <a:ext cx="162731" cy="301456"/>
            <a:chOff x="11279290" y="3120581"/>
            <a:chExt cx="162731" cy="301456"/>
          </a:xfrm>
        </p:grpSpPr>
        <p:cxnSp>
          <p:nvCxnSpPr>
            <p:cNvPr id="377"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39"/>
              </p:custDataLst>
            </p:nvPr>
          </p:nvCxnSpPr>
          <p:spPr>
            <a:xfrm>
              <a:off x="11279290" y="3120581"/>
              <a:ext cx="0" cy="301456"/>
            </a:xfrm>
            <a:prstGeom prst="line">
              <a:avLst/>
            </a:prstGeom>
            <a:solidFill>
              <a:schemeClr val="accent4">
                <a:lumMod val="50000"/>
              </a:schemeClr>
            </a:solidFill>
            <a:ln w="9525" cap="flat" cmpd="sng" algn="ctr">
              <a:solidFill>
                <a:schemeClr val="accent4">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8" name="OTLSHAPE_M_9b39fefad822441faaec2498033d8bd1_Shape">
              <a:extLst>
                <a:ext uri="{FF2B5EF4-FFF2-40B4-BE49-F238E27FC236}">
                  <a16:creationId xmlns="" xmlns:a16="http://schemas.microsoft.com/office/drawing/2014/main" id="{03F4A5A6-43EA-4552-9879-F366F2B8B5FE}"/>
                </a:ext>
              </a:extLst>
            </p:cNvPr>
            <p:cNvSpPr/>
            <p:nvPr>
              <p:custDataLst>
                <p:tags r:id="rId40"/>
              </p:custDataLst>
            </p:nvPr>
          </p:nvSpPr>
          <p:spPr>
            <a:xfrm rot="16200000" flipV="1">
              <a:off x="11289892" y="3109980"/>
              <a:ext cx="141527" cy="162730"/>
            </a:xfrm>
            <a:prstGeom prst="triangle">
              <a:avLst/>
            </a:prstGeom>
            <a:solidFill>
              <a:schemeClr val="accent4">
                <a:lumMod val="50000"/>
              </a:schemeClr>
            </a:solidFill>
            <a:ln w="12700" cap="flat" cmpd="sng" algn="ctr">
              <a:solidFill>
                <a:schemeClr val="accent4">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79" name="Group 378"/>
          <p:cNvGrpSpPr/>
          <p:nvPr/>
        </p:nvGrpSpPr>
        <p:grpSpPr>
          <a:xfrm>
            <a:off x="5417019" y="4618161"/>
            <a:ext cx="162731" cy="301456"/>
            <a:chOff x="11279290" y="5259141"/>
            <a:chExt cx="162731" cy="301456"/>
          </a:xfrm>
        </p:grpSpPr>
        <p:cxnSp>
          <p:nvCxnSpPr>
            <p:cNvPr id="380"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37"/>
              </p:custDataLst>
            </p:nvPr>
          </p:nvCxnSpPr>
          <p:spPr>
            <a:xfrm>
              <a:off x="11279290" y="5259141"/>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1" name="OTLSHAPE_M_9b39fefad822441faaec2498033d8bd1_Shape">
              <a:extLst>
                <a:ext uri="{FF2B5EF4-FFF2-40B4-BE49-F238E27FC236}">
                  <a16:creationId xmlns="" xmlns:a16="http://schemas.microsoft.com/office/drawing/2014/main" id="{03F4A5A6-43EA-4552-9879-F366F2B8B5FE}"/>
                </a:ext>
              </a:extLst>
            </p:cNvPr>
            <p:cNvSpPr/>
            <p:nvPr>
              <p:custDataLst>
                <p:tags r:id="rId38"/>
              </p:custDataLst>
            </p:nvPr>
          </p:nvSpPr>
          <p:spPr>
            <a:xfrm rot="16200000" flipV="1">
              <a:off x="11289892" y="5248540"/>
              <a:ext cx="141527" cy="162730"/>
            </a:xfrm>
            <a:prstGeom prst="triangle">
              <a:avLst/>
            </a:prstGeom>
            <a:solidFill>
              <a:schemeClr val="accent6"/>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82" name="Rectangle 381">
            <a:extLst>
              <a:ext uri="{FF2B5EF4-FFF2-40B4-BE49-F238E27FC236}">
                <a16:creationId xmlns="" xmlns:a16="http://schemas.microsoft.com/office/drawing/2014/main" id="{693A01A5-7517-46D4-AEDA-684B6A6F496A}"/>
              </a:ext>
            </a:extLst>
          </p:cNvPr>
          <p:cNvSpPr/>
          <p:nvPr/>
        </p:nvSpPr>
        <p:spPr>
          <a:xfrm>
            <a:off x="1586058" y="5099023"/>
            <a:ext cx="7498080" cy="264217"/>
          </a:xfrm>
          <a:prstGeom prst="rect">
            <a:avLst/>
          </a:prstGeom>
          <a:gradFill flip="none" rotWithShape="1">
            <a:gsLst>
              <a:gs pos="98000">
                <a:schemeClr val="accent6">
                  <a:lumMod val="89000"/>
                </a:schemeClr>
              </a:gs>
              <a:gs pos="100000">
                <a:srgbClr val="FFFF00"/>
              </a:gs>
            </a:gsLst>
            <a:lin ang="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endParaRPr lang="en-US" sz="900" dirty="0">
              <a:solidFill>
                <a:schemeClr val="tx1"/>
              </a:solidFill>
            </a:endParaRPr>
          </a:p>
        </p:txBody>
      </p:sp>
      <p:cxnSp>
        <p:nvCxnSpPr>
          <p:cNvPr id="383" name="Straight Arrow Connector 382">
            <a:extLst>
              <a:ext uri="{FF2B5EF4-FFF2-40B4-BE49-F238E27FC236}">
                <a16:creationId xmlns="" xmlns:a16="http://schemas.microsoft.com/office/drawing/2014/main" id="{7DBF7AA1-6EF2-4145-BC4D-E1CCF8DE3794}"/>
              </a:ext>
            </a:extLst>
          </p:cNvPr>
          <p:cNvCxnSpPr>
            <a:endCxn id="382" idx="1"/>
          </p:cNvCxnSpPr>
          <p:nvPr/>
        </p:nvCxnSpPr>
        <p:spPr>
          <a:xfrm>
            <a:off x="1456610" y="5231131"/>
            <a:ext cx="129448" cy="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4" name="TextBox 383">
            <a:extLst>
              <a:ext uri="{FF2B5EF4-FFF2-40B4-BE49-F238E27FC236}">
                <a16:creationId xmlns="" xmlns:a16="http://schemas.microsoft.com/office/drawing/2014/main" id="{0C42D947-9C00-4681-8B3F-E84852DA1D87}"/>
              </a:ext>
            </a:extLst>
          </p:cNvPr>
          <p:cNvSpPr txBox="1"/>
          <p:nvPr/>
        </p:nvSpPr>
        <p:spPr>
          <a:xfrm>
            <a:off x="5592675" y="5154937"/>
            <a:ext cx="881010" cy="230832"/>
          </a:xfrm>
          <a:prstGeom prst="rect">
            <a:avLst/>
          </a:prstGeom>
          <a:noFill/>
        </p:spPr>
        <p:txBody>
          <a:bodyPr wrap="none" rtlCol="0" anchor="ctr">
            <a:spAutoFit/>
          </a:bodyPr>
          <a:lstStyle/>
          <a:p>
            <a:r>
              <a:rPr lang="en-US" sz="900" spc="-3" dirty="0" smtClean="0">
                <a:solidFill>
                  <a:schemeClr val="dk1"/>
                </a:solidFill>
                <a:latin typeface="Calibri" panose="020F0502020204030204" pitchFamily="34" charset="0"/>
              </a:rPr>
              <a:t>Jan 01 – Jun 30</a:t>
            </a:r>
            <a:endParaRPr lang="en-US" sz="900" spc="-3" dirty="0">
              <a:solidFill>
                <a:schemeClr val="dk1"/>
              </a:solidFill>
              <a:latin typeface="Calibri" panose="020F0502020204030204" pitchFamily="34" charset="0"/>
            </a:endParaRPr>
          </a:p>
        </p:txBody>
      </p:sp>
      <p:grpSp>
        <p:nvGrpSpPr>
          <p:cNvPr id="385" name="Group 384"/>
          <p:cNvGrpSpPr/>
          <p:nvPr/>
        </p:nvGrpSpPr>
        <p:grpSpPr>
          <a:xfrm>
            <a:off x="1596200" y="5076151"/>
            <a:ext cx="162731" cy="301456"/>
            <a:chOff x="11279290" y="1074860"/>
            <a:chExt cx="162731" cy="301456"/>
          </a:xfrm>
        </p:grpSpPr>
        <p:cxnSp>
          <p:nvCxnSpPr>
            <p:cNvPr id="386"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35"/>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7" name="OTLSHAPE_M_9b39fefad822441faaec2498033d8bd1_Shape">
              <a:extLst>
                <a:ext uri="{FF2B5EF4-FFF2-40B4-BE49-F238E27FC236}">
                  <a16:creationId xmlns="" xmlns:a16="http://schemas.microsoft.com/office/drawing/2014/main" id="{03F4A5A6-43EA-4552-9879-F366F2B8B5FE}"/>
                </a:ext>
              </a:extLst>
            </p:cNvPr>
            <p:cNvSpPr/>
            <p:nvPr>
              <p:custDataLst>
                <p:tags r:id="rId36"/>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88" name="TextBox 387"/>
          <p:cNvSpPr txBox="1"/>
          <p:nvPr/>
        </p:nvSpPr>
        <p:spPr>
          <a:xfrm>
            <a:off x="2691245" y="5110940"/>
            <a:ext cx="704868" cy="261610"/>
          </a:xfrm>
          <a:prstGeom prst="rect">
            <a:avLst/>
          </a:prstGeom>
          <a:noFill/>
        </p:spPr>
        <p:txBody>
          <a:bodyPr wrap="square" rtlCol="0">
            <a:spAutoFit/>
          </a:bodyPr>
          <a:lstStyle/>
          <a:p>
            <a:pPr algn="ctr"/>
            <a:r>
              <a:rPr lang="en-US" sz="1050" dirty="0" smtClean="0"/>
              <a:t>98%</a:t>
            </a:r>
            <a:endParaRPr lang="en-US" sz="1050" dirty="0"/>
          </a:p>
        </p:txBody>
      </p:sp>
      <p:grpSp>
        <p:nvGrpSpPr>
          <p:cNvPr id="389" name="Group 388"/>
          <p:cNvGrpSpPr/>
          <p:nvPr/>
        </p:nvGrpSpPr>
        <p:grpSpPr>
          <a:xfrm>
            <a:off x="4768257" y="5076151"/>
            <a:ext cx="162731" cy="301456"/>
            <a:chOff x="11279290" y="4186552"/>
            <a:chExt cx="162731" cy="301456"/>
          </a:xfrm>
        </p:grpSpPr>
        <p:cxnSp>
          <p:nvCxnSpPr>
            <p:cNvPr id="390"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33"/>
              </p:custDataLst>
            </p:nvPr>
          </p:nvCxnSpPr>
          <p:spPr>
            <a:xfrm>
              <a:off x="11279290" y="4186552"/>
              <a:ext cx="0" cy="301456"/>
            </a:xfrm>
            <a:prstGeom prst="line">
              <a:avLst/>
            </a:prstGeom>
            <a:solidFill>
              <a:srgbClr val="7030A0"/>
            </a:solidFill>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1" name="OTLSHAPE_M_9b39fefad822441faaec2498033d8bd1_Shape">
              <a:extLst>
                <a:ext uri="{FF2B5EF4-FFF2-40B4-BE49-F238E27FC236}">
                  <a16:creationId xmlns="" xmlns:a16="http://schemas.microsoft.com/office/drawing/2014/main" id="{03F4A5A6-43EA-4552-9879-F366F2B8B5FE}"/>
                </a:ext>
              </a:extLst>
            </p:cNvPr>
            <p:cNvSpPr/>
            <p:nvPr>
              <p:custDataLst>
                <p:tags r:id="rId34"/>
              </p:custDataLst>
            </p:nvPr>
          </p:nvSpPr>
          <p:spPr>
            <a:xfrm rot="16200000" flipV="1">
              <a:off x="11289892" y="4175951"/>
              <a:ext cx="141527" cy="162730"/>
            </a:xfrm>
            <a:prstGeom prst="triangle">
              <a:avLst/>
            </a:prstGeom>
            <a:solidFill>
              <a:srgbClr val="7030A0"/>
            </a:solidFill>
            <a:ln w="12700" cap="flat" cmpd="sng" algn="ctr">
              <a:solidFill>
                <a:srgbClr val="7030A0"/>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92" name="Group 391"/>
          <p:cNvGrpSpPr/>
          <p:nvPr/>
        </p:nvGrpSpPr>
        <p:grpSpPr>
          <a:xfrm>
            <a:off x="3454185" y="5076151"/>
            <a:ext cx="162731" cy="301456"/>
            <a:chOff x="11279290" y="2082459"/>
            <a:chExt cx="162731" cy="301456"/>
          </a:xfrm>
        </p:grpSpPr>
        <p:cxnSp>
          <p:nvCxnSpPr>
            <p:cNvPr id="393"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31"/>
              </p:custDataLst>
            </p:nvPr>
          </p:nvCxnSpPr>
          <p:spPr>
            <a:xfrm>
              <a:off x="11279290" y="2082459"/>
              <a:ext cx="0" cy="301456"/>
            </a:xfrm>
            <a:prstGeom prst="line">
              <a:avLst/>
            </a:prstGeom>
            <a:solidFill>
              <a:srgbClr val="FF0000"/>
            </a:solidFill>
            <a:ln w="952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4" name="OTLSHAPE_M_9b39fefad822441faaec2498033d8bd1_Shape">
              <a:extLst>
                <a:ext uri="{FF2B5EF4-FFF2-40B4-BE49-F238E27FC236}">
                  <a16:creationId xmlns="" xmlns:a16="http://schemas.microsoft.com/office/drawing/2014/main" id="{03F4A5A6-43EA-4552-9879-F366F2B8B5FE}"/>
                </a:ext>
              </a:extLst>
            </p:cNvPr>
            <p:cNvSpPr/>
            <p:nvPr>
              <p:custDataLst>
                <p:tags r:id="rId32"/>
              </p:custDataLst>
            </p:nvPr>
          </p:nvSpPr>
          <p:spPr>
            <a:xfrm rot="16200000" flipV="1">
              <a:off x="11289892" y="2071858"/>
              <a:ext cx="141527" cy="162730"/>
            </a:xfrm>
            <a:prstGeom prst="triangle">
              <a:avLst/>
            </a:prstGeom>
            <a:solidFill>
              <a:srgbClr val="FF000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95" name="Group 394"/>
          <p:cNvGrpSpPr/>
          <p:nvPr/>
        </p:nvGrpSpPr>
        <p:grpSpPr>
          <a:xfrm>
            <a:off x="3760679" y="5076151"/>
            <a:ext cx="162731" cy="301456"/>
            <a:chOff x="11279290" y="3120581"/>
            <a:chExt cx="162731" cy="301456"/>
          </a:xfrm>
        </p:grpSpPr>
        <p:cxnSp>
          <p:nvCxnSpPr>
            <p:cNvPr id="396"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29"/>
              </p:custDataLst>
            </p:nvPr>
          </p:nvCxnSpPr>
          <p:spPr>
            <a:xfrm>
              <a:off x="11279290" y="3120581"/>
              <a:ext cx="0" cy="301456"/>
            </a:xfrm>
            <a:prstGeom prst="line">
              <a:avLst/>
            </a:prstGeom>
            <a:solidFill>
              <a:schemeClr val="accent4">
                <a:lumMod val="50000"/>
              </a:schemeClr>
            </a:solidFill>
            <a:ln w="9525" cap="flat" cmpd="sng" algn="ctr">
              <a:solidFill>
                <a:schemeClr val="accent4">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7" name="OTLSHAPE_M_9b39fefad822441faaec2498033d8bd1_Shape">
              <a:extLst>
                <a:ext uri="{FF2B5EF4-FFF2-40B4-BE49-F238E27FC236}">
                  <a16:creationId xmlns="" xmlns:a16="http://schemas.microsoft.com/office/drawing/2014/main" id="{03F4A5A6-43EA-4552-9879-F366F2B8B5FE}"/>
                </a:ext>
              </a:extLst>
            </p:cNvPr>
            <p:cNvSpPr/>
            <p:nvPr>
              <p:custDataLst>
                <p:tags r:id="rId30"/>
              </p:custDataLst>
            </p:nvPr>
          </p:nvSpPr>
          <p:spPr>
            <a:xfrm rot="16200000" flipV="1">
              <a:off x="11289892" y="3109980"/>
              <a:ext cx="141527" cy="162730"/>
            </a:xfrm>
            <a:prstGeom prst="triangle">
              <a:avLst/>
            </a:prstGeom>
            <a:solidFill>
              <a:schemeClr val="accent4">
                <a:lumMod val="50000"/>
              </a:schemeClr>
            </a:solidFill>
            <a:ln w="12700" cap="flat" cmpd="sng" algn="ctr">
              <a:solidFill>
                <a:schemeClr val="accent4">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98" name="Group 397"/>
          <p:cNvGrpSpPr/>
          <p:nvPr/>
        </p:nvGrpSpPr>
        <p:grpSpPr>
          <a:xfrm>
            <a:off x="5417019" y="5076151"/>
            <a:ext cx="162731" cy="301456"/>
            <a:chOff x="11279290" y="5259141"/>
            <a:chExt cx="162731" cy="301456"/>
          </a:xfrm>
        </p:grpSpPr>
        <p:cxnSp>
          <p:nvCxnSpPr>
            <p:cNvPr id="399"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27"/>
              </p:custDataLst>
            </p:nvPr>
          </p:nvCxnSpPr>
          <p:spPr>
            <a:xfrm>
              <a:off x="11279290" y="5259141"/>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0" name="OTLSHAPE_M_9b39fefad822441faaec2498033d8bd1_Shape">
              <a:extLst>
                <a:ext uri="{FF2B5EF4-FFF2-40B4-BE49-F238E27FC236}">
                  <a16:creationId xmlns="" xmlns:a16="http://schemas.microsoft.com/office/drawing/2014/main" id="{03F4A5A6-43EA-4552-9879-F366F2B8B5FE}"/>
                </a:ext>
              </a:extLst>
            </p:cNvPr>
            <p:cNvSpPr/>
            <p:nvPr>
              <p:custDataLst>
                <p:tags r:id="rId28"/>
              </p:custDataLst>
            </p:nvPr>
          </p:nvSpPr>
          <p:spPr>
            <a:xfrm rot="16200000" flipV="1">
              <a:off x="11289892" y="5248540"/>
              <a:ext cx="141527" cy="162730"/>
            </a:xfrm>
            <a:prstGeom prst="triangle">
              <a:avLst/>
            </a:prstGeom>
            <a:solidFill>
              <a:schemeClr val="accent6"/>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01" name="Rectangle 400">
            <a:extLst>
              <a:ext uri="{FF2B5EF4-FFF2-40B4-BE49-F238E27FC236}">
                <a16:creationId xmlns="" xmlns:a16="http://schemas.microsoft.com/office/drawing/2014/main" id="{693A01A5-7517-46D4-AEDA-684B6A6F496A}"/>
              </a:ext>
            </a:extLst>
          </p:cNvPr>
          <p:cNvSpPr/>
          <p:nvPr/>
        </p:nvSpPr>
        <p:spPr>
          <a:xfrm>
            <a:off x="1593585" y="5479768"/>
            <a:ext cx="3816160" cy="264217"/>
          </a:xfrm>
          <a:prstGeom prst="rect">
            <a:avLst/>
          </a:prstGeom>
          <a:gradFill flip="none" rotWithShape="1">
            <a:gsLst>
              <a:gs pos="98000">
                <a:schemeClr val="accent6">
                  <a:lumMod val="89000"/>
                </a:schemeClr>
              </a:gs>
              <a:gs pos="100000">
                <a:srgbClr val="FFFF00"/>
              </a:gs>
            </a:gsLst>
            <a:lin ang="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endParaRPr lang="en-US" sz="900" dirty="0">
              <a:solidFill>
                <a:schemeClr val="tx1"/>
              </a:solidFill>
            </a:endParaRPr>
          </a:p>
        </p:txBody>
      </p:sp>
      <p:cxnSp>
        <p:nvCxnSpPr>
          <p:cNvPr id="402" name="Straight Arrow Connector 401">
            <a:extLst>
              <a:ext uri="{FF2B5EF4-FFF2-40B4-BE49-F238E27FC236}">
                <a16:creationId xmlns="" xmlns:a16="http://schemas.microsoft.com/office/drawing/2014/main" id="{7DBF7AA1-6EF2-4145-BC4D-E1CCF8DE3794}"/>
              </a:ext>
            </a:extLst>
          </p:cNvPr>
          <p:cNvCxnSpPr>
            <a:endCxn id="401" idx="1"/>
          </p:cNvCxnSpPr>
          <p:nvPr/>
        </p:nvCxnSpPr>
        <p:spPr>
          <a:xfrm>
            <a:off x="1464137" y="5611876"/>
            <a:ext cx="129448" cy="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 xmlns:a16="http://schemas.microsoft.com/office/drawing/2014/main" id="{0C42D947-9C00-4681-8B3F-E84852DA1D87}"/>
              </a:ext>
            </a:extLst>
          </p:cNvPr>
          <p:cNvSpPr txBox="1"/>
          <p:nvPr/>
        </p:nvSpPr>
        <p:spPr>
          <a:xfrm>
            <a:off x="5600202" y="5535682"/>
            <a:ext cx="881010" cy="230832"/>
          </a:xfrm>
          <a:prstGeom prst="rect">
            <a:avLst/>
          </a:prstGeom>
          <a:noFill/>
        </p:spPr>
        <p:txBody>
          <a:bodyPr wrap="none" rtlCol="0" anchor="ctr">
            <a:spAutoFit/>
          </a:bodyPr>
          <a:lstStyle/>
          <a:p>
            <a:r>
              <a:rPr lang="en-US" sz="900" spc="-3" dirty="0" smtClean="0">
                <a:solidFill>
                  <a:schemeClr val="dk1"/>
                </a:solidFill>
                <a:latin typeface="Calibri" panose="020F0502020204030204" pitchFamily="34" charset="0"/>
              </a:rPr>
              <a:t>Jan 01 – Jun 30</a:t>
            </a:r>
            <a:endParaRPr lang="en-US" sz="900" spc="-3" dirty="0">
              <a:solidFill>
                <a:schemeClr val="dk1"/>
              </a:solidFill>
              <a:latin typeface="Calibri" panose="020F0502020204030204" pitchFamily="34" charset="0"/>
            </a:endParaRPr>
          </a:p>
        </p:txBody>
      </p:sp>
      <p:grpSp>
        <p:nvGrpSpPr>
          <p:cNvPr id="404" name="Group 403"/>
          <p:cNvGrpSpPr/>
          <p:nvPr/>
        </p:nvGrpSpPr>
        <p:grpSpPr>
          <a:xfrm>
            <a:off x="1603727" y="5456896"/>
            <a:ext cx="162731" cy="301456"/>
            <a:chOff x="11279290" y="1074860"/>
            <a:chExt cx="162731" cy="301456"/>
          </a:xfrm>
        </p:grpSpPr>
        <p:cxnSp>
          <p:nvCxnSpPr>
            <p:cNvPr id="405"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25"/>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6" name="OTLSHAPE_M_9b39fefad822441faaec2498033d8bd1_Shape">
              <a:extLst>
                <a:ext uri="{FF2B5EF4-FFF2-40B4-BE49-F238E27FC236}">
                  <a16:creationId xmlns="" xmlns:a16="http://schemas.microsoft.com/office/drawing/2014/main" id="{03F4A5A6-43EA-4552-9879-F366F2B8B5FE}"/>
                </a:ext>
              </a:extLst>
            </p:cNvPr>
            <p:cNvSpPr/>
            <p:nvPr>
              <p:custDataLst>
                <p:tags r:id="rId26"/>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07" name="TextBox 406"/>
          <p:cNvSpPr txBox="1"/>
          <p:nvPr/>
        </p:nvSpPr>
        <p:spPr>
          <a:xfrm>
            <a:off x="2698772" y="5491685"/>
            <a:ext cx="704868" cy="261610"/>
          </a:xfrm>
          <a:prstGeom prst="rect">
            <a:avLst/>
          </a:prstGeom>
          <a:noFill/>
        </p:spPr>
        <p:txBody>
          <a:bodyPr wrap="square" rtlCol="0">
            <a:spAutoFit/>
          </a:bodyPr>
          <a:lstStyle/>
          <a:p>
            <a:pPr algn="ctr"/>
            <a:r>
              <a:rPr lang="en-US" sz="1050" dirty="0" smtClean="0"/>
              <a:t>98%</a:t>
            </a:r>
            <a:endParaRPr lang="en-US" sz="1050" dirty="0"/>
          </a:p>
        </p:txBody>
      </p:sp>
      <p:grpSp>
        <p:nvGrpSpPr>
          <p:cNvPr id="408" name="Group 407"/>
          <p:cNvGrpSpPr/>
          <p:nvPr/>
        </p:nvGrpSpPr>
        <p:grpSpPr>
          <a:xfrm>
            <a:off x="4775784" y="5456896"/>
            <a:ext cx="162731" cy="301456"/>
            <a:chOff x="11279290" y="4186552"/>
            <a:chExt cx="162731" cy="301456"/>
          </a:xfrm>
        </p:grpSpPr>
        <p:cxnSp>
          <p:nvCxnSpPr>
            <p:cNvPr id="409"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23"/>
              </p:custDataLst>
            </p:nvPr>
          </p:nvCxnSpPr>
          <p:spPr>
            <a:xfrm>
              <a:off x="11279290" y="4186552"/>
              <a:ext cx="0" cy="301456"/>
            </a:xfrm>
            <a:prstGeom prst="line">
              <a:avLst/>
            </a:prstGeom>
            <a:solidFill>
              <a:srgbClr val="7030A0"/>
            </a:solidFill>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0" name="OTLSHAPE_M_9b39fefad822441faaec2498033d8bd1_Shape">
              <a:extLst>
                <a:ext uri="{FF2B5EF4-FFF2-40B4-BE49-F238E27FC236}">
                  <a16:creationId xmlns="" xmlns:a16="http://schemas.microsoft.com/office/drawing/2014/main" id="{03F4A5A6-43EA-4552-9879-F366F2B8B5FE}"/>
                </a:ext>
              </a:extLst>
            </p:cNvPr>
            <p:cNvSpPr/>
            <p:nvPr>
              <p:custDataLst>
                <p:tags r:id="rId24"/>
              </p:custDataLst>
            </p:nvPr>
          </p:nvSpPr>
          <p:spPr>
            <a:xfrm rot="16200000" flipV="1">
              <a:off x="11289892" y="4175951"/>
              <a:ext cx="141527" cy="162730"/>
            </a:xfrm>
            <a:prstGeom prst="triangle">
              <a:avLst/>
            </a:prstGeom>
            <a:solidFill>
              <a:srgbClr val="7030A0"/>
            </a:solidFill>
            <a:ln w="12700" cap="flat" cmpd="sng" algn="ctr">
              <a:solidFill>
                <a:srgbClr val="7030A0"/>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11" name="Group 410"/>
          <p:cNvGrpSpPr/>
          <p:nvPr/>
        </p:nvGrpSpPr>
        <p:grpSpPr>
          <a:xfrm>
            <a:off x="3461712" y="5456896"/>
            <a:ext cx="162731" cy="301456"/>
            <a:chOff x="11279290" y="2082459"/>
            <a:chExt cx="162731" cy="301456"/>
          </a:xfrm>
        </p:grpSpPr>
        <p:cxnSp>
          <p:nvCxnSpPr>
            <p:cNvPr id="412"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21"/>
              </p:custDataLst>
            </p:nvPr>
          </p:nvCxnSpPr>
          <p:spPr>
            <a:xfrm>
              <a:off x="11279290" y="2082459"/>
              <a:ext cx="0" cy="301456"/>
            </a:xfrm>
            <a:prstGeom prst="line">
              <a:avLst/>
            </a:prstGeom>
            <a:solidFill>
              <a:srgbClr val="FF0000"/>
            </a:solidFill>
            <a:ln w="952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3" name="OTLSHAPE_M_9b39fefad822441faaec2498033d8bd1_Shape">
              <a:extLst>
                <a:ext uri="{FF2B5EF4-FFF2-40B4-BE49-F238E27FC236}">
                  <a16:creationId xmlns="" xmlns:a16="http://schemas.microsoft.com/office/drawing/2014/main" id="{03F4A5A6-43EA-4552-9879-F366F2B8B5FE}"/>
                </a:ext>
              </a:extLst>
            </p:cNvPr>
            <p:cNvSpPr/>
            <p:nvPr>
              <p:custDataLst>
                <p:tags r:id="rId22"/>
              </p:custDataLst>
            </p:nvPr>
          </p:nvSpPr>
          <p:spPr>
            <a:xfrm rot="16200000" flipV="1">
              <a:off x="11289892" y="2071858"/>
              <a:ext cx="141527" cy="162730"/>
            </a:xfrm>
            <a:prstGeom prst="triangle">
              <a:avLst/>
            </a:prstGeom>
            <a:solidFill>
              <a:srgbClr val="FF000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14" name="Group 413"/>
          <p:cNvGrpSpPr/>
          <p:nvPr/>
        </p:nvGrpSpPr>
        <p:grpSpPr>
          <a:xfrm>
            <a:off x="3768206" y="5456896"/>
            <a:ext cx="162731" cy="301456"/>
            <a:chOff x="11279290" y="3120581"/>
            <a:chExt cx="162731" cy="301456"/>
          </a:xfrm>
        </p:grpSpPr>
        <p:cxnSp>
          <p:nvCxnSpPr>
            <p:cNvPr id="415"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19"/>
              </p:custDataLst>
            </p:nvPr>
          </p:nvCxnSpPr>
          <p:spPr>
            <a:xfrm>
              <a:off x="11279290" y="3120581"/>
              <a:ext cx="0" cy="301456"/>
            </a:xfrm>
            <a:prstGeom prst="line">
              <a:avLst/>
            </a:prstGeom>
            <a:solidFill>
              <a:schemeClr val="accent4">
                <a:lumMod val="50000"/>
              </a:schemeClr>
            </a:solidFill>
            <a:ln w="9525" cap="flat" cmpd="sng" algn="ctr">
              <a:solidFill>
                <a:schemeClr val="accent4">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6" name="OTLSHAPE_M_9b39fefad822441faaec2498033d8bd1_Shape">
              <a:extLst>
                <a:ext uri="{FF2B5EF4-FFF2-40B4-BE49-F238E27FC236}">
                  <a16:creationId xmlns="" xmlns:a16="http://schemas.microsoft.com/office/drawing/2014/main" id="{03F4A5A6-43EA-4552-9879-F366F2B8B5FE}"/>
                </a:ext>
              </a:extLst>
            </p:cNvPr>
            <p:cNvSpPr/>
            <p:nvPr>
              <p:custDataLst>
                <p:tags r:id="rId20"/>
              </p:custDataLst>
            </p:nvPr>
          </p:nvSpPr>
          <p:spPr>
            <a:xfrm rot="16200000" flipV="1">
              <a:off x="11289892" y="3109980"/>
              <a:ext cx="141527" cy="162730"/>
            </a:xfrm>
            <a:prstGeom prst="triangle">
              <a:avLst/>
            </a:prstGeom>
            <a:solidFill>
              <a:schemeClr val="accent4">
                <a:lumMod val="50000"/>
              </a:schemeClr>
            </a:solidFill>
            <a:ln w="12700" cap="flat" cmpd="sng" algn="ctr">
              <a:solidFill>
                <a:schemeClr val="accent4">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17" name="Group 416"/>
          <p:cNvGrpSpPr/>
          <p:nvPr/>
        </p:nvGrpSpPr>
        <p:grpSpPr>
          <a:xfrm>
            <a:off x="5424546" y="5456896"/>
            <a:ext cx="162731" cy="301456"/>
            <a:chOff x="11279290" y="5259141"/>
            <a:chExt cx="162731" cy="301456"/>
          </a:xfrm>
        </p:grpSpPr>
        <p:cxnSp>
          <p:nvCxnSpPr>
            <p:cNvPr id="418"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17"/>
              </p:custDataLst>
            </p:nvPr>
          </p:nvCxnSpPr>
          <p:spPr>
            <a:xfrm>
              <a:off x="11279290" y="5259141"/>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9" name="OTLSHAPE_M_9b39fefad822441faaec2498033d8bd1_Shape">
              <a:extLst>
                <a:ext uri="{FF2B5EF4-FFF2-40B4-BE49-F238E27FC236}">
                  <a16:creationId xmlns="" xmlns:a16="http://schemas.microsoft.com/office/drawing/2014/main" id="{03F4A5A6-43EA-4552-9879-F366F2B8B5FE}"/>
                </a:ext>
              </a:extLst>
            </p:cNvPr>
            <p:cNvSpPr/>
            <p:nvPr>
              <p:custDataLst>
                <p:tags r:id="rId18"/>
              </p:custDataLst>
            </p:nvPr>
          </p:nvSpPr>
          <p:spPr>
            <a:xfrm rot="16200000" flipV="1">
              <a:off x="11289892" y="5248540"/>
              <a:ext cx="141527" cy="162730"/>
            </a:xfrm>
            <a:prstGeom prst="triangle">
              <a:avLst/>
            </a:prstGeom>
            <a:solidFill>
              <a:schemeClr val="accent6"/>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20" name="Rectangle 419">
            <a:extLst>
              <a:ext uri="{FF2B5EF4-FFF2-40B4-BE49-F238E27FC236}">
                <a16:creationId xmlns="" xmlns:a16="http://schemas.microsoft.com/office/drawing/2014/main" id="{693A01A5-7517-46D4-AEDA-684B6A6F496A}"/>
              </a:ext>
            </a:extLst>
          </p:cNvPr>
          <p:cNvSpPr/>
          <p:nvPr/>
        </p:nvSpPr>
        <p:spPr>
          <a:xfrm>
            <a:off x="4319661" y="5935044"/>
            <a:ext cx="6647688" cy="264217"/>
          </a:xfrm>
          <a:prstGeom prst="rect">
            <a:avLst/>
          </a:prstGeom>
          <a:gradFill flip="none" rotWithShape="1">
            <a:gsLst>
              <a:gs pos="30000">
                <a:schemeClr val="accent6">
                  <a:lumMod val="100000"/>
                </a:schemeClr>
              </a:gs>
              <a:gs pos="100000">
                <a:srgbClr val="FFFF00"/>
              </a:gs>
            </a:gsLst>
            <a:lin ang="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endParaRPr lang="en-US" sz="900" dirty="0">
              <a:solidFill>
                <a:schemeClr val="tx1"/>
              </a:solidFill>
            </a:endParaRPr>
          </a:p>
        </p:txBody>
      </p:sp>
      <p:cxnSp>
        <p:nvCxnSpPr>
          <p:cNvPr id="421" name="Straight Arrow Connector 420">
            <a:extLst>
              <a:ext uri="{FF2B5EF4-FFF2-40B4-BE49-F238E27FC236}">
                <a16:creationId xmlns="" xmlns:a16="http://schemas.microsoft.com/office/drawing/2014/main" id="{7DBF7AA1-6EF2-4145-BC4D-E1CCF8DE3794}"/>
              </a:ext>
            </a:extLst>
          </p:cNvPr>
          <p:cNvCxnSpPr>
            <a:stCxn id="195" idx="3"/>
            <a:endCxn id="420" idx="1"/>
          </p:cNvCxnSpPr>
          <p:nvPr/>
        </p:nvCxnSpPr>
        <p:spPr>
          <a:xfrm flipV="1">
            <a:off x="1456603" y="6067153"/>
            <a:ext cx="2863058" cy="835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22" name="TextBox 421">
            <a:extLst>
              <a:ext uri="{FF2B5EF4-FFF2-40B4-BE49-F238E27FC236}">
                <a16:creationId xmlns="" xmlns:a16="http://schemas.microsoft.com/office/drawing/2014/main" id="{0C42D947-9C00-4681-8B3F-E84852DA1D87}"/>
              </a:ext>
            </a:extLst>
          </p:cNvPr>
          <p:cNvSpPr txBox="1"/>
          <p:nvPr/>
        </p:nvSpPr>
        <p:spPr>
          <a:xfrm>
            <a:off x="6948382" y="5706150"/>
            <a:ext cx="1190069" cy="230832"/>
          </a:xfrm>
          <a:prstGeom prst="rect">
            <a:avLst/>
          </a:prstGeom>
          <a:noFill/>
        </p:spPr>
        <p:txBody>
          <a:bodyPr wrap="none" rtlCol="0" anchor="ctr">
            <a:spAutoFit/>
          </a:bodyPr>
          <a:lstStyle/>
          <a:p>
            <a:r>
              <a:rPr lang="en-US" sz="900" spc="-3" dirty="0" smtClean="0">
                <a:solidFill>
                  <a:schemeClr val="dk1"/>
                </a:solidFill>
                <a:latin typeface="Calibri" panose="020F0502020204030204" pitchFamily="34" charset="0"/>
              </a:rPr>
              <a:t>01 Jun 23 –31 May 24</a:t>
            </a:r>
            <a:endParaRPr lang="en-US" sz="900" spc="-3" dirty="0">
              <a:solidFill>
                <a:schemeClr val="dk1"/>
              </a:solidFill>
              <a:latin typeface="Calibri" panose="020F0502020204030204" pitchFamily="34" charset="0"/>
            </a:endParaRPr>
          </a:p>
        </p:txBody>
      </p:sp>
      <p:sp>
        <p:nvSpPr>
          <p:cNvPr id="426" name="TextBox 425"/>
          <p:cNvSpPr txBox="1"/>
          <p:nvPr/>
        </p:nvSpPr>
        <p:spPr>
          <a:xfrm>
            <a:off x="6046186" y="5938920"/>
            <a:ext cx="704868" cy="261610"/>
          </a:xfrm>
          <a:prstGeom prst="rect">
            <a:avLst/>
          </a:prstGeom>
          <a:noFill/>
        </p:spPr>
        <p:txBody>
          <a:bodyPr wrap="square" rtlCol="0">
            <a:spAutoFit/>
          </a:bodyPr>
          <a:lstStyle/>
          <a:p>
            <a:pPr algn="ctr"/>
            <a:r>
              <a:rPr lang="en-US" sz="1050" dirty="0" smtClean="0"/>
              <a:t>30%</a:t>
            </a:r>
            <a:endParaRPr lang="en-US" sz="1050" dirty="0"/>
          </a:p>
        </p:txBody>
      </p:sp>
      <p:grpSp>
        <p:nvGrpSpPr>
          <p:cNvPr id="254" name="Group 253"/>
          <p:cNvGrpSpPr/>
          <p:nvPr/>
        </p:nvGrpSpPr>
        <p:grpSpPr>
          <a:xfrm>
            <a:off x="10997169" y="5743985"/>
            <a:ext cx="1109599" cy="794526"/>
            <a:chOff x="10770533" y="5106741"/>
            <a:chExt cx="1109599" cy="794526"/>
          </a:xfrm>
        </p:grpSpPr>
        <p:grpSp>
          <p:nvGrpSpPr>
            <p:cNvPr id="255" name="Group 254"/>
            <p:cNvGrpSpPr/>
            <p:nvPr/>
          </p:nvGrpSpPr>
          <p:grpSpPr>
            <a:xfrm>
              <a:off x="11243963" y="5106741"/>
              <a:ext cx="162731" cy="301456"/>
              <a:chOff x="2532844" y="1150615"/>
              <a:chExt cx="194105" cy="423897"/>
            </a:xfrm>
            <a:solidFill>
              <a:schemeClr val="accent6"/>
            </a:solidFill>
          </p:grpSpPr>
          <p:cxnSp>
            <p:nvCxnSpPr>
              <p:cNvPr id="261"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15"/>
                </p:custDataLst>
              </p:nvPr>
            </p:nvCxnSpPr>
            <p:spPr>
              <a:xfrm>
                <a:off x="2532844" y="1150615"/>
                <a:ext cx="0" cy="423897"/>
              </a:xfrm>
              <a:prstGeom prst="line">
                <a:avLst/>
              </a:prstGeom>
              <a:grp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4" name="OTLSHAPE_M_9b39fefad822441faaec2498033d8bd1_Shape">
                <a:extLst>
                  <a:ext uri="{FF2B5EF4-FFF2-40B4-BE49-F238E27FC236}">
                    <a16:creationId xmlns="" xmlns:a16="http://schemas.microsoft.com/office/drawing/2014/main" id="{03F4A5A6-43EA-4552-9879-F366F2B8B5FE}"/>
                  </a:ext>
                </a:extLst>
              </p:cNvPr>
              <p:cNvSpPr/>
              <p:nvPr>
                <p:custDataLst>
                  <p:tags r:id="rId16"/>
                </p:custDataLst>
              </p:nvPr>
            </p:nvSpPr>
            <p:spPr>
              <a:xfrm rot="16200000" flipV="1">
                <a:off x="2530391" y="1153069"/>
                <a:ext cx="199011" cy="194104"/>
              </a:xfrm>
              <a:prstGeom prst="triangle">
                <a:avLst/>
              </a:prstGeom>
              <a:solidFill>
                <a:srgbClr val="002060"/>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56" name="Rectangle 255"/>
            <p:cNvSpPr/>
            <p:nvPr/>
          </p:nvSpPr>
          <p:spPr>
            <a:xfrm>
              <a:off x="10770533" y="5501157"/>
              <a:ext cx="1109599" cy="400110"/>
            </a:xfrm>
            <a:prstGeom prst="rect">
              <a:avLst/>
            </a:prstGeom>
          </p:spPr>
          <p:txBody>
            <a:bodyPr wrap="none">
              <a:spAutoFit/>
            </a:bodyPr>
            <a:lstStyle/>
            <a:p>
              <a:pPr algn="ctr"/>
              <a:r>
                <a:rPr lang="en-US" sz="1000" dirty="0" smtClean="0"/>
                <a:t>Post Deployment </a:t>
              </a:r>
            </a:p>
            <a:p>
              <a:pPr algn="ctr"/>
              <a:r>
                <a:rPr lang="en-US" sz="1000" dirty="0" smtClean="0"/>
                <a:t>Enhancements</a:t>
              </a:r>
              <a:endParaRPr lang="en-US" sz="1000" dirty="0"/>
            </a:p>
          </p:txBody>
        </p:sp>
      </p:grpSp>
      <p:grpSp>
        <p:nvGrpSpPr>
          <p:cNvPr id="13" name="Group 12"/>
          <p:cNvGrpSpPr/>
          <p:nvPr/>
        </p:nvGrpSpPr>
        <p:grpSpPr>
          <a:xfrm>
            <a:off x="9110396" y="2432424"/>
            <a:ext cx="162731" cy="301456"/>
            <a:chOff x="11633170" y="5623829"/>
            <a:chExt cx="162731" cy="301456"/>
          </a:xfrm>
        </p:grpSpPr>
        <p:cxnSp>
          <p:nvCxnSpPr>
            <p:cNvPr id="275"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13"/>
              </p:custDataLst>
            </p:nvPr>
          </p:nvCxnSpPr>
          <p:spPr>
            <a:xfrm>
              <a:off x="11633170" y="5623829"/>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9" name="OTLSHAPE_M_9b39fefad822441faaec2498033d8bd1_Shape">
              <a:extLst>
                <a:ext uri="{FF2B5EF4-FFF2-40B4-BE49-F238E27FC236}">
                  <a16:creationId xmlns="" xmlns:a16="http://schemas.microsoft.com/office/drawing/2014/main" id="{03F4A5A6-43EA-4552-9879-F366F2B8B5FE}"/>
                </a:ext>
              </a:extLst>
            </p:cNvPr>
            <p:cNvSpPr/>
            <p:nvPr>
              <p:custDataLst>
                <p:tags r:id="rId14"/>
              </p:custDataLst>
            </p:nvPr>
          </p:nvSpPr>
          <p:spPr>
            <a:xfrm rot="16200000" flipV="1">
              <a:off x="11643772" y="5613228"/>
              <a:ext cx="141527" cy="162730"/>
            </a:xfrm>
            <a:prstGeom prst="triangle">
              <a:avLst/>
            </a:prstGeom>
            <a:solidFill>
              <a:srgbClr val="002060"/>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93" name="Group 292"/>
          <p:cNvGrpSpPr/>
          <p:nvPr/>
        </p:nvGrpSpPr>
        <p:grpSpPr>
          <a:xfrm>
            <a:off x="9103477" y="1575173"/>
            <a:ext cx="162731" cy="301456"/>
            <a:chOff x="11633170" y="5623829"/>
            <a:chExt cx="162731" cy="301456"/>
          </a:xfrm>
        </p:grpSpPr>
        <p:cxnSp>
          <p:nvCxnSpPr>
            <p:cNvPr id="294"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11"/>
              </p:custDataLst>
            </p:nvPr>
          </p:nvCxnSpPr>
          <p:spPr>
            <a:xfrm>
              <a:off x="11633170" y="5623829"/>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5" name="OTLSHAPE_M_9b39fefad822441faaec2498033d8bd1_Shape">
              <a:extLst>
                <a:ext uri="{FF2B5EF4-FFF2-40B4-BE49-F238E27FC236}">
                  <a16:creationId xmlns="" xmlns:a16="http://schemas.microsoft.com/office/drawing/2014/main" id="{03F4A5A6-43EA-4552-9879-F366F2B8B5FE}"/>
                </a:ext>
              </a:extLst>
            </p:cNvPr>
            <p:cNvSpPr/>
            <p:nvPr>
              <p:custDataLst>
                <p:tags r:id="rId12"/>
              </p:custDataLst>
            </p:nvPr>
          </p:nvSpPr>
          <p:spPr>
            <a:xfrm rot="16200000" flipV="1">
              <a:off x="11643772" y="5613228"/>
              <a:ext cx="141527" cy="162730"/>
            </a:xfrm>
            <a:prstGeom prst="triangle">
              <a:avLst/>
            </a:prstGeom>
            <a:solidFill>
              <a:srgbClr val="002060"/>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96" name="Group 295"/>
          <p:cNvGrpSpPr/>
          <p:nvPr/>
        </p:nvGrpSpPr>
        <p:grpSpPr>
          <a:xfrm>
            <a:off x="10591611" y="5912685"/>
            <a:ext cx="162731" cy="301456"/>
            <a:chOff x="11279290" y="5259141"/>
            <a:chExt cx="162731" cy="301456"/>
          </a:xfrm>
        </p:grpSpPr>
        <p:cxnSp>
          <p:nvCxnSpPr>
            <p:cNvPr id="297"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9"/>
              </p:custDataLst>
            </p:nvPr>
          </p:nvCxnSpPr>
          <p:spPr>
            <a:xfrm>
              <a:off x="11279290" y="5259141"/>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9" name="OTLSHAPE_M_9b39fefad822441faaec2498033d8bd1_Shape">
              <a:extLst>
                <a:ext uri="{FF2B5EF4-FFF2-40B4-BE49-F238E27FC236}">
                  <a16:creationId xmlns="" xmlns:a16="http://schemas.microsoft.com/office/drawing/2014/main" id="{03F4A5A6-43EA-4552-9879-F366F2B8B5FE}"/>
                </a:ext>
              </a:extLst>
            </p:cNvPr>
            <p:cNvSpPr/>
            <p:nvPr>
              <p:custDataLst>
                <p:tags r:id="rId10"/>
              </p:custDataLst>
            </p:nvPr>
          </p:nvSpPr>
          <p:spPr>
            <a:xfrm rot="16200000" flipV="1">
              <a:off x="11289892" y="5248540"/>
              <a:ext cx="141527" cy="162730"/>
            </a:xfrm>
            <a:prstGeom prst="triangle">
              <a:avLst/>
            </a:prstGeom>
            <a:solidFill>
              <a:schemeClr val="accent6"/>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5" name="Group 314"/>
          <p:cNvGrpSpPr/>
          <p:nvPr/>
        </p:nvGrpSpPr>
        <p:grpSpPr>
          <a:xfrm>
            <a:off x="9880259" y="2863164"/>
            <a:ext cx="162731" cy="301456"/>
            <a:chOff x="11279290" y="1074860"/>
            <a:chExt cx="162731" cy="301456"/>
          </a:xfrm>
        </p:grpSpPr>
        <p:cxnSp>
          <p:nvCxnSpPr>
            <p:cNvPr id="326"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7"/>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7" name="OTLSHAPE_M_9b39fefad822441faaec2498033d8bd1_Shape">
              <a:extLst>
                <a:ext uri="{FF2B5EF4-FFF2-40B4-BE49-F238E27FC236}">
                  <a16:creationId xmlns="" xmlns:a16="http://schemas.microsoft.com/office/drawing/2014/main" id="{03F4A5A6-43EA-4552-9879-F366F2B8B5FE}"/>
                </a:ext>
              </a:extLst>
            </p:cNvPr>
            <p:cNvSpPr/>
            <p:nvPr>
              <p:custDataLst>
                <p:tags r:id="rId8"/>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28" name="Group 327"/>
          <p:cNvGrpSpPr/>
          <p:nvPr/>
        </p:nvGrpSpPr>
        <p:grpSpPr>
          <a:xfrm>
            <a:off x="8192740" y="3321300"/>
            <a:ext cx="162731" cy="301456"/>
            <a:chOff x="11279290" y="1074860"/>
            <a:chExt cx="162731" cy="301456"/>
          </a:xfrm>
        </p:grpSpPr>
        <p:cxnSp>
          <p:nvCxnSpPr>
            <p:cNvPr id="329"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5"/>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0" name="OTLSHAPE_M_9b39fefad822441faaec2498033d8bd1_Shape">
              <a:extLst>
                <a:ext uri="{FF2B5EF4-FFF2-40B4-BE49-F238E27FC236}">
                  <a16:creationId xmlns="" xmlns:a16="http://schemas.microsoft.com/office/drawing/2014/main" id="{03F4A5A6-43EA-4552-9879-F366F2B8B5FE}"/>
                </a:ext>
              </a:extLst>
            </p:cNvPr>
            <p:cNvSpPr/>
            <p:nvPr>
              <p:custDataLst>
                <p:tags r:id="rId6"/>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37" name="Group 336"/>
          <p:cNvGrpSpPr/>
          <p:nvPr/>
        </p:nvGrpSpPr>
        <p:grpSpPr>
          <a:xfrm>
            <a:off x="9082453" y="5099023"/>
            <a:ext cx="162731" cy="301456"/>
            <a:chOff x="11633170" y="5623829"/>
            <a:chExt cx="162731" cy="301456"/>
          </a:xfrm>
        </p:grpSpPr>
        <p:cxnSp>
          <p:nvCxnSpPr>
            <p:cNvPr id="338"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3"/>
              </p:custDataLst>
            </p:nvPr>
          </p:nvCxnSpPr>
          <p:spPr>
            <a:xfrm>
              <a:off x="11633170" y="5623829"/>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9" name="OTLSHAPE_M_9b39fefad822441faaec2498033d8bd1_Shape">
              <a:extLst>
                <a:ext uri="{FF2B5EF4-FFF2-40B4-BE49-F238E27FC236}">
                  <a16:creationId xmlns="" xmlns:a16="http://schemas.microsoft.com/office/drawing/2014/main" id="{03F4A5A6-43EA-4552-9879-F366F2B8B5FE}"/>
                </a:ext>
              </a:extLst>
            </p:cNvPr>
            <p:cNvSpPr/>
            <p:nvPr>
              <p:custDataLst>
                <p:tags r:id="rId4"/>
              </p:custDataLst>
            </p:nvPr>
          </p:nvSpPr>
          <p:spPr>
            <a:xfrm rot="16200000" flipV="1">
              <a:off x="11643772" y="5613228"/>
              <a:ext cx="141527" cy="162730"/>
            </a:xfrm>
            <a:prstGeom prst="triangle">
              <a:avLst/>
            </a:prstGeom>
            <a:solidFill>
              <a:srgbClr val="002060"/>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 name="Slide Number Placeholder 2"/>
          <p:cNvSpPr>
            <a:spLocks noGrp="1"/>
          </p:cNvSpPr>
          <p:nvPr>
            <p:ph type="sldNum" sz="quarter" idx="12"/>
          </p:nvPr>
        </p:nvSpPr>
        <p:spPr/>
        <p:txBody>
          <a:bodyPr/>
          <a:lstStyle/>
          <a:p>
            <a:fld id="{B80FD154-3813-4010-81B3-5C8EABBB8F58}" type="slidenum">
              <a:rPr lang="en-GB" smtClean="0"/>
              <a:pPr/>
              <a:t>15</a:t>
            </a:fld>
            <a:endParaRPr lang="en-GB"/>
          </a:p>
        </p:txBody>
      </p:sp>
      <p:sp>
        <p:nvSpPr>
          <p:cNvPr id="2" name="Title 1"/>
          <p:cNvSpPr>
            <a:spLocks noGrp="1"/>
          </p:cNvSpPr>
          <p:nvPr>
            <p:ph type="title"/>
          </p:nvPr>
        </p:nvSpPr>
        <p:spPr/>
        <p:txBody>
          <a:bodyPr/>
          <a:lstStyle/>
          <a:p>
            <a:r>
              <a:rPr lang="en-US" dirty="0" smtClean="0"/>
              <a:t>Where We Stand Today?</a:t>
            </a:r>
            <a:endParaRPr lang="en-US" dirty="0"/>
          </a:p>
        </p:txBody>
      </p:sp>
      <p:grpSp>
        <p:nvGrpSpPr>
          <p:cNvPr id="340" name="Group 339"/>
          <p:cNvGrpSpPr/>
          <p:nvPr/>
        </p:nvGrpSpPr>
        <p:grpSpPr>
          <a:xfrm>
            <a:off x="10362873" y="5918242"/>
            <a:ext cx="162731" cy="301456"/>
            <a:chOff x="11279290" y="1074860"/>
            <a:chExt cx="162731" cy="301456"/>
          </a:xfrm>
        </p:grpSpPr>
        <p:cxnSp>
          <p:nvCxnSpPr>
            <p:cNvPr id="423" name="OTLSHAPE_M_9b39fefad822441faaec2498033d8bd1_Connector1">
              <a:extLst>
                <a:ext uri="{FF2B5EF4-FFF2-40B4-BE49-F238E27FC236}">
                  <a16:creationId xmlns="" xmlns:a16="http://schemas.microsoft.com/office/drawing/2014/main" id="{F4B49903-4AD7-4552-91B1-AAA54CE4499C}"/>
                </a:ext>
              </a:extLst>
            </p:cNvPr>
            <p:cNvCxnSpPr>
              <a:cxnSpLocks/>
            </p:cNvCxnSpPr>
            <p:nvPr>
              <p:custDataLst>
                <p:tags r:id="rId1"/>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4" name="OTLSHAPE_M_9b39fefad822441faaec2498033d8bd1_Shape">
              <a:extLst>
                <a:ext uri="{FF2B5EF4-FFF2-40B4-BE49-F238E27FC236}">
                  <a16:creationId xmlns="" xmlns:a16="http://schemas.microsoft.com/office/drawing/2014/main" id="{03F4A5A6-43EA-4552-9879-F366F2B8B5FE}"/>
                </a:ext>
              </a:extLst>
            </p:cNvPr>
            <p:cNvSpPr/>
            <p:nvPr>
              <p:custDataLst>
                <p:tags r:id="rId2"/>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043917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3663851386"/>
              </p:ext>
            </p:extLst>
          </p:nvPr>
        </p:nvGraphicFramePr>
        <p:xfrm>
          <a:off x="1128253" y="1232136"/>
          <a:ext cx="9933940" cy="403254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359633"/>
                <a:gridCol w="2191813"/>
                <a:gridCol w="2382494"/>
              </a:tblGrid>
              <a:tr h="255793">
                <a:tc>
                  <a:txBody>
                    <a:bodyPr/>
                    <a:lstStyle/>
                    <a:p>
                      <a:pPr algn="ctr"/>
                      <a:r>
                        <a:rPr lang="en-US" sz="1400" dirty="0" smtClean="0">
                          <a:latin typeface="Bookman Old Style" panose="02050604050505020204" pitchFamily="18" charset="0"/>
                          <a:cs typeface="Times New Roman" panose="02020603050405020304" pitchFamily="18" charset="0"/>
                        </a:rPr>
                        <a:t>Description</a:t>
                      </a:r>
                      <a:endParaRPr lang="en-US" sz="1400" dirty="0">
                        <a:latin typeface="Bookman Old Style" panose="02050604050505020204" pitchFamily="18" charset="0"/>
                        <a:cs typeface="Times New Roman" panose="02020603050405020304" pitchFamily="18" charset="0"/>
                      </a:endParaRPr>
                    </a:p>
                  </a:txBody>
                  <a:tcPr anchor="ctr"/>
                </a:tc>
                <a:tc>
                  <a:txBody>
                    <a:bodyPr/>
                    <a:lstStyle/>
                    <a:p>
                      <a:pPr algn="ctr"/>
                      <a:r>
                        <a:rPr lang="en-US" sz="1400" dirty="0" smtClean="0">
                          <a:latin typeface="Bookman Old Style" panose="02050604050505020204" pitchFamily="18" charset="0"/>
                          <a:cs typeface="Times New Roman" panose="02020603050405020304" pitchFamily="18" charset="0"/>
                        </a:rPr>
                        <a:t>Module</a:t>
                      </a:r>
                      <a:endParaRPr lang="en-US" sz="1400" dirty="0">
                        <a:latin typeface="Bookman Old Style" panose="02050604050505020204" pitchFamily="18" charset="0"/>
                        <a:cs typeface="Times New Roman" panose="02020603050405020304" pitchFamily="18" charset="0"/>
                      </a:endParaRPr>
                    </a:p>
                  </a:txBody>
                  <a:tcPr anchor="ctr"/>
                </a:tc>
                <a:tc>
                  <a:txBody>
                    <a:bodyPr/>
                    <a:lstStyle/>
                    <a:p>
                      <a:pPr algn="ctr"/>
                      <a:r>
                        <a:rPr lang="en-US" sz="1400" dirty="0" smtClean="0">
                          <a:latin typeface="Bookman Old Style" panose="02050604050505020204" pitchFamily="18" charset="0"/>
                          <a:cs typeface="Times New Roman" panose="02020603050405020304" pitchFamily="18" charset="0"/>
                        </a:rPr>
                        <a:t>Expected Completion Date</a:t>
                      </a:r>
                      <a:endParaRPr lang="en-US" sz="1400" dirty="0">
                        <a:latin typeface="Bookman Old Style" panose="02050604050505020204" pitchFamily="18" charset="0"/>
                        <a:cs typeface="Times New Roman" panose="02020603050405020304" pitchFamily="18" charset="0"/>
                      </a:endParaRPr>
                    </a:p>
                  </a:txBody>
                  <a:tcPr anchor="ctr"/>
                </a:tc>
              </a:tr>
              <a:tr h="448587">
                <a:tc>
                  <a:txBody>
                    <a:bodyPr/>
                    <a:lstStyle/>
                    <a:p>
                      <a:r>
                        <a:rPr lang="en-US" sz="1400" dirty="0" smtClean="0">
                          <a:latin typeface="Bookman Old Style" panose="02050604050505020204" pitchFamily="18" charset="0"/>
                          <a:cs typeface="Times New Roman" panose="02020603050405020304" pitchFamily="18" charset="0"/>
                        </a:rPr>
                        <a:t>Warehouse Budget template to be created  under FMS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Warehouse (WMS)</a:t>
                      </a:r>
                      <a:endParaRPr lang="en-US" sz="1400" dirty="0" smtClean="0">
                        <a:latin typeface="Bookman Old Style" panose="020506040505050202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Aug 2024</a:t>
                      </a:r>
                      <a:endParaRPr lang="en-US" sz="1400" dirty="0" smtClean="0">
                        <a:latin typeface="Bookman Old Style" panose="02050604050505020204" pitchFamily="18" charset="0"/>
                        <a:cs typeface="Times New Roman" panose="02020603050405020304" pitchFamily="18" charset="0"/>
                      </a:endParaRPr>
                    </a:p>
                  </a:txBody>
                  <a:tcPr anchor="ctr"/>
                </a:tc>
              </a:tr>
              <a:tr h="448587">
                <a:tc>
                  <a:txBody>
                    <a:bodyPr/>
                    <a:lstStyle/>
                    <a:p>
                      <a:r>
                        <a:rPr lang="en-US" sz="1400" dirty="0" smtClean="0">
                          <a:latin typeface="Bookman Old Style" panose="02050604050505020204" pitchFamily="18" charset="0"/>
                          <a:cs typeface="Times New Roman" panose="02020603050405020304" pitchFamily="18" charset="0"/>
                        </a:rPr>
                        <a:t>QR Scanning in production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Warehouse (WMS)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Aug 2024</a:t>
                      </a:r>
                    </a:p>
                  </a:txBody>
                  <a:tcPr anchor="ctr"/>
                </a:tc>
              </a:tr>
              <a:tr h="448587">
                <a:tc>
                  <a:txBody>
                    <a:bodyPr/>
                    <a:lstStyle/>
                    <a:p>
                      <a:r>
                        <a:rPr lang="en-US" sz="1400" dirty="0" smtClean="0">
                          <a:latin typeface="Bookman Old Style" panose="02050604050505020204" pitchFamily="18" charset="0"/>
                          <a:cs typeface="Times New Roman" panose="02020603050405020304" pitchFamily="18" charset="0"/>
                        </a:rPr>
                        <a:t>Email Alert in production</a:t>
                      </a:r>
                    </a:p>
                  </a:txBody>
                  <a:tcPr anchor="ctr"/>
                </a:tc>
                <a:tc>
                  <a:txBody>
                    <a:bodyPr/>
                    <a:lstStyle/>
                    <a:p>
                      <a:pPr algn="ctr"/>
                      <a:r>
                        <a:rPr lang="en-US" sz="1400" dirty="0" smtClean="0">
                          <a:latin typeface="Bookman Old Style" panose="02050604050505020204" pitchFamily="18" charset="0"/>
                          <a:cs typeface="Times New Roman" panose="02020603050405020304" pitchFamily="18" charset="0"/>
                        </a:rPr>
                        <a:t>All Modules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Aug 2024</a:t>
                      </a:r>
                    </a:p>
                  </a:txBody>
                  <a:tcPr anchor="ctr"/>
                </a:tc>
              </a:tr>
              <a:tr h="448587">
                <a:tc>
                  <a:txBody>
                    <a:bodyPr/>
                    <a:lstStyle/>
                    <a:p>
                      <a:r>
                        <a:rPr lang="en-US" sz="1400" dirty="0" smtClean="0">
                          <a:latin typeface="Bookman Old Style" panose="02050604050505020204" pitchFamily="18" charset="0"/>
                          <a:cs typeface="Times New Roman" panose="02020603050405020304" pitchFamily="18" charset="0"/>
                        </a:rPr>
                        <a:t>High value checklist and process to be provided by BVM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Warehouse (WMS)</a:t>
                      </a:r>
                    </a:p>
                  </a:txBody>
                  <a:tcPr anchor="ctr"/>
                </a:tc>
                <a:tc>
                  <a:txBody>
                    <a:bodyPr/>
                    <a:lstStyle/>
                    <a:p>
                      <a:pPr algn="ctr"/>
                      <a:r>
                        <a:rPr lang="en-US" sz="1400" dirty="0" smtClean="0">
                          <a:latin typeface="Bookman Old Style" panose="02050604050505020204" pitchFamily="18" charset="0"/>
                          <a:cs typeface="Times New Roman" panose="02020603050405020304" pitchFamily="18" charset="0"/>
                        </a:rPr>
                        <a:t>Sep 2024</a:t>
                      </a:r>
                      <a:endParaRPr lang="en-US" sz="1400" dirty="0">
                        <a:latin typeface="Bookman Old Style" panose="02050604050505020204" pitchFamily="18" charset="0"/>
                        <a:cs typeface="Times New Roman" panose="02020603050405020304" pitchFamily="18" charset="0"/>
                      </a:endParaRPr>
                    </a:p>
                  </a:txBody>
                  <a:tcPr anchor="ctr"/>
                </a:tc>
              </a:tr>
              <a:tr h="403185">
                <a:tc>
                  <a:txBody>
                    <a:bodyPr/>
                    <a:lstStyle/>
                    <a:p>
                      <a:r>
                        <a:rPr lang="en-US" sz="1400" dirty="0" smtClean="0">
                          <a:latin typeface="Bookman Old Style" panose="02050604050505020204" pitchFamily="18" charset="0"/>
                          <a:cs typeface="Times New Roman" panose="02020603050405020304" pitchFamily="18" charset="0"/>
                        </a:rPr>
                        <a:t>Improvement points in packing</a:t>
                      </a:r>
                      <a:endParaRPr lang="en-US" sz="1400" dirty="0" smtClean="0">
                        <a:latin typeface="Bookman Old Style" panose="020506040505050202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Packing (PMS)</a:t>
                      </a:r>
                      <a:endParaRPr lang="en-US" sz="1400" dirty="0" smtClean="0">
                        <a:latin typeface="Bookman Old Style" panose="020506040505050202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Sep 2024</a:t>
                      </a:r>
                    </a:p>
                  </a:txBody>
                  <a:tcPr anchor="ctr"/>
                </a:tc>
              </a:tr>
              <a:tr h="403185">
                <a:tc>
                  <a:txBody>
                    <a:bodyPr/>
                    <a:lstStyle/>
                    <a:p>
                      <a:r>
                        <a:rPr lang="en-US" sz="1400" dirty="0" smtClean="0">
                          <a:latin typeface="Bookman Old Style" panose="02050604050505020204" pitchFamily="18" charset="0"/>
                          <a:cs typeface="Times New Roman" panose="02020603050405020304" pitchFamily="18" charset="0"/>
                        </a:rPr>
                        <a:t>Attendance &amp; Pay</a:t>
                      </a:r>
                      <a:r>
                        <a:rPr lang="en-US" sz="1400" baseline="0" dirty="0" smtClean="0">
                          <a:latin typeface="Bookman Old Style" panose="02050604050505020204" pitchFamily="18" charset="0"/>
                          <a:cs typeface="Times New Roman" panose="02020603050405020304" pitchFamily="18" charset="0"/>
                        </a:rPr>
                        <a:t>roll (Based on approval from BVM)</a:t>
                      </a:r>
                      <a:endParaRPr lang="en-US" sz="1400" dirty="0" smtClean="0">
                        <a:latin typeface="Bookman Old Style" panose="020506040505050202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Employee</a:t>
                      </a:r>
                      <a:r>
                        <a:rPr lang="en-US" sz="1400" baseline="0" dirty="0" smtClean="0">
                          <a:latin typeface="Bookman Old Style" panose="02050604050505020204" pitchFamily="18" charset="0"/>
                          <a:cs typeface="Times New Roman" panose="02020603050405020304" pitchFamily="18" charset="0"/>
                        </a:rPr>
                        <a:t> (EMS)</a:t>
                      </a:r>
                      <a:endParaRPr lang="en-US" sz="1400" dirty="0" smtClean="0">
                        <a:latin typeface="Bookman Old Style" panose="020506040505050202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Oct 2024</a:t>
                      </a:r>
                    </a:p>
                  </a:txBody>
                  <a:tcPr anchor="ctr"/>
                </a:tc>
              </a:tr>
              <a:tr h="403185">
                <a:tc>
                  <a:txBody>
                    <a:bodyPr/>
                    <a:lstStyle/>
                    <a:p>
                      <a:r>
                        <a:rPr lang="en-US" sz="1400" dirty="0" smtClean="0">
                          <a:latin typeface="Bookman Old Style" panose="02050604050505020204" pitchFamily="18" charset="0"/>
                          <a:cs typeface="Times New Roman" panose="02020603050405020304" pitchFamily="18" charset="0"/>
                        </a:rPr>
                        <a:t>Invoice</a:t>
                      </a:r>
                      <a:endParaRPr lang="en-US" sz="1400" dirty="0" smtClean="0">
                        <a:latin typeface="Bookman Old Style" panose="020506040505050202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Transport (TMS)</a:t>
                      </a:r>
                      <a:endParaRPr lang="en-US" sz="1400" dirty="0" smtClean="0">
                        <a:latin typeface="Bookman Old Style" panose="020506040505050202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Nov 2024</a:t>
                      </a:r>
                    </a:p>
                  </a:txBody>
                  <a:tcPr anchor="ctr"/>
                </a:tc>
              </a:tr>
              <a:tr h="510479">
                <a:tc>
                  <a:txBody>
                    <a:bodyPr/>
                    <a:lstStyle/>
                    <a:p>
                      <a:r>
                        <a:rPr lang="en-US" sz="1400" baseline="0" dirty="0" smtClean="0">
                          <a:latin typeface="Bookman Old Style" panose="02050604050505020204" pitchFamily="18" charset="0"/>
                          <a:cs typeface="Times New Roman" panose="02020603050405020304" pitchFamily="18" charset="0"/>
                        </a:rPr>
                        <a:t>Mobile Application</a:t>
                      </a:r>
                      <a:endParaRPr lang="en-US" sz="1400" dirty="0" smtClean="0">
                        <a:latin typeface="Bookman Old Style" panose="02050604050505020204" pitchFamily="18" charset="0"/>
                        <a:cs typeface="Times New Roman" panose="02020603050405020304" pitchFamily="18" charset="0"/>
                      </a:endParaRPr>
                    </a:p>
                  </a:txBody>
                  <a:tcPr anchor="ctr"/>
                </a:tc>
                <a:tc>
                  <a:txBody>
                    <a:bodyPr/>
                    <a:lstStyle/>
                    <a:p>
                      <a:pPr algn="ctr"/>
                      <a:r>
                        <a:rPr lang="en-US" sz="1400" dirty="0" smtClean="0">
                          <a:latin typeface="Bookman Old Style" panose="02050604050505020204" pitchFamily="18" charset="0"/>
                          <a:cs typeface="Times New Roman" panose="02020603050405020304" pitchFamily="18" charset="0"/>
                        </a:rPr>
                        <a:t>Transport (TMS)</a:t>
                      </a:r>
                      <a:endParaRPr lang="en-US" sz="1400" dirty="0" smtClean="0">
                        <a:latin typeface="Bookman Old Style" panose="020506040505050202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Nov 2024</a:t>
                      </a:r>
                    </a:p>
                  </a:txBody>
                  <a:tcPr anchor="ctr"/>
                </a:tc>
              </a:tr>
            </a:tbl>
          </a:graphicData>
        </a:graphic>
      </p:graphicFrame>
      <p:sp>
        <p:nvSpPr>
          <p:cNvPr id="11" name="Slide Number Placeholder 10"/>
          <p:cNvSpPr>
            <a:spLocks noGrp="1"/>
          </p:cNvSpPr>
          <p:nvPr>
            <p:ph type="sldNum" sz="quarter" idx="12"/>
          </p:nvPr>
        </p:nvSpPr>
        <p:spPr/>
        <p:txBody>
          <a:bodyPr/>
          <a:lstStyle/>
          <a:p>
            <a:fld id="{B80FD154-3813-4010-81B3-5C8EABBB8F58}" type="slidenum">
              <a:rPr lang="en-GB" smtClean="0"/>
              <a:pPr/>
              <a:t>16</a:t>
            </a:fld>
            <a:endParaRPr lang="en-GB"/>
          </a:p>
        </p:txBody>
      </p:sp>
      <p:sp>
        <p:nvSpPr>
          <p:cNvPr id="3" name="Title 2"/>
          <p:cNvSpPr>
            <a:spLocks noGrp="1"/>
          </p:cNvSpPr>
          <p:nvPr>
            <p:ph type="title"/>
          </p:nvPr>
        </p:nvSpPr>
        <p:spPr/>
        <p:txBody>
          <a:bodyPr/>
          <a:lstStyle/>
          <a:p>
            <a:r>
              <a:rPr lang="en-US" dirty="0" smtClean="0"/>
              <a:t>What is Pending?</a:t>
            </a:r>
            <a:endParaRPr lang="en-US" dirty="0"/>
          </a:p>
        </p:txBody>
      </p:sp>
    </p:spTree>
    <p:extLst>
      <p:ext uri="{BB962C8B-B14F-4D97-AF65-F5344CB8AC3E}">
        <p14:creationId xmlns:p14="http://schemas.microsoft.com/office/powerpoint/2010/main" val="157862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B80FD154-3813-4010-81B3-5C8EABBB8F58}" type="slidenum">
              <a:rPr lang="en-GB" smtClean="0"/>
              <a:pPr/>
              <a:t>17</a:t>
            </a:fld>
            <a:endParaRPr lang="en-GB"/>
          </a:p>
        </p:txBody>
      </p:sp>
      <p:sp>
        <p:nvSpPr>
          <p:cNvPr id="3" name="Title 2"/>
          <p:cNvSpPr>
            <a:spLocks noGrp="1"/>
          </p:cNvSpPr>
          <p:nvPr>
            <p:ph type="title"/>
          </p:nvPr>
        </p:nvSpPr>
        <p:spPr/>
        <p:txBody>
          <a:bodyPr/>
          <a:lstStyle/>
          <a:p>
            <a:r>
              <a:rPr lang="en-US" dirty="0" smtClean="0"/>
              <a:t>Help Required</a:t>
            </a:r>
            <a:endParaRPr lang="en-US" dirty="0"/>
          </a:p>
        </p:txBody>
      </p:sp>
      <p:sp>
        <p:nvSpPr>
          <p:cNvPr id="2" name="TextBox 1"/>
          <p:cNvSpPr txBox="1"/>
          <p:nvPr/>
        </p:nvSpPr>
        <p:spPr>
          <a:xfrm>
            <a:off x="1053737" y="1367245"/>
            <a:ext cx="5791200"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latin typeface="Bookman Old Style" panose="02050604050505020204" pitchFamily="18" charset="0"/>
              </a:rPr>
              <a:t>Dedicated testing team for each module</a:t>
            </a:r>
          </a:p>
          <a:p>
            <a:pPr marL="285750" indent="-285750">
              <a:buFont typeface="Wingdings" panose="05000000000000000000" pitchFamily="2" charset="2"/>
              <a:buChar char="ü"/>
            </a:pPr>
            <a:endParaRPr lang="en-US" dirty="0">
              <a:latin typeface="Bookman Old Style" panose="02050604050505020204" pitchFamily="18" charset="0"/>
            </a:endParaRPr>
          </a:p>
        </p:txBody>
      </p:sp>
    </p:spTree>
    <p:extLst>
      <p:ext uri="{BB962C8B-B14F-4D97-AF65-F5344CB8AC3E}">
        <p14:creationId xmlns:p14="http://schemas.microsoft.com/office/powerpoint/2010/main" val="1039683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Agenda</a:t>
            </a:r>
            <a:endParaRPr lang="en-US" dirty="0">
              <a:solidFill>
                <a:srgbClr val="002060"/>
              </a:solidFill>
            </a:endParaRPr>
          </a:p>
        </p:txBody>
      </p:sp>
      <p:sp>
        <p:nvSpPr>
          <p:cNvPr id="18" name="Slide Number Placeholder 17"/>
          <p:cNvSpPr>
            <a:spLocks noGrp="1"/>
          </p:cNvSpPr>
          <p:nvPr>
            <p:ph type="sldNum" sz="quarter" idx="12"/>
          </p:nvPr>
        </p:nvSpPr>
        <p:spPr/>
        <p:txBody>
          <a:bodyPr/>
          <a:lstStyle/>
          <a:p>
            <a:fld id="{B80FD154-3813-4010-81B3-5C8EABBB8F58}" type="slidenum">
              <a:rPr lang="en-GB" smtClean="0"/>
              <a:pPr/>
              <a:t>2</a:t>
            </a:fld>
            <a:endParaRPr lang="en-GB" dirty="0"/>
          </a:p>
        </p:txBody>
      </p:sp>
      <p:sp>
        <p:nvSpPr>
          <p:cNvPr id="5" name="TextBox 4"/>
          <p:cNvSpPr txBox="1"/>
          <p:nvPr/>
        </p:nvSpPr>
        <p:spPr>
          <a:xfrm>
            <a:off x="1046480" y="863600"/>
            <a:ext cx="4155440" cy="4939814"/>
          </a:xfrm>
          <a:prstGeom prst="rect">
            <a:avLst/>
          </a:prstGeom>
          <a:noFill/>
        </p:spPr>
        <p:txBody>
          <a:bodyPr wrap="square" rtlCol="0">
            <a:spAutoFit/>
          </a:bodyPr>
          <a:lstStyle/>
          <a:p>
            <a:pPr marL="285750" indent="-285750">
              <a:lnSpc>
                <a:spcPct val="250000"/>
              </a:lnSpc>
              <a:buFont typeface="Wingdings" panose="05000000000000000000" pitchFamily="2" charset="2"/>
              <a:buChar char="Ø"/>
            </a:pPr>
            <a:r>
              <a:rPr lang="en-US" dirty="0" smtClean="0">
                <a:solidFill>
                  <a:srgbClr val="008080"/>
                </a:solidFill>
                <a:latin typeface="Bookman Old Style" panose="02050604050505020204" pitchFamily="18" charset="0"/>
              </a:rPr>
              <a:t>Application Features &amp; Benefits</a:t>
            </a:r>
          </a:p>
          <a:p>
            <a:pPr marL="285750" indent="-285750">
              <a:lnSpc>
                <a:spcPct val="250000"/>
              </a:lnSpc>
              <a:buFont typeface="Wingdings" panose="05000000000000000000" pitchFamily="2" charset="2"/>
              <a:buChar char="Ø"/>
            </a:pPr>
            <a:r>
              <a:rPr lang="en-US" dirty="0" smtClean="0">
                <a:solidFill>
                  <a:srgbClr val="008080"/>
                </a:solidFill>
                <a:latin typeface="Bookman Old Style" panose="02050604050505020204" pitchFamily="18" charset="0"/>
              </a:rPr>
              <a:t>Key Business Benefits</a:t>
            </a:r>
          </a:p>
          <a:p>
            <a:pPr marL="285750" indent="-285750">
              <a:lnSpc>
                <a:spcPct val="250000"/>
              </a:lnSpc>
              <a:buFont typeface="Wingdings" panose="05000000000000000000" pitchFamily="2" charset="2"/>
              <a:buChar char="Ø"/>
            </a:pPr>
            <a:r>
              <a:rPr lang="en-US" dirty="0" smtClean="0">
                <a:solidFill>
                  <a:srgbClr val="008080"/>
                </a:solidFill>
                <a:latin typeface="Bookman Old Style" panose="02050604050505020204" pitchFamily="18" charset="0"/>
              </a:rPr>
              <a:t>Return of Investment</a:t>
            </a:r>
          </a:p>
          <a:p>
            <a:pPr marL="285750" indent="-285750">
              <a:lnSpc>
                <a:spcPct val="250000"/>
              </a:lnSpc>
              <a:buFont typeface="Wingdings" panose="05000000000000000000" pitchFamily="2" charset="2"/>
              <a:buChar char="Ø"/>
            </a:pPr>
            <a:r>
              <a:rPr lang="en-US" dirty="0" smtClean="0">
                <a:solidFill>
                  <a:srgbClr val="008080"/>
                </a:solidFill>
                <a:latin typeface="Bookman Old Style" panose="02050604050505020204" pitchFamily="18" charset="0"/>
              </a:rPr>
              <a:t>Where we stand today?</a:t>
            </a:r>
          </a:p>
          <a:p>
            <a:pPr marL="285750" indent="-285750">
              <a:lnSpc>
                <a:spcPct val="250000"/>
              </a:lnSpc>
              <a:buFont typeface="Wingdings" panose="05000000000000000000" pitchFamily="2" charset="2"/>
              <a:buChar char="Ø"/>
            </a:pPr>
            <a:r>
              <a:rPr lang="en-US" dirty="0" smtClean="0">
                <a:solidFill>
                  <a:srgbClr val="008080"/>
                </a:solidFill>
                <a:latin typeface="Bookman Old Style" panose="02050604050505020204" pitchFamily="18" charset="0"/>
              </a:rPr>
              <a:t>What is pending?</a:t>
            </a:r>
          </a:p>
          <a:p>
            <a:pPr marL="285750" indent="-285750">
              <a:lnSpc>
                <a:spcPct val="250000"/>
              </a:lnSpc>
              <a:buFont typeface="Wingdings" panose="05000000000000000000" pitchFamily="2" charset="2"/>
              <a:buChar char="Ø"/>
            </a:pPr>
            <a:r>
              <a:rPr lang="en-US" dirty="0" smtClean="0">
                <a:solidFill>
                  <a:srgbClr val="008080"/>
                </a:solidFill>
                <a:latin typeface="Bookman Old Style" panose="02050604050505020204" pitchFamily="18" charset="0"/>
              </a:rPr>
              <a:t>Help needed?</a:t>
            </a:r>
          </a:p>
          <a:p>
            <a:pPr marL="285750" indent="-285750">
              <a:lnSpc>
                <a:spcPct val="250000"/>
              </a:lnSpc>
              <a:buFont typeface="Wingdings" panose="05000000000000000000" pitchFamily="2" charset="2"/>
              <a:buChar char="Ø"/>
            </a:pPr>
            <a:endParaRPr lang="en-US" dirty="0">
              <a:solidFill>
                <a:srgbClr val="008080"/>
              </a:solidFill>
              <a:latin typeface="Bookman Old Style" panose="02050604050505020204" pitchFamily="18" charset="0"/>
            </a:endParaRPr>
          </a:p>
        </p:txBody>
      </p:sp>
    </p:spTree>
    <p:extLst>
      <p:ext uri="{BB962C8B-B14F-4D97-AF65-F5344CB8AC3E}">
        <p14:creationId xmlns:p14="http://schemas.microsoft.com/office/powerpoint/2010/main" val="1961843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BVM Management System – Master </a:t>
            </a:r>
            <a:r>
              <a:rPr lang="en-US" dirty="0" smtClean="0">
                <a:solidFill>
                  <a:srgbClr val="002060"/>
                </a:solidFill>
              </a:rPr>
              <a:t>Layout</a:t>
            </a:r>
            <a:endParaRPr lang="en-US" dirty="0">
              <a:solidFill>
                <a:srgbClr val="002060"/>
              </a:solidFill>
            </a:endParaRPr>
          </a:p>
        </p:txBody>
      </p:sp>
      <p:sp>
        <p:nvSpPr>
          <p:cNvPr id="18" name="Slide Number Placeholder 17"/>
          <p:cNvSpPr>
            <a:spLocks noGrp="1"/>
          </p:cNvSpPr>
          <p:nvPr>
            <p:ph type="sldNum" sz="quarter" idx="12"/>
          </p:nvPr>
        </p:nvSpPr>
        <p:spPr/>
        <p:txBody>
          <a:bodyPr/>
          <a:lstStyle/>
          <a:p>
            <a:fld id="{B80FD154-3813-4010-81B3-5C8EABBB8F58}" type="slidenum">
              <a:rPr lang="en-GB" smtClean="0"/>
              <a:pPr/>
              <a:t>3</a:t>
            </a:fld>
            <a:endParaRPr lang="en-GB" dirty="0"/>
          </a:p>
        </p:txBody>
      </p:sp>
      <p:pic>
        <p:nvPicPr>
          <p:cNvPr id="3" name="Picture 2"/>
          <p:cNvPicPr>
            <a:picLocks noChangeAspect="1"/>
          </p:cNvPicPr>
          <p:nvPr/>
        </p:nvPicPr>
        <p:blipFill>
          <a:blip r:embed="rId3"/>
          <a:stretch>
            <a:fillRect/>
          </a:stretch>
        </p:blipFill>
        <p:spPr>
          <a:xfrm>
            <a:off x="1819488" y="792480"/>
            <a:ext cx="8613912" cy="5113020"/>
          </a:xfrm>
          <a:prstGeom prst="rect">
            <a:avLst/>
          </a:prstGeom>
        </p:spPr>
      </p:pic>
    </p:spTree>
    <p:extLst>
      <p:ext uri="{BB962C8B-B14F-4D97-AF65-F5344CB8AC3E}">
        <p14:creationId xmlns:p14="http://schemas.microsoft.com/office/powerpoint/2010/main" val="2814721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Warehouse Management System (WMS</a:t>
            </a:r>
            <a:r>
              <a:rPr lang="en-US" dirty="0" smtClean="0"/>
              <a:t>)</a:t>
            </a:r>
            <a:endParaRPr lang="en-US" dirty="0"/>
          </a:p>
        </p:txBody>
      </p:sp>
      <p:sp>
        <p:nvSpPr>
          <p:cNvPr id="17" name="Slide Number Placeholder 16"/>
          <p:cNvSpPr>
            <a:spLocks noGrp="1"/>
          </p:cNvSpPr>
          <p:nvPr>
            <p:ph type="sldNum" sz="quarter" idx="12"/>
          </p:nvPr>
        </p:nvSpPr>
        <p:spPr/>
        <p:txBody>
          <a:bodyPr/>
          <a:lstStyle/>
          <a:p>
            <a:fld id="{B80FD154-3813-4010-81B3-5C8EABBB8F58}" type="slidenum">
              <a:rPr lang="en-GB" smtClean="0"/>
              <a:pPr/>
              <a:t>4</a:t>
            </a:fld>
            <a:endParaRPr lang="en-GB" dirty="0"/>
          </a:p>
        </p:txBody>
      </p:sp>
      <p:pic>
        <p:nvPicPr>
          <p:cNvPr id="38" name="Picture 37"/>
          <p:cNvPicPr>
            <a:picLocks noChangeAspect="1"/>
          </p:cNvPicPr>
          <p:nvPr/>
        </p:nvPicPr>
        <p:blipFill>
          <a:blip r:embed="rId3"/>
          <a:stretch>
            <a:fillRect/>
          </a:stretch>
        </p:blipFill>
        <p:spPr>
          <a:xfrm>
            <a:off x="309608" y="1085085"/>
            <a:ext cx="7371281" cy="4848168"/>
          </a:xfrm>
          <a:prstGeom prst="rect">
            <a:avLst/>
          </a:prstGeom>
          <a:ln>
            <a:noFill/>
          </a:ln>
          <a:effectLst>
            <a:outerShdw blurRad="292100" dist="139700" dir="2700000" algn="tl" rotWithShape="0">
              <a:srgbClr val="333333">
                <a:alpha val="65000"/>
              </a:srgbClr>
            </a:outerShdw>
          </a:effectLst>
        </p:spPr>
      </p:pic>
      <p:grpSp>
        <p:nvGrpSpPr>
          <p:cNvPr id="12" name="Group 11"/>
          <p:cNvGrpSpPr/>
          <p:nvPr/>
        </p:nvGrpSpPr>
        <p:grpSpPr>
          <a:xfrm>
            <a:off x="7954795" y="1523666"/>
            <a:ext cx="4054809" cy="3971006"/>
            <a:chOff x="7982404" y="1523666"/>
            <a:chExt cx="4054809" cy="3971006"/>
          </a:xfrm>
        </p:grpSpPr>
        <p:grpSp>
          <p:nvGrpSpPr>
            <p:cNvPr id="5" name="Group 4"/>
            <p:cNvGrpSpPr/>
            <p:nvPr/>
          </p:nvGrpSpPr>
          <p:grpSpPr>
            <a:xfrm>
              <a:off x="7982404" y="1523666"/>
              <a:ext cx="4054809" cy="3971006"/>
              <a:chOff x="7982404" y="1523666"/>
              <a:chExt cx="4054809" cy="3971006"/>
            </a:xfrm>
            <a:effectLst>
              <a:outerShdw blurRad="50800" dist="38100" dir="2700000" algn="tl" rotWithShape="0">
                <a:prstClr val="black">
                  <a:alpha val="40000"/>
                </a:prstClr>
              </a:outerShdw>
            </a:effectLst>
          </p:grpSpPr>
          <p:sp>
            <p:nvSpPr>
              <p:cNvPr id="2" name="Rectangle 1"/>
              <p:cNvSpPr/>
              <p:nvPr/>
            </p:nvSpPr>
            <p:spPr>
              <a:xfrm>
                <a:off x="7982404" y="1944621"/>
                <a:ext cx="4054809" cy="35500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 Same Side Corner Rectangle 3"/>
              <p:cNvSpPr/>
              <p:nvPr/>
            </p:nvSpPr>
            <p:spPr>
              <a:xfrm>
                <a:off x="7982404" y="1523666"/>
                <a:ext cx="4054809" cy="425180"/>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Bookman Old Style" panose="02050604050505020204" pitchFamily="18" charset="0"/>
                  </a:rPr>
                  <a:t>Features &amp; Benefits</a:t>
                </a:r>
                <a:endParaRPr lang="en-US" dirty="0">
                  <a:latin typeface="Bookman Old Style" panose="02050604050505020204" pitchFamily="18" charset="0"/>
                </a:endParaRPr>
              </a:p>
            </p:txBody>
          </p:sp>
        </p:grpSp>
        <p:grpSp>
          <p:nvGrpSpPr>
            <p:cNvPr id="3" name="Group 2"/>
            <p:cNvGrpSpPr/>
            <p:nvPr/>
          </p:nvGrpSpPr>
          <p:grpSpPr>
            <a:xfrm>
              <a:off x="8009489" y="2014630"/>
              <a:ext cx="3826556" cy="365760"/>
              <a:chOff x="8014924" y="1031424"/>
              <a:chExt cx="3826556" cy="365760"/>
            </a:xfrm>
          </p:grpSpPr>
          <p:sp>
            <p:nvSpPr>
              <p:cNvPr id="21" name="Rounded Rectangle 20"/>
              <p:cNvSpPr/>
              <p:nvPr/>
            </p:nvSpPr>
            <p:spPr>
              <a:xfrm>
                <a:off x="8428552" y="1112025"/>
                <a:ext cx="3412928" cy="18288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Streamline Truck </a:t>
                </a:r>
                <a:r>
                  <a:rPr lang="en-US" sz="10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Entries</a:t>
                </a:r>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pic>
            <p:nvPicPr>
              <p:cNvPr id="2062" name="Picture 14" descr="Toll road - Free security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14924" y="1031424"/>
                <a:ext cx="365760" cy="365760"/>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7982404" y="2497716"/>
              <a:ext cx="3853641" cy="365760"/>
              <a:chOff x="7964770" y="1873461"/>
              <a:chExt cx="3853641" cy="365760"/>
            </a:xfrm>
          </p:grpSpPr>
          <p:sp>
            <p:nvSpPr>
              <p:cNvPr id="31" name="Rounded Rectangle 30"/>
              <p:cNvSpPr/>
              <p:nvPr/>
            </p:nvSpPr>
            <p:spPr>
              <a:xfrm>
                <a:off x="8460560" y="1939572"/>
                <a:ext cx="3357851" cy="18288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More accurate goods handling process (QR Coded</a:t>
                </a:r>
                <a:r>
                  <a:rPr lang="en-US" sz="10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a:t>
                </a:r>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pic>
            <p:nvPicPr>
              <p:cNvPr id="2066" name="Picture 18" descr="Accuracy and precision Guarantee Sales Currency-counting machine, text,  logo png | PNGEgg"/>
              <p:cNvPicPr>
                <a:picLocks noChangeAspect="1" noChangeArrowheads="1"/>
              </p:cNvPicPr>
              <p:nvPr/>
            </p:nvPicPr>
            <p:blipFill rotWithShape="1">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l="8357" t="510" r="9458" b="-1"/>
              <a:stretch/>
            </p:blipFill>
            <p:spPr bwMode="auto">
              <a:xfrm>
                <a:off x="7964770" y="1873461"/>
                <a:ext cx="435783" cy="3657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8018788" y="3026468"/>
              <a:ext cx="3817257" cy="365760"/>
              <a:chOff x="8018200" y="2648939"/>
              <a:chExt cx="3817257" cy="365760"/>
            </a:xfrm>
          </p:grpSpPr>
          <p:grpSp>
            <p:nvGrpSpPr>
              <p:cNvPr id="40" name="Group 39"/>
              <p:cNvGrpSpPr/>
              <p:nvPr/>
            </p:nvGrpSpPr>
            <p:grpSpPr>
              <a:xfrm>
                <a:off x="8483629" y="2687523"/>
                <a:ext cx="3351828" cy="246221"/>
                <a:chOff x="8483629" y="1089477"/>
                <a:chExt cx="3351828" cy="246221"/>
              </a:xfrm>
            </p:grpSpPr>
            <p:sp>
              <p:nvSpPr>
                <p:cNvPr id="42" name="Rounded Rectangle 41"/>
                <p:cNvSpPr/>
                <p:nvPr/>
              </p:nvSpPr>
              <p:spPr>
                <a:xfrm>
                  <a:off x="8483629" y="1101329"/>
                  <a:ext cx="3351828" cy="18288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Damage Identification reduces inventory </a:t>
                  </a:r>
                  <a:r>
                    <a:rPr lang="en-US" sz="10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rework</a:t>
                  </a:r>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43" name="Rectangle 42"/>
                <p:cNvSpPr/>
                <p:nvPr/>
              </p:nvSpPr>
              <p:spPr>
                <a:xfrm>
                  <a:off x="8586842" y="1089477"/>
                  <a:ext cx="184731" cy="246221"/>
                </a:xfrm>
                <a:prstGeom prst="rect">
                  <a:avLst/>
                </a:prstGeom>
              </p:spPr>
              <p:txBody>
                <a:bodyPr wrap="none">
                  <a:spAutoFit/>
                </a:bodyPr>
                <a:lstStyle/>
                <a:p>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grpSp>
          <p:pic>
            <p:nvPicPr>
              <p:cNvPr id="7" name="Picture 20" descr="Vector Damaged Goods Icon. A vector illustration icon of a badly damaged  cardboard delivery box. Concept for damaged goods. Stock Vector | Adobe  Stock"/>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ackgroundRemoval t="10000" b="90000" l="10000" r="90000">
                            <a14:foregroundMark x1="21400" y1="35200" x2="21400" y2="35200"/>
                          </a14:backgroundRemoval>
                        </a14:imgEffect>
                      </a14:imgLayer>
                    </a14:imgProps>
                  </a:ext>
                  <a:ext uri="{28A0092B-C50C-407E-A947-70E740481C1C}">
                    <a14:useLocalDpi xmlns:a14="http://schemas.microsoft.com/office/drawing/2010/main" val="0"/>
                  </a:ext>
                </a:extLst>
              </a:blip>
              <a:srcRect l="14442" t="20816" r="20215" b="10341"/>
              <a:stretch/>
            </p:blipFill>
            <p:spPr bwMode="auto">
              <a:xfrm>
                <a:off x="8018200" y="2648939"/>
                <a:ext cx="347162" cy="3657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8052427" y="3523620"/>
              <a:ext cx="3783618" cy="365760"/>
              <a:chOff x="8057862" y="3456792"/>
              <a:chExt cx="3783618" cy="365760"/>
            </a:xfrm>
          </p:grpSpPr>
          <p:grpSp>
            <p:nvGrpSpPr>
              <p:cNvPr id="45" name="Group 44"/>
              <p:cNvGrpSpPr/>
              <p:nvPr/>
            </p:nvGrpSpPr>
            <p:grpSpPr>
              <a:xfrm>
                <a:off x="8483629" y="3498238"/>
                <a:ext cx="3357851" cy="246221"/>
                <a:chOff x="8483629" y="1089477"/>
                <a:chExt cx="3357851" cy="246221"/>
              </a:xfrm>
            </p:grpSpPr>
            <p:sp>
              <p:nvSpPr>
                <p:cNvPr id="48" name="Rounded Rectangle 47"/>
                <p:cNvSpPr/>
                <p:nvPr/>
              </p:nvSpPr>
              <p:spPr>
                <a:xfrm>
                  <a:off x="8483629" y="1103256"/>
                  <a:ext cx="3357851" cy="18288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Detailed invoice lists reduce billing </a:t>
                  </a:r>
                  <a:r>
                    <a:rPr lang="en-US" sz="10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errors</a:t>
                  </a:r>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49" name="Rectangle 48"/>
                <p:cNvSpPr/>
                <p:nvPr/>
              </p:nvSpPr>
              <p:spPr>
                <a:xfrm>
                  <a:off x="8586842" y="1089477"/>
                  <a:ext cx="184731" cy="246221"/>
                </a:xfrm>
                <a:prstGeom prst="rect">
                  <a:avLst/>
                </a:prstGeom>
              </p:spPr>
              <p:txBody>
                <a:bodyPr wrap="none">
                  <a:spAutoFit/>
                </a:bodyPr>
                <a:lstStyle/>
                <a:p>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grpSp>
          <p:pic>
            <p:nvPicPr>
              <p:cNvPr id="2070" name="Picture 22" descr="Invoice Special Lineal icon"/>
              <p:cNvPicPr>
                <a:picLocks noChangeAspect="1" noChangeArrowheads="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57862" y="3456792"/>
                <a:ext cx="365760" cy="3657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8018788" y="4065457"/>
              <a:ext cx="3817257" cy="365760"/>
              <a:chOff x="8038686" y="4202320"/>
              <a:chExt cx="3817257" cy="365760"/>
            </a:xfrm>
          </p:grpSpPr>
          <p:pic>
            <p:nvPicPr>
              <p:cNvPr id="2072" name="Picture 24" descr="Report - Free business and finance icon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038686" y="4202320"/>
                <a:ext cx="365760" cy="3657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52" name="Group 51"/>
              <p:cNvGrpSpPr/>
              <p:nvPr/>
            </p:nvGrpSpPr>
            <p:grpSpPr>
              <a:xfrm>
                <a:off x="8508979" y="4258395"/>
                <a:ext cx="3346964" cy="246221"/>
                <a:chOff x="8483629" y="1089477"/>
                <a:chExt cx="3346964" cy="246221"/>
              </a:xfrm>
            </p:grpSpPr>
            <p:sp>
              <p:nvSpPr>
                <p:cNvPr id="54" name="Rounded Rectangle 53"/>
                <p:cNvSpPr/>
                <p:nvPr/>
              </p:nvSpPr>
              <p:spPr>
                <a:xfrm>
                  <a:off x="8483629" y="1105759"/>
                  <a:ext cx="3346964" cy="18288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Comprehensive reports provide valuable </a:t>
                  </a:r>
                  <a:r>
                    <a:rPr lang="en-US" sz="10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insights</a:t>
                  </a:r>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55" name="Rectangle 54"/>
                <p:cNvSpPr/>
                <p:nvPr/>
              </p:nvSpPr>
              <p:spPr>
                <a:xfrm>
                  <a:off x="8586842" y="1089477"/>
                  <a:ext cx="184731" cy="246221"/>
                </a:xfrm>
                <a:prstGeom prst="rect">
                  <a:avLst/>
                </a:prstGeom>
              </p:spPr>
              <p:txBody>
                <a:bodyPr wrap="none">
                  <a:spAutoFit/>
                </a:bodyPr>
                <a:lstStyle/>
                <a:p>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grpSp>
        </p:grpSp>
        <p:grpSp>
          <p:nvGrpSpPr>
            <p:cNvPr id="11" name="Group 10"/>
            <p:cNvGrpSpPr/>
            <p:nvPr/>
          </p:nvGrpSpPr>
          <p:grpSpPr>
            <a:xfrm>
              <a:off x="8047976" y="4601900"/>
              <a:ext cx="3788069" cy="365760"/>
              <a:chOff x="8075934" y="5019509"/>
              <a:chExt cx="3788069" cy="365760"/>
            </a:xfrm>
          </p:grpSpPr>
          <p:pic>
            <p:nvPicPr>
              <p:cNvPr id="2074" name="Picture 26" descr="Real time - Free business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075934" y="5019509"/>
                <a:ext cx="365760" cy="36576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59" name="Group 58"/>
              <p:cNvGrpSpPr/>
              <p:nvPr/>
            </p:nvGrpSpPr>
            <p:grpSpPr>
              <a:xfrm>
                <a:off x="8511261" y="5093432"/>
                <a:ext cx="3352742" cy="246221"/>
                <a:chOff x="8494176" y="1089477"/>
                <a:chExt cx="3352742" cy="246221"/>
              </a:xfrm>
            </p:grpSpPr>
            <p:sp>
              <p:nvSpPr>
                <p:cNvPr id="60" name="Rounded Rectangle 59"/>
                <p:cNvSpPr/>
                <p:nvPr/>
              </p:nvSpPr>
              <p:spPr>
                <a:xfrm>
                  <a:off x="8494176" y="1102582"/>
                  <a:ext cx="3352742" cy="18288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Immediate access to data reduces stocking </a:t>
                  </a:r>
                  <a:r>
                    <a:rPr lang="en-US" sz="10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risk</a:t>
                  </a:r>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61" name="Rectangle 60"/>
                <p:cNvSpPr/>
                <p:nvPr/>
              </p:nvSpPr>
              <p:spPr>
                <a:xfrm>
                  <a:off x="8586842" y="1089477"/>
                  <a:ext cx="184731" cy="246221"/>
                </a:xfrm>
                <a:prstGeom prst="rect">
                  <a:avLst/>
                </a:prstGeom>
              </p:spPr>
              <p:txBody>
                <a:bodyPr wrap="none">
                  <a:spAutoFit/>
                </a:bodyPr>
                <a:lstStyle/>
                <a:p>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grpSp>
        </p:grpSp>
        <p:grpSp>
          <p:nvGrpSpPr>
            <p:cNvPr id="13" name="Group 12"/>
            <p:cNvGrpSpPr/>
            <p:nvPr/>
          </p:nvGrpSpPr>
          <p:grpSpPr>
            <a:xfrm>
              <a:off x="8080000" y="5042037"/>
              <a:ext cx="3756045" cy="363445"/>
              <a:chOff x="8080666" y="5665311"/>
              <a:chExt cx="3756045" cy="363445"/>
            </a:xfrm>
          </p:grpSpPr>
          <p:pic>
            <p:nvPicPr>
              <p:cNvPr id="2076" name="Picture 28" descr="Delivery Management Software | Last-Mile Logistics"/>
              <p:cNvPicPr>
                <a:picLocks noChangeAspect="1" noChangeArrowheads="1"/>
              </p:cNvPicPr>
              <p:nvPr/>
            </p:nvPicPr>
            <p:blipFill>
              <a:blip r:embed="rId11" cstate="print">
                <a:duotone>
                  <a:prstClr val="black"/>
                  <a:srgbClr val="ED7D31">
                    <a:tint val="45000"/>
                    <a:satMod val="400000"/>
                  </a:srgbClr>
                </a:duotone>
                <a:extLst>
                  <a:ext uri="{BEBA8EAE-BF5A-486C-A8C5-ECC9F3942E4B}">
                    <a14:imgProps xmlns:a14="http://schemas.microsoft.com/office/drawing/2010/main">
                      <a14:imgLayer r:embed="rId12">
                        <a14:imgEffect>
                          <a14:backgroundRemoval t="0" b="99103" l="1770" r="99558">
                            <a14:foregroundMark x1="35398" y1="15695" x2="35398" y2="15695"/>
                            <a14:foregroundMark x1="39823" y1="4484" x2="39823" y2="4484"/>
                            <a14:foregroundMark x1="79646" y1="30493" x2="79646" y2="30493"/>
                            <a14:foregroundMark x1="82743" y1="37668" x2="82743" y2="37668"/>
                            <a14:foregroundMark x1="84513" y1="40807" x2="84513" y2="40807"/>
                            <a14:foregroundMark x1="85398" y1="48430" x2="85398" y2="48430"/>
                            <a14:foregroundMark x1="41150" y1="71300" x2="41150" y2="71300"/>
                            <a14:foregroundMark x1="37611" y1="78027" x2="37611" y2="78027"/>
                            <a14:foregroundMark x1="22566" y1="61435" x2="22566" y2="61435"/>
                            <a14:foregroundMark x1="15929" y1="61435" x2="15929" y2="61435"/>
                            <a14:foregroundMark x1="9292" y1="59641" x2="9292" y2="59641"/>
                            <a14:foregroundMark x1="4867" y1="54260" x2="4867" y2="54260"/>
                            <a14:foregroundMark x1="3982" y1="47982" x2="3982" y2="47982"/>
                            <a14:foregroundMark x1="7080" y1="43498" x2="7080" y2="43498"/>
                            <a14:foregroundMark x1="13274" y1="42152" x2="13274" y2="42152"/>
                            <a14:foregroundMark x1="20354" y1="41704" x2="20354" y2="41704"/>
                            <a14:foregroundMark x1="25664" y1="41704" x2="25664" y2="41704"/>
                            <a14:foregroundMark x1="31858" y1="41704" x2="31858" y2="41704"/>
                            <a14:foregroundMark x1="38053" y1="42152" x2="38053" y2="42152"/>
                            <a14:foregroundMark x1="43805" y1="42152" x2="43805" y2="42152"/>
                            <a14:foregroundMark x1="50885" y1="42601" x2="50885" y2="42601"/>
                            <a14:foregroundMark x1="56637" y1="41704" x2="56637" y2="41704"/>
                            <a14:foregroundMark x1="59735" y1="34978" x2="59735" y2="34978"/>
                            <a14:foregroundMark x1="58850" y1="28700" x2="58850" y2="28700"/>
                            <a14:foregroundMark x1="53982" y1="24215" x2="53982" y2="24215"/>
                            <a14:foregroundMark x1="48230" y1="24215" x2="48230" y2="24215"/>
                            <a14:foregroundMark x1="42478" y1="24215" x2="42478" y2="24215"/>
                            <a14:foregroundMark x1="87168" y1="30942" x2="87168" y2="30942"/>
                            <a14:foregroundMark x1="31416" y1="87892" x2="31416" y2="87892"/>
                            <a14:foregroundMark x1="43805" y1="85202" x2="43805" y2="85202"/>
                            <a14:foregroundMark x1="75664" y1="86996" x2="75664" y2="86996"/>
                          </a14:backgroundRemoval>
                        </a14:imgEffect>
                      </a14:imgLayer>
                    </a14:imgProps>
                  </a:ext>
                  <a:ext uri="{28A0092B-C50C-407E-A947-70E740481C1C}">
                    <a14:useLocalDpi xmlns:a14="http://schemas.microsoft.com/office/drawing/2010/main" val="0"/>
                  </a:ext>
                </a:extLst>
              </a:blip>
              <a:srcRect/>
              <a:stretch>
                <a:fillRect/>
              </a:stretch>
            </p:blipFill>
            <p:spPr bwMode="auto">
              <a:xfrm>
                <a:off x="8080666" y="5665311"/>
                <a:ext cx="368335" cy="36344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66" name="Group 65"/>
              <p:cNvGrpSpPr/>
              <p:nvPr/>
            </p:nvGrpSpPr>
            <p:grpSpPr>
              <a:xfrm>
                <a:off x="8500608" y="5739312"/>
                <a:ext cx="3336103" cy="246221"/>
                <a:chOff x="8483629" y="1089477"/>
                <a:chExt cx="3336103" cy="246221"/>
              </a:xfrm>
            </p:grpSpPr>
            <p:sp>
              <p:nvSpPr>
                <p:cNvPr id="67" name="Rounded Rectangle 66"/>
                <p:cNvSpPr/>
                <p:nvPr/>
              </p:nvSpPr>
              <p:spPr>
                <a:xfrm>
                  <a:off x="8483629" y="1133698"/>
                  <a:ext cx="3336103" cy="18288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Timely and accurate order </a:t>
                  </a:r>
                  <a:r>
                    <a:rPr lang="en-US" sz="10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fulfillment</a:t>
                  </a:r>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68" name="Rectangle 67"/>
                <p:cNvSpPr/>
                <p:nvPr/>
              </p:nvSpPr>
              <p:spPr>
                <a:xfrm>
                  <a:off x="8586842" y="1089477"/>
                  <a:ext cx="184731" cy="246221"/>
                </a:xfrm>
                <a:prstGeom prst="rect">
                  <a:avLst/>
                </a:prstGeom>
              </p:spPr>
              <p:txBody>
                <a:bodyPr wrap="none">
                  <a:spAutoFit/>
                </a:bodyPr>
                <a:lstStyle/>
                <a:p>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grpSp>
        </p:grpSp>
      </p:grpSp>
    </p:spTree>
    <p:extLst>
      <p:ext uri="{BB962C8B-B14F-4D97-AF65-F5344CB8AC3E}">
        <p14:creationId xmlns:p14="http://schemas.microsoft.com/office/powerpoint/2010/main" val="1151455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53674" y="3866377"/>
            <a:ext cx="8106405" cy="2807616"/>
            <a:chOff x="153674" y="3866377"/>
            <a:chExt cx="8106405" cy="2807616"/>
          </a:xfrm>
          <a:effectLst>
            <a:outerShdw blurRad="50800" dist="38100" dir="2700000" algn="tl" rotWithShape="0">
              <a:prstClr val="black">
                <a:alpha val="40000"/>
              </a:prstClr>
            </a:outerShdw>
          </a:effectLst>
        </p:grpSpPr>
        <p:sp>
          <p:nvSpPr>
            <p:cNvPr id="40" name="Round Same Side Corner Rectangle 39"/>
            <p:cNvSpPr/>
            <p:nvPr/>
          </p:nvSpPr>
          <p:spPr>
            <a:xfrm rot="10800000">
              <a:off x="153674" y="4292710"/>
              <a:ext cx="8106405" cy="2381283"/>
            </a:xfrm>
            <a:prstGeom prst="round2SameRect">
              <a:avLst>
                <a:gd name="adj1" fmla="val 8458"/>
                <a:gd name="adj2" fmla="val 0"/>
              </a:avLst>
            </a:prstGeom>
            <a:solidFill>
              <a:schemeClr val="accent3">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3" name="Round Same Side Corner Rectangle 2"/>
            <p:cNvSpPr/>
            <p:nvPr/>
          </p:nvSpPr>
          <p:spPr>
            <a:xfrm>
              <a:off x="153674" y="3866377"/>
              <a:ext cx="8106405" cy="419069"/>
            </a:xfrm>
            <a:prstGeom prst="round2SameRect">
              <a:avLst>
                <a:gd name="adj1" fmla="val 38771"/>
                <a:gd name="adj2" fmla="val 0"/>
              </a:avLst>
            </a:prstGeom>
            <a:solidFill>
              <a:srgbClr val="3DD2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122D42"/>
                  </a:solidFill>
                  <a:latin typeface="Bookman Old Style" panose="02050604050505020204" pitchFamily="18" charset="0"/>
                </a:rPr>
                <a:t>Key </a:t>
              </a:r>
              <a:r>
                <a:rPr lang="en-US" dirty="0" smtClean="0">
                  <a:solidFill>
                    <a:srgbClr val="122D42"/>
                  </a:solidFill>
                  <a:latin typeface="Bookman Old Style" panose="02050604050505020204" pitchFamily="18" charset="0"/>
                </a:rPr>
                <a:t>Features</a:t>
              </a:r>
              <a:endParaRPr lang="en-US" dirty="0">
                <a:solidFill>
                  <a:srgbClr val="122D42"/>
                </a:solidFill>
                <a:latin typeface="Bookman Old Style" panose="02050604050505020204" pitchFamily="18" charset="0"/>
              </a:endParaRPr>
            </a:p>
          </p:txBody>
        </p:sp>
      </p:grpSp>
      <p:sp>
        <p:nvSpPr>
          <p:cNvPr id="14" name="Title 13"/>
          <p:cNvSpPr>
            <a:spLocks noGrp="1"/>
          </p:cNvSpPr>
          <p:nvPr>
            <p:ph type="title"/>
          </p:nvPr>
        </p:nvSpPr>
        <p:spPr/>
        <p:txBody>
          <a:bodyPr/>
          <a:lstStyle/>
          <a:p>
            <a:r>
              <a:rPr lang="en-US" dirty="0" smtClean="0"/>
              <a:t>Packaging </a:t>
            </a:r>
            <a:r>
              <a:rPr lang="en-US" dirty="0"/>
              <a:t>Management System </a:t>
            </a:r>
            <a:r>
              <a:rPr lang="en-US" dirty="0" smtClean="0"/>
              <a:t>(PMS)</a:t>
            </a:r>
            <a:endParaRPr lang="en-US" dirty="0"/>
          </a:p>
        </p:txBody>
      </p:sp>
      <p:pic>
        <p:nvPicPr>
          <p:cNvPr id="41" name="Picture 40"/>
          <p:cNvPicPr>
            <a:picLocks noChangeAspect="1"/>
          </p:cNvPicPr>
          <p:nvPr/>
        </p:nvPicPr>
        <p:blipFill>
          <a:blip r:embed="rId3"/>
          <a:stretch>
            <a:fillRect/>
          </a:stretch>
        </p:blipFill>
        <p:spPr>
          <a:xfrm>
            <a:off x="348003" y="1047875"/>
            <a:ext cx="11460388" cy="2438557"/>
          </a:xfrm>
          <a:prstGeom prst="rect">
            <a:avLst/>
          </a:prstGeom>
        </p:spPr>
      </p:pic>
      <p:grpSp>
        <p:nvGrpSpPr>
          <p:cNvPr id="4122" name="Group 4121"/>
          <p:cNvGrpSpPr/>
          <p:nvPr/>
        </p:nvGrpSpPr>
        <p:grpSpPr>
          <a:xfrm>
            <a:off x="271241" y="5535427"/>
            <a:ext cx="3900267" cy="473488"/>
            <a:chOff x="422914" y="5261323"/>
            <a:chExt cx="3900267" cy="473488"/>
          </a:xfrm>
        </p:grpSpPr>
        <p:sp>
          <p:nvSpPr>
            <p:cNvPr id="77" name="Rounded Rectangle 76"/>
            <p:cNvSpPr/>
            <p:nvPr/>
          </p:nvSpPr>
          <p:spPr>
            <a:xfrm>
              <a:off x="937203" y="5266398"/>
              <a:ext cx="3385978"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78" name="Rectangle 77"/>
            <p:cNvSpPr/>
            <p:nvPr/>
          </p:nvSpPr>
          <p:spPr>
            <a:xfrm>
              <a:off x="1039107" y="5364193"/>
              <a:ext cx="3002745" cy="246221"/>
            </a:xfrm>
            <a:prstGeom prst="rect">
              <a:avLst/>
            </a:prstGeom>
          </p:spPr>
          <p:txBody>
            <a:bodyPr wrap="none">
              <a:spAutoFit/>
            </a:bodyPr>
            <a:lstStyle/>
            <a:p>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Create, Track, </a:t>
              </a:r>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and </a:t>
              </a:r>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Approve Purchase Orders</a:t>
              </a:r>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pic>
          <p:nvPicPr>
            <p:cNvPr id="4102" name="Picture 6" descr="Invoice &amp; Purchase Order Maker - Apps on Google Play"/>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657" t="-927" r="13552" b="8708"/>
            <a:stretch/>
          </p:blipFill>
          <p:spPr bwMode="auto">
            <a:xfrm>
              <a:off x="422914" y="5261323"/>
              <a:ext cx="363465" cy="4734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grpSp>
        <p:nvGrpSpPr>
          <p:cNvPr id="4120" name="Group 4119"/>
          <p:cNvGrpSpPr/>
          <p:nvPr/>
        </p:nvGrpSpPr>
        <p:grpSpPr>
          <a:xfrm>
            <a:off x="234106" y="4378374"/>
            <a:ext cx="3937401" cy="463389"/>
            <a:chOff x="376856" y="3738818"/>
            <a:chExt cx="3937401" cy="463389"/>
          </a:xfrm>
        </p:grpSpPr>
        <p:sp>
          <p:nvSpPr>
            <p:cNvPr id="60" name="Rounded Rectangle 59"/>
            <p:cNvSpPr/>
            <p:nvPr/>
          </p:nvSpPr>
          <p:spPr>
            <a:xfrm>
              <a:off x="937203" y="3745007"/>
              <a:ext cx="3377054"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latin typeface="Bookman Old Style" panose="02050604050505020204" pitchFamily="18" charset="0"/>
              </a:endParaRPr>
            </a:p>
          </p:txBody>
        </p:sp>
        <p:sp>
          <p:nvSpPr>
            <p:cNvPr id="58" name="Rectangle 57"/>
            <p:cNvSpPr/>
            <p:nvPr/>
          </p:nvSpPr>
          <p:spPr>
            <a:xfrm>
              <a:off x="1040415" y="3842802"/>
              <a:ext cx="3169457" cy="246221"/>
            </a:xfrm>
            <a:prstGeom prst="rect">
              <a:avLst/>
            </a:prstGeom>
          </p:spPr>
          <p:txBody>
            <a:bodyPr wrap="none">
              <a:spAutoFit/>
            </a:bodyPr>
            <a:lstStyle/>
            <a:p>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Captures and analyzes packaging requirements</a:t>
              </a:r>
            </a:p>
          </p:txBody>
        </p:sp>
        <p:pic>
          <p:nvPicPr>
            <p:cNvPr id="4118" name="Picture 22" descr="Trend Analysis Flat Outline Vector Showing Research Assessment, Trending,  Trend Analysis, Icon PNG Image Free Download And Clipart Image For Free  Download - Lovepik | 450074981"/>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6047" b="76047" l="10000" r="95465"/>
                      </a14:imgEffect>
                    </a14:imgLayer>
                  </a14:imgProps>
                </a:ext>
                <a:ext uri="{28A0092B-C50C-407E-A947-70E740481C1C}">
                  <a14:useLocalDpi xmlns:a14="http://schemas.microsoft.com/office/drawing/2010/main" val="0"/>
                </a:ext>
              </a:extLst>
            </a:blip>
            <a:srcRect l="10446" t="5637" r="5893" b="25467"/>
            <a:stretch/>
          </p:blipFill>
          <p:spPr bwMode="auto">
            <a:xfrm>
              <a:off x="376856" y="3738818"/>
              <a:ext cx="496967" cy="4092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grpSp>
        <p:nvGrpSpPr>
          <p:cNvPr id="4121" name="Group 4120"/>
          <p:cNvGrpSpPr/>
          <p:nvPr/>
        </p:nvGrpSpPr>
        <p:grpSpPr>
          <a:xfrm>
            <a:off x="234107" y="4923061"/>
            <a:ext cx="3937400" cy="514186"/>
            <a:chOff x="376856" y="4447611"/>
            <a:chExt cx="3937400" cy="514186"/>
          </a:xfrm>
        </p:grpSpPr>
        <p:sp>
          <p:nvSpPr>
            <p:cNvPr id="75" name="Rounded Rectangle 74"/>
            <p:cNvSpPr/>
            <p:nvPr/>
          </p:nvSpPr>
          <p:spPr>
            <a:xfrm>
              <a:off x="937203" y="4502608"/>
              <a:ext cx="3377053"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Bookman Old Style" panose="02050604050505020204" pitchFamily="18" charset="0"/>
              </a:endParaRPr>
            </a:p>
          </p:txBody>
        </p:sp>
        <p:pic>
          <p:nvPicPr>
            <p:cNvPr id="4100" name="Picture 4" descr="Receipt invoice icon total bill with dollar symbol"/>
            <p:cNvPicPr>
              <a:picLocks noChangeAspect="1" noChangeArrowheads="1"/>
            </p:cNvPicPr>
            <p:nvPr/>
          </p:nvPicPr>
          <p:blipFill rotWithShape="1">
            <a:blip r:embed="rId7" cstate="print">
              <a:duotone>
                <a:prstClr val="black"/>
                <a:schemeClr val="accent4">
                  <a:tint val="45000"/>
                  <a:satMod val="400000"/>
                </a:schemeClr>
              </a:duotone>
              <a:extLst>
                <a:ext uri="{28A0092B-C50C-407E-A947-70E740481C1C}">
                  <a14:useLocalDpi xmlns:a14="http://schemas.microsoft.com/office/drawing/2010/main" val="0"/>
                </a:ext>
              </a:extLst>
            </a:blip>
            <a:srcRect l="21462" t="14821" r="18220" b="23377"/>
            <a:stretch/>
          </p:blipFill>
          <p:spPr bwMode="auto">
            <a:xfrm>
              <a:off x="376856" y="4447611"/>
              <a:ext cx="465215" cy="5141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2" name="Rectangle 61"/>
            <p:cNvSpPr/>
            <p:nvPr/>
          </p:nvSpPr>
          <p:spPr>
            <a:xfrm>
              <a:off x="1039107" y="4600403"/>
              <a:ext cx="3001143" cy="246221"/>
            </a:xfrm>
            <a:prstGeom prst="rect">
              <a:avLst/>
            </a:prstGeom>
          </p:spPr>
          <p:txBody>
            <a:bodyPr wrap="none">
              <a:spAutoFit/>
            </a:bodyPr>
            <a:lstStyle/>
            <a:p>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Consolidates </a:t>
              </a:r>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quotations </a:t>
              </a:r>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for easy comparison</a:t>
              </a:r>
            </a:p>
          </p:txBody>
        </p:sp>
      </p:grpSp>
      <p:grpSp>
        <p:nvGrpSpPr>
          <p:cNvPr id="4119" name="Group 4118"/>
          <p:cNvGrpSpPr/>
          <p:nvPr/>
        </p:nvGrpSpPr>
        <p:grpSpPr>
          <a:xfrm>
            <a:off x="234107" y="6081489"/>
            <a:ext cx="3937400" cy="506480"/>
            <a:chOff x="4299276" y="3714631"/>
            <a:chExt cx="3937400" cy="506480"/>
          </a:xfrm>
        </p:grpSpPr>
        <p:sp>
          <p:nvSpPr>
            <p:cNvPr id="96" name="Rounded Rectangle 95"/>
            <p:cNvSpPr/>
            <p:nvPr/>
          </p:nvSpPr>
          <p:spPr>
            <a:xfrm>
              <a:off x="4938978" y="3745007"/>
              <a:ext cx="3297698"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Bookman Old Style" panose="02050604050505020204" pitchFamily="18" charset="0"/>
              </a:endParaRPr>
            </a:p>
          </p:txBody>
        </p:sp>
        <p:sp>
          <p:nvSpPr>
            <p:cNvPr id="97" name="Rectangle 96"/>
            <p:cNvSpPr/>
            <p:nvPr/>
          </p:nvSpPr>
          <p:spPr>
            <a:xfrm>
              <a:off x="4938978" y="3842802"/>
              <a:ext cx="3297698" cy="246221"/>
            </a:xfrm>
            <a:prstGeom prst="rect">
              <a:avLst/>
            </a:prstGeom>
          </p:spPr>
          <p:txBody>
            <a:bodyPr wrap="none">
              <a:spAutoFit/>
            </a:bodyPr>
            <a:lstStyle/>
            <a:p>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Provides a detailed breakdown of packaging costs</a:t>
              </a:r>
            </a:p>
          </p:txBody>
        </p:sp>
        <p:pic>
          <p:nvPicPr>
            <p:cNvPr id="100" name="Picture 8" descr="Premium Vector | Finance Vector illustration logo accounting Hand on a  calculator behind it is a document and a bill bottom of the inscription  accounti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0096" t="11600" r="30470" b="34948"/>
            <a:stretch/>
          </p:blipFill>
          <p:spPr bwMode="auto">
            <a:xfrm>
              <a:off x="4299276" y="3714631"/>
              <a:ext cx="534029" cy="5064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pic>
        <p:nvPicPr>
          <p:cNvPr id="4110" name="Picture 14" descr="Shop Cart Icon, Buy Symbol. Shopping Basket Icon Sign Stock Illustration -  Illustration of site, grocery: 142876366"/>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backgroundRemoval t="21750" b="83500" l="22750" r="83500">
                        <a14:foregroundMark x1="37000" y1="72750" x2="37000" y2="72750"/>
                        <a14:foregroundMark x1="62625" y1="73750" x2="62625" y2="73750"/>
                      </a14:backgroundRemoval>
                    </a14:imgEffect>
                  </a14:imgLayer>
                </a14:imgProps>
              </a:ext>
              <a:ext uri="{28A0092B-C50C-407E-A947-70E740481C1C}">
                <a14:useLocalDpi xmlns:a14="http://schemas.microsoft.com/office/drawing/2010/main" val="0"/>
              </a:ext>
            </a:extLst>
          </a:blip>
          <a:srcRect l="24336" t="24701" r="15911" b="19119"/>
          <a:stretch/>
        </p:blipFill>
        <p:spPr bwMode="auto">
          <a:xfrm>
            <a:off x="4415946" y="6112360"/>
            <a:ext cx="466434" cy="438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1" name="Rounded Rectangle 90"/>
          <p:cNvSpPr/>
          <p:nvPr/>
        </p:nvSpPr>
        <p:spPr>
          <a:xfrm>
            <a:off x="4998150" y="6103035"/>
            <a:ext cx="3015569"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92" name="Rectangle 91"/>
          <p:cNvSpPr/>
          <p:nvPr/>
        </p:nvSpPr>
        <p:spPr>
          <a:xfrm>
            <a:off x="4998150" y="6200830"/>
            <a:ext cx="2927404" cy="246221"/>
          </a:xfrm>
          <a:prstGeom prst="rect">
            <a:avLst/>
          </a:prstGeom>
        </p:spPr>
        <p:txBody>
          <a:bodyPr wrap="none">
            <a:spAutoFit/>
          </a:bodyPr>
          <a:lstStyle/>
          <a:p>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Purchase of stock based on inventory levels</a:t>
            </a:r>
            <a:endParaRPr lang="en-GB"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93" name="Rounded Rectangle 92"/>
          <p:cNvSpPr/>
          <p:nvPr/>
        </p:nvSpPr>
        <p:spPr>
          <a:xfrm>
            <a:off x="4998150" y="5540477"/>
            <a:ext cx="3015569"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99" name="Rectangle 98"/>
          <p:cNvSpPr/>
          <p:nvPr/>
        </p:nvSpPr>
        <p:spPr>
          <a:xfrm>
            <a:off x="4998150" y="5638272"/>
            <a:ext cx="2831224" cy="246221"/>
          </a:xfrm>
          <a:prstGeom prst="rect">
            <a:avLst/>
          </a:prstGeom>
        </p:spPr>
        <p:txBody>
          <a:bodyPr wrap="none">
            <a:spAutoFit/>
          </a:bodyPr>
          <a:lstStyle/>
          <a:p>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Up-to-date packaging materials inventory </a:t>
            </a:r>
          </a:p>
        </p:txBody>
      </p:sp>
      <p:pic>
        <p:nvPicPr>
          <p:cNvPr id="101" name="Picture 12" descr="Warehousing icon PNG and SVG Vector Free Download"/>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395124" y="5559263"/>
            <a:ext cx="508079" cy="419628"/>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14" name="Picture 18" descr="349,000+ Acceptance Stock Illustrations, Royalty-Free Vector Graphics &amp;  Clip Art - iStock | Accepted, Thumbs up, Tolerance"/>
          <p:cNvPicPr>
            <a:picLocks noChangeAspect="1" noChangeArrowheads="1"/>
          </p:cNvPicPr>
          <p:nvPr/>
        </p:nvPicPr>
        <p:blipFill>
          <a:blip r:embed="rId12" cstate="print">
            <a:duotone>
              <a:schemeClr val="accent5">
                <a:shade val="45000"/>
                <a:satMod val="135000"/>
              </a:schemeClr>
              <a:prstClr val="white"/>
            </a:duotone>
            <a:extLst>
              <a:ext uri="{BEBA8EAE-BF5A-486C-A8C5-ECC9F3942E4B}">
                <a14:imgProps xmlns:a14="http://schemas.microsoft.com/office/drawing/2010/main">
                  <a14:imgLayer r:embed="rId13">
                    <a14:imgEffect>
                      <a14:backgroundRemoval t="9804" b="89706" l="6046" r="94608"/>
                    </a14:imgEffect>
                  </a14:imgLayer>
                </a14:imgProps>
              </a:ext>
              <a:ext uri="{28A0092B-C50C-407E-A947-70E740481C1C}">
                <a14:useLocalDpi xmlns:a14="http://schemas.microsoft.com/office/drawing/2010/main" val="0"/>
              </a:ext>
            </a:extLst>
          </a:blip>
          <a:srcRect/>
          <a:stretch>
            <a:fillRect/>
          </a:stretch>
        </p:blipFill>
        <p:spPr bwMode="auto">
          <a:xfrm>
            <a:off x="4300177" y="4828074"/>
            <a:ext cx="697973" cy="697973"/>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9" name="Rounded Rectangle 108"/>
          <p:cNvSpPr/>
          <p:nvPr/>
        </p:nvSpPr>
        <p:spPr>
          <a:xfrm>
            <a:off x="4998149" y="4948460"/>
            <a:ext cx="3015570"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Bookman Old Style" panose="02050604050505020204" pitchFamily="18" charset="0"/>
            </a:endParaRPr>
          </a:p>
        </p:txBody>
      </p:sp>
      <p:sp>
        <p:nvSpPr>
          <p:cNvPr id="110" name="Rectangle 109"/>
          <p:cNvSpPr/>
          <p:nvPr/>
        </p:nvSpPr>
        <p:spPr>
          <a:xfrm>
            <a:off x="4998150" y="5046255"/>
            <a:ext cx="3015569" cy="246221"/>
          </a:xfrm>
          <a:prstGeom prst="rect">
            <a:avLst/>
          </a:prstGeom>
        </p:spPr>
        <p:txBody>
          <a:bodyPr wrap="none">
            <a:spAutoFit/>
          </a:bodyPr>
          <a:lstStyle/>
          <a:p>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Acceptance </a:t>
            </a:r>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and inspection of incoming stock</a:t>
            </a:r>
          </a:p>
        </p:txBody>
      </p:sp>
      <p:pic>
        <p:nvPicPr>
          <p:cNvPr id="118" name="Picture 117"/>
          <p:cNvPicPr>
            <a:picLocks noChangeAspect="1"/>
          </p:cNvPicPr>
          <p:nvPr/>
        </p:nvPicPr>
        <p:blipFill>
          <a:blip r:embed="rId14">
            <a:duotone>
              <a:prstClr val="black"/>
              <a:schemeClr val="accent2">
                <a:tint val="45000"/>
                <a:satMod val="400000"/>
              </a:schemeClr>
            </a:duotone>
          </a:blip>
          <a:stretch>
            <a:fillRect/>
          </a:stretch>
        </p:blipFill>
        <p:spPr>
          <a:xfrm>
            <a:off x="4417556" y="4384392"/>
            <a:ext cx="463212" cy="445164"/>
          </a:xfrm>
          <a:prstGeom prst="rect">
            <a:avLst/>
          </a:prstGeom>
          <a:ln>
            <a:noFill/>
          </a:ln>
          <a:effectLst>
            <a:outerShdw blurRad="292100" dist="139700" dir="2700000" algn="tl" rotWithShape="0">
              <a:srgbClr val="333333">
                <a:alpha val="65000"/>
              </a:srgbClr>
            </a:outerShdw>
          </a:effectLst>
        </p:spPr>
      </p:pic>
      <p:sp>
        <p:nvSpPr>
          <p:cNvPr id="119" name="Rounded Rectangle 118"/>
          <p:cNvSpPr/>
          <p:nvPr/>
        </p:nvSpPr>
        <p:spPr>
          <a:xfrm>
            <a:off x="4998150" y="4378374"/>
            <a:ext cx="3017520"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120" name="Rectangle 119"/>
          <p:cNvSpPr/>
          <p:nvPr/>
        </p:nvSpPr>
        <p:spPr>
          <a:xfrm>
            <a:off x="4998149" y="4476169"/>
            <a:ext cx="2193229" cy="246221"/>
          </a:xfrm>
          <a:prstGeom prst="rect">
            <a:avLst/>
          </a:prstGeom>
        </p:spPr>
        <p:txBody>
          <a:bodyPr wrap="none">
            <a:spAutoFit/>
          </a:bodyPr>
          <a:lstStyle/>
          <a:p>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Retrieval of </a:t>
            </a:r>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packaging materials</a:t>
            </a:r>
          </a:p>
        </p:txBody>
      </p:sp>
      <p:grpSp>
        <p:nvGrpSpPr>
          <p:cNvPr id="7" name="Group 6"/>
          <p:cNvGrpSpPr/>
          <p:nvPr/>
        </p:nvGrpSpPr>
        <p:grpSpPr>
          <a:xfrm>
            <a:off x="8442956" y="3845322"/>
            <a:ext cx="3653495" cy="2828672"/>
            <a:chOff x="8442956" y="3886156"/>
            <a:chExt cx="3653495" cy="2828672"/>
          </a:xfrm>
          <a:effectLst/>
        </p:grpSpPr>
        <p:sp>
          <p:nvSpPr>
            <p:cNvPr id="43" name="Round Same Side Corner Rectangle 42"/>
            <p:cNvSpPr/>
            <p:nvPr/>
          </p:nvSpPr>
          <p:spPr>
            <a:xfrm rot="10800000">
              <a:off x="8442957" y="4286749"/>
              <a:ext cx="3560509" cy="2428079"/>
            </a:xfrm>
            <a:prstGeom prst="round2SameRect">
              <a:avLst>
                <a:gd name="adj1" fmla="val 8458"/>
                <a:gd name="adj2" fmla="val 0"/>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44" name="Round Same Side Corner Rectangle 43"/>
            <p:cNvSpPr/>
            <p:nvPr/>
          </p:nvSpPr>
          <p:spPr>
            <a:xfrm>
              <a:off x="8442956" y="3886156"/>
              <a:ext cx="3560509" cy="400592"/>
            </a:xfrm>
            <a:prstGeom prst="round2SameRect">
              <a:avLst>
                <a:gd name="adj1" fmla="val 38771"/>
                <a:gd name="adj2" fmla="val 0"/>
              </a:avLst>
            </a:prstGeom>
            <a:solidFill>
              <a:srgbClr val="122D4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okman Old Style" panose="02050604050505020204" pitchFamily="18" charset="0"/>
                </a:rPr>
                <a:t>Key </a:t>
              </a:r>
              <a:r>
                <a:rPr lang="en-US" dirty="0" smtClean="0">
                  <a:solidFill>
                    <a:schemeClr val="bg1"/>
                  </a:solidFill>
                  <a:latin typeface="Bookman Old Style" panose="02050604050505020204" pitchFamily="18" charset="0"/>
                </a:rPr>
                <a:t>Benefits</a:t>
              </a:r>
              <a:endParaRPr lang="en-US" dirty="0">
                <a:solidFill>
                  <a:schemeClr val="bg1"/>
                </a:solidFill>
                <a:latin typeface="Bookman Old Style" panose="02050604050505020204" pitchFamily="18" charset="0"/>
              </a:endParaRPr>
            </a:p>
          </p:txBody>
        </p:sp>
        <p:sp>
          <p:nvSpPr>
            <p:cNvPr id="2" name="TextBox 1"/>
            <p:cNvSpPr txBox="1"/>
            <p:nvPr/>
          </p:nvSpPr>
          <p:spPr>
            <a:xfrm>
              <a:off x="8551886" y="4377404"/>
              <a:ext cx="3544565" cy="2246769"/>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en-US" sz="1000" dirty="0" smtClean="0">
                  <a:latin typeface="Bookman Old Style" panose="02050604050505020204" pitchFamily="18" charset="0"/>
                </a:rPr>
                <a:t>Identifies packaging requirements accurately</a:t>
              </a:r>
            </a:p>
            <a:p>
              <a:pPr marL="285750" indent="-285750">
                <a:lnSpc>
                  <a:spcPct val="200000"/>
                </a:lnSpc>
                <a:buFont typeface="Wingdings" panose="05000000000000000000" pitchFamily="2" charset="2"/>
                <a:buChar char="ü"/>
              </a:pPr>
              <a:r>
                <a:rPr lang="en-US" sz="1000" dirty="0" smtClean="0">
                  <a:latin typeface="Bookman Old Style" panose="02050604050505020204" pitchFamily="18" charset="0"/>
                </a:rPr>
                <a:t>Provides a consolidated view of quotations</a:t>
              </a:r>
            </a:p>
            <a:p>
              <a:pPr marL="285750" indent="-285750">
                <a:lnSpc>
                  <a:spcPct val="200000"/>
                </a:lnSpc>
                <a:buFont typeface="Wingdings" panose="05000000000000000000" pitchFamily="2" charset="2"/>
                <a:buChar char="ü"/>
              </a:pPr>
              <a:r>
                <a:rPr lang="en-US" sz="1000" dirty="0" smtClean="0">
                  <a:latin typeface="Bookman Old Style" panose="02050604050505020204" pitchFamily="18" charset="0"/>
                </a:rPr>
                <a:t>Streamlines purchase orders</a:t>
              </a:r>
            </a:p>
            <a:p>
              <a:pPr marL="285750" indent="-285750">
                <a:lnSpc>
                  <a:spcPct val="200000"/>
                </a:lnSpc>
                <a:buFont typeface="Wingdings" panose="05000000000000000000" pitchFamily="2" charset="2"/>
                <a:buChar char="ü"/>
              </a:pPr>
              <a:r>
                <a:rPr lang="en-US" sz="1000" dirty="0" smtClean="0">
                  <a:latin typeface="Bookman Old Style" panose="02050604050505020204" pitchFamily="18" charset="0"/>
                </a:rPr>
                <a:t>Offers a detailed breakdown of costs</a:t>
              </a:r>
            </a:p>
            <a:p>
              <a:pPr marL="285750" indent="-285750">
                <a:lnSpc>
                  <a:spcPct val="200000"/>
                </a:lnSpc>
                <a:buFont typeface="Wingdings" panose="05000000000000000000" pitchFamily="2" charset="2"/>
                <a:buChar char="ü"/>
              </a:pPr>
              <a:r>
                <a:rPr lang="en-US" sz="1000" dirty="0" smtClean="0">
                  <a:latin typeface="Bookman Old Style" panose="02050604050505020204" pitchFamily="18" charset="0"/>
                </a:rPr>
                <a:t>Maintains an up-to-date inventory </a:t>
              </a:r>
            </a:p>
            <a:p>
              <a:pPr marL="285750" indent="-285750">
                <a:lnSpc>
                  <a:spcPct val="200000"/>
                </a:lnSpc>
                <a:buFont typeface="Wingdings" panose="05000000000000000000" pitchFamily="2" charset="2"/>
                <a:buChar char="ü"/>
              </a:pPr>
              <a:r>
                <a:rPr lang="en-US" sz="1000" dirty="0" smtClean="0">
                  <a:latin typeface="Bookman Old Style" panose="02050604050505020204" pitchFamily="18" charset="0"/>
                </a:rPr>
                <a:t>Facilitates efficient purchasing of stock</a:t>
              </a:r>
            </a:p>
            <a:p>
              <a:pPr marL="285750" indent="-285750">
                <a:lnSpc>
                  <a:spcPct val="200000"/>
                </a:lnSpc>
                <a:buFont typeface="Wingdings" panose="05000000000000000000" pitchFamily="2" charset="2"/>
                <a:buChar char="ü"/>
              </a:pPr>
              <a:r>
                <a:rPr lang="en-US" sz="1000" dirty="0" smtClean="0">
                  <a:latin typeface="Bookman Old Style" panose="02050604050505020204" pitchFamily="18" charset="0"/>
                </a:rPr>
                <a:t>Ensures quick and accurate retrieval</a:t>
              </a:r>
              <a:endParaRPr lang="en-US" sz="1000" dirty="0">
                <a:latin typeface="Bookman Old Style" panose="02050604050505020204" pitchFamily="18" charset="0"/>
              </a:endParaRPr>
            </a:p>
          </p:txBody>
        </p:sp>
      </p:grpSp>
    </p:spTree>
    <p:extLst>
      <p:ext uri="{BB962C8B-B14F-4D97-AF65-F5344CB8AC3E}">
        <p14:creationId xmlns:p14="http://schemas.microsoft.com/office/powerpoint/2010/main" val="607201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 Same Side Corner Rectangle 18"/>
          <p:cNvSpPr/>
          <p:nvPr/>
        </p:nvSpPr>
        <p:spPr>
          <a:xfrm>
            <a:off x="132080" y="4260779"/>
            <a:ext cx="6592897" cy="2391481"/>
          </a:xfrm>
          <a:prstGeom prst="round2SameRect">
            <a:avLst>
              <a:gd name="adj1" fmla="val 5597"/>
              <a:gd name="adj2" fmla="val 0"/>
            </a:avLst>
          </a:prstGeom>
          <a:solidFill>
            <a:srgbClr val="3CD2C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72737" y="5287170"/>
            <a:ext cx="3027071" cy="365760"/>
          </a:xfrm>
          <a:prstGeom prst="roundRect">
            <a:avLst/>
          </a:prstGeom>
          <a:solidFill>
            <a:srgbClr val="122D4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rot="16200000">
            <a:off x="1603722" y="3521842"/>
            <a:ext cx="365760" cy="3026412"/>
          </a:xfrm>
          <a:prstGeom prst="roundRect">
            <a:avLst/>
          </a:prstGeom>
          <a:solidFill>
            <a:srgbClr val="122D4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a:latin typeface="Bookman Old Style" panose="02050604050505020204" pitchFamily="18" charset="0"/>
            </a:endParaRPr>
          </a:p>
        </p:txBody>
      </p:sp>
      <p:sp>
        <p:nvSpPr>
          <p:cNvPr id="14" name="Title 13"/>
          <p:cNvSpPr>
            <a:spLocks noGrp="1"/>
          </p:cNvSpPr>
          <p:nvPr>
            <p:ph type="title"/>
          </p:nvPr>
        </p:nvSpPr>
        <p:spPr/>
        <p:txBody>
          <a:bodyPr/>
          <a:lstStyle/>
          <a:p>
            <a:r>
              <a:rPr lang="en-US" dirty="0" smtClean="0"/>
              <a:t>Transport </a:t>
            </a:r>
            <a:r>
              <a:rPr lang="en-US" dirty="0"/>
              <a:t>Management System </a:t>
            </a:r>
            <a:r>
              <a:rPr lang="en-US" dirty="0" smtClean="0"/>
              <a:t>(TMS)</a:t>
            </a:r>
            <a:endParaRPr lang="en-US" dirty="0"/>
          </a:p>
        </p:txBody>
      </p:sp>
      <p:sp>
        <p:nvSpPr>
          <p:cNvPr id="60" name="Rectangle 59"/>
          <p:cNvSpPr/>
          <p:nvPr/>
        </p:nvSpPr>
        <p:spPr>
          <a:xfrm rot="5400000">
            <a:off x="1796669" y="3799684"/>
            <a:ext cx="359214" cy="2464183"/>
          </a:xfrm>
          <a:prstGeom prst="rect">
            <a:avLst/>
          </a:prstGeom>
          <a:solidFill>
            <a:srgbClr val="3CD2CC"/>
          </a:solidFill>
          <a:ln>
            <a:solidFill>
              <a:srgbClr val="122D42"/>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a:latin typeface="Bookman Old Style" panose="02050604050505020204" pitchFamily="18" charset="0"/>
            </a:endParaRPr>
          </a:p>
        </p:txBody>
      </p:sp>
      <p:sp>
        <p:nvSpPr>
          <p:cNvPr id="58" name="Rectangle 57"/>
          <p:cNvSpPr/>
          <p:nvPr/>
        </p:nvSpPr>
        <p:spPr>
          <a:xfrm>
            <a:off x="763686" y="4911937"/>
            <a:ext cx="2316660" cy="215444"/>
          </a:xfrm>
          <a:prstGeom prst="rect">
            <a:avLst/>
          </a:prstGeom>
        </p:spPr>
        <p:txBody>
          <a:bodyPr wrap="none">
            <a:spAutoFit/>
          </a:bodyPr>
          <a:lstStyle/>
          <a:p>
            <a:r>
              <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rPr>
              <a:t>Record and track </a:t>
            </a:r>
            <a:r>
              <a:rPr lang="en-US" sz="8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requests from customers</a:t>
            </a:r>
            <a:endPar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75" name="Rectangle 74"/>
          <p:cNvSpPr/>
          <p:nvPr/>
        </p:nvSpPr>
        <p:spPr>
          <a:xfrm>
            <a:off x="750457" y="5287170"/>
            <a:ext cx="2450771" cy="365760"/>
          </a:xfrm>
          <a:prstGeom prst="rect">
            <a:avLst/>
          </a:prstGeom>
          <a:solidFill>
            <a:srgbClr val="3CD2CC"/>
          </a:solidFill>
          <a:ln>
            <a:solidFill>
              <a:srgbClr val="122D42"/>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dirty="0">
              <a:latin typeface="Bookman Old Style" panose="02050604050505020204" pitchFamily="18" charset="0"/>
            </a:endParaRPr>
          </a:p>
        </p:txBody>
      </p:sp>
      <p:sp>
        <p:nvSpPr>
          <p:cNvPr id="62" name="Rectangle 61"/>
          <p:cNvSpPr/>
          <p:nvPr/>
        </p:nvSpPr>
        <p:spPr>
          <a:xfrm>
            <a:off x="726942" y="5348575"/>
            <a:ext cx="2406428" cy="215444"/>
          </a:xfrm>
          <a:prstGeom prst="rect">
            <a:avLst/>
          </a:prstGeom>
          <a:ln>
            <a:noFill/>
          </a:ln>
        </p:spPr>
        <p:txBody>
          <a:bodyPr wrap="none">
            <a:spAutoFit/>
          </a:bodyPr>
          <a:lstStyle/>
          <a:p>
            <a:r>
              <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rPr>
              <a:t>Track shipment contents, origin, destination</a:t>
            </a:r>
            <a:endPar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pic>
        <p:nvPicPr>
          <p:cNvPr id="1030" name="Picture 6" descr="Car - Free transportation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437" y="5305903"/>
            <a:ext cx="328295" cy="3282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5" name="Rounded Rectangle 54"/>
          <p:cNvSpPr/>
          <p:nvPr/>
        </p:nvSpPr>
        <p:spPr>
          <a:xfrm>
            <a:off x="266464" y="5736286"/>
            <a:ext cx="3027071" cy="365760"/>
          </a:xfrm>
          <a:prstGeom prst="roundRect">
            <a:avLst/>
          </a:prstGeom>
          <a:solidFill>
            <a:srgbClr val="122D4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44184" y="5736286"/>
            <a:ext cx="2450771" cy="365760"/>
          </a:xfrm>
          <a:prstGeom prst="rect">
            <a:avLst/>
          </a:prstGeom>
          <a:solidFill>
            <a:srgbClr val="3CD2CC"/>
          </a:solidFill>
          <a:ln>
            <a:solidFill>
              <a:srgbClr val="122D42"/>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dirty="0">
              <a:latin typeface="Bookman Old Style" panose="02050604050505020204" pitchFamily="18" charset="0"/>
            </a:endParaRPr>
          </a:p>
        </p:txBody>
      </p:sp>
      <p:sp>
        <p:nvSpPr>
          <p:cNvPr id="57" name="Rectangle 56"/>
          <p:cNvSpPr/>
          <p:nvPr/>
        </p:nvSpPr>
        <p:spPr>
          <a:xfrm>
            <a:off x="689732" y="5810410"/>
            <a:ext cx="2624436" cy="215444"/>
          </a:xfrm>
          <a:prstGeom prst="rect">
            <a:avLst/>
          </a:prstGeom>
          <a:ln>
            <a:noFill/>
          </a:ln>
        </p:spPr>
        <p:txBody>
          <a:bodyPr wrap="none">
            <a:spAutoFit/>
          </a:bodyPr>
          <a:lstStyle/>
          <a:p>
            <a:r>
              <a:rPr lang="en-US" sz="800" dirty="0">
                <a:latin typeface="Bookman Old Style" panose="02050604050505020204" pitchFamily="18" charset="0"/>
              </a:rPr>
              <a:t>Optimize vehicle utilization based on </a:t>
            </a:r>
            <a:r>
              <a:rPr lang="en-US" sz="800" dirty="0" smtClean="0">
                <a:latin typeface="Bookman Old Style" panose="02050604050505020204" pitchFamily="18" charset="0"/>
              </a:rPr>
              <a:t>availability</a:t>
            </a:r>
            <a:endPar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pic>
        <p:nvPicPr>
          <p:cNvPr id="1032" name="Picture 8" descr="Route Optimization Icon Royalty-Free Images, Stock Photos &amp; Pictures |  Shutterstock"/>
          <p:cNvPicPr>
            <a:picLocks noChangeAspect="1" noChangeArrowheads="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ackgroundRemoval t="10000" b="90000" l="10000" r="90000">
                        <a14:foregroundMark x1="34231" y1="74643" x2="34231" y2="74643"/>
                      </a14:backgroundRemoval>
                    </a14:imgEffect>
                  </a14:imgLayer>
                </a14:imgProps>
              </a:ext>
              <a:ext uri="{28A0092B-C50C-407E-A947-70E740481C1C}">
                <a14:useLocalDpi xmlns:a14="http://schemas.microsoft.com/office/drawing/2010/main" val="0"/>
              </a:ext>
            </a:extLst>
          </a:blip>
          <a:srcRect/>
          <a:stretch>
            <a:fillRect/>
          </a:stretch>
        </p:blipFill>
        <p:spPr bwMode="auto">
          <a:xfrm>
            <a:off x="285018" y="5692798"/>
            <a:ext cx="459166" cy="4944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6"/>
          <a:stretch>
            <a:fillRect/>
          </a:stretch>
        </p:blipFill>
        <p:spPr>
          <a:xfrm>
            <a:off x="744184" y="787005"/>
            <a:ext cx="11162525" cy="3348757"/>
          </a:xfrm>
          <a:prstGeom prst="rect">
            <a:avLst/>
          </a:prstGeom>
        </p:spPr>
      </p:pic>
      <p:pic>
        <p:nvPicPr>
          <p:cNvPr id="1048" name="Picture 24" descr="Truck Fleet Logo Stock Illustrations – 85 Truck Fleet Logo Stock  Illustrations, Vectors &amp; Clipart - Dreamstime"/>
          <p:cNvPicPr>
            <a:picLocks noChangeAspect="1" noChangeArrowheads="1"/>
          </p:cNvPicPr>
          <p:nvPr/>
        </p:nvPicPr>
        <p:blipFill rotWithShape="1">
          <a:blip r:embed="rId7" cstate="print">
            <a:duotone>
              <a:schemeClr val="accent2">
                <a:shade val="45000"/>
                <a:satMod val="135000"/>
              </a:schemeClr>
              <a:prstClr val="white"/>
            </a:duotone>
            <a:extLst>
              <a:ext uri="{28A0092B-C50C-407E-A947-70E740481C1C}">
                <a14:useLocalDpi xmlns:a14="http://schemas.microsoft.com/office/drawing/2010/main" val="0"/>
              </a:ext>
            </a:extLst>
          </a:blip>
          <a:srcRect l="25638" t="34237" r="25449" b="33352"/>
          <a:stretch/>
        </p:blipFill>
        <p:spPr bwMode="auto">
          <a:xfrm>
            <a:off x="291965" y="4884253"/>
            <a:ext cx="445271" cy="29504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1" name="Rounded Rectangle 60"/>
          <p:cNvSpPr/>
          <p:nvPr/>
        </p:nvSpPr>
        <p:spPr>
          <a:xfrm>
            <a:off x="266464" y="6185402"/>
            <a:ext cx="3027071" cy="365760"/>
          </a:xfrm>
          <a:prstGeom prst="roundRect">
            <a:avLst/>
          </a:prstGeom>
          <a:solidFill>
            <a:srgbClr val="122D4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744184" y="6185402"/>
            <a:ext cx="2450771" cy="365760"/>
          </a:xfrm>
          <a:prstGeom prst="rect">
            <a:avLst/>
          </a:prstGeom>
          <a:solidFill>
            <a:srgbClr val="3CD2CC"/>
          </a:solidFill>
          <a:ln>
            <a:solidFill>
              <a:srgbClr val="122D42"/>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dirty="0">
              <a:latin typeface="Bookman Old Style" panose="02050604050505020204" pitchFamily="18" charset="0"/>
            </a:endParaRPr>
          </a:p>
        </p:txBody>
      </p:sp>
      <p:sp>
        <p:nvSpPr>
          <p:cNvPr id="64" name="Rectangle 63"/>
          <p:cNvSpPr/>
          <p:nvPr/>
        </p:nvSpPr>
        <p:spPr>
          <a:xfrm>
            <a:off x="705978" y="6255095"/>
            <a:ext cx="2432076" cy="215444"/>
          </a:xfrm>
          <a:prstGeom prst="rect">
            <a:avLst/>
          </a:prstGeom>
          <a:ln>
            <a:noFill/>
          </a:ln>
        </p:spPr>
        <p:txBody>
          <a:bodyPr wrap="none">
            <a:spAutoFit/>
          </a:bodyPr>
          <a:lstStyle/>
          <a:p>
            <a:r>
              <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rPr>
              <a:t>Manage trip scheduling, routes, and logistics</a:t>
            </a:r>
            <a:endPar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pic>
        <p:nvPicPr>
          <p:cNvPr id="1052" name="Picture 28" descr="65,484 Truck Route Icons, Logos, Symbols - Free in SVG, PNG, GIF | IconScout"/>
          <p:cNvPicPr>
            <a:picLocks noChangeAspect="1" noChangeArrowheads="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3837" y="6201330"/>
            <a:ext cx="322975" cy="32297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8" name="Rounded Rectangle 67"/>
          <p:cNvSpPr/>
          <p:nvPr/>
        </p:nvSpPr>
        <p:spPr>
          <a:xfrm>
            <a:off x="3494222" y="4836581"/>
            <a:ext cx="3027071" cy="365760"/>
          </a:xfrm>
          <a:prstGeom prst="roundRect">
            <a:avLst/>
          </a:prstGeom>
          <a:solidFill>
            <a:srgbClr val="122D4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971942" y="4836581"/>
            <a:ext cx="2450771" cy="365760"/>
          </a:xfrm>
          <a:prstGeom prst="rect">
            <a:avLst/>
          </a:prstGeom>
          <a:solidFill>
            <a:srgbClr val="3CD2CC"/>
          </a:solidFill>
          <a:ln>
            <a:solidFill>
              <a:srgbClr val="122D42"/>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dirty="0">
              <a:latin typeface="Bookman Old Style" panose="02050604050505020204" pitchFamily="18" charset="0"/>
            </a:endParaRPr>
          </a:p>
        </p:txBody>
      </p:sp>
      <p:sp>
        <p:nvSpPr>
          <p:cNvPr id="70" name="Rectangle 69"/>
          <p:cNvSpPr/>
          <p:nvPr/>
        </p:nvSpPr>
        <p:spPr>
          <a:xfrm>
            <a:off x="3931800" y="4898724"/>
            <a:ext cx="2045753" cy="215444"/>
          </a:xfrm>
          <a:prstGeom prst="rect">
            <a:avLst/>
          </a:prstGeom>
          <a:ln>
            <a:noFill/>
          </a:ln>
        </p:spPr>
        <p:txBody>
          <a:bodyPr wrap="none">
            <a:spAutoFit/>
          </a:bodyPr>
          <a:lstStyle/>
          <a:p>
            <a:r>
              <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rPr>
              <a:t>Finalize trip details upon </a:t>
            </a:r>
            <a:r>
              <a:rPr lang="en-US" sz="8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completion</a:t>
            </a:r>
            <a:endPar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pic>
        <p:nvPicPr>
          <p:cNvPr id="72" name="Picture 12" descr="344,794 Billing Icon Royalty-Free Images, Stock Photos &amp; Pictures |  Shutterstock"/>
          <p:cNvPicPr>
            <a:picLocks noChangeAspect="1" noChangeArrowheads="1"/>
          </p:cNvPicPr>
          <p:nvPr/>
        </p:nvPicPr>
        <p:blipFill rotWithShape="1">
          <a:blip r:embed="rId9" cstate="print">
            <a:duotone>
              <a:schemeClr val="accent4">
                <a:shade val="45000"/>
                <a:satMod val="135000"/>
              </a:schemeClr>
              <a:prstClr val="white"/>
            </a:duotone>
            <a:extLst>
              <a:ext uri="{BEBA8EAE-BF5A-486C-A8C5-ECC9F3942E4B}">
                <a14:imgProps xmlns:a14="http://schemas.microsoft.com/office/drawing/2010/main">
                  <a14:imgLayer r:embed="rId10">
                    <a14:imgEffect>
                      <a14:backgroundRemoval t="10000" b="90000" l="10000" r="90000">
                        <a14:foregroundMark x1="61154" y1="27143" x2="61154" y2="27143"/>
                        <a14:foregroundMark x1="46538" y1="63929" x2="46538" y2="63929"/>
                      </a14:backgroundRemoval>
                    </a14:imgEffect>
                  </a14:imgLayer>
                </a14:imgProps>
              </a:ext>
              <a:ext uri="{28A0092B-C50C-407E-A947-70E740481C1C}">
                <a14:useLocalDpi xmlns:a14="http://schemas.microsoft.com/office/drawing/2010/main" val="0"/>
              </a:ext>
            </a:extLst>
          </a:blip>
          <a:srcRect l="14575" t="17845" r="18142" b="25393"/>
          <a:stretch/>
        </p:blipFill>
        <p:spPr bwMode="auto">
          <a:xfrm>
            <a:off x="3545186" y="4840884"/>
            <a:ext cx="377126" cy="34263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3" name="Rounded Rectangle 72"/>
          <p:cNvSpPr/>
          <p:nvPr/>
        </p:nvSpPr>
        <p:spPr>
          <a:xfrm>
            <a:off x="3506768" y="5741667"/>
            <a:ext cx="3027071" cy="365760"/>
          </a:xfrm>
          <a:prstGeom prst="roundRect">
            <a:avLst/>
          </a:prstGeom>
          <a:solidFill>
            <a:srgbClr val="122D4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rot="16200000">
            <a:off x="4837753" y="3976339"/>
            <a:ext cx="365760" cy="3026412"/>
          </a:xfrm>
          <a:prstGeom prst="roundRect">
            <a:avLst/>
          </a:prstGeom>
          <a:solidFill>
            <a:srgbClr val="122D4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a:latin typeface="Bookman Old Style" panose="02050604050505020204" pitchFamily="18" charset="0"/>
            </a:endParaRPr>
          </a:p>
        </p:txBody>
      </p:sp>
      <p:sp>
        <p:nvSpPr>
          <p:cNvPr id="76" name="Rectangle 75"/>
          <p:cNvSpPr/>
          <p:nvPr/>
        </p:nvSpPr>
        <p:spPr>
          <a:xfrm rot="5400000">
            <a:off x="5030700" y="4254181"/>
            <a:ext cx="359214" cy="2464183"/>
          </a:xfrm>
          <a:prstGeom prst="rect">
            <a:avLst/>
          </a:prstGeom>
          <a:solidFill>
            <a:srgbClr val="3CD2CC"/>
          </a:solidFill>
          <a:ln>
            <a:solidFill>
              <a:srgbClr val="122D42"/>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a:latin typeface="Bookman Old Style" panose="02050604050505020204" pitchFamily="18" charset="0"/>
            </a:endParaRPr>
          </a:p>
        </p:txBody>
      </p:sp>
      <p:sp>
        <p:nvSpPr>
          <p:cNvPr id="79" name="Rectangle 78"/>
          <p:cNvSpPr/>
          <p:nvPr/>
        </p:nvSpPr>
        <p:spPr>
          <a:xfrm>
            <a:off x="3916728" y="5381822"/>
            <a:ext cx="2669320" cy="215444"/>
          </a:xfrm>
          <a:prstGeom prst="rect">
            <a:avLst/>
          </a:prstGeom>
        </p:spPr>
        <p:txBody>
          <a:bodyPr wrap="none">
            <a:spAutoFit/>
          </a:bodyPr>
          <a:lstStyle/>
          <a:p>
            <a:r>
              <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rPr>
              <a:t>Monitor and manage fuel consumption and </a:t>
            </a:r>
            <a:r>
              <a:rPr lang="en-US" sz="8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cost</a:t>
            </a:r>
            <a:endPar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80" name="Rectangle 79"/>
          <p:cNvSpPr/>
          <p:nvPr/>
        </p:nvSpPr>
        <p:spPr>
          <a:xfrm>
            <a:off x="3984488" y="5741667"/>
            <a:ext cx="2450771" cy="365760"/>
          </a:xfrm>
          <a:prstGeom prst="rect">
            <a:avLst/>
          </a:prstGeom>
          <a:solidFill>
            <a:srgbClr val="3CD2CC"/>
          </a:solidFill>
          <a:ln>
            <a:solidFill>
              <a:srgbClr val="122D42"/>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dirty="0">
              <a:latin typeface="Bookman Old Style" panose="02050604050505020204" pitchFamily="18" charset="0"/>
            </a:endParaRPr>
          </a:p>
        </p:txBody>
      </p:sp>
      <p:sp>
        <p:nvSpPr>
          <p:cNvPr id="81" name="Rectangle 80"/>
          <p:cNvSpPr/>
          <p:nvPr/>
        </p:nvSpPr>
        <p:spPr>
          <a:xfrm>
            <a:off x="3931800" y="5804296"/>
            <a:ext cx="2590774" cy="215444"/>
          </a:xfrm>
          <a:prstGeom prst="rect">
            <a:avLst/>
          </a:prstGeom>
          <a:ln>
            <a:noFill/>
          </a:ln>
        </p:spPr>
        <p:txBody>
          <a:bodyPr wrap="none">
            <a:spAutoFit/>
          </a:bodyPr>
          <a:lstStyle/>
          <a:p>
            <a:r>
              <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rPr>
              <a:t>Ensure all necessary documentation is </a:t>
            </a:r>
            <a:r>
              <a:rPr lang="en-US" sz="8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recorded</a:t>
            </a:r>
            <a:endPar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pic>
        <p:nvPicPr>
          <p:cNvPr id="129" name="Picture 14" descr="Fuel - Free transportation icons"/>
          <p:cNvPicPr>
            <a:picLocks noChangeAspect="1" noChangeArrowheads="1"/>
          </p:cNvPicPr>
          <p:nvPr/>
        </p:nvPicPr>
        <p:blipFill>
          <a:blip r:embed="rId11"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94655" y="5311959"/>
            <a:ext cx="337145" cy="33714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0" name="Picture 18" descr="Database Computer Icons Data management, toolkit icon, business Process,  data png | PNGEg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9992" r="21103"/>
          <a:stretch/>
        </p:blipFill>
        <p:spPr bwMode="auto">
          <a:xfrm>
            <a:off x="3597493" y="5783417"/>
            <a:ext cx="296775" cy="28662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2" name="Rounded Rectangle 131"/>
          <p:cNvSpPr/>
          <p:nvPr/>
        </p:nvSpPr>
        <p:spPr>
          <a:xfrm rot="16200000">
            <a:off x="4831480" y="4861962"/>
            <a:ext cx="365760" cy="3026412"/>
          </a:xfrm>
          <a:prstGeom prst="roundRect">
            <a:avLst/>
          </a:prstGeom>
          <a:solidFill>
            <a:srgbClr val="122D4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a:latin typeface="Bookman Old Style" panose="02050604050505020204" pitchFamily="18" charset="0"/>
            </a:endParaRPr>
          </a:p>
        </p:txBody>
      </p:sp>
      <p:sp>
        <p:nvSpPr>
          <p:cNvPr id="133" name="Rectangle 132"/>
          <p:cNvSpPr/>
          <p:nvPr/>
        </p:nvSpPr>
        <p:spPr>
          <a:xfrm rot="5400000">
            <a:off x="5024427" y="5139804"/>
            <a:ext cx="359214" cy="2464183"/>
          </a:xfrm>
          <a:prstGeom prst="rect">
            <a:avLst/>
          </a:prstGeom>
          <a:solidFill>
            <a:srgbClr val="3CD2CC"/>
          </a:solidFill>
          <a:ln>
            <a:solidFill>
              <a:srgbClr val="122D42"/>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a:latin typeface="Bookman Old Style" panose="02050604050505020204" pitchFamily="18" charset="0"/>
            </a:endParaRPr>
          </a:p>
        </p:txBody>
      </p:sp>
      <p:sp>
        <p:nvSpPr>
          <p:cNvPr id="134" name="Rectangle 133"/>
          <p:cNvSpPr/>
          <p:nvPr/>
        </p:nvSpPr>
        <p:spPr>
          <a:xfrm>
            <a:off x="3948153" y="6258902"/>
            <a:ext cx="2573140" cy="215444"/>
          </a:xfrm>
          <a:prstGeom prst="rect">
            <a:avLst/>
          </a:prstGeom>
        </p:spPr>
        <p:txBody>
          <a:bodyPr wrap="none">
            <a:spAutoFit/>
          </a:bodyPr>
          <a:lstStyle/>
          <a:p>
            <a:r>
              <a:rPr lang="en-US" sz="8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Flexibility </a:t>
            </a:r>
            <a:r>
              <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rPr>
              <a:t>to manage various </a:t>
            </a:r>
            <a:r>
              <a:rPr lang="en-US" sz="8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operational </a:t>
            </a:r>
            <a:r>
              <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rPr>
              <a:t>needs</a:t>
            </a:r>
          </a:p>
        </p:txBody>
      </p:sp>
      <p:pic>
        <p:nvPicPr>
          <p:cNvPr id="147" name="Picture 20" descr="Integrated Service - Integration Team Icon - Free Transparent PNG Clipart  Images Download"/>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10300" t="3464" r="12253" b="48"/>
          <a:stretch/>
        </p:blipFill>
        <p:spPr bwMode="auto">
          <a:xfrm flipH="1">
            <a:off x="3594655" y="6213064"/>
            <a:ext cx="322073" cy="31766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2369820" y="4282583"/>
            <a:ext cx="1851715" cy="369332"/>
          </a:xfrm>
          <a:prstGeom prst="rect">
            <a:avLst/>
          </a:prstGeom>
          <a:noFill/>
        </p:spPr>
        <p:txBody>
          <a:bodyPr wrap="square" rtlCol="0">
            <a:spAutoFit/>
          </a:bodyPr>
          <a:lstStyle/>
          <a:p>
            <a:pPr algn="ctr"/>
            <a:r>
              <a:rPr lang="en-US" dirty="0" smtClean="0">
                <a:solidFill>
                  <a:srgbClr val="122D42"/>
                </a:solidFill>
                <a:latin typeface="Bookman Old Style" panose="02050604050505020204" pitchFamily="18" charset="0"/>
              </a:rPr>
              <a:t>Key Features</a:t>
            </a:r>
            <a:endParaRPr lang="en-US" dirty="0">
              <a:solidFill>
                <a:srgbClr val="122D42"/>
              </a:solidFill>
              <a:latin typeface="Bookman Old Style" panose="02050604050505020204" pitchFamily="18" charset="0"/>
            </a:endParaRPr>
          </a:p>
        </p:txBody>
      </p:sp>
      <p:cxnSp>
        <p:nvCxnSpPr>
          <p:cNvPr id="23" name="Straight Connector 22"/>
          <p:cNvCxnSpPr/>
          <p:nvPr/>
        </p:nvCxnSpPr>
        <p:spPr>
          <a:xfrm>
            <a:off x="132080" y="4702112"/>
            <a:ext cx="6592897" cy="0"/>
          </a:xfrm>
          <a:prstGeom prst="line">
            <a:avLst/>
          </a:prstGeom>
          <a:ln w="28575">
            <a:solidFill>
              <a:srgbClr val="122D42"/>
            </a:solidFill>
          </a:ln>
        </p:spPr>
        <p:style>
          <a:lnRef idx="1">
            <a:schemeClr val="accent1"/>
          </a:lnRef>
          <a:fillRef idx="0">
            <a:schemeClr val="accent1"/>
          </a:fillRef>
          <a:effectRef idx="0">
            <a:schemeClr val="accent1"/>
          </a:effectRef>
          <a:fontRef idx="minor">
            <a:schemeClr val="tx1"/>
          </a:fontRef>
        </p:style>
      </p:cxnSp>
      <p:sp>
        <p:nvSpPr>
          <p:cNvPr id="152" name="Round Same Side Corner Rectangle 151"/>
          <p:cNvSpPr/>
          <p:nvPr/>
        </p:nvSpPr>
        <p:spPr>
          <a:xfrm>
            <a:off x="6932597" y="4260779"/>
            <a:ext cx="5127324" cy="2391481"/>
          </a:xfrm>
          <a:prstGeom prst="round2SameRect">
            <a:avLst>
              <a:gd name="adj1" fmla="val 5597"/>
              <a:gd name="adj2" fmla="val 0"/>
            </a:avLst>
          </a:prstGeom>
          <a:solidFill>
            <a:schemeClr val="accent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TextBox 184"/>
          <p:cNvSpPr txBox="1"/>
          <p:nvPr/>
        </p:nvSpPr>
        <p:spPr>
          <a:xfrm>
            <a:off x="8703252" y="4271058"/>
            <a:ext cx="1586014" cy="369332"/>
          </a:xfrm>
          <a:prstGeom prst="rect">
            <a:avLst/>
          </a:prstGeom>
          <a:noFill/>
        </p:spPr>
        <p:txBody>
          <a:bodyPr wrap="square" rtlCol="0">
            <a:spAutoFit/>
          </a:bodyPr>
          <a:lstStyle/>
          <a:p>
            <a:pPr algn="ctr"/>
            <a:r>
              <a:rPr lang="en-US" dirty="0" smtClean="0">
                <a:solidFill>
                  <a:srgbClr val="122D42"/>
                </a:solidFill>
                <a:latin typeface="Bookman Old Style" panose="02050604050505020204" pitchFamily="18" charset="0"/>
              </a:rPr>
              <a:t>Key Benefits</a:t>
            </a:r>
            <a:endParaRPr lang="en-US" dirty="0">
              <a:solidFill>
                <a:srgbClr val="122D42"/>
              </a:solidFill>
              <a:latin typeface="Bookman Old Style" panose="02050604050505020204" pitchFamily="18" charset="0"/>
            </a:endParaRPr>
          </a:p>
        </p:txBody>
      </p:sp>
      <p:cxnSp>
        <p:nvCxnSpPr>
          <p:cNvPr id="186" name="Straight Connector 185"/>
          <p:cNvCxnSpPr/>
          <p:nvPr/>
        </p:nvCxnSpPr>
        <p:spPr>
          <a:xfrm>
            <a:off x="6932597" y="4702112"/>
            <a:ext cx="5127324" cy="0"/>
          </a:xfrm>
          <a:prstGeom prst="line">
            <a:avLst/>
          </a:prstGeom>
          <a:ln w="28575">
            <a:solidFill>
              <a:srgbClr val="122D42"/>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28037" y="4818345"/>
            <a:ext cx="4578672" cy="1708160"/>
          </a:xfrm>
          <a:prstGeom prst="rect">
            <a:avLst/>
          </a:prstGeom>
        </p:spPr>
        <p:txBody>
          <a:bodyPr wrap="square">
            <a:spAutoFit/>
          </a:bodyPr>
          <a:lstStyle/>
          <a:p>
            <a:pPr marL="171450" indent="-171450">
              <a:lnSpc>
                <a:spcPct val="150000"/>
              </a:lnSpc>
              <a:buFont typeface="Wingdings" panose="05000000000000000000" pitchFamily="2" charset="2"/>
              <a:buChar char="ü"/>
            </a:pPr>
            <a:r>
              <a:rPr lang="en-US" sz="1000" dirty="0">
                <a:solidFill>
                  <a:srgbClr val="122D42"/>
                </a:solidFill>
                <a:latin typeface="Bookman Old Style" panose="02050604050505020204" pitchFamily="18" charset="0"/>
              </a:rPr>
              <a:t>Streamlines the initial inquiry </a:t>
            </a:r>
            <a:r>
              <a:rPr lang="en-US" sz="1000" dirty="0" smtClean="0">
                <a:solidFill>
                  <a:srgbClr val="122D42"/>
                </a:solidFill>
                <a:latin typeface="Bookman Old Style" panose="02050604050505020204" pitchFamily="18" charset="0"/>
              </a:rPr>
              <a:t>process</a:t>
            </a:r>
          </a:p>
          <a:p>
            <a:pPr marL="171450" indent="-171450">
              <a:lnSpc>
                <a:spcPct val="150000"/>
              </a:lnSpc>
              <a:buFont typeface="Wingdings" panose="05000000000000000000" pitchFamily="2" charset="2"/>
              <a:buChar char="ü"/>
            </a:pPr>
            <a:r>
              <a:rPr lang="en-US" sz="1000" dirty="0">
                <a:solidFill>
                  <a:srgbClr val="122D42"/>
                </a:solidFill>
                <a:latin typeface="Bookman Old Style" panose="02050604050505020204" pitchFamily="18" charset="0"/>
              </a:rPr>
              <a:t>Optimizes the allocation of vehicles to </a:t>
            </a:r>
            <a:r>
              <a:rPr lang="en-US" sz="1000" dirty="0" smtClean="0">
                <a:solidFill>
                  <a:srgbClr val="122D42"/>
                </a:solidFill>
                <a:latin typeface="Bookman Old Style" panose="02050604050505020204" pitchFamily="18" charset="0"/>
              </a:rPr>
              <a:t>consignments</a:t>
            </a:r>
          </a:p>
          <a:p>
            <a:pPr marL="171450" indent="-171450">
              <a:lnSpc>
                <a:spcPct val="150000"/>
              </a:lnSpc>
              <a:buFont typeface="Wingdings" panose="05000000000000000000" pitchFamily="2" charset="2"/>
              <a:buChar char="ü"/>
            </a:pPr>
            <a:r>
              <a:rPr lang="en-US" sz="1000" dirty="0">
                <a:solidFill>
                  <a:srgbClr val="122D42"/>
                </a:solidFill>
                <a:latin typeface="Bookman Old Style" panose="02050604050505020204" pitchFamily="18" charset="0"/>
              </a:rPr>
              <a:t>Captures comprehensive trip </a:t>
            </a:r>
            <a:r>
              <a:rPr lang="en-US" sz="1000" dirty="0" smtClean="0">
                <a:solidFill>
                  <a:srgbClr val="122D42"/>
                </a:solidFill>
                <a:latin typeface="Bookman Old Style" panose="02050604050505020204" pitchFamily="18" charset="0"/>
              </a:rPr>
              <a:t>information</a:t>
            </a:r>
          </a:p>
          <a:p>
            <a:pPr marL="171450" indent="-171450">
              <a:lnSpc>
                <a:spcPct val="150000"/>
              </a:lnSpc>
              <a:buFont typeface="Wingdings" panose="05000000000000000000" pitchFamily="2" charset="2"/>
              <a:buChar char="ü"/>
            </a:pPr>
            <a:r>
              <a:rPr lang="en-US" sz="1000" dirty="0">
                <a:solidFill>
                  <a:srgbClr val="122D42"/>
                </a:solidFill>
                <a:latin typeface="Bookman Old Style" panose="02050604050505020204" pitchFamily="18" charset="0"/>
              </a:rPr>
              <a:t> Ensures all trips are properly closed out</a:t>
            </a:r>
          </a:p>
          <a:p>
            <a:pPr marL="171450" indent="-171450">
              <a:lnSpc>
                <a:spcPct val="150000"/>
              </a:lnSpc>
              <a:buFont typeface="Wingdings" panose="05000000000000000000" pitchFamily="2" charset="2"/>
              <a:buChar char="ü"/>
            </a:pPr>
            <a:r>
              <a:rPr lang="en-US" sz="1000" dirty="0" smtClean="0">
                <a:solidFill>
                  <a:srgbClr val="122D42"/>
                </a:solidFill>
                <a:latin typeface="Bookman Old Style" panose="02050604050505020204" pitchFamily="18" charset="0"/>
              </a:rPr>
              <a:t>Standardized </a:t>
            </a:r>
            <a:r>
              <a:rPr lang="en-US" sz="1000" dirty="0">
                <a:solidFill>
                  <a:srgbClr val="122D42"/>
                </a:solidFill>
                <a:latin typeface="Bookman Old Style" panose="02050604050505020204" pitchFamily="18" charset="0"/>
              </a:rPr>
              <a:t>and consistent data management across the </a:t>
            </a:r>
            <a:r>
              <a:rPr lang="en-US" sz="1000" dirty="0" smtClean="0">
                <a:solidFill>
                  <a:srgbClr val="122D42"/>
                </a:solidFill>
                <a:latin typeface="Bookman Old Style" panose="02050604050505020204" pitchFamily="18" charset="0"/>
              </a:rPr>
              <a:t>TMS</a:t>
            </a:r>
          </a:p>
          <a:p>
            <a:pPr marL="171450" indent="-171450">
              <a:lnSpc>
                <a:spcPct val="150000"/>
              </a:lnSpc>
              <a:buFont typeface="Wingdings" panose="05000000000000000000" pitchFamily="2" charset="2"/>
              <a:buChar char="ü"/>
            </a:pPr>
            <a:r>
              <a:rPr lang="en-US" sz="1000" dirty="0">
                <a:solidFill>
                  <a:srgbClr val="122D42"/>
                </a:solidFill>
                <a:latin typeface="Bookman Old Style" panose="02050604050505020204" pitchFamily="18" charset="0"/>
              </a:rPr>
              <a:t>A</a:t>
            </a:r>
            <a:r>
              <a:rPr lang="en-US" sz="1000" dirty="0" smtClean="0">
                <a:solidFill>
                  <a:srgbClr val="122D42"/>
                </a:solidFill>
                <a:latin typeface="Bookman Old Style" panose="02050604050505020204" pitchFamily="18" charset="0"/>
              </a:rPr>
              <a:t>ccurate </a:t>
            </a:r>
            <a:r>
              <a:rPr lang="en-US" sz="1000" dirty="0">
                <a:solidFill>
                  <a:srgbClr val="122D42"/>
                </a:solidFill>
                <a:latin typeface="Bookman Old Style" panose="02050604050505020204" pitchFamily="18" charset="0"/>
              </a:rPr>
              <a:t>reporting, efficient resource </a:t>
            </a:r>
            <a:r>
              <a:rPr lang="en-US" sz="1000" dirty="0" smtClean="0">
                <a:solidFill>
                  <a:srgbClr val="122D42"/>
                </a:solidFill>
                <a:latin typeface="Bookman Old Style" panose="02050604050505020204" pitchFamily="18" charset="0"/>
              </a:rPr>
              <a:t>management</a:t>
            </a:r>
          </a:p>
          <a:p>
            <a:pPr marL="171450" indent="-171450">
              <a:lnSpc>
                <a:spcPct val="150000"/>
              </a:lnSpc>
              <a:buFont typeface="Wingdings" panose="05000000000000000000" pitchFamily="2" charset="2"/>
              <a:buChar char="ü"/>
            </a:pPr>
            <a:r>
              <a:rPr lang="en-US" sz="1000" dirty="0" smtClean="0">
                <a:solidFill>
                  <a:srgbClr val="122D42"/>
                </a:solidFill>
                <a:latin typeface="Bookman Old Style" panose="02050604050505020204" pitchFamily="18" charset="0"/>
              </a:rPr>
              <a:t>Compliance </a:t>
            </a:r>
            <a:r>
              <a:rPr lang="en-US" sz="1000" dirty="0">
                <a:solidFill>
                  <a:srgbClr val="122D42"/>
                </a:solidFill>
                <a:latin typeface="Bookman Old Style" panose="02050604050505020204" pitchFamily="18" charset="0"/>
              </a:rPr>
              <a:t>with regulatory requirements</a:t>
            </a:r>
          </a:p>
        </p:txBody>
      </p:sp>
      <p:sp>
        <p:nvSpPr>
          <p:cNvPr id="188" name="Rounded Rectangle 187"/>
          <p:cNvSpPr/>
          <p:nvPr/>
        </p:nvSpPr>
        <p:spPr>
          <a:xfrm>
            <a:off x="10830560" y="1005839"/>
            <a:ext cx="1229361" cy="25400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To be developed</a:t>
            </a:r>
            <a:endParaRPr lang="en-US" sz="1000" dirty="0">
              <a:solidFill>
                <a:schemeClr val="tx1"/>
              </a:solidFill>
            </a:endParaRPr>
          </a:p>
        </p:txBody>
      </p:sp>
    </p:spTree>
    <p:extLst>
      <p:ext uri="{BB962C8B-B14F-4D97-AF65-F5344CB8AC3E}">
        <p14:creationId xmlns:p14="http://schemas.microsoft.com/office/powerpoint/2010/main" val="3543994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Sales Management </a:t>
            </a:r>
            <a:r>
              <a:rPr lang="en-US" dirty="0"/>
              <a:t>System </a:t>
            </a:r>
            <a:r>
              <a:rPr lang="en-US" dirty="0" smtClean="0"/>
              <a:t>(SMS</a:t>
            </a:r>
            <a:r>
              <a:rPr lang="en-US" dirty="0" smtClean="0"/>
              <a:t>)</a:t>
            </a:r>
            <a:endParaRPr lang="en-US" dirty="0"/>
          </a:p>
        </p:txBody>
      </p:sp>
      <p:grpSp>
        <p:nvGrpSpPr>
          <p:cNvPr id="25" name="Group 24"/>
          <p:cNvGrpSpPr/>
          <p:nvPr/>
        </p:nvGrpSpPr>
        <p:grpSpPr>
          <a:xfrm>
            <a:off x="632357" y="3789681"/>
            <a:ext cx="5392524" cy="2714206"/>
            <a:chOff x="6226077" y="3852428"/>
            <a:chExt cx="4028749" cy="2619957"/>
          </a:xfrm>
        </p:grpSpPr>
        <p:sp>
          <p:nvSpPr>
            <p:cNvPr id="23" name="Round Same Side Corner Rectangle 22"/>
            <p:cNvSpPr/>
            <p:nvPr/>
          </p:nvSpPr>
          <p:spPr>
            <a:xfrm rot="16200000">
              <a:off x="5167544" y="4910961"/>
              <a:ext cx="2619955" cy="502890"/>
            </a:xfrm>
            <a:prstGeom prst="round2SameRect">
              <a:avLst>
                <a:gd name="adj1" fmla="val 30524"/>
                <a:gd name="adj2" fmla="val 0"/>
              </a:avLst>
            </a:prstGeom>
            <a:solidFill>
              <a:srgbClr val="3C807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okman Old Style" panose="02050604050505020204" pitchFamily="18" charset="0"/>
                </a:rPr>
                <a:t>Key </a:t>
              </a:r>
              <a:r>
                <a:rPr lang="en-US" dirty="0" smtClean="0">
                  <a:latin typeface="Bookman Old Style" panose="02050604050505020204" pitchFamily="18" charset="0"/>
                </a:rPr>
                <a:t>Features</a:t>
              </a:r>
              <a:endParaRPr lang="en-US" dirty="0">
                <a:latin typeface="Bookman Old Style" panose="02050604050505020204" pitchFamily="18" charset="0"/>
              </a:endParaRPr>
            </a:p>
          </p:txBody>
        </p:sp>
        <p:sp>
          <p:nvSpPr>
            <p:cNvPr id="59" name="Round Same Side Corner Rectangle 58"/>
            <p:cNvSpPr/>
            <p:nvPr/>
          </p:nvSpPr>
          <p:spPr>
            <a:xfrm rot="5400000">
              <a:off x="7183846" y="3401405"/>
              <a:ext cx="2619956" cy="3522004"/>
            </a:xfrm>
            <a:prstGeom prst="round2SameRect">
              <a:avLst>
                <a:gd name="adj1" fmla="val 7997"/>
                <a:gd name="adj2" fmla="val 0"/>
              </a:avLst>
            </a:prstGeom>
            <a:solidFill>
              <a:srgbClr val="C7F2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Customer Relationship Management (CRM) Integration</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Lead and Opportunity Management</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Sales Automation</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Sales Forecasting</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Performance Metrics and Reporting</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Sales Target </a:t>
              </a:r>
              <a:r>
                <a:rPr lang="en-US" sz="1100" dirty="0" smtClean="0">
                  <a:solidFill>
                    <a:srgbClr val="122D42"/>
                  </a:solidFill>
                  <a:latin typeface="Bookman Old Style" panose="02050604050505020204" pitchFamily="18" charset="0"/>
                </a:rPr>
                <a:t>Management</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Analytics and </a:t>
              </a:r>
              <a:r>
                <a:rPr lang="en-US" sz="1100" dirty="0" smtClean="0">
                  <a:solidFill>
                    <a:srgbClr val="122D42"/>
                  </a:solidFill>
                  <a:latin typeface="Bookman Old Style" panose="02050604050505020204" pitchFamily="18" charset="0"/>
                </a:rPr>
                <a:t>Insights</a:t>
              </a:r>
              <a:endParaRPr lang="en-US" sz="1100" dirty="0">
                <a:solidFill>
                  <a:srgbClr val="122D42"/>
                </a:solidFill>
                <a:latin typeface="Bookman Old Style" panose="02050604050505020204" pitchFamily="18" charset="0"/>
              </a:endParaRPr>
            </a:p>
          </p:txBody>
        </p:sp>
        <p:sp>
          <p:nvSpPr>
            <p:cNvPr id="24" name="Isosceles Triangle 23"/>
            <p:cNvSpPr/>
            <p:nvPr/>
          </p:nvSpPr>
          <p:spPr>
            <a:xfrm rot="5400000">
              <a:off x="6466378" y="5058186"/>
              <a:ext cx="733616" cy="208439"/>
            </a:xfrm>
            <a:prstGeom prst="triangle">
              <a:avLst/>
            </a:prstGeom>
            <a:solidFill>
              <a:srgbClr val="3C8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grpSp>
        <p:nvGrpSpPr>
          <p:cNvPr id="117" name="Group 116"/>
          <p:cNvGrpSpPr/>
          <p:nvPr/>
        </p:nvGrpSpPr>
        <p:grpSpPr>
          <a:xfrm>
            <a:off x="6482092" y="3789681"/>
            <a:ext cx="5376283" cy="2714205"/>
            <a:chOff x="6226076" y="3852426"/>
            <a:chExt cx="3377605" cy="2619956"/>
          </a:xfrm>
        </p:grpSpPr>
        <p:sp>
          <p:nvSpPr>
            <p:cNvPr id="133" name="Round Same Side Corner Rectangle 132"/>
            <p:cNvSpPr/>
            <p:nvPr/>
          </p:nvSpPr>
          <p:spPr>
            <a:xfrm rot="16200000">
              <a:off x="5167543" y="4910959"/>
              <a:ext cx="2619956" cy="502890"/>
            </a:xfrm>
            <a:prstGeom prst="round2SameRect">
              <a:avLst>
                <a:gd name="adj1" fmla="val 30524"/>
                <a:gd name="adj2" fmla="val 0"/>
              </a:avLst>
            </a:prstGeom>
            <a:solidFill>
              <a:srgbClr val="8040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okman Old Style" panose="02050604050505020204" pitchFamily="18" charset="0"/>
                </a:rPr>
                <a:t>Key </a:t>
              </a:r>
              <a:r>
                <a:rPr lang="en-US" dirty="0" smtClean="0">
                  <a:solidFill>
                    <a:schemeClr val="bg1"/>
                  </a:solidFill>
                  <a:latin typeface="Bookman Old Style" panose="02050604050505020204" pitchFamily="18" charset="0"/>
                </a:rPr>
                <a:t>Benefits</a:t>
              </a:r>
              <a:endParaRPr lang="en-US" dirty="0">
                <a:solidFill>
                  <a:schemeClr val="bg1"/>
                </a:solidFill>
                <a:latin typeface="Bookman Old Style" panose="02050604050505020204" pitchFamily="18" charset="0"/>
              </a:endParaRPr>
            </a:p>
          </p:txBody>
        </p:sp>
        <p:sp>
          <p:nvSpPr>
            <p:cNvPr id="134" name="Round Same Side Corner Rectangle 133"/>
            <p:cNvSpPr/>
            <p:nvPr/>
          </p:nvSpPr>
          <p:spPr>
            <a:xfrm rot="5400000">
              <a:off x="6857541" y="3726243"/>
              <a:ext cx="2619955" cy="2872324"/>
            </a:xfrm>
            <a:prstGeom prst="round2SameRect">
              <a:avLst>
                <a:gd name="adj1" fmla="val 7997"/>
                <a:gd name="adj2" fmla="val 0"/>
              </a:avLst>
            </a:prstGeom>
            <a:solidFill>
              <a:srgbClr val="D7ADD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Increased Sales Efficiency</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Improved Sales Performance</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Enhanced Customer Relationships</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Better Sales Forecasting</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Effective Lead and Opportunity Management</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Improved Data Accuracy and Reporting</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Improved Customer </a:t>
              </a:r>
              <a:r>
                <a:rPr lang="en-US" sz="1100" dirty="0" smtClean="0">
                  <a:solidFill>
                    <a:srgbClr val="122D42"/>
                  </a:solidFill>
                  <a:latin typeface="Bookman Old Style" panose="02050604050505020204" pitchFamily="18" charset="0"/>
                </a:rPr>
                <a:t>Service</a:t>
              </a:r>
            </a:p>
          </p:txBody>
        </p:sp>
        <p:sp>
          <p:nvSpPr>
            <p:cNvPr id="135" name="Isosceles Triangle 134"/>
            <p:cNvSpPr/>
            <p:nvPr/>
          </p:nvSpPr>
          <p:spPr>
            <a:xfrm rot="5400000">
              <a:off x="6466378" y="5058184"/>
              <a:ext cx="733616" cy="208439"/>
            </a:xfrm>
            <a:prstGeom prst="triangle">
              <a:avLst/>
            </a:prstGeom>
            <a:solidFill>
              <a:srgbClr val="804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pic>
        <p:nvPicPr>
          <p:cNvPr id="3" name="Picture 2"/>
          <p:cNvPicPr>
            <a:picLocks noChangeAspect="1"/>
          </p:cNvPicPr>
          <p:nvPr/>
        </p:nvPicPr>
        <p:blipFill>
          <a:blip r:embed="rId3"/>
          <a:stretch>
            <a:fillRect/>
          </a:stretch>
        </p:blipFill>
        <p:spPr>
          <a:xfrm>
            <a:off x="3710759" y="877194"/>
            <a:ext cx="6217779" cy="2678806"/>
          </a:xfrm>
          <a:prstGeom prst="rect">
            <a:avLst/>
          </a:prstGeom>
        </p:spPr>
      </p:pic>
    </p:spTree>
    <p:extLst>
      <p:ext uri="{BB962C8B-B14F-4D97-AF65-F5344CB8AC3E}">
        <p14:creationId xmlns:p14="http://schemas.microsoft.com/office/powerpoint/2010/main" val="3614034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Finance </a:t>
            </a:r>
            <a:r>
              <a:rPr lang="en-US" dirty="0"/>
              <a:t>Management System </a:t>
            </a:r>
            <a:r>
              <a:rPr lang="en-US" dirty="0" smtClean="0"/>
              <a:t>(FMS</a:t>
            </a:r>
            <a:r>
              <a:rPr lang="en-US" dirty="0" smtClean="0"/>
              <a:t>)</a:t>
            </a:r>
            <a:endParaRPr lang="en-US" dirty="0"/>
          </a:p>
        </p:txBody>
      </p:sp>
      <p:grpSp>
        <p:nvGrpSpPr>
          <p:cNvPr id="27" name="Group 26"/>
          <p:cNvGrpSpPr/>
          <p:nvPr/>
        </p:nvGrpSpPr>
        <p:grpSpPr>
          <a:xfrm>
            <a:off x="372401" y="3933914"/>
            <a:ext cx="5436218" cy="2405383"/>
            <a:chOff x="720744" y="4315877"/>
            <a:chExt cx="5436218" cy="2405383"/>
          </a:xfrm>
        </p:grpSpPr>
        <p:grpSp>
          <p:nvGrpSpPr>
            <p:cNvPr id="25" name="Group 24"/>
            <p:cNvGrpSpPr/>
            <p:nvPr/>
          </p:nvGrpSpPr>
          <p:grpSpPr>
            <a:xfrm>
              <a:off x="720744" y="4315877"/>
              <a:ext cx="5436218" cy="2405383"/>
              <a:chOff x="6226077" y="3538593"/>
              <a:chExt cx="4061393" cy="2933791"/>
            </a:xfrm>
          </p:grpSpPr>
          <p:sp>
            <p:nvSpPr>
              <p:cNvPr id="23" name="Round Same Side Corner Rectangle 22"/>
              <p:cNvSpPr/>
              <p:nvPr/>
            </p:nvSpPr>
            <p:spPr>
              <a:xfrm rot="16200000">
                <a:off x="5010627" y="4754043"/>
                <a:ext cx="2933789" cy="502890"/>
              </a:xfrm>
              <a:prstGeom prst="round2SameRect">
                <a:avLst>
                  <a:gd name="adj1" fmla="val 30524"/>
                  <a:gd name="adj2" fmla="val 0"/>
                </a:avLst>
              </a:prstGeom>
              <a:solidFill>
                <a:srgbClr val="3DD2C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59" name="Round Same Side Corner Rectangle 58"/>
              <p:cNvSpPr/>
              <p:nvPr/>
            </p:nvSpPr>
            <p:spPr>
              <a:xfrm rot="5400000">
                <a:off x="7037181" y="3222096"/>
                <a:ext cx="2933789" cy="3566788"/>
              </a:xfrm>
              <a:prstGeom prst="round2SameRect">
                <a:avLst>
                  <a:gd name="adj1" fmla="val 7997"/>
                  <a:gd name="adj2" fmla="val 0"/>
                </a:avLst>
              </a:prstGeom>
              <a:solidFill>
                <a:srgbClr val="C5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24" name="Isosceles Triangle 23"/>
              <p:cNvSpPr/>
              <p:nvPr/>
            </p:nvSpPr>
            <p:spPr>
              <a:xfrm rot="5400000">
                <a:off x="6458092" y="4964126"/>
                <a:ext cx="733616" cy="208439"/>
              </a:xfrm>
              <a:prstGeom prst="triangle">
                <a:avLst/>
              </a:prstGeom>
              <a:solidFill>
                <a:srgbClr val="3DD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sp>
          <p:nvSpPr>
            <p:cNvPr id="60" name="Rounded Rectangle 59"/>
            <p:cNvSpPr/>
            <p:nvPr/>
          </p:nvSpPr>
          <p:spPr>
            <a:xfrm>
              <a:off x="1725662" y="4473612"/>
              <a:ext cx="4134154"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Bookman Old Style" panose="02050604050505020204" pitchFamily="18" charset="0"/>
              </a:endParaRPr>
            </a:p>
          </p:txBody>
        </p:sp>
        <p:sp>
          <p:nvSpPr>
            <p:cNvPr id="58" name="Rectangle 57"/>
            <p:cNvSpPr/>
            <p:nvPr/>
          </p:nvSpPr>
          <p:spPr>
            <a:xfrm>
              <a:off x="2344451" y="4571407"/>
              <a:ext cx="3073277" cy="261610"/>
            </a:xfrm>
            <a:prstGeom prst="rect">
              <a:avLst/>
            </a:prstGeom>
          </p:spPr>
          <p:txBody>
            <a:bodyPr wrap="none">
              <a:spAutoFit/>
            </a:bodyPr>
            <a:lstStyle/>
            <a:p>
              <a:r>
                <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rPr>
                <a:t>Track outstanding invoices and </a:t>
              </a:r>
              <a:r>
                <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rPr>
                <a:t>payments</a:t>
              </a:r>
              <a:endPar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75" name="Rounded Rectangle 74"/>
            <p:cNvSpPr/>
            <p:nvPr/>
          </p:nvSpPr>
          <p:spPr>
            <a:xfrm>
              <a:off x="1726774" y="5027960"/>
              <a:ext cx="4133042"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62" name="Rectangle 61"/>
            <p:cNvSpPr/>
            <p:nvPr/>
          </p:nvSpPr>
          <p:spPr>
            <a:xfrm>
              <a:off x="2344451" y="5125755"/>
              <a:ext cx="2622834" cy="261610"/>
            </a:xfrm>
            <a:prstGeom prst="rect">
              <a:avLst/>
            </a:prstGeom>
          </p:spPr>
          <p:txBody>
            <a:bodyPr wrap="none">
              <a:spAutoFit/>
            </a:bodyPr>
            <a:lstStyle/>
            <a:p>
              <a:r>
                <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rPr>
                <a:t>Allows adding notes and comments</a:t>
              </a:r>
              <a:endPar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77" name="Rounded Rectangle 76"/>
            <p:cNvSpPr/>
            <p:nvPr/>
          </p:nvSpPr>
          <p:spPr>
            <a:xfrm>
              <a:off x="1726774" y="5589285"/>
              <a:ext cx="4133042"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78" name="Rectangle 77"/>
            <p:cNvSpPr/>
            <p:nvPr/>
          </p:nvSpPr>
          <p:spPr>
            <a:xfrm>
              <a:off x="2344451" y="5687080"/>
              <a:ext cx="3239990" cy="261610"/>
            </a:xfrm>
            <a:prstGeom prst="rect">
              <a:avLst/>
            </a:prstGeom>
          </p:spPr>
          <p:txBody>
            <a:bodyPr wrap="none">
              <a:spAutoFit/>
            </a:bodyPr>
            <a:lstStyle/>
            <a:p>
              <a:r>
                <a:rPr lang="en-US" sz="11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Record </a:t>
              </a:r>
              <a:r>
                <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rPr>
                <a:t>and categorize all business expenses</a:t>
              </a:r>
              <a:endPar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47" name="Rounded Rectangle 46"/>
            <p:cNvSpPr/>
            <p:nvPr/>
          </p:nvSpPr>
          <p:spPr>
            <a:xfrm>
              <a:off x="1726774" y="6129325"/>
              <a:ext cx="4133042"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48" name="Rectangle 47"/>
            <p:cNvSpPr/>
            <p:nvPr/>
          </p:nvSpPr>
          <p:spPr>
            <a:xfrm>
              <a:off x="2313652" y="6240139"/>
              <a:ext cx="3546164" cy="261610"/>
            </a:xfrm>
            <a:prstGeom prst="rect">
              <a:avLst/>
            </a:prstGeom>
          </p:spPr>
          <p:txBody>
            <a:bodyPr wrap="none">
              <a:spAutoFit/>
            </a:bodyPr>
            <a:lstStyle/>
            <a:p>
              <a:r>
                <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rPr>
                <a:t>Manage informal debts or short-term borrowings</a:t>
              </a:r>
              <a:endPar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26" name="TextBox 25"/>
            <p:cNvSpPr txBox="1"/>
            <p:nvPr/>
          </p:nvSpPr>
          <p:spPr>
            <a:xfrm rot="16200000">
              <a:off x="174885" y="5333901"/>
              <a:ext cx="1798916" cy="369332"/>
            </a:xfrm>
            <a:prstGeom prst="rect">
              <a:avLst/>
            </a:prstGeom>
            <a:noFill/>
          </p:spPr>
          <p:txBody>
            <a:bodyPr vert="horz" wrap="square" rtlCol="0">
              <a:spAutoFit/>
            </a:bodyPr>
            <a:lstStyle/>
            <a:p>
              <a:pPr algn="ctr"/>
              <a:r>
                <a:rPr lang="en-US" dirty="0" smtClean="0">
                  <a:latin typeface="Bookman Old Style" panose="02050604050505020204" pitchFamily="18" charset="0"/>
                </a:rPr>
                <a:t>Key Features</a:t>
              </a:r>
              <a:endParaRPr lang="en-US" dirty="0">
                <a:latin typeface="Bookman Old Style" panose="02050604050505020204" pitchFamily="18" charset="0"/>
              </a:endParaRPr>
            </a:p>
          </p:txBody>
        </p:sp>
      </p:grpSp>
      <p:grpSp>
        <p:nvGrpSpPr>
          <p:cNvPr id="29" name="Group 28"/>
          <p:cNvGrpSpPr/>
          <p:nvPr/>
        </p:nvGrpSpPr>
        <p:grpSpPr>
          <a:xfrm>
            <a:off x="6047766" y="3933914"/>
            <a:ext cx="6144234" cy="2405382"/>
            <a:chOff x="6163636" y="4169223"/>
            <a:chExt cx="6144234" cy="2405382"/>
          </a:xfrm>
        </p:grpSpPr>
        <p:grpSp>
          <p:nvGrpSpPr>
            <p:cNvPr id="117" name="Group 116"/>
            <p:cNvGrpSpPr/>
            <p:nvPr/>
          </p:nvGrpSpPr>
          <p:grpSpPr>
            <a:xfrm>
              <a:off x="6163636" y="4169223"/>
              <a:ext cx="5957243" cy="2405382"/>
              <a:chOff x="6226077" y="3538593"/>
              <a:chExt cx="3742592" cy="2933790"/>
            </a:xfrm>
          </p:grpSpPr>
          <p:sp>
            <p:nvSpPr>
              <p:cNvPr id="133" name="Round Same Side Corner Rectangle 132"/>
              <p:cNvSpPr/>
              <p:nvPr/>
            </p:nvSpPr>
            <p:spPr>
              <a:xfrm rot="16200000">
                <a:off x="5010627" y="4754043"/>
                <a:ext cx="2933789" cy="502890"/>
              </a:xfrm>
              <a:prstGeom prst="round2SameRect">
                <a:avLst>
                  <a:gd name="adj1" fmla="val 30524"/>
                  <a:gd name="adj2" fmla="val 0"/>
                </a:avLst>
              </a:prstGeom>
              <a:solidFill>
                <a:srgbClr val="122D4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134" name="Round Same Side Corner Rectangle 133"/>
              <p:cNvSpPr/>
              <p:nvPr/>
            </p:nvSpPr>
            <p:spPr>
              <a:xfrm rot="5400000">
                <a:off x="6877780" y="3381495"/>
                <a:ext cx="2933789" cy="3247988"/>
              </a:xfrm>
              <a:prstGeom prst="round2SameRect">
                <a:avLst>
                  <a:gd name="adj1" fmla="val 7997"/>
                  <a:gd name="adj2" fmla="val 0"/>
                </a:avLst>
              </a:prstGeom>
              <a:solidFill>
                <a:srgbClr val="75AE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135" name="Isosceles Triangle 134"/>
              <p:cNvSpPr/>
              <p:nvPr/>
            </p:nvSpPr>
            <p:spPr>
              <a:xfrm rot="5400000">
                <a:off x="6458092" y="4964126"/>
                <a:ext cx="733616" cy="208439"/>
              </a:xfrm>
              <a:prstGeom prst="triangle">
                <a:avLst/>
              </a:prstGeom>
              <a:solidFill>
                <a:srgbClr val="122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sp>
          <p:nvSpPr>
            <p:cNvPr id="132" name="TextBox 131"/>
            <p:cNvSpPr txBox="1"/>
            <p:nvPr/>
          </p:nvSpPr>
          <p:spPr>
            <a:xfrm rot="16200000">
              <a:off x="5664412" y="5187247"/>
              <a:ext cx="1798916" cy="369332"/>
            </a:xfrm>
            <a:prstGeom prst="rect">
              <a:avLst/>
            </a:prstGeom>
            <a:noFill/>
          </p:spPr>
          <p:txBody>
            <a:bodyPr vert="horz" wrap="square" rtlCol="0">
              <a:spAutoFit/>
            </a:bodyPr>
            <a:lstStyle/>
            <a:p>
              <a:pPr algn="ctr"/>
              <a:r>
                <a:rPr lang="en-US" dirty="0" smtClean="0">
                  <a:solidFill>
                    <a:schemeClr val="bg1"/>
                  </a:solidFill>
                  <a:latin typeface="Bookman Old Style" panose="02050604050505020204" pitchFamily="18" charset="0"/>
                </a:rPr>
                <a:t>Key Benefits</a:t>
              </a:r>
              <a:endParaRPr lang="en-US" dirty="0">
                <a:solidFill>
                  <a:schemeClr val="bg1"/>
                </a:solidFill>
                <a:latin typeface="Bookman Old Style" panose="02050604050505020204" pitchFamily="18" charset="0"/>
              </a:endParaRPr>
            </a:p>
          </p:txBody>
        </p:sp>
        <p:sp>
          <p:nvSpPr>
            <p:cNvPr id="28" name="TextBox 27"/>
            <p:cNvSpPr txBox="1"/>
            <p:nvPr/>
          </p:nvSpPr>
          <p:spPr>
            <a:xfrm>
              <a:off x="7227520" y="4234357"/>
              <a:ext cx="5080350" cy="2208297"/>
            </a:xfrm>
            <a:prstGeom prst="rect">
              <a:avLst/>
            </a:prstGeom>
            <a:noFill/>
          </p:spPr>
          <p:txBody>
            <a:bodyPr wrap="square" rtlCol="0">
              <a:spAutoFit/>
            </a:bodyPr>
            <a:lstStyle/>
            <a:p>
              <a:pPr marL="285750" indent="-285750">
                <a:lnSpc>
                  <a:spcPct val="250000"/>
                </a:lnSpc>
                <a:buFont typeface="Wingdings" panose="05000000000000000000" pitchFamily="2" charset="2"/>
                <a:buChar char="ü"/>
              </a:pPr>
              <a:r>
                <a:rPr lang="en-US" sz="1100" dirty="0">
                  <a:latin typeface="Bookman Old Style" panose="02050604050505020204" pitchFamily="18" charset="0"/>
                </a:rPr>
                <a:t>Provides a detailed audit trail </a:t>
              </a:r>
              <a:r>
                <a:rPr lang="en-US" sz="1100" dirty="0" smtClean="0">
                  <a:latin typeface="Bookman Old Style" panose="02050604050505020204" pitchFamily="18" charset="0"/>
                </a:rPr>
                <a:t>and communication history</a:t>
              </a:r>
            </a:p>
            <a:p>
              <a:pPr marL="285750" indent="-285750">
                <a:lnSpc>
                  <a:spcPct val="250000"/>
                </a:lnSpc>
                <a:buFont typeface="Wingdings" panose="05000000000000000000" pitchFamily="2" charset="2"/>
                <a:buChar char="ü"/>
              </a:pPr>
              <a:r>
                <a:rPr lang="en-US" sz="1100" dirty="0">
                  <a:latin typeface="Bookman Old Style" panose="02050604050505020204" pitchFamily="18" charset="0"/>
                </a:rPr>
                <a:t>Enables better expense </a:t>
              </a:r>
              <a:r>
                <a:rPr lang="en-US" sz="1100" dirty="0" smtClean="0">
                  <a:latin typeface="Bookman Old Style" panose="02050604050505020204" pitchFamily="18" charset="0"/>
                </a:rPr>
                <a:t>tracking</a:t>
              </a:r>
            </a:p>
            <a:p>
              <a:pPr marL="285750" indent="-285750">
                <a:lnSpc>
                  <a:spcPct val="250000"/>
                </a:lnSpc>
                <a:buFont typeface="Wingdings" panose="05000000000000000000" pitchFamily="2" charset="2"/>
                <a:buChar char="ü"/>
              </a:pPr>
              <a:r>
                <a:rPr lang="en-US" sz="1100" dirty="0" smtClean="0">
                  <a:latin typeface="Bookman Old Style" panose="02050604050505020204" pitchFamily="18" charset="0"/>
                </a:rPr>
                <a:t>Budget management</a:t>
              </a:r>
            </a:p>
            <a:p>
              <a:pPr marL="285750" indent="-285750">
                <a:lnSpc>
                  <a:spcPct val="250000"/>
                </a:lnSpc>
                <a:buFont typeface="Wingdings" panose="05000000000000000000" pitchFamily="2" charset="2"/>
                <a:buChar char="ü"/>
              </a:pPr>
              <a:r>
                <a:rPr lang="en-US" sz="1100" dirty="0" smtClean="0">
                  <a:latin typeface="Bookman Old Style" panose="02050604050505020204" pitchFamily="18" charset="0"/>
                </a:rPr>
                <a:t>Financial reporting</a:t>
              </a:r>
            </a:p>
            <a:p>
              <a:pPr marL="285750" indent="-285750">
                <a:lnSpc>
                  <a:spcPct val="250000"/>
                </a:lnSpc>
                <a:buFont typeface="Wingdings" panose="05000000000000000000" pitchFamily="2" charset="2"/>
                <a:buChar char="ü"/>
              </a:pPr>
              <a:r>
                <a:rPr lang="en-US" sz="1100" dirty="0">
                  <a:latin typeface="Bookman Old Style" panose="02050604050505020204" pitchFamily="18" charset="0"/>
                </a:rPr>
                <a:t>Keeps track of small loans or amounts owed and </a:t>
              </a:r>
              <a:r>
                <a:rPr lang="en-US" sz="1100" dirty="0" smtClean="0">
                  <a:latin typeface="Bookman Old Style" panose="02050604050505020204" pitchFamily="18" charset="0"/>
                </a:rPr>
                <a:t>settled </a:t>
              </a:r>
              <a:r>
                <a:rPr lang="en-US" sz="1100" dirty="0">
                  <a:latin typeface="Bookman Old Style" panose="02050604050505020204" pitchFamily="18" charset="0"/>
                </a:rPr>
                <a:t>promptly</a:t>
              </a:r>
            </a:p>
          </p:txBody>
        </p:sp>
      </p:grpSp>
      <p:pic>
        <p:nvPicPr>
          <p:cNvPr id="33" name="Picture 32"/>
          <p:cNvPicPr>
            <a:picLocks noChangeAspect="1"/>
          </p:cNvPicPr>
          <p:nvPr/>
        </p:nvPicPr>
        <p:blipFill>
          <a:blip r:embed="rId4"/>
          <a:stretch>
            <a:fillRect/>
          </a:stretch>
        </p:blipFill>
        <p:spPr>
          <a:xfrm>
            <a:off x="1431341" y="932405"/>
            <a:ext cx="9916587" cy="2665363"/>
          </a:xfrm>
          <a:prstGeom prst="rect">
            <a:avLst/>
          </a:prstGeom>
        </p:spPr>
      </p:pic>
      <p:pic>
        <p:nvPicPr>
          <p:cNvPr id="2053" name="Picture 5" descr="Unpaid Invoice icon PNG and SVG Vector Free Download"/>
          <p:cNvPicPr>
            <a:picLocks noChangeAspect="1" noChangeArrowheads="1"/>
          </p:cNvPicPr>
          <p:nvPr/>
        </p:nvPicPr>
        <p:blipFill>
          <a:blip r:embed="rId5" cstate="print">
            <a:duotone>
              <a:prstClr val="black"/>
              <a:srgbClr val="ED7D31">
                <a:tint val="45000"/>
                <a:satMod val="400000"/>
              </a:srgbClr>
            </a:duotone>
            <a:extLst>
              <a:ext uri="{28A0092B-C50C-407E-A947-70E740481C1C}">
                <a14:useLocalDpi xmlns:a14="http://schemas.microsoft.com/office/drawing/2010/main" val="0"/>
              </a:ext>
            </a:extLst>
          </a:blip>
          <a:srcRect/>
          <a:stretch>
            <a:fillRect/>
          </a:stretch>
        </p:blipFill>
        <p:spPr bwMode="auto">
          <a:xfrm>
            <a:off x="1595216" y="4134932"/>
            <a:ext cx="299701" cy="31612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7" name="Picture 9" descr="Comment add - User Interface &amp; Gesture Icons"/>
          <p:cNvPicPr>
            <a:picLocks noChangeAspect="1" noChangeArrowheads="1"/>
          </p:cNvPicPr>
          <p:nvPr/>
        </p:nvPicPr>
        <p:blipFill>
          <a:blip r:embed="rId6"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1535622" y="4713291"/>
            <a:ext cx="359295" cy="3592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9" name="Picture 11" descr="Expenses - Free business and finance icon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28343" y="5252857"/>
            <a:ext cx="313870" cy="3138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61" name="Picture 13" descr="Long term debt Generic color lineal-color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33928" y="5807725"/>
            <a:ext cx="312061" cy="31206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7" name="Rounded Rectangle 136"/>
          <p:cNvSpPr/>
          <p:nvPr/>
        </p:nvSpPr>
        <p:spPr>
          <a:xfrm>
            <a:off x="10775647" y="932405"/>
            <a:ext cx="1229361" cy="25400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To be developed</a:t>
            </a:r>
            <a:endParaRPr lang="en-US" sz="1000" dirty="0">
              <a:solidFill>
                <a:schemeClr val="tx1"/>
              </a:solidFill>
            </a:endParaRPr>
          </a:p>
        </p:txBody>
      </p:sp>
    </p:spTree>
    <p:extLst>
      <p:ext uri="{BB962C8B-B14F-4D97-AF65-F5344CB8AC3E}">
        <p14:creationId xmlns:p14="http://schemas.microsoft.com/office/powerpoint/2010/main" val="2349163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Asset Management </a:t>
            </a:r>
            <a:r>
              <a:rPr lang="en-US" dirty="0"/>
              <a:t>System </a:t>
            </a:r>
            <a:r>
              <a:rPr lang="en-US" dirty="0" smtClean="0"/>
              <a:t>(AMS</a:t>
            </a:r>
            <a:r>
              <a:rPr lang="en-US" dirty="0" smtClean="0"/>
              <a:t>)</a:t>
            </a:r>
            <a:endParaRPr lang="en-US" dirty="0"/>
          </a:p>
        </p:txBody>
      </p:sp>
      <p:grpSp>
        <p:nvGrpSpPr>
          <p:cNvPr id="27" name="Group 26"/>
          <p:cNvGrpSpPr/>
          <p:nvPr/>
        </p:nvGrpSpPr>
        <p:grpSpPr>
          <a:xfrm>
            <a:off x="276752" y="4098506"/>
            <a:ext cx="5436218" cy="2405383"/>
            <a:chOff x="720744" y="4315877"/>
            <a:chExt cx="5436218" cy="2405383"/>
          </a:xfrm>
        </p:grpSpPr>
        <p:grpSp>
          <p:nvGrpSpPr>
            <p:cNvPr id="25" name="Group 24"/>
            <p:cNvGrpSpPr/>
            <p:nvPr/>
          </p:nvGrpSpPr>
          <p:grpSpPr>
            <a:xfrm>
              <a:off x="720744" y="4315877"/>
              <a:ext cx="5436218" cy="2405383"/>
              <a:chOff x="6226077" y="3538593"/>
              <a:chExt cx="4061393" cy="2933791"/>
            </a:xfrm>
          </p:grpSpPr>
          <p:sp>
            <p:nvSpPr>
              <p:cNvPr id="23" name="Round Same Side Corner Rectangle 22"/>
              <p:cNvSpPr/>
              <p:nvPr/>
            </p:nvSpPr>
            <p:spPr>
              <a:xfrm rot="16200000">
                <a:off x="5010627" y="4754043"/>
                <a:ext cx="2933789" cy="502890"/>
              </a:xfrm>
              <a:prstGeom prst="round2SameRect">
                <a:avLst>
                  <a:gd name="adj1" fmla="val 30524"/>
                  <a:gd name="adj2" fmla="val 0"/>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59" name="Round Same Side Corner Rectangle 58"/>
              <p:cNvSpPr/>
              <p:nvPr/>
            </p:nvSpPr>
            <p:spPr>
              <a:xfrm rot="5400000">
                <a:off x="7037181" y="3222096"/>
                <a:ext cx="2933789" cy="3566788"/>
              </a:xfrm>
              <a:prstGeom prst="round2SameRect">
                <a:avLst>
                  <a:gd name="adj1" fmla="val 7997"/>
                  <a:gd name="adj2" fmla="val 0"/>
                </a:avLst>
              </a:prstGeom>
              <a:solidFill>
                <a:schemeClr val="accent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24" name="Isosceles Triangle 23"/>
              <p:cNvSpPr/>
              <p:nvPr/>
            </p:nvSpPr>
            <p:spPr>
              <a:xfrm rot="5400000">
                <a:off x="6458092" y="4964126"/>
                <a:ext cx="733616" cy="20843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sp>
          <p:nvSpPr>
            <p:cNvPr id="60" name="Rounded Rectangle 59"/>
            <p:cNvSpPr/>
            <p:nvPr/>
          </p:nvSpPr>
          <p:spPr>
            <a:xfrm>
              <a:off x="1725662" y="4473612"/>
              <a:ext cx="4296170" cy="457200"/>
            </a:xfrm>
            <a:prstGeom prst="roundRect">
              <a:avLst/>
            </a:prstGeom>
            <a:solidFill>
              <a:schemeClr val="accent2"/>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Bookman Old Style" panose="02050604050505020204" pitchFamily="18" charset="0"/>
              </a:endParaRPr>
            </a:p>
          </p:txBody>
        </p:sp>
        <p:sp>
          <p:nvSpPr>
            <p:cNvPr id="58" name="Rectangle 57"/>
            <p:cNvSpPr/>
            <p:nvPr/>
          </p:nvSpPr>
          <p:spPr>
            <a:xfrm>
              <a:off x="2239902" y="4571407"/>
              <a:ext cx="3751348" cy="261610"/>
            </a:xfrm>
            <a:prstGeom prst="rect">
              <a:avLst/>
            </a:prstGeom>
          </p:spPr>
          <p:txBody>
            <a:bodyPr wrap="none">
              <a:spAutoFit/>
            </a:bodyPr>
            <a:lstStyle/>
            <a:p>
              <a:r>
                <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rPr>
                <a:t>Comprehensive tracking and management of </a:t>
              </a:r>
              <a:r>
                <a:rPr lang="en-US" sz="11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assets</a:t>
              </a:r>
              <a:endPar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75" name="Rounded Rectangle 74"/>
            <p:cNvSpPr/>
            <p:nvPr/>
          </p:nvSpPr>
          <p:spPr>
            <a:xfrm>
              <a:off x="1726774" y="5027960"/>
              <a:ext cx="4295058" cy="457200"/>
            </a:xfrm>
            <a:prstGeom prst="roundRect">
              <a:avLst/>
            </a:prstGeom>
            <a:solidFill>
              <a:schemeClr val="accent2"/>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62" name="Rectangle 61"/>
            <p:cNvSpPr/>
            <p:nvPr/>
          </p:nvSpPr>
          <p:spPr>
            <a:xfrm>
              <a:off x="2344451" y="5125755"/>
              <a:ext cx="3113353" cy="261610"/>
            </a:xfrm>
            <a:prstGeom prst="rect">
              <a:avLst/>
            </a:prstGeom>
          </p:spPr>
          <p:txBody>
            <a:bodyPr wrap="none">
              <a:spAutoFit/>
            </a:bodyPr>
            <a:lstStyle/>
            <a:p>
              <a:r>
                <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rPr>
                <a:t> Generate various reports related to assets</a:t>
              </a:r>
              <a:endPar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77" name="Rounded Rectangle 76"/>
            <p:cNvSpPr/>
            <p:nvPr/>
          </p:nvSpPr>
          <p:spPr>
            <a:xfrm>
              <a:off x="1726774" y="5589285"/>
              <a:ext cx="4295058" cy="457200"/>
            </a:xfrm>
            <a:prstGeom prst="roundRect">
              <a:avLst/>
            </a:prstGeom>
            <a:solidFill>
              <a:schemeClr val="accent2"/>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78" name="Rectangle 77"/>
            <p:cNvSpPr/>
            <p:nvPr/>
          </p:nvSpPr>
          <p:spPr>
            <a:xfrm>
              <a:off x="2344451" y="5687080"/>
              <a:ext cx="2042547" cy="261610"/>
            </a:xfrm>
            <a:prstGeom prst="rect">
              <a:avLst/>
            </a:prstGeom>
          </p:spPr>
          <p:txBody>
            <a:bodyPr wrap="none">
              <a:spAutoFit/>
            </a:bodyPr>
            <a:lstStyle/>
            <a:p>
              <a:r>
                <a:rPr lang="en-US" sz="11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Detailed </a:t>
              </a:r>
              <a:r>
                <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rPr>
                <a:t>list of all products</a:t>
              </a:r>
              <a:endPar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47" name="Rounded Rectangle 46"/>
            <p:cNvSpPr/>
            <p:nvPr/>
          </p:nvSpPr>
          <p:spPr>
            <a:xfrm>
              <a:off x="1726774" y="6129325"/>
              <a:ext cx="4295058" cy="457200"/>
            </a:xfrm>
            <a:prstGeom prst="roundRect">
              <a:avLst/>
            </a:prstGeom>
            <a:solidFill>
              <a:schemeClr val="accent2"/>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48" name="Rectangle 47"/>
            <p:cNvSpPr/>
            <p:nvPr/>
          </p:nvSpPr>
          <p:spPr>
            <a:xfrm>
              <a:off x="2313652" y="6240139"/>
              <a:ext cx="3648756" cy="261610"/>
            </a:xfrm>
            <a:prstGeom prst="rect">
              <a:avLst/>
            </a:prstGeom>
          </p:spPr>
          <p:txBody>
            <a:bodyPr wrap="none">
              <a:spAutoFit/>
            </a:bodyPr>
            <a:lstStyle/>
            <a:p>
              <a:r>
                <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rPr>
                <a:t>Categorize and manage different types of products</a:t>
              </a:r>
              <a:endPar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26" name="TextBox 25"/>
            <p:cNvSpPr txBox="1"/>
            <p:nvPr/>
          </p:nvSpPr>
          <p:spPr>
            <a:xfrm rot="16200000">
              <a:off x="174885" y="5333901"/>
              <a:ext cx="1798916" cy="369332"/>
            </a:xfrm>
            <a:prstGeom prst="rect">
              <a:avLst/>
            </a:prstGeom>
            <a:noFill/>
          </p:spPr>
          <p:txBody>
            <a:bodyPr vert="horz" wrap="square" rtlCol="0">
              <a:spAutoFit/>
            </a:bodyPr>
            <a:lstStyle/>
            <a:p>
              <a:pPr algn="ctr"/>
              <a:r>
                <a:rPr lang="en-US" dirty="0" smtClean="0">
                  <a:latin typeface="Bookman Old Style" panose="02050604050505020204" pitchFamily="18" charset="0"/>
                </a:rPr>
                <a:t>Key Features</a:t>
              </a:r>
              <a:endParaRPr lang="en-US" dirty="0">
                <a:latin typeface="Bookman Old Style" panose="02050604050505020204" pitchFamily="18" charset="0"/>
              </a:endParaRPr>
            </a:p>
          </p:txBody>
        </p:sp>
      </p:grpSp>
      <p:grpSp>
        <p:nvGrpSpPr>
          <p:cNvPr id="29" name="Group 28"/>
          <p:cNvGrpSpPr/>
          <p:nvPr/>
        </p:nvGrpSpPr>
        <p:grpSpPr>
          <a:xfrm>
            <a:off x="5952118" y="4098506"/>
            <a:ext cx="6247190" cy="2405383"/>
            <a:chOff x="6163637" y="4169223"/>
            <a:chExt cx="6247190" cy="2405383"/>
          </a:xfrm>
        </p:grpSpPr>
        <p:grpSp>
          <p:nvGrpSpPr>
            <p:cNvPr id="117" name="Group 116"/>
            <p:cNvGrpSpPr/>
            <p:nvPr/>
          </p:nvGrpSpPr>
          <p:grpSpPr>
            <a:xfrm>
              <a:off x="6163637" y="4169223"/>
              <a:ext cx="6044810" cy="2405383"/>
              <a:chOff x="6226077" y="3538593"/>
              <a:chExt cx="3797605" cy="2933791"/>
            </a:xfrm>
          </p:grpSpPr>
          <p:sp>
            <p:nvSpPr>
              <p:cNvPr id="133" name="Round Same Side Corner Rectangle 132"/>
              <p:cNvSpPr/>
              <p:nvPr/>
            </p:nvSpPr>
            <p:spPr>
              <a:xfrm rot="16200000">
                <a:off x="5010627" y="4754043"/>
                <a:ext cx="2933789" cy="502890"/>
              </a:xfrm>
              <a:prstGeom prst="round2SameRect">
                <a:avLst>
                  <a:gd name="adj1" fmla="val 30524"/>
                  <a:gd name="adj2" fmla="val 0"/>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134" name="Round Same Side Corner Rectangle 133"/>
              <p:cNvSpPr/>
              <p:nvPr/>
            </p:nvSpPr>
            <p:spPr>
              <a:xfrm rot="5400000">
                <a:off x="6905286" y="3353988"/>
                <a:ext cx="2933789" cy="3303003"/>
              </a:xfrm>
              <a:prstGeom prst="round2SameRect">
                <a:avLst>
                  <a:gd name="adj1" fmla="val 7997"/>
                  <a:gd name="adj2" fmla="val 0"/>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135" name="Isosceles Triangle 134"/>
              <p:cNvSpPr/>
              <p:nvPr/>
            </p:nvSpPr>
            <p:spPr>
              <a:xfrm rot="5400000">
                <a:off x="6458092" y="4964126"/>
                <a:ext cx="733616" cy="208439"/>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sp>
          <p:nvSpPr>
            <p:cNvPr id="132" name="TextBox 131"/>
            <p:cNvSpPr txBox="1"/>
            <p:nvPr/>
          </p:nvSpPr>
          <p:spPr>
            <a:xfrm rot="16200000">
              <a:off x="5664412" y="5187247"/>
              <a:ext cx="1798916" cy="369332"/>
            </a:xfrm>
            <a:prstGeom prst="rect">
              <a:avLst/>
            </a:prstGeom>
            <a:noFill/>
          </p:spPr>
          <p:txBody>
            <a:bodyPr vert="horz" wrap="square" rtlCol="0">
              <a:spAutoFit/>
            </a:bodyPr>
            <a:lstStyle/>
            <a:p>
              <a:pPr algn="ctr"/>
              <a:r>
                <a:rPr lang="en-US" dirty="0" smtClean="0">
                  <a:solidFill>
                    <a:schemeClr val="bg1"/>
                  </a:solidFill>
                  <a:latin typeface="Bookman Old Style" panose="02050604050505020204" pitchFamily="18" charset="0"/>
                </a:rPr>
                <a:t>Key Benefits</a:t>
              </a:r>
              <a:endParaRPr lang="en-US" dirty="0">
                <a:solidFill>
                  <a:schemeClr val="bg1"/>
                </a:solidFill>
                <a:latin typeface="Bookman Old Style" panose="02050604050505020204" pitchFamily="18" charset="0"/>
              </a:endParaRPr>
            </a:p>
          </p:txBody>
        </p:sp>
        <p:sp>
          <p:nvSpPr>
            <p:cNvPr id="28" name="TextBox 27"/>
            <p:cNvSpPr txBox="1"/>
            <p:nvPr/>
          </p:nvSpPr>
          <p:spPr>
            <a:xfrm>
              <a:off x="7330477" y="4227509"/>
              <a:ext cx="5080350" cy="2208297"/>
            </a:xfrm>
            <a:prstGeom prst="rect">
              <a:avLst/>
            </a:prstGeom>
            <a:noFill/>
          </p:spPr>
          <p:txBody>
            <a:bodyPr wrap="square" rtlCol="0">
              <a:spAutoFit/>
            </a:bodyPr>
            <a:lstStyle/>
            <a:p>
              <a:pPr marL="285750" indent="-285750">
                <a:lnSpc>
                  <a:spcPct val="250000"/>
                </a:lnSpc>
                <a:buFont typeface="Wingdings" panose="05000000000000000000" pitchFamily="2" charset="2"/>
                <a:buChar char="ü"/>
              </a:pPr>
              <a:r>
                <a:rPr lang="en-US" sz="1100" dirty="0" smtClean="0">
                  <a:latin typeface="Bookman Old Style" panose="02050604050505020204" pitchFamily="18" charset="0"/>
                </a:rPr>
                <a:t>Ensures accurate Inventory and scheduled maintenance</a:t>
              </a:r>
            </a:p>
            <a:p>
              <a:pPr marL="285750" indent="-285750">
                <a:lnSpc>
                  <a:spcPct val="250000"/>
                </a:lnSpc>
                <a:buFont typeface="Wingdings" panose="05000000000000000000" pitchFamily="2" charset="2"/>
                <a:buChar char="ü"/>
              </a:pPr>
              <a:r>
                <a:rPr lang="en-US" sz="1100" dirty="0" smtClean="0">
                  <a:latin typeface="Bookman Old Style" panose="02050604050505020204" pitchFamily="18" charset="0"/>
                </a:rPr>
                <a:t>Insights &amp; analytics </a:t>
              </a:r>
              <a:r>
                <a:rPr lang="en-US" sz="1100" dirty="0">
                  <a:latin typeface="Bookman Old Style" panose="02050604050505020204" pitchFamily="18" charset="0"/>
                </a:rPr>
                <a:t>on </a:t>
              </a:r>
              <a:r>
                <a:rPr lang="en-US" sz="1100" dirty="0" smtClean="0">
                  <a:latin typeface="Bookman Old Style" panose="02050604050505020204" pitchFamily="18" charset="0"/>
                </a:rPr>
                <a:t>asset </a:t>
              </a:r>
              <a:r>
                <a:rPr lang="en-US" sz="1100" dirty="0">
                  <a:latin typeface="Bookman Old Style" panose="02050604050505020204" pitchFamily="18" charset="0"/>
                </a:rPr>
                <a:t>usage, </a:t>
              </a:r>
              <a:r>
                <a:rPr lang="en-US" sz="1100" dirty="0" smtClean="0">
                  <a:latin typeface="Bookman Old Style" panose="02050604050505020204" pitchFamily="18" charset="0"/>
                </a:rPr>
                <a:t>performance, maintenance</a:t>
              </a:r>
              <a:endParaRPr lang="en-US" sz="1100" dirty="0">
                <a:latin typeface="Bookman Old Style" panose="02050604050505020204" pitchFamily="18" charset="0"/>
              </a:endParaRPr>
            </a:p>
            <a:p>
              <a:pPr marL="285750" indent="-285750">
                <a:lnSpc>
                  <a:spcPct val="250000"/>
                </a:lnSpc>
                <a:buFont typeface="Wingdings" panose="05000000000000000000" pitchFamily="2" charset="2"/>
                <a:buChar char="ü"/>
              </a:pPr>
              <a:r>
                <a:rPr lang="en-US" sz="1100" dirty="0" smtClean="0">
                  <a:latin typeface="Bookman Old Style" panose="02050604050505020204" pitchFamily="18" charset="0"/>
                </a:rPr>
                <a:t>Centralized </a:t>
              </a:r>
              <a:r>
                <a:rPr lang="en-US" sz="1100" dirty="0">
                  <a:latin typeface="Bookman Old Style" panose="02050604050505020204" pitchFamily="18" charset="0"/>
                </a:rPr>
                <a:t>repository of products for easy access </a:t>
              </a:r>
              <a:endParaRPr lang="en-US" sz="1100" dirty="0" smtClean="0">
                <a:latin typeface="Bookman Old Style" panose="02050604050505020204" pitchFamily="18" charset="0"/>
              </a:endParaRPr>
            </a:p>
            <a:p>
              <a:pPr marL="285750" indent="-285750">
                <a:lnSpc>
                  <a:spcPct val="250000"/>
                </a:lnSpc>
                <a:buFont typeface="Wingdings" panose="05000000000000000000" pitchFamily="2" charset="2"/>
                <a:buChar char="ü"/>
              </a:pPr>
              <a:r>
                <a:rPr lang="en-US" sz="1100" dirty="0" smtClean="0">
                  <a:latin typeface="Bookman Old Style" panose="02050604050505020204" pitchFamily="18" charset="0"/>
                </a:rPr>
                <a:t>Organizing </a:t>
              </a:r>
              <a:r>
                <a:rPr lang="en-US" sz="1100" dirty="0">
                  <a:latin typeface="Bookman Old Style" panose="02050604050505020204" pitchFamily="18" charset="0"/>
                </a:rPr>
                <a:t>and managing assets by their </a:t>
              </a:r>
              <a:r>
                <a:rPr lang="en-US" sz="1100" dirty="0" smtClean="0">
                  <a:latin typeface="Bookman Old Style" panose="02050604050505020204" pitchFamily="18" charset="0"/>
                </a:rPr>
                <a:t>types</a:t>
              </a:r>
            </a:p>
            <a:p>
              <a:pPr marL="285750" indent="-285750">
                <a:lnSpc>
                  <a:spcPct val="250000"/>
                </a:lnSpc>
                <a:buFont typeface="Wingdings" panose="05000000000000000000" pitchFamily="2" charset="2"/>
                <a:buChar char="ü"/>
              </a:pPr>
              <a:r>
                <a:rPr lang="en-US" sz="1100" dirty="0" smtClean="0">
                  <a:latin typeface="Bookman Old Style" panose="02050604050505020204" pitchFamily="18" charset="0"/>
                </a:rPr>
                <a:t>Easier </a:t>
              </a:r>
              <a:r>
                <a:rPr lang="en-US" sz="1100" dirty="0">
                  <a:latin typeface="Bookman Old Style" panose="02050604050505020204" pitchFamily="18" charset="0"/>
                </a:rPr>
                <a:t>to track and </a:t>
              </a:r>
              <a:r>
                <a:rPr lang="en-US" sz="1100" dirty="0" smtClean="0">
                  <a:latin typeface="Bookman Old Style" panose="02050604050505020204" pitchFamily="18" charset="0"/>
                </a:rPr>
                <a:t>maintain assets</a:t>
              </a:r>
              <a:endParaRPr lang="en-US" sz="1100" dirty="0">
                <a:latin typeface="Bookman Old Style" panose="02050604050505020204" pitchFamily="18" charset="0"/>
              </a:endParaRPr>
            </a:p>
          </p:txBody>
        </p:sp>
      </p:grpSp>
      <p:pic>
        <p:nvPicPr>
          <p:cNvPr id="2" name="Picture 1"/>
          <p:cNvPicPr>
            <a:picLocks noChangeAspect="1"/>
          </p:cNvPicPr>
          <p:nvPr/>
        </p:nvPicPr>
        <p:blipFill>
          <a:blip r:embed="rId3"/>
          <a:stretch>
            <a:fillRect/>
          </a:stretch>
        </p:blipFill>
        <p:spPr>
          <a:xfrm>
            <a:off x="3820160" y="916944"/>
            <a:ext cx="5426208" cy="2998344"/>
          </a:xfrm>
          <a:prstGeom prst="rect">
            <a:avLst/>
          </a:prstGeom>
        </p:spPr>
      </p:pic>
      <p:pic>
        <p:nvPicPr>
          <p:cNvPr id="3074" name="Picture 2" descr="Graphy Check mark Clipboard, checkmark, angle, checkmark, red png | PNGWin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4509" b="91885" l="10000" r="94457"/>
                    </a14:imgEffect>
                  </a14:imgLayer>
                </a14:imgProps>
              </a:ext>
              <a:ext uri="{28A0092B-C50C-407E-A947-70E740481C1C}">
                <a14:useLocalDpi xmlns:a14="http://schemas.microsoft.com/office/drawing/2010/main" val="0"/>
              </a:ext>
            </a:extLst>
          </a:blip>
          <a:srcRect l="6218" t="1420" r="6142" b="7842"/>
          <a:stretch/>
        </p:blipFill>
        <p:spPr bwMode="auto">
          <a:xfrm>
            <a:off x="1417583" y="4254608"/>
            <a:ext cx="347746" cy="4340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lytics - Free seo and web ico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1354887" y="4843041"/>
            <a:ext cx="417900" cy="4179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heck Mark Icon, Icon Design, Document, Line, Logo transparent background  PNG clipart | HiClipart"/>
          <p:cNvPicPr>
            <a:picLocks noChangeAspect="1" noChangeArrowheads="1"/>
          </p:cNvPicPr>
          <p:nvPr/>
        </p:nvPicPr>
        <p:blipFill rotWithShape="1">
          <a:blip r:embed="rId7" cstate="print">
            <a:duotone>
              <a:prstClr val="black"/>
              <a:schemeClr val="accent5">
                <a:tint val="45000"/>
                <a:satMod val="400000"/>
              </a:schemeClr>
            </a:duotone>
            <a:extLst>
              <a:ext uri="{BEBA8EAE-BF5A-486C-A8C5-ECC9F3942E4B}">
                <a14:imgProps xmlns:a14="http://schemas.microsoft.com/office/drawing/2010/main">
                  <a14:imgLayer r:embed="rId8">
                    <a14:imgEffect>
                      <a14:backgroundRemoval t="10000" b="93667" l="10000" r="92000">
                        <a14:foregroundMark x1="55000" y1="33500" x2="55000" y2="33500"/>
                        <a14:foregroundMark x1="53333" y1="44500" x2="53333" y2="44500"/>
                        <a14:foregroundMark x1="53333" y1="54167" x2="53333" y2="54167"/>
                        <a14:foregroundMark x1="52667" y1="61833" x2="52667" y2="61833"/>
                        <a14:foregroundMark x1="39667" y1="71500" x2="39667" y2="71500"/>
                        <a14:foregroundMark x1="69000" y1="80833" x2="69000" y2="80833"/>
                      </a14:backgroundRemoval>
                    </a14:imgEffect>
                  </a14:imgLayer>
                </a14:imgProps>
              </a:ext>
              <a:ext uri="{28A0092B-C50C-407E-A947-70E740481C1C}">
                <a14:useLocalDpi xmlns:a14="http://schemas.microsoft.com/office/drawing/2010/main" val="0"/>
              </a:ext>
            </a:extLst>
          </a:blip>
          <a:srcRect l="17497" t="8433" r="14600" b="5765"/>
          <a:stretch/>
        </p:blipFill>
        <p:spPr bwMode="auto">
          <a:xfrm>
            <a:off x="1394038" y="5376385"/>
            <a:ext cx="351345" cy="44395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older Directory Files icon PNG and SVG Vector Free Download"/>
          <p:cNvPicPr>
            <a:picLocks noChangeAspect="1" noChangeArrowheads="1"/>
          </p:cNvPicPr>
          <p:nvPr/>
        </p:nvPicPr>
        <p:blipFill>
          <a:blip r:embed="rId9" cstate="print">
            <a:duotone>
              <a:prstClr val="black"/>
              <a:schemeClr val="accent1">
                <a:tint val="45000"/>
                <a:satMod val="400000"/>
              </a:schemeClr>
            </a:duotone>
            <a:extLst>
              <a:ext uri="{BEBA8EAE-BF5A-486C-A8C5-ECC9F3942E4B}">
                <a14:imgProps xmlns:a14="http://schemas.microsoft.com/office/drawing/2010/main">
                  <a14:imgLayer r:embed="rId10">
                    <a14:imgEffect>
                      <a14:backgroundRemoval t="457" b="100000" l="0" r="100000">
                        <a14:foregroundMark x1="80000" y1="11872" x2="80000" y2="11872"/>
                        <a14:foregroundMark x1="64348" y1="7306" x2="64348" y2="7306"/>
                        <a14:foregroundMark x1="59565" y1="12785" x2="59565" y2="12785"/>
                        <a14:foregroundMark x1="62174" y1="22374" x2="62174" y2="22374"/>
                        <a14:foregroundMark x1="65652" y1="29680" x2="65652" y2="29680"/>
                      </a14:backgroundRemoval>
                    </a14:imgEffect>
                  </a14:imgLayer>
                </a14:imgProps>
              </a:ext>
              <a:ext uri="{28A0092B-C50C-407E-A947-70E740481C1C}">
                <a14:useLocalDpi xmlns:a14="http://schemas.microsoft.com/office/drawing/2010/main" val="0"/>
              </a:ext>
            </a:extLst>
          </a:blip>
          <a:srcRect/>
          <a:stretch>
            <a:fillRect/>
          </a:stretch>
        </p:blipFill>
        <p:spPr bwMode="auto">
          <a:xfrm>
            <a:off x="1413529" y="5970363"/>
            <a:ext cx="357478" cy="340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8983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28637</TotalTime>
  <Words>5949</Words>
  <Application>Microsoft Office PowerPoint</Application>
  <PresentationFormat>Widescreen</PresentationFormat>
  <Paragraphs>861</Paragraphs>
  <Slides>17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Tahoma</vt:lpstr>
      <vt:lpstr>Times New Roman</vt:lpstr>
      <vt:lpstr>Wingdings</vt:lpstr>
      <vt:lpstr>Office Theme</vt:lpstr>
      <vt:lpstr>BVM Service Management System</vt:lpstr>
      <vt:lpstr>Agenda</vt:lpstr>
      <vt:lpstr>BVM Management System – Master Layout</vt:lpstr>
      <vt:lpstr>Warehouse Management System (WMS)</vt:lpstr>
      <vt:lpstr>Packaging Management System (PMS)</vt:lpstr>
      <vt:lpstr>Transport Management System (TMS)</vt:lpstr>
      <vt:lpstr>Sales Management System (SMS)</vt:lpstr>
      <vt:lpstr>Finance Management System (FMS)</vt:lpstr>
      <vt:lpstr>Asset Management System (AMS)</vt:lpstr>
      <vt:lpstr>Customer Management System (CMS)</vt:lpstr>
      <vt:lpstr>Employee Management System (EMS)</vt:lpstr>
      <vt:lpstr>Vendor Management System (VMS)</vt:lpstr>
      <vt:lpstr>Key Business Benefits</vt:lpstr>
      <vt:lpstr>Return of Investment</vt:lpstr>
      <vt:lpstr>Where We Stand Today?</vt:lpstr>
      <vt:lpstr>What is Pending?</vt:lpstr>
      <vt:lpstr>Help Required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QBR – Q1 16-04-2022</dc:title>
  <dc:creator>SONY - BVM</dc:creator>
  <cp:lastModifiedBy>Microsoft account</cp:lastModifiedBy>
  <cp:revision>548</cp:revision>
  <dcterms:created xsi:type="dcterms:W3CDTF">2022-06-17T05:20:12Z</dcterms:created>
  <dcterms:modified xsi:type="dcterms:W3CDTF">2024-07-21T09:44:12Z</dcterms:modified>
</cp:coreProperties>
</file>