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5" r:id="rId3"/>
    <p:sldId id="307" r:id="rId4"/>
    <p:sldId id="310" r:id="rId5"/>
    <p:sldId id="311" r:id="rId6"/>
    <p:sldId id="308" r:id="rId7"/>
    <p:sldId id="313" r:id="rId8"/>
    <p:sldId id="315" r:id="rId9"/>
    <p:sldId id="314" r:id="rId10"/>
    <p:sldId id="29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BBAD-98C0-4F81-B46C-91778EC2A8DB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F6964-A30A-43B7-A8D2-6E68530DB4A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253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810375B-6A62-4427-B50E-C4A535B73DE9}" type="datetimeFigureOut">
              <a:rPr lang="es-AR" smtClean="0"/>
              <a:pPr/>
              <a:t>16/10/2023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6E4DC8D-C32B-44E2-AB95-E6D123DB23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64632"/>
            <a:ext cx="6768752" cy="1752600"/>
          </a:xfrm>
        </p:spPr>
        <p:txBody>
          <a:bodyPr>
            <a:normAutofit/>
          </a:bodyPr>
          <a:lstStyle/>
          <a:p>
            <a:r>
              <a:rPr lang="es-ES_tradnl" sz="3600" dirty="0" smtClean="0"/>
              <a:t>Unidad 6: La Organización en el Siglo 21</a:t>
            </a:r>
          </a:p>
          <a:p>
            <a:endParaRPr lang="es-ES_tradnl" sz="3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846640" cy="1944217"/>
          </a:xfrm>
        </p:spPr>
        <p:txBody>
          <a:bodyPr/>
          <a:lstStyle/>
          <a:p>
            <a:r>
              <a:rPr lang="es-ES_tradnl" dirty="0" smtClean="0"/>
              <a:t>Administración de las organizaciones turísticas</a:t>
            </a:r>
            <a:br>
              <a:rPr lang="es-ES_tradnl" dirty="0" smtClean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9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692696"/>
            <a:ext cx="8568952" cy="504056"/>
          </a:xfrm>
        </p:spPr>
        <p:txBody>
          <a:bodyPr/>
          <a:lstStyle/>
          <a:p>
            <a:pPr algn="ctr"/>
            <a:r>
              <a:rPr lang="es-AR" sz="2500" b="1" u="sng" dirty="0"/>
              <a:t>Valores de una empresa socialmente responsable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23528" y="692696"/>
            <a:ext cx="8210872" cy="59766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AR" dirty="0" smtClean="0"/>
          </a:p>
          <a:p>
            <a:pPr algn="just"/>
            <a:r>
              <a:rPr lang="es-AR" sz="2800" dirty="0" smtClean="0"/>
              <a:t>No </a:t>
            </a:r>
            <a:r>
              <a:rPr lang="es-AR" sz="2800" dirty="0"/>
              <a:t>a la discriminación </a:t>
            </a:r>
          </a:p>
          <a:p>
            <a:pPr algn="just"/>
            <a:r>
              <a:rPr lang="es-AR" sz="2800" dirty="0"/>
              <a:t>No al trabajo infantil</a:t>
            </a:r>
          </a:p>
          <a:p>
            <a:pPr algn="just"/>
            <a:r>
              <a:rPr lang="es-AR" sz="2800" dirty="0"/>
              <a:t>No al trabajo forzado</a:t>
            </a:r>
          </a:p>
          <a:p>
            <a:pPr algn="just"/>
            <a:r>
              <a:rPr lang="es-AR" sz="2800" dirty="0"/>
              <a:t>No a la corrupción</a:t>
            </a:r>
          </a:p>
          <a:p>
            <a:pPr algn="just"/>
            <a:r>
              <a:rPr lang="es-AR" sz="2800" dirty="0"/>
              <a:t>Compatibilización de la actividad laboral y la vida familiar del  Empleado</a:t>
            </a:r>
          </a:p>
          <a:p>
            <a:pPr algn="just"/>
            <a:r>
              <a:rPr lang="es-ES" sz="2800" dirty="0"/>
              <a:t>Remuneración justa</a:t>
            </a:r>
          </a:p>
          <a:p>
            <a:pPr algn="just"/>
            <a:r>
              <a:rPr lang="es-ES" sz="2800" dirty="0"/>
              <a:t>Igualdad de oportunidades</a:t>
            </a:r>
          </a:p>
          <a:p>
            <a:pPr algn="just"/>
            <a:r>
              <a:rPr lang="es-ES" sz="2800" dirty="0"/>
              <a:t>Respeto por la libertad de asociaciones de los </a:t>
            </a:r>
            <a:r>
              <a:rPr lang="es-ES" sz="2800" dirty="0" smtClean="0"/>
              <a:t>trabajadores</a:t>
            </a:r>
            <a:endParaRPr lang="es-ES" sz="2800" dirty="0"/>
          </a:p>
          <a:p>
            <a:pPr algn="just"/>
            <a:r>
              <a:rPr lang="es-ES" sz="2800" dirty="0"/>
              <a:t>Respeto por la actividad</a:t>
            </a:r>
            <a:r>
              <a:rPr lang="es-AR" sz="2800" dirty="0"/>
              <a:t> </a:t>
            </a:r>
            <a:r>
              <a:rPr lang="es-ES" sz="2800" dirty="0"/>
              <a:t>de los representantes de</a:t>
            </a:r>
            <a:r>
              <a:rPr lang="es-AR" sz="2800" dirty="0"/>
              <a:t> </a:t>
            </a:r>
            <a:r>
              <a:rPr lang="es-ES" sz="2800" dirty="0"/>
              <a:t>los trabajadores</a:t>
            </a:r>
          </a:p>
          <a:p>
            <a:pPr algn="just"/>
            <a:r>
              <a:rPr lang="es-ES" sz="2800" dirty="0"/>
              <a:t>Comunicación fluida</a:t>
            </a:r>
          </a:p>
          <a:p>
            <a:pPr algn="just"/>
            <a:r>
              <a:rPr lang="es-ES" sz="2800" dirty="0"/>
              <a:t>Salud y seguridad en el</a:t>
            </a:r>
            <a:r>
              <a:rPr lang="es-AR" sz="2800" dirty="0"/>
              <a:t> </a:t>
            </a:r>
            <a:r>
              <a:rPr lang="es-ES" sz="2800" dirty="0"/>
              <a:t>Trabajo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32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Unidad 6     -    Punto 1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2132856"/>
            <a:ext cx="7924800" cy="3582144"/>
          </a:xfrm>
        </p:spPr>
        <p:txBody>
          <a:bodyPr>
            <a:normAutofit/>
          </a:bodyPr>
          <a:lstStyle/>
          <a:p>
            <a:pPr algn="just"/>
            <a:r>
              <a:rPr lang="es-ES" sz="4400" b="1" dirty="0"/>
              <a:t>1. La organización en el siglo 21. Nuevas </a:t>
            </a:r>
            <a:r>
              <a:rPr lang="es-ES" sz="4400" b="1" dirty="0" smtClean="0"/>
              <a:t>tecnologías. </a:t>
            </a:r>
            <a:r>
              <a:rPr lang="es-ES" sz="4400" b="1" dirty="0"/>
              <a:t>Un liderazgo flexible en una organización ágil. Nuevas formas de crear valor. </a:t>
            </a:r>
            <a:endParaRPr lang="es-AR" sz="4400" dirty="0"/>
          </a:p>
          <a:p>
            <a:pPr marL="0" indent="0">
              <a:buNone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8631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La organización en el siglo </a:t>
            </a:r>
            <a:r>
              <a:rPr lang="es-ES" b="1" dirty="0" smtClean="0"/>
              <a:t>21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25144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La tendencia de los negocios para el tercer milenio es la valoración del capital intelectual.  Si los gerentes se prepararan  para administrar y potenciar el capital intelectual al menos de la misma manera como se preparan para administrar las finanzas o la producción de sus firmas, sus compañías estarían mejor situadas y las personas que hacen parte de ellas trabajarían con más corazón por ser los </a:t>
            </a:r>
            <a:r>
              <a:rPr lang="es-ES" sz="3200" dirty="0" smtClean="0"/>
              <a:t>mejores.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1794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pPr algn="ctr"/>
            <a:r>
              <a:rPr lang="es-ES" b="1" u="sng" dirty="0"/>
              <a:t>11 mandamientos de </a:t>
            </a:r>
            <a:r>
              <a:rPr lang="es-ES" b="1" u="sng" dirty="0" err="1" smtClean="0"/>
              <a:t>Kiernan</a:t>
            </a:r>
            <a:r>
              <a:rPr lang="es-ES" b="1" u="sng" dirty="0" smtClean="0"/>
              <a:t> PARA POTENCIAR EL CAPITAL INTELECTUAL</a:t>
            </a:r>
            <a:endParaRPr lang="es-AR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07504" y="1052736"/>
            <a:ext cx="9036496" cy="580526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sz="3800" dirty="0" smtClean="0"/>
              <a:t>1. </a:t>
            </a:r>
            <a:r>
              <a:rPr lang="es-ES" sz="3800" dirty="0"/>
              <a:t>No juegues de acuerdo con las reglas de competencia dominantes de tu empresa: </a:t>
            </a:r>
            <a:endParaRPr lang="es-AR" sz="3800" dirty="0"/>
          </a:p>
          <a:p>
            <a:pPr algn="just"/>
            <a:r>
              <a:rPr lang="es-ES" sz="3800" dirty="0"/>
              <a:t>2. ¡Innovar o Morir</a:t>
            </a:r>
            <a:r>
              <a:rPr lang="es-ES" sz="3800" dirty="0" smtClean="0"/>
              <a:t>!</a:t>
            </a:r>
          </a:p>
          <a:p>
            <a:pPr algn="just"/>
            <a:r>
              <a:rPr lang="es-ES" sz="3800" dirty="0" smtClean="0"/>
              <a:t>3</a:t>
            </a:r>
            <a:r>
              <a:rPr lang="es-ES" sz="3800" dirty="0"/>
              <a:t>. Vuelve a examinar tu empresa para encontrar activos estratégicos </a:t>
            </a:r>
            <a:r>
              <a:rPr lang="es-ES" sz="3800" dirty="0" smtClean="0"/>
              <a:t>escondidos</a:t>
            </a:r>
            <a:r>
              <a:rPr lang="es-ES" sz="3800" dirty="0"/>
              <a:t>.</a:t>
            </a:r>
            <a:endParaRPr lang="es-AR" sz="3800" dirty="0"/>
          </a:p>
          <a:p>
            <a:pPr algn="just"/>
            <a:r>
              <a:rPr lang="es-ES" sz="3800" dirty="0"/>
              <a:t>4. Desarrolla la inclinación por la velocidad y la acción de tu </a:t>
            </a:r>
            <a:r>
              <a:rPr lang="es-ES" sz="3800" dirty="0" smtClean="0"/>
              <a:t>empresa</a:t>
            </a:r>
            <a:r>
              <a:rPr lang="es-ES" sz="3800" dirty="0"/>
              <a:t>.</a:t>
            </a:r>
            <a:endParaRPr lang="es-AR" sz="3800" dirty="0"/>
          </a:p>
          <a:p>
            <a:pPr algn="just"/>
            <a:r>
              <a:rPr lang="es-ES" sz="3800" dirty="0" smtClean="0"/>
              <a:t>5</a:t>
            </a:r>
            <a:r>
              <a:rPr lang="es-ES" sz="3800" dirty="0"/>
              <a:t>. Debes ser proactivo y </a:t>
            </a:r>
            <a:r>
              <a:rPr lang="es-ES" sz="3800" dirty="0" smtClean="0"/>
              <a:t>experimental</a:t>
            </a:r>
            <a:r>
              <a:rPr lang="es-ES" sz="3800" dirty="0"/>
              <a:t>.</a:t>
            </a:r>
            <a:endParaRPr lang="es-AR" sz="3800" dirty="0"/>
          </a:p>
          <a:p>
            <a:pPr algn="just"/>
            <a:r>
              <a:rPr lang="es-ES" sz="3800" dirty="0"/>
              <a:t>6. Rompe </a:t>
            </a:r>
            <a:r>
              <a:rPr lang="es-ES" sz="3800" dirty="0" smtClean="0"/>
              <a:t>barreras</a:t>
            </a:r>
            <a:r>
              <a:rPr lang="es-ES" sz="3800" dirty="0"/>
              <a:t>.</a:t>
            </a:r>
            <a:endParaRPr lang="es-AR" sz="3800" dirty="0"/>
          </a:p>
          <a:p>
            <a:pPr algn="just"/>
            <a:r>
              <a:rPr lang="es-ES" sz="3800" dirty="0"/>
              <a:t>7. Emplea  toda tu </a:t>
            </a:r>
            <a:r>
              <a:rPr lang="es-ES" sz="3800" dirty="0" smtClean="0"/>
              <a:t>personal </a:t>
            </a:r>
            <a:r>
              <a:rPr lang="es-ES" sz="3800" dirty="0"/>
              <a:t>y todas sus capacidades, todo el tiempo: Empodera a tus </a:t>
            </a:r>
            <a:r>
              <a:rPr lang="es-ES" sz="3800" dirty="0" smtClean="0"/>
              <a:t>colaboradores</a:t>
            </a:r>
            <a:r>
              <a:rPr lang="es-ES" sz="3800" dirty="0"/>
              <a:t>.</a:t>
            </a:r>
            <a:endParaRPr lang="es-AR" sz="3800" dirty="0"/>
          </a:p>
          <a:p>
            <a:pPr algn="just"/>
            <a:r>
              <a:rPr lang="es-ES" sz="3800" dirty="0"/>
              <a:t>8. Globaliza tanto tu perspectiva como las bases de tu </a:t>
            </a:r>
            <a:r>
              <a:rPr lang="es-ES" sz="3800" dirty="0" smtClean="0"/>
              <a:t>conocimiento. </a:t>
            </a:r>
            <a:r>
              <a:rPr lang="es-ES" sz="3800" dirty="0"/>
              <a:t> </a:t>
            </a:r>
            <a:endParaRPr lang="es-AR" sz="3800" dirty="0"/>
          </a:p>
          <a:p>
            <a:pPr algn="just"/>
            <a:r>
              <a:rPr lang="es-ES" sz="3800" dirty="0"/>
              <a:t>9. Admite que la revolución </a:t>
            </a:r>
            <a:r>
              <a:rPr lang="es-ES" sz="3800" dirty="0" err="1"/>
              <a:t>ecoindustrial</a:t>
            </a:r>
            <a:r>
              <a:rPr lang="es-ES" sz="3800" dirty="0"/>
              <a:t> está sobre </a:t>
            </a:r>
            <a:r>
              <a:rPr lang="es-ES" sz="3800" dirty="0" smtClean="0"/>
              <a:t>nosotros</a:t>
            </a:r>
            <a:r>
              <a:rPr lang="es-ES" sz="3800" dirty="0"/>
              <a:t>.</a:t>
            </a:r>
            <a:endParaRPr lang="es-AR" sz="3800" dirty="0"/>
          </a:p>
          <a:p>
            <a:pPr algn="just"/>
            <a:r>
              <a:rPr lang="es-ES" sz="3800" dirty="0"/>
              <a:t>10. Has del aprendizaje organizacional una religión de tu </a:t>
            </a:r>
            <a:r>
              <a:rPr lang="es-ES" sz="3800" dirty="0" smtClean="0"/>
              <a:t>empresa.</a:t>
            </a:r>
            <a:endParaRPr lang="es-AR" sz="3800" dirty="0"/>
          </a:p>
          <a:p>
            <a:pPr algn="just"/>
            <a:r>
              <a:rPr lang="es-ES" sz="3800" dirty="0"/>
              <a:t>11. Desarrolla herramientas estratégicas para medir tu </a:t>
            </a:r>
            <a:r>
              <a:rPr lang="es-ES" sz="3800" dirty="0" smtClean="0"/>
              <a:t>desempeño</a:t>
            </a:r>
            <a:r>
              <a:rPr lang="es-ES" sz="3800" dirty="0"/>
              <a:t>.</a:t>
            </a:r>
            <a:endParaRPr lang="es-AR" sz="3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38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/>
              <a:t>LAS NUEVAS TECNOLOGÍAS - Cambios  </a:t>
            </a:r>
            <a:r>
              <a:rPr lang="es-AR" b="1" u="sng" dirty="0" err="1" smtClean="0"/>
              <a:t>tecnolÓgicos</a:t>
            </a:r>
            <a:endParaRPr lang="es-AR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069160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desarrollo tecnológico ha producido enormes cambios en las relaciones sociales, económicas y culturales. </a:t>
            </a:r>
            <a:endParaRPr lang="es-ES" sz="2400" dirty="0" smtClean="0"/>
          </a:p>
          <a:p>
            <a:pPr algn="just"/>
            <a:r>
              <a:rPr lang="es-ES" sz="2400" dirty="0" smtClean="0"/>
              <a:t>La </a:t>
            </a:r>
            <a:r>
              <a:rPr lang="es-ES" sz="2400" b="1" dirty="0"/>
              <a:t>información</a:t>
            </a:r>
            <a:r>
              <a:rPr lang="es-ES" sz="2400" dirty="0"/>
              <a:t> se ha convertido en el eje promotor de cambios sociales, económicos y culturales.</a:t>
            </a:r>
          </a:p>
          <a:p>
            <a:pPr algn="just"/>
            <a:r>
              <a:rPr lang="es-ES" sz="2400" dirty="0"/>
              <a:t>La expansión de redes informáticas ha hecho posible la universalización de los intercambios y relaciones, al poner en comunicación a amplios sectores de ciudadanos residentes en espacios geográficos muy distantes entre sí.</a:t>
            </a:r>
          </a:p>
          <a:p>
            <a:pPr algn="just"/>
            <a:r>
              <a:rPr lang="es-ES" sz="2400" dirty="0"/>
              <a:t>Estamos ante un nuevo modelo social, la "sociedad globalizada" en el que las fronteras desaparecen en beneficio de los intercambios de ideas, mensajes, productos, servicios, personas.</a:t>
            </a:r>
            <a:endParaRPr lang="es-AR" sz="2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20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s-AR" u="sng" dirty="0" smtClean="0"/>
              <a:t>Ejemplos  de Cambios  tecnologicos</a:t>
            </a:r>
            <a:endParaRPr lang="es-AR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0" y="1124744"/>
            <a:ext cx="9144000" cy="5616624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s-ES" sz="2600" dirty="0"/>
              <a:t>Conectividad, Internet, comunicaciones móviles, banda ancha, </a:t>
            </a:r>
            <a:r>
              <a:rPr lang="es-ES" sz="2600" dirty="0" smtClean="0"/>
              <a:t>satélites</a:t>
            </a:r>
            <a:r>
              <a:rPr lang="es-ES" sz="2600" dirty="0"/>
              <a:t>.</a:t>
            </a:r>
            <a:endParaRPr lang="es-AR" sz="2600" dirty="0"/>
          </a:p>
          <a:p>
            <a:pPr lvl="0" algn="just"/>
            <a:r>
              <a:rPr lang="es-ES" sz="2600" dirty="0"/>
              <a:t>En acondicionamiento del clima, aire frío y calefacción.</a:t>
            </a:r>
            <a:endParaRPr lang="es-AR" sz="2600" dirty="0"/>
          </a:p>
          <a:p>
            <a:pPr lvl="0" algn="just"/>
            <a:r>
              <a:rPr lang="es-ES" sz="2600" dirty="0"/>
              <a:t>El uso de materiales con cualidades nuevas. Cerámicas muy resistentes a altas temperaturas, fibra óptica que transmite datos a mas alta velocidad que la electricidad, materiales dúctiles, aleaciones más livianas y más duras, por nombrar algunas. Vidrios templados más duros y polarizados para filtrar rayos solares, UV y el calor.</a:t>
            </a:r>
            <a:endParaRPr lang="es-AR" sz="2600" dirty="0"/>
          </a:p>
          <a:p>
            <a:pPr lvl="0" algn="just"/>
            <a:r>
              <a:rPr lang="es-ES" sz="2600" dirty="0"/>
              <a:t>El avance en los automóviles, los medios de transporte, la reducción del consumo de combustible y la emisión de </a:t>
            </a:r>
            <a:r>
              <a:rPr lang="es-ES" sz="2600" dirty="0" smtClean="0"/>
              <a:t>CO2 (dióxido de carbono).</a:t>
            </a:r>
            <a:endParaRPr lang="es-AR" sz="2600" dirty="0"/>
          </a:p>
          <a:p>
            <a:pPr lvl="0" algn="just"/>
            <a:r>
              <a:rPr lang="es-ES" sz="2600" dirty="0"/>
              <a:t>Sistemas de construcciones de viviendas y oficinas ecológicas y sustentables.</a:t>
            </a:r>
            <a:endParaRPr lang="es-AR" sz="2600" dirty="0"/>
          </a:p>
          <a:p>
            <a:pPr lvl="0" algn="just"/>
            <a:r>
              <a:rPr lang="es-ES" sz="2600" dirty="0"/>
              <a:t>Buenas prácticas ambientales, </a:t>
            </a:r>
            <a:r>
              <a:rPr lang="es-ES" sz="2600" dirty="0" smtClean="0"/>
              <a:t>tales como no </a:t>
            </a:r>
            <a:r>
              <a:rPr lang="es-ES" sz="2600" dirty="0"/>
              <a:t>derrochar agua potable ni energía, utilizar energías renovables y no contaminar el aire, las aguas y demás formas.</a:t>
            </a:r>
            <a:endParaRPr lang="es-AR" sz="26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23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s-AR" b="1" u="sng" dirty="0" smtClean="0"/>
              <a:t>Importancia de las nuevas tecnologías</a:t>
            </a:r>
            <a:endParaRPr lang="es-AR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980728"/>
            <a:ext cx="7924800" cy="5688632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La </a:t>
            </a:r>
            <a:r>
              <a:rPr lang="es-ES" sz="2400" b="1" dirty="0"/>
              <a:t>Sociedad de Conocimiento</a:t>
            </a:r>
            <a:r>
              <a:rPr lang="es-ES" sz="2400" dirty="0"/>
              <a:t>, vino a reemplazar a los dos modelos socioeconómicos precedentes, la sociedad agraria y la sociedad industrial. En el modelo agrario, la explotación de la tierra era la manera de generar riqueza. En el modelo industrial, las nuevas tecnologías y los nuevos sistemas productivos, posibilitaron la fabricación masiva de productos de consumo. </a:t>
            </a:r>
            <a:endParaRPr lang="es-AR" sz="2400" dirty="0"/>
          </a:p>
          <a:p>
            <a:pPr algn="just"/>
            <a:r>
              <a:rPr lang="es-ES" sz="2400" dirty="0"/>
              <a:t>El conocimiento ha revolucionado la productividad en todos los sectores, la creación de valor es enorme. </a:t>
            </a:r>
            <a:endParaRPr lang="es-ES" sz="2400" dirty="0" smtClean="0"/>
          </a:p>
          <a:p>
            <a:pPr algn="just"/>
            <a:r>
              <a:rPr lang="es-ES" sz="2400" dirty="0" smtClean="0"/>
              <a:t>Además </a:t>
            </a:r>
            <a:r>
              <a:rPr lang="es-ES" sz="2400" dirty="0"/>
              <a:t>de la importancia de la acumulación de capital y de la tecnología productiva, lo que en verdad se convierte en algo decisivo es saber qué quieren los clientes, qué hacen los competidores, dónde y a quién se puede comprar y vender en mejores condiciones, qué cambios legislativos pueden afectar a la empresa o a un sector, </a:t>
            </a:r>
            <a:r>
              <a:rPr lang="es-ES" sz="2400" dirty="0" smtClean="0"/>
              <a:t>entre otros.</a:t>
            </a:r>
            <a:endParaRPr lang="es-AR" sz="2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02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325562"/>
          </a:xfrm>
        </p:spPr>
        <p:txBody>
          <a:bodyPr/>
          <a:lstStyle/>
          <a:p>
            <a:pPr algn="ctr"/>
            <a:r>
              <a:rPr lang="es-ES_tradnl" b="1" u="sng" dirty="0" smtClean="0"/>
              <a:t/>
            </a:r>
            <a:br>
              <a:rPr lang="es-ES_tradnl" b="1" u="sng" dirty="0" smtClean="0"/>
            </a:br>
            <a:r>
              <a:rPr lang="es-ES_tradnl" b="1" u="sng" dirty="0"/>
              <a:t/>
            </a:r>
            <a:br>
              <a:rPr lang="es-ES_tradnl" b="1" u="sng" dirty="0"/>
            </a:br>
            <a:r>
              <a:rPr lang="es-ES_tradnl" b="1" u="sng" dirty="0" smtClean="0"/>
              <a:t/>
            </a:r>
            <a:br>
              <a:rPr lang="es-ES_tradnl" b="1" u="sng" dirty="0" smtClean="0"/>
            </a:br>
            <a:r>
              <a:rPr lang="es-ES_tradnl" b="1" u="sng" dirty="0"/>
              <a:t/>
            </a:r>
            <a:br>
              <a:rPr lang="es-ES_tradnl" b="1" u="sng" dirty="0"/>
            </a:br>
            <a:r>
              <a:rPr lang="es-ES_tradnl" b="1" u="sng" dirty="0" smtClean="0"/>
              <a:t>Un </a:t>
            </a:r>
            <a:r>
              <a:rPr lang="es-ES_tradnl" b="1" u="sng" dirty="0"/>
              <a:t>liderazgo flexible en una </a:t>
            </a:r>
            <a:r>
              <a:rPr lang="es-ES_tradnl" b="1" u="sng" dirty="0" err="1" smtClean="0"/>
              <a:t>organizacion</a:t>
            </a:r>
            <a:r>
              <a:rPr lang="es-ES_tradnl" b="1" u="sng" dirty="0" smtClean="0"/>
              <a:t> ágil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251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3200" dirty="0"/>
              <a:t>Las organizaciones del siglo XXI son diferentes, </a:t>
            </a:r>
            <a:r>
              <a:rPr lang="es-ES" sz="3200" dirty="0" smtClean="0"/>
              <a:t>ya que son: </a:t>
            </a:r>
          </a:p>
          <a:p>
            <a:pPr algn="just"/>
            <a:r>
              <a:rPr lang="es-ES" sz="3200" dirty="0" smtClean="0"/>
              <a:t>flexibles</a:t>
            </a:r>
          </a:p>
          <a:p>
            <a:pPr algn="just"/>
            <a:r>
              <a:rPr lang="es-ES" sz="3200" dirty="0" smtClean="0"/>
              <a:t>dinámicas</a:t>
            </a:r>
          </a:p>
          <a:p>
            <a:pPr algn="just"/>
            <a:r>
              <a:rPr lang="es-ES" sz="3200" dirty="0" smtClean="0"/>
              <a:t>competitivas </a:t>
            </a:r>
          </a:p>
          <a:p>
            <a:pPr algn="just"/>
            <a:r>
              <a:rPr lang="es-ES" sz="3200" dirty="0" smtClean="0"/>
              <a:t>trabajan </a:t>
            </a:r>
            <a:r>
              <a:rPr lang="es-ES" sz="3200" dirty="0"/>
              <a:t>en la </a:t>
            </a:r>
            <a:r>
              <a:rPr lang="es-ES" sz="3200" dirty="0" smtClean="0"/>
              <a:t>globalización </a:t>
            </a:r>
          </a:p>
          <a:p>
            <a:pPr algn="just"/>
            <a:r>
              <a:rPr lang="es-ES" sz="3200" dirty="0"/>
              <a:t>a</a:t>
            </a:r>
            <a:r>
              <a:rPr lang="es-ES" sz="3200" dirty="0" smtClean="0"/>
              <a:t>puntan </a:t>
            </a:r>
            <a:r>
              <a:rPr lang="es-ES" sz="3200" dirty="0"/>
              <a:t>a la satisfacción del cliente con procesos de gestión de la calidad.</a:t>
            </a:r>
            <a:endParaRPr lang="es-AR" sz="32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892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Nuevas formas de crear </a:t>
            </a:r>
            <a:r>
              <a:rPr lang="es-ES" b="1" u="sng" dirty="0" smtClean="0"/>
              <a:t>valor</a:t>
            </a:r>
            <a:endParaRPr lang="es-AR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97152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400" dirty="0"/>
              <a:t>La expresión </a:t>
            </a:r>
            <a:r>
              <a:rPr lang="es-ES" sz="2400" b="1" dirty="0"/>
              <a:t>“crear valor” </a:t>
            </a:r>
            <a:r>
              <a:rPr lang="es-ES" sz="2400" dirty="0"/>
              <a:t>en la actualidad es la mejor para definir lo que hacen las empresas: transformar recursos a través de algún proceso en un nuevo bien o servicio que tenga más valor que lo utilizado, para quien lo adquirirá pagando un precio para satisfacer alguna necesidad.</a:t>
            </a:r>
            <a:endParaRPr lang="es-AR" sz="2400" dirty="0"/>
          </a:p>
          <a:p>
            <a:pPr algn="just"/>
            <a:r>
              <a:rPr lang="es-ES" sz="2400" dirty="0"/>
              <a:t>P</a:t>
            </a:r>
            <a:r>
              <a:rPr lang="es-ES" sz="2400" dirty="0" smtClean="0"/>
              <a:t>erseguir </a:t>
            </a:r>
            <a:r>
              <a:rPr lang="es-ES" sz="2400" dirty="0"/>
              <a:t>un </a:t>
            </a:r>
            <a:r>
              <a:rPr lang="es-ES" sz="2400" b="1" dirty="0"/>
              <a:t>“fin de lucro” </a:t>
            </a:r>
            <a:r>
              <a:rPr lang="es-ES" sz="2400" dirty="0"/>
              <a:t>y </a:t>
            </a:r>
            <a:r>
              <a:rPr lang="es-ES" sz="2400" b="1" dirty="0"/>
              <a:t>“crear valor” </a:t>
            </a:r>
            <a:r>
              <a:rPr lang="es-ES" sz="2400" dirty="0"/>
              <a:t>son cosas diferentes. El fin de lucro implica ganar dinero, es lo que diferencia una organización de una empresa. Se puede ganar SIN crear valor, aprovechando una situación favorable</a:t>
            </a:r>
            <a:r>
              <a:rPr lang="es-ES" sz="2400" dirty="0" smtClean="0"/>
              <a:t>.</a:t>
            </a:r>
          </a:p>
          <a:p>
            <a:pPr algn="just"/>
            <a:r>
              <a:rPr lang="es-AR" sz="2400" dirty="0" smtClean="0"/>
              <a:t>La</a:t>
            </a:r>
            <a:r>
              <a:rPr lang="es-AR" sz="2400" dirty="0"/>
              <a:t> creación de valor está enfocada a través de promover y considerar las necesidades de los clientes, emplear la innovación, calidad, investigación y desarrollo de nuevos productos o servicios, así como emplear estrategias para reducir </a:t>
            </a:r>
            <a:r>
              <a:rPr lang="es-AR" sz="2400" dirty="0" smtClean="0"/>
              <a:t>costos.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9463527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4757</TotalTime>
  <Words>756</Words>
  <Application>Microsoft Office PowerPoint</Application>
  <PresentationFormat>Presentación en pantalla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Horizonte</vt:lpstr>
      <vt:lpstr>Administración de las organizaciones turísticas </vt:lpstr>
      <vt:lpstr>Unidad 6     -    Punto 1 </vt:lpstr>
      <vt:lpstr>1. La organización en el siglo 21</vt:lpstr>
      <vt:lpstr>11 mandamientos de Kiernan PARA POTENCIAR EL CAPITAL INTELECTUAL</vt:lpstr>
      <vt:lpstr>LAS NUEVAS TECNOLOGÍAS - Cambios  tecnolÓgicos</vt:lpstr>
      <vt:lpstr>Ejemplos  de Cambios  tecnologicos</vt:lpstr>
      <vt:lpstr>Importancia de las nuevas tecnologías</vt:lpstr>
      <vt:lpstr>    Un liderazgo flexible en una organizacion ágil </vt:lpstr>
      <vt:lpstr>Nuevas formas de crear valor</vt:lpstr>
      <vt:lpstr>Valores de una empresa socialmente responsable </vt:lpstr>
    </vt:vector>
  </TitlesOfParts>
  <Company>...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 la empresa turística</dc:title>
  <dc:creator>Luffi</dc:creator>
  <cp:lastModifiedBy>Paola</cp:lastModifiedBy>
  <cp:revision>79</cp:revision>
  <dcterms:created xsi:type="dcterms:W3CDTF">2013-05-16T11:58:36Z</dcterms:created>
  <dcterms:modified xsi:type="dcterms:W3CDTF">2023-10-16T20:06:13Z</dcterms:modified>
</cp:coreProperties>
</file>