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57"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8" d="100"/>
          <a:sy n="48" d="100"/>
        </p:scale>
        <p:origin x="67"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12/1/2022</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‹Nº›</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15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12/1/2022</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110430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12/1/2022</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13552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12/1/2022</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215062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12/1/2022</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‹Nº›</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0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12/1/2022</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‹Nº›</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36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12/1/2022</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‹Nº›</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48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12/1/2022</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250436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12/1/2022</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180426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12/1/2022</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443416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12/1/2022</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‹Nº›</a:t>
            </a:fld>
            <a:endParaRPr lang="en-US"/>
          </a:p>
        </p:txBody>
      </p:sp>
    </p:spTree>
    <p:extLst>
      <p:ext uri="{BB962C8B-B14F-4D97-AF65-F5344CB8AC3E}">
        <p14:creationId xmlns:p14="http://schemas.microsoft.com/office/powerpoint/2010/main" val="22389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12/1/2022</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‹Nº›</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35019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oboticstomorrow.com/story/2022/03/5-robotics-trends-in-2022/18448/" TargetMode="External"/><Relationship Id="rId2" Type="http://schemas.openxmlformats.org/officeDocument/2006/relationships/hyperlink" Target="https://economipedia.com/definiciones/robotica.html" TargetMode="External"/><Relationship Id="rId1" Type="http://schemas.openxmlformats.org/officeDocument/2006/relationships/slideLayout" Target="../slideLayouts/slideLayout2.xml"/><Relationship Id="rId6" Type="http://schemas.openxmlformats.org/officeDocument/2006/relationships/hyperlink" Target="https://www.kdnuggets.com/2018/07/why-machine-learning-project-fail.html" TargetMode="External"/><Relationship Id="rId5" Type="http://schemas.openxmlformats.org/officeDocument/2006/relationships/hyperlink" Target="https://www.ibm.com/cloud/learn/natural-language-processing" TargetMode="External"/><Relationship Id="rId4" Type="http://schemas.openxmlformats.org/officeDocument/2006/relationships/hyperlink" Target="https://www.ibm.com/cloud/learn/neural-network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ack">
            <a:extLst>
              <a:ext uri="{FF2B5EF4-FFF2-40B4-BE49-F238E27FC236}">
                <a16:creationId xmlns:a16="http://schemas.microsoft.com/office/drawing/2014/main" id="{BFD30BD5-4EB8-467B-99B9-BC3D83CEE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ódigo de colores en el panel de circuitos electrónicos">
            <a:extLst>
              <a:ext uri="{FF2B5EF4-FFF2-40B4-BE49-F238E27FC236}">
                <a16:creationId xmlns:a16="http://schemas.microsoft.com/office/drawing/2014/main" id="{5538C53D-5BBF-A33F-4BA8-D3F964E863EB}"/>
              </a:ext>
            </a:extLst>
          </p:cNvPr>
          <p:cNvPicPr>
            <a:picLocks noChangeAspect="1"/>
          </p:cNvPicPr>
          <p:nvPr/>
        </p:nvPicPr>
        <p:blipFill rotWithShape="1">
          <a:blip r:embed="rId2">
            <a:alphaModFix amt="40000"/>
          </a:blip>
          <a:srcRect t="4960" r="-1" b="10112"/>
          <a:stretch/>
        </p:blipFill>
        <p:spPr>
          <a:xfrm>
            <a:off x="20" y="10"/>
            <a:ext cx="12188932" cy="6857990"/>
          </a:xfrm>
          <a:prstGeom prst="rect">
            <a:avLst/>
          </a:prstGeom>
        </p:spPr>
      </p:pic>
      <p:sp>
        <p:nvSpPr>
          <p:cNvPr id="13" name="Main Frame">
            <a:extLst>
              <a:ext uri="{FF2B5EF4-FFF2-40B4-BE49-F238E27FC236}">
                <a16:creationId xmlns:a16="http://schemas.microsoft.com/office/drawing/2014/main" id="{9502469D-C562-48E3-ABA2-3CFA55C52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3A26DC4-E957-A120-B017-09F1606DED55}"/>
              </a:ext>
            </a:extLst>
          </p:cNvPr>
          <p:cNvSpPr>
            <a:spLocks noGrp="1"/>
          </p:cNvSpPr>
          <p:nvPr>
            <p:ph type="ctrTitle"/>
          </p:nvPr>
        </p:nvSpPr>
        <p:spPr>
          <a:xfrm>
            <a:off x="4208499" y="663959"/>
            <a:ext cx="6088798" cy="5048548"/>
          </a:xfrm>
        </p:spPr>
        <p:txBody>
          <a:bodyPr anchor="t">
            <a:normAutofit/>
          </a:bodyPr>
          <a:lstStyle/>
          <a:p>
            <a:pPr algn="r"/>
            <a:r>
              <a:rPr lang="es-MX" dirty="0">
                <a:solidFill>
                  <a:srgbClr val="FFFFFF"/>
                </a:solidFill>
              </a:rPr>
              <a:t>Inteligencia artificial</a:t>
            </a:r>
          </a:p>
        </p:txBody>
      </p:sp>
      <p:sp>
        <p:nvSpPr>
          <p:cNvPr id="3" name="Subtítulo 2">
            <a:extLst>
              <a:ext uri="{FF2B5EF4-FFF2-40B4-BE49-F238E27FC236}">
                <a16:creationId xmlns:a16="http://schemas.microsoft.com/office/drawing/2014/main" id="{6C0184CA-91AA-27D2-D6BE-9EFB18FE16CE}"/>
              </a:ext>
            </a:extLst>
          </p:cNvPr>
          <p:cNvSpPr>
            <a:spLocks noGrp="1"/>
          </p:cNvSpPr>
          <p:nvPr>
            <p:ph type="subTitle" idx="1"/>
          </p:nvPr>
        </p:nvSpPr>
        <p:spPr>
          <a:xfrm>
            <a:off x="841249" y="663959"/>
            <a:ext cx="2656820" cy="5048549"/>
          </a:xfrm>
        </p:spPr>
        <p:txBody>
          <a:bodyPr anchor="b">
            <a:normAutofit/>
          </a:bodyPr>
          <a:lstStyle/>
          <a:p>
            <a:r>
              <a:rPr lang="es-MX" dirty="0">
                <a:solidFill>
                  <a:srgbClr val="FFFFFF"/>
                </a:solidFill>
              </a:rPr>
              <a:t>Por Jose Miguel Vazquez </a:t>
            </a:r>
            <a:r>
              <a:rPr lang="es-MX" dirty="0" err="1">
                <a:solidFill>
                  <a:srgbClr val="FFFFFF"/>
                </a:solidFill>
              </a:rPr>
              <a:t>Mendez</a:t>
            </a:r>
            <a:endParaRPr lang="es-MX" dirty="0">
              <a:solidFill>
                <a:srgbClr val="FFFFFF"/>
              </a:solidFill>
            </a:endParaRPr>
          </a:p>
        </p:txBody>
      </p:sp>
      <p:cxnSp>
        <p:nvCxnSpPr>
          <p:cNvPr id="15" name="Main Horizontal Connector">
            <a:extLst>
              <a:ext uri="{FF2B5EF4-FFF2-40B4-BE49-F238E27FC236}">
                <a16:creationId xmlns:a16="http://schemas.microsoft.com/office/drawing/2014/main" id="{4D594499-F983-4364-8ABC-5BCDC2E90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2EC698-CCE0-4BBF-9C26-491E48547A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8100" y="334928"/>
            <a:ext cx="0" cy="571250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Main Vertical Connector">
            <a:extLst>
              <a:ext uri="{FF2B5EF4-FFF2-40B4-BE49-F238E27FC236}">
                <a16:creationId xmlns:a16="http://schemas.microsoft.com/office/drawing/2014/main" id="{6D4C177C-581F-4CC8-A686-0B6D25DC6A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50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BDD63-C904-8727-DC51-6B6F48A1B516}"/>
              </a:ext>
            </a:extLst>
          </p:cNvPr>
          <p:cNvSpPr>
            <a:spLocks noGrp="1"/>
          </p:cNvSpPr>
          <p:nvPr>
            <p:ph type="title"/>
          </p:nvPr>
        </p:nvSpPr>
        <p:spPr/>
        <p:txBody>
          <a:bodyPr/>
          <a:lstStyle/>
          <a:p>
            <a:r>
              <a:rPr lang="es-MX" dirty="0"/>
              <a:t>Desarrollo actual y aplicaciones</a:t>
            </a:r>
          </a:p>
        </p:txBody>
      </p:sp>
      <p:sp>
        <p:nvSpPr>
          <p:cNvPr id="3" name="Marcador de contenido 2">
            <a:extLst>
              <a:ext uri="{FF2B5EF4-FFF2-40B4-BE49-F238E27FC236}">
                <a16:creationId xmlns:a16="http://schemas.microsoft.com/office/drawing/2014/main" id="{AA867880-ADD5-B28E-9AE7-38878CD36599}"/>
              </a:ext>
            </a:extLst>
          </p:cNvPr>
          <p:cNvSpPr>
            <a:spLocks noGrp="1"/>
          </p:cNvSpPr>
          <p:nvPr>
            <p:ph idx="1"/>
          </p:nvPr>
        </p:nvSpPr>
        <p:spPr/>
        <p:txBody>
          <a:bodyPr/>
          <a:lstStyle/>
          <a:p>
            <a:r>
              <a:rPr lang="es-MX" dirty="0"/>
              <a:t>Las redes neuronales son la vanguardia actual de la inteligencia artificial, porque su uso se puede extender a miles de aplicaciones, y son mucho mas eficientes que un simple sistema experto compuesto por heurísticas.</a:t>
            </a:r>
          </a:p>
          <a:p>
            <a:r>
              <a:rPr lang="es-MX" dirty="0"/>
              <a:t>Un ejemplo es la detección de correos spam, detección de comentarios ofensivos en redes sociales, detección de fraudes de cualquier tipo, detección de errores de ortografía, traductores de lenguajes, etc. Si se puede enseñar de alguna manera, una red neuronal puede ser una alternativa atractiva.</a:t>
            </a:r>
          </a:p>
        </p:txBody>
      </p:sp>
    </p:spTree>
    <p:extLst>
      <p:ext uri="{BB962C8B-B14F-4D97-AF65-F5344CB8AC3E}">
        <p14:creationId xmlns:p14="http://schemas.microsoft.com/office/powerpoint/2010/main" val="373236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D81F7-F2BE-8009-9C2B-DB493089218B}"/>
              </a:ext>
            </a:extLst>
          </p:cNvPr>
          <p:cNvSpPr>
            <a:spLocks noGrp="1"/>
          </p:cNvSpPr>
          <p:nvPr>
            <p:ph type="title"/>
          </p:nvPr>
        </p:nvSpPr>
        <p:spPr/>
        <p:txBody>
          <a:bodyPr/>
          <a:lstStyle/>
          <a:p>
            <a:r>
              <a:rPr lang="es-MX" dirty="0"/>
              <a:t>Visión Artificial</a:t>
            </a:r>
          </a:p>
        </p:txBody>
      </p:sp>
      <p:sp>
        <p:nvSpPr>
          <p:cNvPr id="3" name="Marcador de contenido 2">
            <a:extLst>
              <a:ext uri="{FF2B5EF4-FFF2-40B4-BE49-F238E27FC236}">
                <a16:creationId xmlns:a16="http://schemas.microsoft.com/office/drawing/2014/main" id="{D7C8F95B-71DE-EA66-09A5-6C6BA69BF2FF}"/>
              </a:ext>
            </a:extLst>
          </p:cNvPr>
          <p:cNvSpPr>
            <a:spLocks noGrp="1"/>
          </p:cNvSpPr>
          <p:nvPr>
            <p:ph idx="1"/>
          </p:nvPr>
        </p:nvSpPr>
        <p:spPr/>
        <p:txBody>
          <a:bodyPr/>
          <a:lstStyle/>
          <a:p>
            <a:r>
              <a:rPr lang="es-MX" dirty="0"/>
              <a:t>La visión artificial, como su nombre indica, es el desarrollo de técnicas para entrenar a un computador a detectar patrones dentro de un video o fotografías.</a:t>
            </a:r>
          </a:p>
          <a:p>
            <a:r>
              <a:rPr lang="es-MX" dirty="0"/>
              <a:t>La técnica mas recurrente es el “Deep </a:t>
            </a:r>
            <a:r>
              <a:rPr lang="es-MX" dirty="0" err="1"/>
              <a:t>learning</a:t>
            </a:r>
            <a:r>
              <a:rPr lang="es-MX" dirty="0"/>
              <a:t>” (aprendizaje profundo) que es, a su vez, una rama de las redes neuronales.</a:t>
            </a:r>
          </a:p>
        </p:txBody>
      </p:sp>
    </p:spTree>
    <p:extLst>
      <p:ext uri="{BB962C8B-B14F-4D97-AF65-F5344CB8AC3E}">
        <p14:creationId xmlns:p14="http://schemas.microsoft.com/office/powerpoint/2010/main" val="94965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D76AE-1752-6E37-2A18-4CAA90CD06E1}"/>
              </a:ext>
            </a:extLst>
          </p:cNvPr>
          <p:cNvSpPr>
            <a:spLocks noGrp="1"/>
          </p:cNvSpPr>
          <p:nvPr>
            <p:ph type="title"/>
          </p:nvPr>
        </p:nvSpPr>
        <p:spPr/>
        <p:txBody>
          <a:bodyPr/>
          <a:lstStyle/>
          <a:p>
            <a:r>
              <a:rPr lang="es-MX" dirty="0"/>
              <a:t>Aplicaciones</a:t>
            </a:r>
          </a:p>
        </p:txBody>
      </p:sp>
      <p:sp>
        <p:nvSpPr>
          <p:cNvPr id="3" name="Marcador de contenido 2">
            <a:extLst>
              <a:ext uri="{FF2B5EF4-FFF2-40B4-BE49-F238E27FC236}">
                <a16:creationId xmlns:a16="http://schemas.microsoft.com/office/drawing/2014/main" id="{C7DF6B99-8236-CD01-DD47-760AEFA1DAAA}"/>
              </a:ext>
            </a:extLst>
          </p:cNvPr>
          <p:cNvSpPr>
            <a:spLocks noGrp="1"/>
          </p:cNvSpPr>
          <p:nvPr>
            <p:ph idx="1"/>
          </p:nvPr>
        </p:nvSpPr>
        <p:spPr/>
        <p:txBody>
          <a:bodyPr/>
          <a:lstStyle/>
          <a:p>
            <a:r>
              <a:rPr lang="es-MX" dirty="0"/>
              <a:t>La visión artificial se utiliza tanto para simples aplicaciones de detección de caras, genero y hasta sexo, como para identificación de documentos y billetes falsos, registro de placas de coche en la carretera, lector de código QR, así como aplicaciones para escanear documentos físicos y trasladar la información a un medio digital, entre muchos otros.</a:t>
            </a:r>
          </a:p>
        </p:txBody>
      </p:sp>
    </p:spTree>
    <p:extLst>
      <p:ext uri="{BB962C8B-B14F-4D97-AF65-F5344CB8AC3E}">
        <p14:creationId xmlns:p14="http://schemas.microsoft.com/office/powerpoint/2010/main" val="392817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572D1-AAC1-821E-AD1E-94783AB6604B}"/>
              </a:ext>
            </a:extLst>
          </p:cNvPr>
          <p:cNvSpPr>
            <a:spLocks noGrp="1"/>
          </p:cNvSpPr>
          <p:nvPr>
            <p:ph type="title"/>
          </p:nvPr>
        </p:nvSpPr>
        <p:spPr/>
        <p:txBody>
          <a:bodyPr/>
          <a:lstStyle/>
          <a:p>
            <a:r>
              <a:rPr lang="es-MX" dirty="0"/>
              <a:t>Lógica difusa</a:t>
            </a:r>
          </a:p>
        </p:txBody>
      </p:sp>
      <p:sp>
        <p:nvSpPr>
          <p:cNvPr id="3" name="Marcador de contenido 2">
            <a:extLst>
              <a:ext uri="{FF2B5EF4-FFF2-40B4-BE49-F238E27FC236}">
                <a16:creationId xmlns:a16="http://schemas.microsoft.com/office/drawing/2014/main" id="{038AB974-10CB-2EE8-E797-B10DD912C39B}"/>
              </a:ext>
            </a:extLst>
          </p:cNvPr>
          <p:cNvSpPr>
            <a:spLocks noGrp="1"/>
          </p:cNvSpPr>
          <p:nvPr>
            <p:ph idx="1"/>
          </p:nvPr>
        </p:nvSpPr>
        <p:spPr/>
        <p:txBody>
          <a:bodyPr/>
          <a:lstStyle/>
          <a:p>
            <a:r>
              <a:rPr lang="es-MX" dirty="0"/>
              <a:t>En la computación, la base de todo tipo de información se basa en el código binario: 0 para falso, 1 para verdadero. De ahí se pueden generar combinaciones que denoten información mas compleja.</a:t>
            </a:r>
          </a:p>
          <a:p>
            <a:r>
              <a:rPr lang="es-MX" dirty="0"/>
              <a:t>La lógica difusa, partiendo del código binario, emplea respuestas y resultados entre el 0 y 1. Su uso mas usual es en encuestas de satisfacción, donde no puede haber un cierto o falso. </a:t>
            </a:r>
          </a:p>
          <a:p>
            <a:r>
              <a:rPr lang="es-MX" dirty="0"/>
              <a:t>Muy negativo, negativo, neutro, positivo, muy positivo</a:t>
            </a:r>
          </a:p>
        </p:txBody>
      </p:sp>
    </p:spTree>
    <p:extLst>
      <p:ext uri="{BB962C8B-B14F-4D97-AF65-F5344CB8AC3E}">
        <p14:creationId xmlns:p14="http://schemas.microsoft.com/office/powerpoint/2010/main" val="3917341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27723-099B-5582-57EB-F618E6A019DE}"/>
              </a:ext>
            </a:extLst>
          </p:cNvPr>
          <p:cNvSpPr>
            <a:spLocks noGrp="1"/>
          </p:cNvSpPr>
          <p:nvPr>
            <p:ph type="title"/>
          </p:nvPr>
        </p:nvSpPr>
        <p:spPr/>
        <p:txBody>
          <a:bodyPr/>
          <a:lstStyle/>
          <a:p>
            <a:r>
              <a:rPr lang="es-MX" dirty="0"/>
              <a:t>Aplicaciones</a:t>
            </a:r>
          </a:p>
        </p:txBody>
      </p:sp>
      <p:sp>
        <p:nvSpPr>
          <p:cNvPr id="3" name="Marcador de contenido 2">
            <a:extLst>
              <a:ext uri="{FF2B5EF4-FFF2-40B4-BE49-F238E27FC236}">
                <a16:creationId xmlns:a16="http://schemas.microsoft.com/office/drawing/2014/main" id="{0C351083-8C52-1098-ADFC-8948130F8FCF}"/>
              </a:ext>
            </a:extLst>
          </p:cNvPr>
          <p:cNvSpPr>
            <a:spLocks noGrp="1"/>
          </p:cNvSpPr>
          <p:nvPr>
            <p:ph idx="1"/>
          </p:nvPr>
        </p:nvSpPr>
        <p:spPr/>
        <p:txBody>
          <a:bodyPr/>
          <a:lstStyle/>
          <a:p>
            <a:r>
              <a:rPr lang="es-MX" dirty="0"/>
              <a:t>Utilizado en sistemas de control donde se le avisa al usuario, por ejemplo, si usted esta llegando a un destino a una velocidad alta, baje su velocidad.</a:t>
            </a:r>
          </a:p>
          <a:p>
            <a:r>
              <a:rPr lang="es-MX" dirty="0"/>
              <a:t>En Japón, uno de sus </a:t>
            </a:r>
            <a:r>
              <a:rPr lang="es-MX" dirty="0" err="1"/>
              <a:t>subways</a:t>
            </a:r>
            <a:r>
              <a:rPr lang="es-MX" dirty="0"/>
              <a:t> mas galardonados utilizan la lógica difusa para obtener retroalimentación de parte de los usuarios por medio de encuestas, y mejorar el servicio del tren.</a:t>
            </a:r>
          </a:p>
          <a:p>
            <a:pPr marL="0" indent="0">
              <a:buNone/>
            </a:pPr>
            <a:endParaRPr lang="es-MX" dirty="0"/>
          </a:p>
        </p:txBody>
      </p:sp>
    </p:spTree>
    <p:extLst>
      <p:ext uri="{BB962C8B-B14F-4D97-AF65-F5344CB8AC3E}">
        <p14:creationId xmlns:p14="http://schemas.microsoft.com/office/powerpoint/2010/main" val="136830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A7297-2EEC-EA37-E7FD-64A868CCD777}"/>
              </a:ext>
            </a:extLst>
          </p:cNvPr>
          <p:cNvSpPr>
            <a:spLocks noGrp="1"/>
          </p:cNvSpPr>
          <p:nvPr>
            <p:ph type="title"/>
          </p:nvPr>
        </p:nvSpPr>
        <p:spPr/>
        <p:txBody>
          <a:bodyPr>
            <a:normAutofit fontScale="90000"/>
          </a:bodyPr>
          <a:lstStyle/>
          <a:p>
            <a:r>
              <a:rPr lang="es-MX" dirty="0"/>
              <a:t>Procesamiento de Lenguaje Natural</a:t>
            </a:r>
            <a:br>
              <a:rPr lang="es-MX" dirty="0"/>
            </a:br>
            <a:r>
              <a:rPr lang="es-MX" dirty="0"/>
              <a:t>(PLN).</a:t>
            </a:r>
          </a:p>
        </p:txBody>
      </p:sp>
      <p:sp>
        <p:nvSpPr>
          <p:cNvPr id="3" name="Marcador de contenido 2">
            <a:extLst>
              <a:ext uri="{FF2B5EF4-FFF2-40B4-BE49-F238E27FC236}">
                <a16:creationId xmlns:a16="http://schemas.microsoft.com/office/drawing/2014/main" id="{9B82567C-58DA-C878-153D-F9523BA3BD86}"/>
              </a:ext>
            </a:extLst>
          </p:cNvPr>
          <p:cNvSpPr>
            <a:spLocks noGrp="1"/>
          </p:cNvSpPr>
          <p:nvPr>
            <p:ph idx="1"/>
          </p:nvPr>
        </p:nvSpPr>
        <p:spPr/>
        <p:txBody>
          <a:bodyPr/>
          <a:lstStyle/>
          <a:p>
            <a:r>
              <a:rPr lang="es-MX" dirty="0"/>
              <a:t>Estudio y ciencia de enseñar a un computador a leer y entender texto y palabras dichas por humanos, al momento, sin latencia e independientemente del acento.</a:t>
            </a:r>
          </a:p>
          <a:p>
            <a:r>
              <a:rPr lang="es-MX" dirty="0"/>
              <a:t>Esta rama de la inteligencia artificial es un logro de varias ramas tanto de la ciencia de la computación como matemáticas: estadísticas, sistemas expertos, modelos de redes neuronales, así como algoritmos de brute-</a:t>
            </a:r>
            <a:r>
              <a:rPr lang="es-MX" dirty="0" err="1"/>
              <a:t>force</a:t>
            </a:r>
            <a:r>
              <a:rPr lang="es-MX" dirty="0"/>
              <a:t> de todas las combinaciones posibles dentro de un lenguaje.</a:t>
            </a:r>
          </a:p>
        </p:txBody>
      </p:sp>
    </p:spTree>
    <p:extLst>
      <p:ext uri="{BB962C8B-B14F-4D97-AF65-F5344CB8AC3E}">
        <p14:creationId xmlns:p14="http://schemas.microsoft.com/office/powerpoint/2010/main" val="1743634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C244F-44F4-BD84-D5B0-D856E65A9E01}"/>
              </a:ext>
            </a:extLst>
          </p:cNvPr>
          <p:cNvSpPr>
            <a:spLocks noGrp="1"/>
          </p:cNvSpPr>
          <p:nvPr>
            <p:ph type="title"/>
          </p:nvPr>
        </p:nvSpPr>
        <p:spPr/>
        <p:txBody>
          <a:bodyPr/>
          <a:lstStyle/>
          <a:p>
            <a:r>
              <a:rPr lang="es-MX" dirty="0"/>
              <a:t>Desarrollos actuales y</a:t>
            </a:r>
            <a:br>
              <a:rPr lang="es-MX" dirty="0"/>
            </a:br>
            <a:r>
              <a:rPr lang="es-MX" dirty="0"/>
              <a:t>aplicaciones</a:t>
            </a:r>
          </a:p>
        </p:txBody>
      </p:sp>
      <p:sp>
        <p:nvSpPr>
          <p:cNvPr id="3" name="Marcador de contenido 2">
            <a:extLst>
              <a:ext uri="{FF2B5EF4-FFF2-40B4-BE49-F238E27FC236}">
                <a16:creationId xmlns:a16="http://schemas.microsoft.com/office/drawing/2014/main" id="{0608A593-A15C-33EA-60FC-43607CAD4C2B}"/>
              </a:ext>
            </a:extLst>
          </p:cNvPr>
          <p:cNvSpPr>
            <a:spLocks noGrp="1"/>
          </p:cNvSpPr>
          <p:nvPr>
            <p:ph idx="1"/>
          </p:nvPr>
        </p:nvSpPr>
        <p:spPr/>
        <p:txBody>
          <a:bodyPr/>
          <a:lstStyle/>
          <a:p>
            <a:r>
              <a:rPr lang="es-MX" dirty="0"/>
              <a:t>Reconocimiento de voz</a:t>
            </a:r>
          </a:p>
          <a:p>
            <a:r>
              <a:rPr lang="es-MX" dirty="0"/>
              <a:t>Reconocimiento de palabras clave en una oración</a:t>
            </a:r>
          </a:p>
          <a:p>
            <a:r>
              <a:rPr lang="es-MX" dirty="0"/>
              <a:t>Desambiguación de una misma palabra, tomando en cuenta el contexto</a:t>
            </a:r>
          </a:p>
          <a:p>
            <a:r>
              <a:rPr lang="es-MX" dirty="0"/>
              <a:t>Detección de intención y sentimiento de la frase siendo empleada</a:t>
            </a:r>
          </a:p>
          <a:p>
            <a:r>
              <a:rPr lang="es-MX" dirty="0"/>
              <a:t>Generación de conversaciones naturales y que puedan conllevar una conversación con un humano en tiempo real</a:t>
            </a:r>
          </a:p>
        </p:txBody>
      </p:sp>
    </p:spTree>
    <p:extLst>
      <p:ext uri="{BB962C8B-B14F-4D97-AF65-F5344CB8AC3E}">
        <p14:creationId xmlns:p14="http://schemas.microsoft.com/office/powerpoint/2010/main" val="314780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9C8E6C-F1AB-8329-6686-48B6F2AAB70B}"/>
              </a:ext>
            </a:extLst>
          </p:cNvPr>
          <p:cNvSpPr>
            <a:spLocks noGrp="1"/>
          </p:cNvSpPr>
          <p:nvPr>
            <p:ph type="title"/>
          </p:nvPr>
        </p:nvSpPr>
        <p:spPr/>
        <p:txBody>
          <a:bodyPr/>
          <a:lstStyle/>
          <a:p>
            <a:r>
              <a:rPr lang="es-MX" dirty="0"/>
              <a:t>Sistemas expertos</a:t>
            </a:r>
          </a:p>
        </p:txBody>
      </p:sp>
      <p:sp>
        <p:nvSpPr>
          <p:cNvPr id="3" name="Marcador de contenido 2">
            <a:extLst>
              <a:ext uri="{FF2B5EF4-FFF2-40B4-BE49-F238E27FC236}">
                <a16:creationId xmlns:a16="http://schemas.microsoft.com/office/drawing/2014/main" id="{514AE141-E3CA-A3FF-324B-473DAD657C22}"/>
              </a:ext>
            </a:extLst>
          </p:cNvPr>
          <p:cNvSpPr>
            <a:spLocks noGrp="1"/>
          </p:cNvSpPr>
          <p:nvPr>
            <p:ph idx="1"/>
          </p:nvPr>
        </p:nvSpPr>
        <p:spPr/>
        <p:txBody>
          <a:bodyPr/>
          <a:lstStyle/>
          <a:p>
            <a:r>
              <a:rPr lang="es-MX" dirty="0"/>
              <a:t>En ingles llamado “machine </a:t>
            </a:r>
            <a:r>
              <a:rPr lang="es-MX" dirty="0" err="1"/>
              <a:t>learning</a:t>
            </a:r>
            <a:r>
              <a:rPr lang="es-MX" dirty="0"/>
              <a:t>”, es una rama de la inteligencia artificial. </a:t>
            </a:r>
          </a:p>
          <a:p>
            <a:r>
              <a:rPr lang="es-MX" dirty="0"/>
              <a:t>Son modelos matemáticos que, a partir de una base de datos con una cantidad considerable de información, aprenden de ella y explotan todos los posibles usos que podrían aparecer, a veces sin supervisión humana, siendo explorados por la misma maquina.</a:t>
            </a:r>
          </a:p>
          <a:p>
            <a:endParaRPr lang="es-MX" dirty="0"/>
          </a:p>
          <a:p>
            <a:endParaRPr lang="es-MX" dirty="0"/>
          </a:p>
        </p:txBody>
      </p:sp>
    </p:spTree>
    <p:extLst>
      <p:ext uri="{BB962C8B-B14F-4D97-AF65-F5344CB8AC3E}">
        <p14:creationId xmlns:p14="http://schemas.microsoft.com/office/powerpoint/2010/main" val="457600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B0ECB-8F11-0F56-DC24-AF27907FF059}"/>
              </a:ext>
            </a:extLst>
          </p:cNvPr>
          <p:cNvSpPr>
            <a:spLocks noGrp="1"/>
          </p:cNvSpPr>
          <p:nvPr>
            <p:ph type="title"/>
          </p:nvPr>
        </p:nvSpPr>
        <p:spPr/>
        <p:txBody>
          <a:bodyPr/>
          <a:lstStyle/>
          <a:p>
            <a:r>
              <a:rPr lang="es-MX" dirty="0"/>
              <a:t>Conceptos </a:t>
            </a:r>
            <a:r>
              <a:rPr lang="es-MX" dirty="0" err="1"/>
              <a:t>basicos</a:t>
            </a:r>
            <a:endParaRPr lang="es-MX" dirty="0"/>
          </a:p>
        </p:txBody>
      </p:sp>
      <p:sp>
        <p:nvSpPr>
          <p:cNvPr id="3" name="Marcador de contenido 2">
            <a:extLst>
              <a:ext uri="{FF2B5EF4-FFF2-40B4-BE49-F238E27FC236}">
                <a16:creationId xmlns:a16="http://schemas.microsoft.com/office/drawing/2014/main" id="{AA0212C6-C0FA-B5BD-7A4C-3A55B3C432C0}"/>
              </a:ext>
            </a:extLst>
          </p:cNvPr>
          <p:cNvSpPr>
            <a:spLocks noGrp="1"/>
          </p:cNvSpPr>
          <p:nvPr>
            <p:ph idx="1"/>
          </p:nvPr>
        </p:nvSpPr>
        <p:spPr/>
        <p:txBody>
          <a:bodyPr/>
          <a:lstStyle/>
          <a:p>
            <a:r>
              <a:rPr lang="es-MX" dirty="0"/>
              <a:t>Data </a:t>
            </a:r>
            <a:r>
              <a:rPr lang="es-MX" dirty="0" err="1"/>
              <a:t>mining</a:t>
            </a:r>
            <a:r>
              <a:rPr lang="es-MX" dirty="0"/>
              <a:t>: minería de datos: el arte de tomar miles de millones de celdas de información, en una base de datos, y de ella utilizar todos los posibles algoritmos aplicables para extraer tanta información como sea posible, hacer predicciones o incluso crear nueva información.</a:t>
            </a:r>
          </a:p>
          <a:p>
            <a:r>
              <a:rPr lang="es-MX" dirty="0"/>
              <a:t>Optimización: un sistema experto debe siempre mantenerse actualizado y con algoritmos que mantengan el margen de error (falsos positivos) lo mas corto posible.</a:t>
            </a:r>
          </a:p>
          <a:p>
            <a:r>
              <a:rPr lang="es-MX" dirty="0"/>
              <a:t>Estadísticas: los sistemas expertos son la estadística llevada a su máximo esplendor</a:t>
            </a:r>
          </a:p>
        </p:txBody>
      </p:sp>
    </p:spTree>
    <p:extLst>
      <p:ext uri="{BB962C8B-B14F-4D97-AF65-F5344CB8AC3E}">
        <p14:creationId xmlns:p14="http://schemas.microsoft.com/office/powerpoint/2010/main" val="48606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46DB76-AD10-FFCB-2365-04479C1784F3}"/>
              </a:ext>
            </a:extLst>
          </p:cNvPr>
          <p:cNvSpPr>
            <a:spLocks noGrp="1"/>
          </p:cNvSpPr>
          <p:nvPr>
            <p:ph type="title"/>
          </p:nvPr>
        </p:nvSpPr>
        <p:spPr/>
        <p:txBody>
          <a:bodyPr/>
          <a:lstStyle/>
          <a:p>
            <a:r>
              <a:rPr lang="es-MX" dirty="0"/>
              <a:t>Clasificación.</a:t>
            </a:r>
          </a:p>
        </p:txBody>
      </p:sp>
      <p:sp>
        <p:nvSpPr>
          <p:cNvPr id="3" name="Marcador de contenido 2">
            <a:extLst>
              <a:ext uri="{FF2B5EF4-FFF2-40B4-BE49-F238E27FC236}">
                <a16:creationId xmlns:a16="http://schemas.microsoft.com/office/drawing/2014/main" id="{4C1B52ED-0DC9-EDC0-4822-E02F5E64A419}"/>
              </a:ext>
            </a:extLst>
          </p:cNvPr>
          <p:cNvSpPr>
            <a:spLocks noGrp="1"/>
          </p:cNvSpPr>
          <p:nvPr>
            <p:ph idx="1"/>
          </p:nvPr>
        </p:nvSpPr>
        <p:spPr/>
        <p:txBody>
          <a:bodyPr/>
          <a:lstStyle/>
          <a:p>
            <a:r>
              <a:rPr lang="es-MX" dirty="0"/>
              <a:t>Aprendizaje supervisado: Se mantiene un ojo y constante optimización manual sobre un modelo de sistemas expertos</a:t>
            </a:r>
          </a:p>
          <a:p>
            <a:r>
              <a:rPr lang="es-MX" dirty="0"/>
              <a:t>Aprendizaje no supervisado: El sistema experto aprende y se autorregula el mismo, sin intervención humana.</a:t>
            </a:r>
          </a:p>
          <a:p>
            <a:r>
              <a:rPr lang="es-MX" dirty="0"/>
              <a:t>Aprendizaje reforzado: Inteligencia artificial que aprende sobre sus propias combinaciones, los ejemplos mas claros los algoritmos creados para juegos como el ajedrez o </a:t>
            </a:r>
            <a:r>
              <a:rPr lang="es-MX" dirty="0" err="1"/>
              <a:t>go</a:t>
            </a:r>
            <a:r>
              <a:rPr lang="es-MX" dirty="0"/>
              <a:t>.</a:t>
            </a:r>
          </a:p>
        </p:txBody>
      </p:sp>
    </p:spTree>
    <p:extLst>
      <p:ext uri="{BB962C8B-B14F-4D97-AF65-F5344CB8AC3E}">
        <p14:creationId xmlns:p14="http://schemas.microsoft.com/office/powerpoint/2010/main" val="254972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C8E13-3E93-08ED-3139-048BC9CEBEDF}"/>
              </a:ext>
            </a:extLst>
          </p:cNvPr>
          <p:cNvSpPr>
            <a:spLocks noGrp="1"/>
          </p:cNvSpPr>
          <p:nvPr>
            <p:ph type="title"/>
          </p:nvPr>
        </p:nvSpPr>
        <p:spPr/>
        <p:txBody>
          <a:bodyPr/>
          <a:lstStyle/>
          <a:p>
            <a:r>
              <a:rPr lang="es-MX" dirty="0"/>
              <a:t>Robótica</a:t>
            </a:r>
          </a:p>
        </p:txBody>
      </p:sp>
      <p:sp>
        <p:nvSpPr>
          <p:cNvPr id="3" name="Marcador de contenido 2">
            <a:extLst>
              <a:ext uri="{FF2B5EF4-FFF2-40B4-BE49-F238E27FC236}">
                <a16:creationId xmlns:a16="http://schemas.microsoft.com/office/drawing/2014/main" id="{CC5F0BF9-568B-F8F1-8068-3F87635CA226}"/>
              </a:ext>
            </a:extLst>
          </p:cNvPr>
          <p:cNvSpPr>
            <a:spLocks noGrp="1"/>
          </p:cNvSpPr>
          <p:nvPr>
            <p:ph idx="1"/>
          </p:nvPr>
        </p:nvSpPr>
        <p:spPr/>
        <p:txBody>
          <a:bodyPr>
            <a:noAutofit/>
          </a:bodyPr>
          <a:lstStyle/>
          <a:p>
            <a:r>
              <a:rPr lang="es-MX" sz="3500" dirty="0"/>
              <a:t>Se encarga del diseño, creación e implementación de cualquier sistema, ya sea automatizado u operado por un humano, con electrónica, elementos mecánicos, ingeniería mecatrónica, así como su parte de software que utiliza inteligencia artificial.</a:t>
            </a:r>
          </a:p>
        </p:txBody>
      </p:sp>
    </p:spTree>
    <p:extLst>
      <p:ext uri="{BB962C8B-B14F-4D97-AF65-F5344CB8AC3E}">
        <p14:creationId xmlns:p14="http://schemas.microsoft.com/office/powerpoint/2010/main" val="2338667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26E8F-BAF3-1E89-F5A5-8740AAC27556}"/>
              </a:ext>
            </a:extLst>
          </p:cNvPr>
          <p:cNvSpPr>
            <a:spLocks noGrp="1"/>
          </p:cNvSpPr>
          <p:nvPr>
            <p:ph type="title"/>
          </p:nvPr>
        </p:nvSpPr>
        <p:spPr/>
        <p:txBody>
          <a:bodyPr/>
          <a:lstStyle/>
          <a:p>
            <a:r>
              <a:rPr lang="es-MX" dirty="0"/>
              <a:t>Desarrollos actuales y</a:t>
            </a:r>
            <a:br>
              <a:rPr lang="es-MX" dirty="0"/>
            </a:br>
            <a:r>
              <a:rPr lang="es-MX" dirty="0"/>
              <a:t>aplicaciones.</a:t>
            </a:r>
          </a:p>
        </p:txBody>
      </p:sp>
      <p:sp>
        <p:nvSpPr>
          <p:cNvPr id="3" name="Marcador de contenido 2">
            <a:extLst>
              <a:ext uri="{FF2B5EF4-FFF2-40B4-BE49-F238E27FC236}">
                <a16:creationId xmlns:a16="http://schemas.microsoft.com/office/drawing/2014/main" id="{D42B9A03-D57D-5005-3ACD-112C81D0F714}"/>
              </a:ext>
            </a:extLst>
          </p:cNvPr>
          <p:cNvSpPr>
            <a:spLocks noGrp="1"/>
          </p:cNvSpPr>
          <p:nvPr>
            <p:ph idx="1"/>
          </p:nvPr>
        </p:nvSpPr>
        <p:spPr/>
        <p:txBody>
          <a:bodyPr/>
          <a:lstStyle/>
          <a:p>
            <a:r>
              <a:rPr lang="es-MX" dirty="0"/>
              <a:t>En los hospitales privados, es reglamentario hoy en día tener un sistema experto que este detectando anomalías en pacientes, para brindar información vital a los doctores</a:t>
            </a:r>
          </a:p>
          <a:p>
            <a:r>
              <a:rPr lang="es-MX" dirty="0"/>
              <a:t>Oracle mantiene un constante monitoreo sobre las arquitecturas de sus bases de datos, para siempre ofrecer soluciones y arquitecturas mas solidas</a:t>
            </a:r>
          </a:p>
          <a:p>
            <a:r>
              <a:rPr lang="es-MX" dirty="0"/>
              <a:t>Google, </a:t>
            </a:r>
            <a:r>
              <a:rPr lang="es-MX" dirty="0" err="1"/>
              <a:t>amazon</a:t>
            </a:r>
            <a:r>
              <a:rPr lang="es-MX" dirty="0"/>
              <a:t>, Microsoft: las compañías mas valiosas del mundo, todas utilizan los sistemas expertos y sus demás ramas para siempre estar al eje de la tecnología.</a:t>
            </a:r>
          </a:p>
        </p:txBody>
      </p:sp>
    </p:spTree>
    <p:extLst>
      <p:ext uri="{BB962C8B-B14F-4D97-AF65-F5344CB8AC3E}">
        <p14:creationId xmlns:p14="http://schemas.microsoft.com/office/powerpoint/2010/main" val="369759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B1C7F-A2BA-E997-8E9A-4F7C1004D8C8}"/>
              </a:ext>
            </a:extLst>
          </p:cNvPr>
          <p:cNvSpPr>
            <a:spLocks noGrp="1"/>
          </p:cNvSpPr>
          <p:nvPr>
            <p:ph type="title"/>
          </p:nvPr>
        </p:nvSpPr>
        <p:spPr/>
        <p:txBody>
          <a:bodyPr/>
          <a:lstStyle/>
          <a:p>
            <a:r>
              <a:rPr lang="es-MX" dirty="0" err="1"/>
              <a:t>Bibliografia</a:t>
            </a:r>
            <a:endParaRPr lang="es-MX" dirty="0"/>
          </a:p>
        </p:txBody>
      </p:sp>
      <p:sp>
        <p:nvSpPr>
          <p:cNvPr id="3" name="Marcador de contenido 2">
            <a:extLst>
              <a:ext uri="{FF2B5EF4-FFF2-40B4-BE49-F238E27FC236}">
                <a16:creationId xmlns:a16="http://schemas.microsoft.com/office/drawing/2014/main" id="{15ADFF23-6A83-EE4F-3DEE-82115332D01B}"/>
              </a:ext>
            </a:extLst>
          </p:cNvPr>
          <p:cNvSpPr>
            <a:spLocks noGrp="1"/>
          </p:cNvSpPr>
          <p:nvPr>
            <p:ph idx="1"/>
          </p:nvPr>
        </p:nvSpPr>
        <p:spPr/>
        <p:txBody>
          <a:bodyPr>
            <a:normAutofit fontScale="70000" lnSpcReduction="20000"/>
          </a:bodyPr>
          <a:lstStyle/>
          <a:p>
            <a:r>
              <a:rPr lang="fr-FR" i="1" dirty="0">
                <a:effectLst/>
              </a:rPr>
              <a:t>Torres Automatique</a:t>
            </a:r>
            <a:r>
              <a:rPr lang="fr-FR" dirty="0">
                <a:effectLst/>
              </a:rPr>
              <a:t>. (</a:t>
            </a:r>
            <a:r>
              <a:rPr lang="fr-FR" dirty="0" err="1">
                <a:effectLst/>
              </a:rPr>
              <a:t>n.d</a:t>
            </a:r>
            <a:r>
              <a:rPr lang="fr-FR" dirty="0">
                <a:effectLst/>
              </a:rPr>
              <a:t>.). http://diccan.com/dicoport/Torres.htm</a:t>
            </a:r>
          </a:p>
          <a:p>
            <a:r>
              <a:rPr lang="es-MX" dirty="0"/>
              <a:t>Llamas, J. (2022, </a:t>
            </a:r>
            <a:r>
              <a:rPr lang="es-MX" dirty="0" err="1"/>
              <a:t>November</a:t>
            </a:r>
            <a:r>
              <a:rPr lang="es-MX" dirty="0"/>
              <a:t> 24). </a:t>
            </a:r>
            <a:r>
              <a:rPr lang="es-MX" i="1" dirty="0"/>
              <a:t>Robótica</a:t>
            </a:r>
            <a:r>
              <a:rPr lang="es-MX" dirty="0"/>
              <a:t>. Economipedia. </a:t>
            </a:r>
            <a:r>
              <a:rPr lang="es-MX" dirty="0">
                <a:hlinkClick r:id="rId2"/>
              </a:rPr>
              <a:t>https://economipedia.com/definiciones/robotica.html</a:t>
            </a:r>
            <a:endParaRPr lang="es-MX" dirty="0"/>
          </a:p>
          <a:p>
            <a:r>
              <a:rPr lang="en-US" sz="1800" dirty="0" err="1">
                <a:effectLst/>
                <a:latin typeface="Times New Roman" panose="02020603050405020304" pitchFamily="18" charset="0"/>
              </a:rPr>
              <a:t>Thorat</a:t>
            </a:r>
            <a:r>
              <a:rPr lang="en-US" sz="1800" dirty="0">
                <a:effectLst/>
                <a:latin typeface="Times New Roman" panose="02020603050405020304" pitchFamily="18" charset="0"/>
              </a:rPr>
              <a:t>, S. (2013, September 11). </a:t>
            </a:r>
            <a:r>
              <a:rPr lang="en-US" sz="1800" i="1" dirty="0">
                <a:effectLst/>
                <a:latin typeface="Times New Roman" panose="02020603050405020304" pitchFamily="18" charset="0"/>
              </a:rPr>
              <a:t>Introduction and classification of robotics</a:t>
            </a:r>
            <a:r>
              <a:rPr lang="en-US" sz="1800" dirty="0">
                <a:effectLst/>
                <a:latin typeface="Times New Roman" panose="02020603050405020304" pitchFamily="18" charset="0"/>
              </a:rPr>
              <a:t>. Learn Mech. https://learnmech.com/robotics-introduction-and-classification/</a:t>
            </a:r>
          </a:p>
          <a:p>
            <a:r>
              <a:rPr lang="en-US" sz="1800" i="1" dirty="0">
                <a:effectLst/>
                <a:latin typeface="Times New Roman" panose="02020603050405020304" pitchFamily="18" charset="0"/>
              </a:rPr>
              <a:t>More Industrial Automation, Robots and Unmanned Vehicles Resources</a:t>
            </a:r>
            <a:r>
              <a:rPr lang="en-US" sz="1800" dirty="0">
                <a:effectLst/>
                <a:latin typeface="Times New Roman" panose="02020603050405020304" pitchFamily="18" charset="0"/>
              </a:rPr>
              <a:t>. (n.d.). </a:t>
            </a:r>
            <a:r>
              <a:rPr lang="en-US" sz="1800" dirty="0">
                <a:effectLst/>
                <a:latin typeface="Times New Roman" panose="02020603050405020304" pitchFamily="18" charset="0"/>
                <a:hlinkClick r:id="rId3"/>
              </a:rPr>
              <a:t>https://www.roboticstomorrow.com/story/2022/03/5-robotics-trends-in-2022/18448/</a:t>
            </a:r>
            <a:endParaRPr lang="en-US" sz="1800" dirty="0">
              <a:effectLst/>
              <a:latin typeface="Times New Roman" panose="02020603050405020304" pitchFamily="18" charset="0"/>
            </a:endParaRPr>
          </a:p>
          <a:p>
            <a:r>
              <a:rPr lang="en-US" sz="1800" dirty="0">
                <a:effectLst/>
                <a:latin typeface="Times New Roman" panose="02020603050405020304" pitchFamily="18" charset="0"/>
              </a:rPr>
              <a:t>Education, I. C. (2021, August 3). </a:t>
            </a:r>
            <a:r>
              <a:rPr lang="en-US" sz="1800" i="1" dirty="0">
                <a:effectLst/>
                <a:latin typeface="Times New Roman" panose="02020603050405020304" pitchFamily="18" charset="0"/>
              </a:rPr>
              <a:t>Neural Networks</a:t>
            </a: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4"/>
              </a:rPr>
              <a:t>https://www.ibm.com/cloud/learn/neural-networks</a:t>
            </a:r>
            <a:endParaRPr lang="en-US" sz="1800" dirty="0">
              <a:effectLst/>
              <a:latin typeface="Times New Roman" panose="02020603050405020304" pitchFamily="18" charset="0"/>
            </a:endParaRPr>
          </a:p>
          <a:p>
            <a:r>
              <a:rPr lang="en-US" sz="1800" dirty="0">
                <a:effectLst/>
                <a:latin typeface="Times New Roman" panose="02020603050405020304" pitchFamily="18" charset="0"/>
                <a:hlinkClick r:id="rId5"/>
              </a:rPr>
              <a:t>https://www.ibm.com/cloud/learn/natural-language-processing</a:t>
            </a:r>
            <a:endParaRPr lang="en-US" sz="1800" dirty="0">
              <a:effectLst/>
              <a:latin typeface="Times New Roman" panose="02020603050405020304" pitchFamily="18" charset="0"/>
            </a:endParaRPr>
          </a:p>
          <a:p>
            <a:r>
              <a:rPr lang="en-US" sz="1800" i="1" dirty="0">
                <a:effectLst/>
                <a:latin typeface="Times New Roman" panose="02020603050405020304" pitchFamily="18" charset="0"/>
              </a:rPr>
              <a:t>Just a moment. . .</a:t>
            </a:r>
            <a:r>
              <a:rPr lang="en-US" sz="1800" dirty="0">
                <a:effectLst/>
                <a:latin typeface="Times New Roman" panose="02020603050405020304" pitchFamily="18" charset="0"/>
              </a:rPr>
              <a:t> (n.d.). </a:t>
            </a:r>
            <a:r>
              <a:rPr lang="en-US" sz="1800" dirty="0">
                <a:effectLst/>
                <a:latin typeface="Times New Roman" panose="02020603050405020304" pitchFamily="18" charset="0"/>
                <a:hlinkClick r:id="rId6"/>
              </a:rPr>
              <a:t>https://www.kdnuggets.com/2018/07/why-machine-learning-project-fail.html</a:t>
            </a:r>
            <a:endParaRPr lang="en-US" sz="1800" dirty="0">
              <a:effectLst/>
              <a:latin typeface="Times New Roman" panose="02020603050405020304" pitchFamily="18" charset="0"/>
            </a:endParaRPr>
          </a:p>
          <a:p>
            <a:r>
              <a:rPr lang="en-US" sz="1600" dirty="0"/>
              <a:t>(2018, June 1). </a:t>
            </a:r>
            <a:r>
              <a:rPr lang="en-US" sz="1600" i="1" dirty="0"/>
              <a:t>When A Machine Learning Algorithm Studied Fine Art Paintings, It Saw Things Art Historians Had Never Noticed</a:t>
            </a:r>
            <a:r>
              <a:rPr lang="en-US" sz="1600" dirty="0"/>
              <a:t>. Medium. https://medium.com/the-physics-arxiv-blog/when-a-machine-learning-algorithm-studied-fine-art-paintings-it-saw-things-art-historians-had-never-b8e4e7bf7d3e</a:t>
            </a:r>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n-US" sz="1800" dirty="0">
              <a:effectLst/>
              <a:latin typeface="Times New Roman" panose="02020603050405020304" pitchFamily="18" charset="0"/>
            </a:endParaRPr>
          </a:p>
          <a:p>
            <a:endParaRPr lang="es-MX" dirty="0"/>
          </a:p>
        </p:txBody>
      </p:sp>
    </p:spTree>
    <p:extLst>
      <p:ext uri="{BB962C8B-B14F-4D97-AF65-F5344CB8AC3E}">
        <p14:creationId xmlns:p14="http://schemas.microsoft.com/office/powerpoint/2010/main" val="420915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9102C-0326-C57D-245A-A1E42DB3723C}"/>
              </a:ext>
            </a:extLst>
          </p:cNvPr>
          <p:cNvSpPr>
            <a:spLocks noGrp="1"/>
          </p:cNvSpPr>
          <p:nvPr>
            <p:ph type="title"/>
          </p:nvPr>
        </p:nvSpPr>
        <p:spPr/>
        <p:txBody>
          <a:bodyPr/>
          <a:lstStyle/>
          <a:p>
            <a:r>
              <a:rPr lang="es-MX" dirty="0"/>
              <a:t>Conceptos </a:t>
            </a:r>
            <a:r>
              <a:rPr lang="es-MX" dirty="0" err="1"/>
              <a:t>basicos</a:t>
            </a:r>
            <a:endParaRPr lang="es-MX" dirty="0"/>
          </a:p>
        </p:txBody>
      </p:sp>
      <p:sp>
        <p:nvSpPr>
          <p:cNvPr id="3" name="Marcador de contenido 2">
            <a:extLst>
              <a:ext uri="{FF2B5EF4-FFF2-40B4-BE49-F238E27FC236}">
                <a16:creationId xmlns:a16="http://schemas.microsoft.com/office/drawing/2014/main" id="{C643890A-D979-5DAE-EF26-343EFAD3183A}"/>
              </a:ext>
            </a:extLst>
          </p:cNvPr>
          <p:cNvSpPr>
            <a:spLocks noGrp="1"/>
          </p:cNvSpPr>
          <p:nvPr>
            <p:ph idx="1"/>
          </p:nvPr>
        </p:nvSpPr>
        <p:spPr/>
        <p:txBody>
          <a:bodyPr/>
          <a:lstStyle/>
          <a:p>
            <a:r>
              <a:rPr lang="es-MX" dirty="0"/>
              <a:t>Robótica humanoide: artefactos que imitan el funcionamiento de un miembro humano, para facilitarle la vida a gente discapacitada (ejemplo: falta de un brazo o pierna). También cuenta la robótica para fines medicinales</a:t>
            </a:r>
          </a:p>
          <a:p>
            <a:r>
              <a:rPr lang="es-MX" dirty="0"/>
              <a:t>Robótica industrial: robótica que automatiza la maquila de diferentes objetos, como armazones de coches </a:t>
            </a:r>
          </a:p>
          <a:p>
            <a:r>
              <a:rPr lang="es-MX" dirty="0"/>
              <a:t>Robótica de uso particular: robótica para cualquier otro fin, ya sea medir temperatura, medir presión, abrir una puerta, apagar luces, etc.</a:t>
            </a:r>
          </a:p>
        </p:txBody>
      </p:sp>
    </p:spTree>
    <p:extLst>
      <p:ext uri="{BB962C8B-B14F-4D97-AF65-F5344CB8AC3E}">
        <p14:creationId xmlns:p14="http://schemas.microsoft.com/office/powerpoint/2010/main" val="249871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00936-172B-B385-715E-EC3B7767B866}"/>
              </a:ext>
            </a:extLst>
          </p:cNvPr>
          <p:cNvSpPr>
            <a:spLocks noGrp="1"/>
          </p:cNvSpPr>
          <p:nvPr>
            <p:ph type="title"/>
          </p:nvPr>
        </p:nvSpPr>
        <p:spPr/>
        <p:txBody>
          <a:bodyPr/>
          <a:lstStyle/>
          <a:p>
            <a:r>
              <a:rPr lang="es-MX" dirty="0"/>
              <a:t>clasificación</a:t>
            </a:r>
          </a:p>
        </p:txBody>
      </p:sp>
      <p:sp>
        <p:nvSpPr>
          <p:cNvPr id="3" name="Marcador de contenido 2">
            <a:extLst>
              <a:ext uri="{FF2B5EF4-FFF2-40B4-BE49-F238E27FC236}">
                <a16:creationId xmlns:a16="http://schemas.microsoft.com/office/drawing/2014/main" id="{5B48A2D4-B555-E7AB-282A-227FC8FE2D97}"/>
              </a:ext>
            </a:extLst>
          </p:cNvPr>
          <p:cNvSpPr>
            <a:spLocks noGrp="1"/>
          </p:cNvSpPr>
          <p:nvPr>
            <p:ph idx="1"/>
          </p:nvPr>
        </p:nvSpPr>
        <p:spPr/>
        <p:txBody>
          <a:bodyPr>
            <a:normAutofit lnSpcReduction="10000"/>
          </a:bodyPr>
          <a:lstStyle/>
          <a:p>
            <a:r>
              <a:rPr lang="es-MX" dirty="0"/>
              <a:t>Fijos: Robots que no se pueden mover de su lugar</a:t>
            </a:r>
          </a:p>
          <a:p>
            <a:r>
              <a:rPr lang="es-MX" dirty="0" err="1"/>
              <a:t>Movil</a:t>
            </a:r>
            <a:endParaRPr lang="es-MX" dirty="0"/>
          </a:p>
          <a:p>
            <a:r>
              <a:rPr lang="es-MX" dirty="0"/>
              <a:t>Punto a punto (PTP): capaz de moverse de una ubicación ya asignada a otra, sin mas libertad que el camino ya predilecto</a:t>
            </a:r>
          </a:p>
          <a:p>
            <a:r>
              <a:rPr lang="es-MX" dirty="0"/>
              <a:t>Camino continuo: el robot puede interactuar con el ambiente mientras se desplaza de un lugar a otro</a:t>
            </a:r>
          </a:p>
          <a:p>
            <a:r>
              <a:rPr lang="es-MX" dirty="0"/>
              <a:t>Camino controlado: el robot puede generar acciones, como pintar un armazón de coche, moviéndose de un lugar a otro</a:t>
            </a:r>
          </a:p>
          <a:p>
            <a:endParaRPr lang="es-MX" dirty="0"/>
          </a:p>
        </p:txBody>
      </p:sp>
    </p:spTree>
    <p:extLst>
      <p:ext uri="{BB962C8B-B14F-4D97-AF65-F5344CB8AC3E}">
        <p14:creationId xmlns:p14="http://schemas.microsoft.com/office/powerpoint/2010/main" val="102481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08973-5357-37FB-C5B9-52951318738F}"/>
              </a:ext>
            </a:extLst>
          </p:cNvPr>
          <p:cNvSpPr>
            <a:spLocks noGrp="1"/>
          </p:cNvSpPr>
          <p:nvPr>
            <p:ph type="title"/>
          </p:nvPr>
        </p:nvSpPr>
        <p:spPr/>
        <p:txBody>
          <a:bodyPr/>
          <a:lstStyle/>
          <a:p>
            <a:r>
              <a:rPr lang="es-MX" dirty="0"/>
              <a:t>Usos actuales</a:t>
            </a:r>
          </a:p>
        </p:txBody>
      </p:sp>
      <p:sp>
        <p:nvSpPr>
          <p:cNvPr id="3" name="Marcador de contenido 2">
            <a:extLst>
              <a:ext uri="{FF2B5EF4-FFF2-40B4-BE49-F238E27FC236}">
                <a16:creationId xmlns:a16="http://schemas.microsoft.com/office/drawing/2014/main" id="{CEFB9291-EC61-16FF-23B1-E10D9A3DF583}"/>
              </a:ext>
            </a:extLst>
          </p:cNvPr>
          <p:cNvSpPr>
            <a:spLocks noGrp="1"/>
          </p:cNvSpPr>
          <p:nvPr>
            <p:ph idx="1"/>
          </p:nvPr>
        </p:nvSpPr>
        <p:spPr/>
        <p:txBody>
          <a:bodyPr>
            <a:normAutofit lnSpcReduction="10000"/>
          </a:bodyPr>
          <a:lstStyle/>
          <a:p>
            <a:r>
              <a:rPr lang="es-MX" dirty="0"/>
              <a:t>De acuerdo a la compañía </a:t>
            </a:r>
            <a:r>
              <a:rPr lang="es-MX" dirty="0" err="1"/>
              <a:t>Fortune</a:t>
            </a:r>
            <a:r>
              <a:rPr lang="es-MX" dirty="0"/>
              <a:t> Business </a:t>
            </a:r>
            <a:r>
              <a:rPr lang="es-MX" dirty="0" err="1"/>
              <a:t>Insights</a:t>
            </a:r>
            <a:r>
              <a:rPr lang="es-MX" dirty="0"/>
              <a:t>, la industria global de robótica se espera a alcanzar un valor de 31.13 billones de dólares, desde los 14.61 billones que valía en el 2020.</a:t>
            </a:r>
          </a:p>
          <a:p>
            <a:r>
              <a:rPr lang="es-MX" dirty="0"/>
              <a:t>Se utilizan robots en las maquiladoras de coches y otros artefactos que supondrían un riesgo para un humano</a:t>
            </a:r>
          </a:p>
          <a:p>
            <a:r>
              <a:rPr lang="es-MX" dirty="0"/>
              <a:t>Se utilizan robots para acceder áreas inhóspitas del mundo, por ejemplo, la única foto conocida de los habitantes de la isla del </a:t>
            </a:r>
            <a:r>
              <a:rPr lang="es-MX" dirty="0" err="1"/>
              <a:t>sentinel</a:t>
            </a:r>
            <a:r>
              <a:rPr lang="es-MX" dirty="0"/>
              <a:t> del norte, en el mar de la india, fue tomada por un dron, porque los habitantes de esa isla lanzan lanzas y flechas a cualquier bote o helicóptero que se acerque.</a:t>
            </a:r>
          </a:p>
        </p:txBody>
      </p:sp>
    </p:spTree>
    <p:extLst>
      <p:ext uri="{BB962C8B-B14F-4D97-AF65-F5344CB8AC3E}">
        <p14:creationId xmlns:p14="http://schemas.microsoft.com/office/powerpoint/2010/main" val="37320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4609F9-A782-5C68-ECAC-28150CCFC13D}"/>
              </a:ext>
            </a:extLst>
          </p:cNvPr>
          <p:cNvSpPr>
            <a:spLocks noGrp="1"/>
          </p:cNvSpPr>
          <p:nvPr>
            <p:ph type="title"/>
          </p:nvPr>
        </p:nvSpPr>
        <p:spPr/>
        <p:txBody>
          <a:bodyPr/>
          <a:lstStyle/>
          <a:p>
            <a:endParaRPr lang="es-MX"/>
          </a:p>
        </p:txBody>
      </p:sp>
      <p:pic>
        <p:nvPicPr>
          <p:cNvPr id="5" name="Marcador de contenido 4">
            <a:extLst>
              <a:ext uri="{FF2B5EF4-FFF2-40B4-BE49-F238E27FC236}">
                <a16:creationId xmlns:a16="http://schemas.microsoft.com/office/drawing/2014/main" id="{0A8D95B3-9BBD-0324-02CC-6DCF632312CF}"/>
              </a:ext>
            </a:extLst>
          </p:cNvPr>
          <p:cNvPicPr>
            <a:picLocks noGrp="1" noChangeAspect="1"/>
          </p:cNvPicPr>
          <p:nvPr>
            <p:ph idx="1"/>
          </p:nvPr>
        </p:nvPicPr>
        <p:blipFill>
          <a:blip r:embed="rId2"/>
          <a:stretch>
            <a:fillRect/>
          </a:stretch>
        </p:blipFill>
        <p:spPr>
          <a:xfrm>
            <a:off x="1775359" y="2095500"/>
            <a:ext cx="7620520" cy="3748088"/>
          </a:xfrm>
        </p:spPr>
      </p:pic>
    </p:spTree>
    <p:extLst>
      <p:ext uri="{BB962C8B-B14F-4D97-AF65-F5344CB8AC3E}">
        <p14:creationId xmlns:p14="http://schemas.microsoft.com/office/powerpoint/2010/main" val="302368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35255-B059-FAED-D8FF-22E63443CDD9}"/>
              </a:ext>
            </a:extLst>
          </p:cNvPr>
          <p:cNvSpPr>
            <a:spLocks noGrp="1"/>
          </p:cNvSpPr>
          <p:nvPr>
            <p:ph type="title"/>
          </p:nvPr>
        </p:nvSpPr>
        <p:spPr/>
        <p:txBody>
          <a:bodyPr/>
          <a:lstStyle/>
          <a:p>
            <a:r>
              <a:rPr lang="es-MX" dirty="0"/>
              <a:t>Redes neuronales</a:t>
            </a:r>
          </a:p>
        </p:txBody>
      </p:sp>
      <p:sp>
        <p:nvSpPr>
          <p:cNvPr id="3" name="Marcador de contenido 2">
            <a:extLst>
              <a:ext uri="{FF2B5EF4-FFF2-40B4-BE49-F238E27FC236}">
                <a16:creationId xmlns:a16="http://schemas.microsoft.com/office/drawing/2014/main" id="{A79E779E-D539-4434-84A5-37C45D9B7E37}"/>
              </a:ext>
            </a:extLst>
          </p:cNvPr>
          <p:cNvSpPr>
            <a:spLocks noGrp="1"/>
          </p:cNvSpPr>
          <p:nvPr>
            <p:ph idx="1"/>
          </p:nvPr>
        </p:nvSpPr>
        <p:spPr/>
        <p:txBody>
          <a:bodyPr/>
          <a:lstStyle/>
          <a:p>
            <a:r>
              <a:rPr lang="es-MX" dirty="0"/>
              <a:t>Una red neuronal, en la programacion, es una rama dentro de la inteligencia artificial, una rama de los sistemas expertos, que toman inspiración del funcionamiento del cerebro humano para funcionar.</a:t>
            </a:r>
          </a:p>
          <a:p>
            <a:r>
              <a:rPr lang="es-MX" dirty="0"/>
              <a:t>Una red neuronal comprende de varias capas de neuronas, o nodos, que reciben información de las neuronas antes (o después, en los modelos actuales) de ellas, en capas inferiores o superiores.</a:t>
            </a:r>
          </a:p>
        </p:txBody>
      </p:sp>
    </p:spTree>
    <p:extLst>
      <p:ext uri="{BB962C8B-B14F-4D97-AF65-F5344CB8AC3E}">
        <p14:creationId xmlns:p14="http://schemas.microsoft.com/office/powerpoint/2010/main" val="299519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659286-C46B-23CB-4BA2-A1E517FA6DFC}"/>
              </a:ext>
            </a:extLst>
          </p:cNvPr>
          <p:cNvSpPr>
            <a:spLocks noGrp="1"/>
          </p:cNvSpPr>
          <p:nvPr>
            <p:ph type="title"/>
          </p:nvPr>
        </p:nvSpPr>
        <p:spPr/>
        <p:txBody>
          <a:bodyPr/>
          <a:lstStyle/>
          <a:p>
            <a:r>
              <a:rPr lang="es-MX" dirty="0"/>
              <a:t>clasificación</a:t>
            </a:r>
          </a:p>
        </p:txBody>
      </p:sp>
      <p:sp>
        <p:nvSpPr>
          <p:cNvPr id="3" name="Marcador de contenido 2">
            <a:extLst>
              <a:ext uri="{FF2B5EF4-FFF2-40B4-BE49-F238E27FC236}">
                <a16:creationId xmlns:a16="http://schemas.microsoft.com/office/drawing/2014/main" id="{5A7785DF-3ED7-9FA6-BA61-AE68EE53F07B}"/>
              </a:ext>
            </a:extLst>
          </p:cNvPr>
          <p:cNvSpPr>
            <a:spLocks noGrp="1"/>
          </p:cNvSpPr>
          <p:nvPr>
            <p:ph idx="1"/>
          </p:nvPr>
        </p:nvSpPr>
        <p:spPr/>
        <p:txBody>
          <a:bodyPr/>
          <a:lstStyle/>
          <a:p>
            <a:r>
              <a:rPr lang="es-MX" dirty="0"/>
              <a:t>La neurona mas básica y clásica es el perceptrón, creado por Frank Rosenblatt (uno de los abuelos de la inteligencia artificial) en 1958. Obtiene x entradas de datos y regresa un valor, siendo este un promedio, sumatoria, etc. De los valores alimentados.</a:t>
            </a:r>
          </a:p>
          <a:p>
            <a:r>
              <a:rPr lang="es-MX" dirty="0"/>
              <a:t>Redes de perceptrones </a:t>
            </a:r>
            <a:r>
              <a:rPr lang="es-MX" dirty="0" err="1"/>
              <a:t>multi-capa</a:t>
            </a:r>
            <a:r>
              <a:rPr lang="es-MX" dirty="0"/>
              <a:t>, o redes de alimentación hacia adelante (</a:t>
            </a:r>
            <a:r>
              <a:rPr lang="es-MX" dirty="0" err="1"/>
              <a:t>feedforward</a:t>
            </a:r>
            <a:r>
              <a:rPr lang="es-MX" dirty="0"/>
              <a:t>) contiene múltiples capas de neuronas, a veces millones si no billones de ellas, donde hay un inicio, un campo gigante de capas “escondidas”, que no se ilustran en los gráficos (para propósitos de simplicidad) y un final.</a:t>
            </a:r>
          </a:p>
          <a:p>
            <a:endParaRPr lang="es-MX" dirty="0"/>
          </a:p>
        </p:txBody>
      </p:sp>
    </p:spTree>
    <p:extLst>
      <p:ext uri="{BB962C8B-B14F-4D97-AF65-F5344CB8AC3E}">
        <p14:creationId xmlns:p14="http://schemas.microsoft.com/office/powerpoint/2010/main" val="19810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94003C-3FAE-E192-1743-E11E7DF0AC3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73716D89-0A3D-6E0F-2C79-1BC661FBC2E8}"/>
              </a:ext>
            </a:extLst>
          </p:cNvPr>
          <p:cNvSpPr>
            <a:spLocks noGrp="1"/>
          </p:cNvSpPr>
          <p:nvPr>
            <p:ph idx="1"/>
          </p:nvPr>
        </p:nvSpPr>
        <p:spPr/>
        <p:txBody>
          <a:bodyPr/>
          <a:lstStyle/>
          <a:p>
            <a:r>
              <a:rPr lang="es-MX" dirty="0"/>
              <a:t>Redes convolucionales (</a:t>
            </a:r>
            <a:r>
              <a:rPr lang="es-MX" b="0" i="0" dirty="0" err="1">
                <a:solidFill>
                  <a:srgbClr val="525252"/>
                </a:solidFill>
                <a:effectLst/>
              </a:rPr>
              <a:t>Convolutional</a:t>
            </a:r>
            <a:r>
              <a:rPr lang="es-MX" b="0" i="0" dirty="0">
                <a:solidFill>
                  <a:srgbClr val="525252"/>
                </a:solidFill>
                <a:effectLst/>
              </a:rPr>
              <a:t> neural </a:t>
            </a:r>
            <a:r>
              <a:rPr lang="es-MX" b="0" i="0" dirty="0" err="1">
                <a:solidFill>
                  <a:srgbClr val="525252"/>
                </a:solidFill>
                <a:effectLst/>
              </a:rPr>
              <a:t>networks</a:t>
            </a:r>
            <a:r>
              <a:rPr lang="es-MX" b="0" i="0" dirty="0">
                <a:solidFill>
                  <a:srgbClr val="525252"/>
                </a:solidFill>
                <a:effectLst/>
              </a:rPr>
              <a:t> (</a:t>
            </a:r>
            <a:r>
              <a:rPr lang="es-MX" b="0" i="0" dirty="0" err="1">
                <a:solidFill>
                  <a:srgbClr val="525252"/>
                </a:solidFill>
                <a:effectLst/>
              </a:rPr>
              <a:t>CNNs</a:t>
            </a:r>
            <a:r>
              <a:rPr lang="es-MX" b="0" i="0" dirty="0">
                <a:solidFill>
                  <a:srgbClr val="525252"/>
                </a:solidFill>
                <a:effectLst/>
              </a:rPr>
              <a:t>)) utilizan matrices comprometidas en miles de dimensiones para medir información cualitativa en medios multimedia, como videos o fotografías. La opción mas recurrente para detectar caras y animales, entre otras cosas.</a:t>
            </a:r>
          </a:p>
          <a:p>
            <a:r>
              <a:rPr lang="es-MX" dirty="0">
                <a:solidFill>
                  <a:srgbClr val="525252"/>
                </a:solidFill>
              </a:rPr>
              <a:t>Redes recurrentes (</a:t>
            </a:r>
            <a:r>
              <a:rPr lang="es-MX" dirty="0" err="1">
                <a:solidFill>
                  <a:srgbClr val="525252"/>
                </a:solidFill>
              </a:rPr>
              <a:t>RNNs</a:t>
            </a:r>
            <a:r>
              <a:rPr lang="es-MX" dirty="0">
                <a:solidFill>
                  <a:srgbClr val="525252"/>
                </a:solidFill>
              </a:rPr>
              <a:t>) son redes en un ciclo recursivo teoréticamente infinito, siempre actualizándose con nueva información, para dar predicciones educadas. Utilizado en la predicción del valor de </a:t>
            </a:r>
            <a:r>
              <a:rPr lang="es-MX" dirty="0" err="1">
                <a:solidFill>
                  <a:srgbClr val="525252"/>
                </a:solidFill>
              </a:rPr>
              <a:t>algun</a:t>
            </a:r>
            <a:r>
              <a:rPr lang="es-MX" dirty="0">
                <a:solidFill>
                  <a:srgbClr val="525252"/>
                </a:solidFill>
              </a:rPr>
              <a:t> activo de bolsa o predecir valores de criptomonedas.</a:t>
            </a:r>
            <a:r>
              <a:rPr lang="es-MX" b="0" i="0" dirty="0">
                <a:solidFill>
                  <a:srgbClr val="525252"/>
                </a:solidFill>
                <a:effectLst/>
              </a:rPr>
              <a:t> </a:t>
            </a:r>
            <a:endParaRPr lang="es-MX" dirty="0"/>
          </a:p>
        </p:txBody>
      </p:sp>
    </p:spTree>
    <p:extLst>
      <p:ext uri="{BB962C8B-B14F-4D97-AF65-F5344CB8AC3E}">
        <p14:creationId xmlns:p14="http://schemas.microsoft.com/office/powerpoint/2010/main" val="1642229759"/>
      </p:ext>
    </p:extLst>
  </p:cSld>
  <p:clrMapOvr>
    <a:masterClrMapping/>
  </p:clrMapOvr>
</p:sld>
</file>

<file path=ppt/theme/theme1.xml><?xml version="1.0" encoding="utf-8"?>
<a:theme xmlns:a="http://schemas.openxmlformats.org/drawingml/2006/main" name="MimeoVTI">
  <a:themeElements>
    <a:clrScheme name="AnalogousFromRegularSeedLeftStep">
      <a:dk1>
        <a:srgbClr val="000000"/>
      </a:dk1>
      <a:lt1>
        <a:srgbClr val="FFFFFF"/>
      </a:lt1>
      <a:dk2>
        <a:srgbClr val="30271B"/>
      </a:dk2>
      <a:lt2>
        <a:srgbClr val="F0F1F3"/>
      </a:lt2>
      <a:accent1>
        <a:srgbClr val="B0A145"/>
      </a:accent1>
      <a:accent2>
        <a:srgbClr val="B1703B"/>
      </a:accent2>
      <a:accent3>
        <a:srgbClr val="C3504D"/>
      </a:accent3>
      <a:accent4>
        <a:srgbClr val="B13B69"/>
      </a:accent4>
      <a:accent5>
        <a:srgbClr val="C34DAC"/>
      </a:accent5>
      <a:accent6>
        <a:srgbClr val="973BB1"/>
      </a:accent6>
      <a:hlink>
        <a:srgbClr val="5A6AC8"/>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otalTime>95</TotalTime>
  <Words>1608</Words>
  <Application>Microsoft Office PowerPoint</Application>
  <PresentationFormat>Panorámica</PresentationFormat>
  <Paragraphs>75</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Elephant</vt:lpstr>
      <vt:lpstr>Times New Roman</vt:lpstr>
      <vt:lpstr>Univers Condensed</vt:lpstr>
      <vt:lpstr>MimeoVTI</vt:lpstr>
      <vt:lpstr>Inteligencia artificial</vt:lpstr>
      <vt:lpstr>Robótica</vt:lpstr>
      <vt:lpstr>Conceptos basicos</vt:lpstr>
      <vt:lpstr>clasificación</vt:lpstr>
      <vt:lpstr>Usos actuales</vt:lpstr>
      <vt:lpstr>Presentación de PowerPoint</vt:lpstr>
      <vt:lpstr>Redes neuronales</vt:lpstr>
      <vt:lpstr>clasificación</vt:lpstr>
      <vt:lpstr>Presentación de PowerPoint</vt:lpstr>
      <vt:lpstr>Desarrollo actual y aplicaciones</vt:lpstr>
      <vt:lpstr>Visión Artificial</vt:lpstr>
      <vt:lpstr>Aplicaciones</vt:lpstr>
      <vt:lpstr>Lógica difusa</vt:lpstr>
      <vt:lpstr>Aplicaciones</vt:lpstr>
      <vt:lpstr>Procesamiento de Lenguaje Natural (PLN).</vt:lpstr>
      <vt:lpstr>Desarrollos actuales y aplicaciones</vt:lpstr>
      <vt:lpstr>Sistemas expertos</vt:lpstr>
      <vt:lpstr>Conceptos basicos</vt:lpstr>
      <vt:lpstr>Clasificación.</vt:lpstr>
      <vt:lpstr>Desarrollos actuales y aplicaciones.</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dc:title>
  <dc:creator>jose vazquez</dc:creator>
  <cp:lastModifiedBy>jose vazquez</cp:lastModifiedBy>
  <cp:revision>5</cp:revision>
  <dcterms:created xsi:type="dcterms:W3CDTF">2022-12-01T15:03:02Z</dcterms:created>
  <dcterms:modified xsi:type="dcterms:W3CDTF">2022-12-01T20:05:41Z</dcterms:modified>
</cp:coreProperties>
</file>