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303" r:id="rId4"/>
    <p:sldId id="314" r:id="rId5"/>
    <p:sldId id="315" r:id="rId6"/>
    <p:sldId id="316" r:id="rId7"/>
    <p:sldId id="338"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6" r:id="rId25"/>
    <p:sldId id="333" r:id="rId26"/>
    <p:sldId id="334" r:id="rId27"/>
    <p:sldId id="335" r:id="rId28"/>
    <p:sldId id="337" r:id="rId29"/>
  </p:sldIdLst>
  <p:sldSz cx="9144000" cy="6858000" type="screen4x3"/>
  <p:notesSz cx="6797675" cy="9928225"/>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FDC1"/>
    <a:srgbClr val="A5FDAF"/>
    <a:srgbClr val="F1FEE2"/>
    <a:srgbClr val="000099"/>
    <a:srgbClr val="0E3E78"/>
    <a:srgbClr val="2E1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ES_tradnl"/>
          </a:p>
        </p:txBody>
      </p:sp>
      <p:sp>
        <p:nvSpPr>
          <p:cNvPr id="3" name="2 Marcador de fecha"/>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5BDE45D-E920-46C8-8810-F2003D9ABF1C}" type="datetimeFigureOut">
              <a:rPr lang="es-ES_tradnl" smtClean="0"/>
              <a:t>11/06/2015</a:t>
            </a:fld>
            <a:endParaRPr lang="es-ES_tradnl"/>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_tradnl"/>
          </a:p>
        </p:txBody>
      </p:sp>
      <p:sp>
        <p:nvSpPr>
          <p:cNvPr id="5" name="4 Marcador de notas"/>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5 Marcador de pie de página"/>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s-ES_tradnl"/>
          </a:p>
        </p:txBody>
      </p:sp>
      <p:sp>
        <p:nvSpPr>
          <p:cNvPr id="7" name="6 Marcador de número de diapositiva"/>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EEC727C-8703-417D-BC46-5B0B24B2CF07}" type="slidenum">
              <a:rPr lang="es-ES_tradnl" smtClean="0"/>
              <a:t>‹Nº›</a:t>
            </a:fld>
            <a:endParaRPr lang="es-ES_tradnl"/>
          </a:p>
        </p:txBody>
      </p:sp>
    </p:spTree>
    <p:extLst>
      <p:ext uri="{BB962C8B-B14F-4D97-AF65-F5344CB8AC3E}">
        <p14:creationId xmlns:p14="http://schemas.microsoft.com/office/powerpoint/2010/main" val="113025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14</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23</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24</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25</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26</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27</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28</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15</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16</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17</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18</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19</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20</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21</a:t>
            </a:fld>
            <a:endParaRPr lang="es-ES_tradnl"/>
          </a:p>
        </p:txBody>
      </p:sp>
    </p:spTree>
    <p:extLst>
      <p:ext uri="{BB962C8B-B14F-4D97-AF65-F5344CB8AC3E}">
        <p14:creationId xmlns:p14="http://schemas.microsoft.com/office/powerpoint/2010/main" val="52324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3EEC727C-8703-417D-BC46-5B0B24B2CF07}" type="slidenum">
              <a:rPr lang="es-ES_tradnl" smtClean="0"/>
              <a:t>22</a:t>
            </a:fld>
            <a:endParaRPr lang="es-ES_tradnl"/>
          </a:p>
        </p:txBody>
      </p:sp>
    </p:spTree>
    <p:extLst>
      <p:ext uri="{BB962C8B-B14F-4D97-AF65-F5344CB8AC3E}">
        <p14:creationId xmlns:p14="http://schemas.microsoft.com/office/powerpoint/2010/main" val="52324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_tradn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283ADE0A-D80D-4D96-8362-2927A253FB6E}" type="slidenum">
              <a:rPr lang="es-ES" altLang="es-ES_tradnl"/>
              <a:pPr/>
              <a:t>‹Nº›</a:t>
            </a:fld>
            <a:endParaRPr lang="es-ES" altLang="es-ES_tradnl"/>
          </a:p>
        </p:txBody>
      </p:sp>
    </p:spTree>
    <p:extLst>
      <p:ext uri="{BB962C8B-B14F-4D97-AF65-F5344CB8AC3E}">
        <p14:creationId xmlns:p14="http://schemas.microsoft.com/office/powerpoint/2010/main" val="245172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E85914F1-9946-4152-B894-E4E0C7077BB3}" type="slidenum">
              <a:rPr lang="es-ES" altLang="es-ES_tradnl"/>
              <a:pPr/>
              <a:t>‹Nº›</a:t>
            </a:fld>
            <a:endParaRPr lang="es-ES" altLang="es-ES_tradnl"/>
          </a:p>
        </p:txBody>
      </p:sp>
    </p:spTree>
    <p:extLst>
      <p:ext uri="{BB962C8B-B14F-4D97-AF65-F5344CB8AC3E}">
        <p14:creationId xmlns:p14="http://schemas.microsoft.com/office/powerpoint/2010/main" val="63522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E4C852C6-FDE1-4E93-84B2-3A9F3302CE72}" type="slidenum">
              <a:rPr lang="es-ES" altLang="es-ES_tradnl"/>
              <a:pPr/>
              <a:t>‹Nº›</a:t>
            </a:fld>
            <a:endParaRPr lang="es-ES" altLang="es-ES_tradnl"/>
          </a:p>
        </p:txBody>
      </p:sp>
    </p:spTree>
    <p:extLst>
      <p:ext uri="{BB962C8B-B14F-4D97-AF65-F5344CB8AC3E}">
        <p14:creationId xmlns:p14="http://schemas.microsoft.com/office/powerpoint/2010/main" val="59941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F23C5D54-8B6D-4E1C-946C-2D210084914F}" type="slidenum">
              <a:rPr lang="es-ES" altLang="es-ES_tradnl"/>
              <a:pPr/>
              <a:t>‹Nº›</a:t>
            </a:fld>
            <a:endParaRPr lang="es-ES" altLang="es-ES_tradnl"/>
          </a:p>
        </p:txBody>
      </p:sp>
    </p:spTree>
    <p:extLst>
      <p:ext uri="{BB962C8B-B14F-4D97-AF65-F5344CB8AC3E}">
        <p14:creationId xmlns:p14="http://schemas.microsoft.com/office/powerpoint/2010/main" val="137301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s-ES_tradnl"/>
          </a:p>
        </p:txBody>
      </p:sp>
      <p:sp>
        <p:nvSpPr>
          <p:cNvPr id="5" name="4 Marcador de pie de página"/>
          <p:cNvSpPr>
            <a:spLocks noGrp="1"/>
          </p:cNvSpPr>
          <p:nvPr>
            <p:ph type="ftr" sz="quarter" idx="11"/>
          </p:nvPr>
        </p:nvSpPr>
        <p:spPr/>
        <p:txBody>
          <a:bodyPr/>
          <a:lstStyle>
            <a:lvl1pPr>
              <a:defRPr/>
            </a:lvl1pPr>
          </a:lstStyle>
          <a:p>
            <a:endParaRPr lang="es-ES" altLang="es-ES_tradnl"/>
          </a:p>
        </p:txBody>
      </p:sp>
      <p:sp>
        <p:nvSpPr>
          <p:cNvPr id="6" name="5 Marcador de número de diapositiva"/>
          <p:cNvSpPr>
            <a:spLocks noGrp="1"/>
          </p:cNvSpPr>
          <p:nvPr>
            <p:ph type="sldNum" sz="quarter" idx="12"/>
          </p:nvPr>
        </p:nvSpPr>
        <p:spPr/>
        <p:txBody>
          <a:bodyPr/>
          <a:lstStyle>
            <a:lvl1pPr>
              <a:defRPr/>
            </a:lvl1pPr>
          </a:lstStyle>
          <a:p>
            <a:fld id="{26A778A4-9060-4BC6-8C8E-C740C9EE1A7F}" type="slidenum">
              <a:rPr lang="es-ES" altLang="es-ES_tradnl"/>
              <a:pPr/>
              <a:t>‹Nº›</a:t>
            </a:fld>
            <a:endParaRPr lang="es-ES" altLang="es-ES_tradnl"/>
          </a:p>
        </p:txBody>
      </p:sp>
    </p:spTree>
    <p:extLst>
      <p:ext uri="{BB962C8B-B14F-4D97-AF65-F5344CB8AC3E}">
        <p14:creationId xmlns:p14="http://schemas.microsoft.com/office/powerpoint/2010/main" val="325990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lvl1pPr>
              <a:defRPr/>
            </a:lvl1pPr>
          </a:lstStyle>
          <a:p>
            <a:endParaRPr lang="es-ES" altLang="es-ES_tradnl"/>
          </a:p>
        </p:txBody>
      </p:sp>
      <p:sp>
        <p:nvSpPr>
          <p:cNvPr id="6" name="5 Marcador de pie de página"/>
          <p:cNvSpPr>
            <a:spLocks noGrp="1"/>
          </p:cNvSpPr>
          <p:nvPr>
            <p:ph type="ftr" sz="quarter" idx="11"/>
          </p:nvPr>
        </p:nvSpPr>
        <p:spPr/>
        <p:txBody>
          <a:bodyPr/>
          <a:lstStyle>
            <a:lvl1pPr>
              <a:defRPr/>
            </a:lvl1pPr>
          </a:lstStyle>
          <a:p>
            <a:endParaRPr lang="es-ES" altLang="es-ES_tradnl"/>
          </a:p>
        </p:txBody>
      </p:sp>
      <p:sp>
        <p:nvSpPr>
          <p:cNvPr id="7" name="6 Marcador de número de diapositiva"/>
          <p:cNvSpPr>
            <a:spLocks noGrp="1"/>
          </p:cNvSpPr>
          <p:nvPr>
            <p:ph type="sldNum" sz="quarter" idx="12"/>
          </p:nvPr>
        </p:nvSpPr>
        <p:spPr/>
        <p:txBody>
          <a:bodyPr/>
          <a:lstStyle>
            <a:lvl1pPr>
              <a:defRPr/>
            </a:lvl1pPr>
          </a:lstStyle>
          <a:p>
            <a:fld id="{5C4866AA-EED7-44C3-BF39-84D02B47CAD3}" type="slidenum">
              <a:rPr lang="es-ES" altLang="es-ES_tradnl"/>
              <a:pPr/>
              <a:t>‹Nº›</a:t>
            </a:fld>
            <a:endParaRPr lang="es-ES" altLang="es-ES_tradnl"/>
          </a:p>
        </p:txBody>
      </p:sp>
    </p:spTree>
    <p:extLst>
      <p:ext uri="{BB962C8B-B14F-4D97-AF65-F5344CB8AC3E}">
        <p14:creationId xmlns:p14="http://schemas.microsoft.com/office/powerpoint/2010/main" val="22068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lvl1pPr>
              <a:defRPr/>
            </a:lvl1pPr>
          </a:lstStyle>
          <a:p>
            <a:endParaRPr lang="es-ES" altLang="es-ES_tradnl"/>
          </a:p>
        </p:txBody>
      </p:sp>
      <p:sp>
        <p:nvSpPr>
          <p:cNvPr id="8" name="7 Marcador de pie de página"/>
          <p:cNvSpPr>
            <a:spLocks noGrp="1"/>
          </p:cNvSpPr>
          <p:nvPr>
            <p:ph type="ftr" sz="quarter" idx="11"/>
          </p:nvPr>
        </p:nvSpPr>
        <p:spPr/>
        <p:txBody>
          <a:bodyPr/>
          <a:lstStyle>
            <a:lvl1pPr>
              <a:defRPr/>
            </a:lvl1pPr>
          </a:lstStyle>
          <a:p>
            <a:endParaRPr lang="es-ES" altLang="es-ES_tradnl"/>
          </a:p>
        </p:txBody>
      </p:sp>
      <p:sp>
        <p:nvSpPr>
          <p:cNvPr id="9" name="8 Marcador de número de diapositiva"/>
          <p:cNvSpPr>
            <a:spLocks noGrp="1"/>
          </p:cNvSpPr>
          <p:nvPr>
            <p:ph type="sldNum" sz="quarter" idx="12"/>
          </p:nvPr>
        </p:nvSpPr>
        <p:spPr/>
        <p:txBody>
          <a:bodyPr/>
          <a:lstStyle>
            <a:lvl1pPr>
              <a:defRPr/>
            </a:lvl1pPr>
          </a:lstStyle>
          <a:p>
            <a:fld id="{BE20375B-EA00-4EEB-B75C-A4CF174BCD11}" type="slidenum">
              <a:rPr lang="es-ES" altLang="es-ES_tradnl"/>
              <a:pPr/>
              <a:t>‹Nº›</a:t>
            </a:fld>
            <a:endParaRPr lang="es-ES" altLang="es-ES_tradnl"/>
          </a:p>
        </p:txBody>
      </p:sp>
    </p:spTree>
    <p:extLst>
      <p:ext uri="{BB962C8B-B14F-4D97-AF65-F5344CB8AC3E}">
        <p14:creationId xmlns:p14="http://schemas.microsoft.com/office/powerpoint/2010/main" val="400708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lvl1pPr>
              <a:defRPr/>
            </a:lvl1pPr>
          </a:lstStyle>
          <a:p>
            <a:endParaRPr lang="es-ES" altLang="es-ES_tradnl"/>
          </a:p>
        </p:txBody>
      </p:sp>
      <p:sp>
        <p:nvSpPr>
          <p:cNvPr id="4" name="3 Marcador de pie de página"/>
          <p:cNvSpPr>
            <a:spLocks noGrp="1"/>
          </p:cNvSpPr>
          <p:nvPr>
            <p:ph type="ftr" sz="quarter" idx="11"/>
          </p:nvPr>
        </p:nvSpPr>
        <p:spPr/>
        <p:txBody>
          <a:bodyPr/>
          <a:lstStyle>
            <a:lvl1pPr>
              <a:defRPr/>
            </a:lvl1pPr>
          </a:lstStyle>
          <a:p>
            <a:endParaRPr lang="es-ES" altLang="es-ES_tradnl"/>
          </a:p>
        </p:txBody>
      </p:sp>
      <p:sp>
        <p:nvSpPr>
          <p:cNvPr id="5" name="4 Marcador de número de diapositiva"/>
          <p:cNvSpPr>
            <a:spLocks noGrp="1"/>
          </p:cNvSpPr>
          <p:nvPr>
            <p:ph type="sldNum" sz="quarter" idx="12"/>
          </p:nvPr>
        </p:nvSpPr>
        <p:spPr/>
        <p:txBody>
          <a:bodyPr/>
          <a:lstStyle>
            <a:lvl1pPr>
              <a:defRPr/>
            </a:lvl1pPr>
          </a:lstStyle>
          <a:p>
            <a:fld id="{C66B4A83-6106-4ABD-91B2-8B958B4930F8}" type="slidenum">
              <a:rPr lang="es-ES" altLang="es-ES_tradnl"/>
              <a:pPr/>
              <a:t>‹Nº›</a:t>
            </a:fld>
            <a:endParaRPr lang="es-ES" altLang="es-ES_tradnl"/>
          </a:p>
        </p:txBody>
      </p:sp>
    </p:spTree>
    <p:extLst>
      <p:ext uri="{BB962C8B-B14F-4D97-AF65-F5344CB8AC3E}">
        <p14:creationId xmlns:p14="http://schemas.microsoft.com/office/powerpoint/2010/main" val="46725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s-ES_tradnl"/>
          </a:p>
        </p:txBody>
      </p:sp>
      <p:sp>
        <p:nvSpPr>
          <p:cNvPr id="3" name="2 Marcador de pie de página"/>
          <p:cNvSpPr>
            <a:spLocks noGrp="1"/>
          </p:cNvSpPr>
          <p:nvPr>
            <p:ph type="ftr" sz="quarter" idx="11"/>
          </p:nvPr>
        </p:nvSpPr>
        <p:spPr/>
        <p:txBody>
          <a:bodyPr/>
          <a:lstStyle>
            <a:lvl1pPr>
              <a:defRPr/>
            </a:lvl1pPr>
          </a:lstStyle>
          <a:p>
            <a:endParaRPr lang="es-ES" altLang="es-ES_tradnl"/>
          </a:p>
        </p:txBody>
      </p:sp>
      <p:sp>
        <p:nvSpPr>
          <p:cNvPr id="4" name="3 Marcador de número de diapositiva"/>
          <p:cNvSpPr>
            <a:spLocks noGrp="1"/>
          </p:cNvSpPr>
          <p:nvPr>
            <p:ph type="sldNum" sz="quarter" idx="12"/>
          </p:nvPr>
        </p:nvSpPr>
        <p:spPr/>
        <p:txBody>
          <a:bodyPr/>
          <a:lstStyle>
            <a:lvl1pPr>
              <a:defRPr/>
            </a:lvl1pPr>
          </a:lstStyle>
          <a:p>
            <a:fld id="{9CE300A1-547A-4AE8-BD9F-50269AA69A98}" type="slidenum">
              <a:rPr lang="es-ES" altLang="es-ES_tradnl"/>
              <a:pPr/>
              <a:t>‹Nº›</a:t>
            </a:fld>
            <a:endParaRPr lang="es-ES" altLang="es-ES_tradnl"/>
          </a:p>
        </p:txBody>
      </p:sp>
    </p:spTree>
    <p:extLst>
      <p:ext uri="{BB962C8B-B14F-4D97-AF65-F5344CB8AC3E}">
        <p14:creationId xmlns:p14="http://schemas.microsoft.com/office/powerpoint/2010/main" val="138295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_tradnl"/>
          </a:p>
        </p:txBody>
      </p:sp>
      <p:sp>
        <p:nvSpPr>
          <p:cNvPr id="6" name="5 Marcador de pie de página"/>
          <p:cNvSpPr>
            <a:spLocks noGrp="1"/>
          </p:cNvSpPr>
          <p:nvPr>
            <p:ph type="ftr" sz="quarter" idx="11"/>
          </p:nvPr>
        </p:nvSpPr>
        <p:spPr/>
        <p:txBody>
          <a:bodyPr/>
          <a:lstStyle>
            <a:lvl1pPr>
              <a:defRPr/>
            </a:lvl1pPr>
          </a:lstStyle>
          <a:p>
            <a:endParaRPr lang="es-ES" altLang="es-ES_tradnl"/>
          </a:p>
        </p:txBody>
      </p:sp>
      <p:sp>
        <p:nvSpPr>
          <p:cNvPr id="7" name="6 Marcador de número de diapositiva"/>
          <p:cNvSpPr>
            <a:spLocks noGrp="1"/>
          </p:cNvSpPr>
          <p:nvPr>
            <p:ph type="sldNum" sz="quarter" idx="12"/>
          </p:nvPr>
        </p:nvSpPr>
        <p:spPr/>
        <p:txBody>
          <a:bodyPr/>
          <a:lstStyle>
            <a:lvl1pPr>
              <a:defRPr/>
            </a:lvl1pPr>
          </a:lstStyle>
          <a:p>
            <a:fld id="{9D248053-0171-4257-8D85-45413BC8374C}" type="slidenum">
              <a:rPr lang="es-ES" altLang="es-ES_tradnl"/>
              <a:pPr/>
              <a:t>‹Nº›</a:t>
            </a:fld>
            <a:endParaRPr lang="es-ES" altLang="es-ES_tradnl"/>
          </a:p>
        </p:txBody>
      </p:sp>
    </p:spTree>
    <p:extLst>
      <p:ext uri="{BB962C8B-B14F-4D97-AF65-F5344CB8AC3E}">
        <p14:creationId xmlns:p14="http://schemas.microsoft.com/office/powerpoint/2010/main" val="8237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ES_tradnl"/>
          </a:p>
        </p:txBody>
      </p:sp>
      <p:sp>
        <p:nvSpPr>
          <p:cNvPr id="6" name="5 Marcador de pie de página"/>
          <p:cNvSpPr>
            <a:spLocks noGrp="1"/>
          </p:cNvSpPr>
          <p:nvPr>
            <p:ph type="ftr" sz="quarter" idx="11"/>
          </p:nvPr>
        </p:nvSpPr>
        <p:spPr/>
        <p:txBody>
          <a:bodyPr/>
          <a:lstStyle>
            <a:lvl1pPr>
              <a:defRPr/>
            </a:lvl1pPr>
          </a:lstStyle>
          <a:p>
            <a:endParaRPr lang="es-ES" altLang="es-ES_tradnl"/>
          </a:p>
        </p:txBody>
      </p:sp>
      <p:sp>
        <p:nvSpPr>
          <p:cNvPr id="7" name="6 Marcador de número de diapositiva"/>
          <p:cNvSpPr>
            <a:spLocks noGrp="1"/>
          </p:cNvSpPr>
          <p:nvPr>
            <p:ph type="sldNum" sz="quarter" idx="12"/>
          </p:nvPr>
        </p:nvSpPr>
        <p:spPr/>
        <p:txBody>
          <a:bodyPr/>
          <a:lstStyle>
            <a:lvl1pPr>
              <a:defRPr/>
            </a:lvl1pPr>
          </a:lstStyle>
          <a:p>
            <a:fld id="{DA9E0237-AD1F-47B1-9B82-6F621E2C7055}" type="slidenum">
              <a:rPr lang="es-ES" altLang="es-ES_tradnl"/>
              <a:pPr/>
              <a:t>‹Nº›</a:t>
            </a:fld>
            <a:endParaRPr lang="es-ES" altLang="es-ES_tradnl"/>
          </a:p>
        </p:txBody>
      </p:sp>
    </p:spTree>
    <p:extLst>
      <p:ext uri="{BB962C8B-B14F-4D97-AF65-F5344CB8AC3E}">
        <p14:creationId xmlns:p14="http://schemas.microsoft.com/office/powerpoint/2010/main" val="377843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_tradnl"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_tradnl" smtClean="0"/>
              <a:t>Haga clic para modificar el estilo de texto del patrón</a:t>
            </a:r>
          </a:p>
          <a:p>
            <a:pPr lvl="1"/>
            <a:r>
              <a:rPr lang="es-ES" altLang="es-ES_tradnl" smtClean="0"/>
              <a:t>Segundo nivel</a:t>
            </a:r>
          </a:p>
          <a:p>
            <a:pPr lvl="2"/>
            <a:r>
              <a:rPr lang="es-ES" altLang="es-ES_tradnl" smtClean="0"/>
              <a:t>Tercer nivel</a:t>
            </a:r>
          </a:p>
          <a:p>
            <a:pPr lvl="3"/>
            <a:r>
              <a:rPr lang="es-ES" altLang="es-ES_tradnl" smtClean="0"/>
              <a:t>Cuarto nivel</a:t>
            </a:r>
          </a:p>
          <a:p>
            <a:pPr lvl="4"/>
            <a:r>
              <a:rPr lang="es-ES" altLang="es-ES_tradn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s-ES_tradn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s-ES_tradn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996AD4B-BA00-4A1F-B237-2D935F344990}" type="slidenum">
              <a:rPr lang="es-ES" altLang="es-ES_tradnl"/>
              <a:pPr/>
              <a:t>‹Nº›</a:t>
            </a:fld>
            <a:endParaRPr lang="es-ES" alt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304800" y="4267200"/>
            <a:ext cx="8229600" cy="1066800"/>
          </a:xfrm>
          <a:solidFill>
            <a:schemeClr val="accent1"/>
          </a:solidFill>
        </p:spPr>
        <p:txBody>
          <a:bodyPr/>
          <a:lstStyle/>
          <a:p>
            <a:r>
              <a:rPr lang="es-ES" altLang="es-ES_tradnl" sz="3200" dirty="0" smtClean="0"/>
              <a:t>Resultados </a:t>
            </a:r>
            <a:r>
              <a:rPr lang="es-ES" altLang="es-ES_tradnl" sz="3200" dirty="0" err="1" smtClean="0"/>
              <a:t>Datathon</a:t>
            </a:r>
            <a:r>
              <a:rPr lang="es-ES" altLang="es-ES_tradnl" sz="3200" dirty="0" smtClean="0"/>
              <a:t> M2M</a:t>
            </a:r>
            <a:endParaRPr lang="es-ES" altLang="es-ES_tradnl" sz="3200" dirty="0"/>
          </a:p>
        </p:txBody>
      </p:sp>
      <p:sp>
        <p:nvSpPr>
          <p:cNvPr id="4101" name="Text Box 5"/>
          <p:cNvSpPr txBox="1">
            <a:spLocks noChangeArrowheads="1"/>
          </p:cNvSpPr>
          <p:nvPr/>
        </p:nvSpPr>
        <p:spPr bwMode="auto">
          <a:xfrm>
            <a:off x="533400" y="5715000"/>
            <a:ext cx="233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_tradnl" dirty="0"/>
              <a:t>Manuel López Martín</a:t>
            </a:r>
          </a:p>
          <a:p>
            <a:r>
              <a:rPr lang="es-ES" altLang="es-ES_tradnl" dirty="0" smtClean="0"/>
              <a:t>06-06-2015</a:t>
            </a:r>
            <a:endParaRPr lang="es-ES" altLang="es-ES_tradnl" dirty="0"/>
          </a:p>
        </p:txBody>
      </p:sp>
      <p:pic>
        <p:nvPicPr>
          <p:cNvPr id="1026" name="Picture 2" descr="configuration, development, gear, mobile, preferences, settings, smart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21494"/>
            <a:ext cx="1721076" cy="1721077"/>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Resultado de imagen de mobile si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sp>
        <p:nvSpPr>
          <p:cNvPr id="3" name="AutoShape 8" descr="Resultado de imagen de mobile sim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sp>
        <p:nvSpPr>
          <p:cNvPr id="4" name="AutoShape 10" descr="Resultado de imagen de mobile sim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476" y="1790020"/>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21494"/>
            <a:ext cx="16764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7943" y="748138"/>
            <a:ext cx="9781857" cy="461665"/>
          </a:xfrm>
          <a:prstGeom prst="rect">
            <a:avLst/>
          </a:prstGeom>
          <a:noFill/>
        </p:spPr>
        <p:txBody>
          <a:bodyPr wrap="square" rtlCol="0">
            <a:spAutoFit/>
          </a:bodyPr>
          <a:lstStyle/>
          <a:p>
            <a:r>
              <a:rPr lang="es-ES_tradnl" sz="2400" dirty="0" smtClean="0"/>
              <a:t>Se han considerado 4 opciones de validación/test ………..</a:t>
            </a:r>
            <a:endParaRPr lang="es-ES_tradnl" sz="2400" dirty="0"/>
          </a:p>
        </p:txBody>
      </p:sp>
      <p:sp>
        <p:nvSpPr>
          <p:cNvPr id="3" name="2 CuadroTexto"/>
          <p:cNvSpPr txBox="1"/>
          <p:nvPr/>
        </p:nvSpPr>
        <p:spPr>
          <a:xfrm>
            <a:off x="585081" y="1576991"/>
            <a:ext cx="3753335"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s-ES"/>
            </a:defPPr>
            <a:lvl1pPr>
              <a:defRPr sz="2000"/>
            </a:lvl1pPr>
          </a:lstStyle>
          <a:p>
            <a:r>
              <a:rPr lang="es-ES_tradnl" dirty="0" smtClean="0"/>
              <a:t>CROSS-VALIDATION: 10th-CV</a:t>
            </a:r>
            <a:endParaRPr lang="es-ES_tradnl"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13337"/>
            <a:ext cx="4343400" cy="275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Abrir llave"/>
          <p:cNvSpPr/>
          <p:nvPr/>
        </p:nvSpPr>
        <p:spPr>
          <a:xfrm>
            <a:off x="2438890" y="2583792"/>
            <a:ext cx="45719" cy="616608"/>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7" name="6 Abrir llave"/>
          <p:cNvSpPr/>
          <p:nvPr/>
        </p:nvSpPr>
        <p:spPr>
          <a:xfrm>
            <a:off x="2438400" y="3335031"/>
            <a:ext cx="45719" cy="616608"/>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8" name="7 Abrir llave"/>
          <p:cNvSpPr/>
          <p:nvPr/>
        </p:nvSpPr>
        <p:spPr>
          <a:xfrm>
            <a:off x="2461749" y="4495800"/>
            <a:ext cx="45719" cy="616608"/>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6" name="5 CuadroTexto"/>
          <p:cNvSpPr txBox="1"/>
          <p:nvPr/>
        </p:nvSpPr>
        <p:spPr>
          <a:xfrm>
            <a:off x="2379869" y="3788441"/>
            <a:ext cx="255198" cy="1015663"/>
          </a:xfrm>
          <a:prstGeom prst="rect">
            <a:avLst/>
          </a:prstGeom>
          <a:noFill/>
        </p:spPr>
        <p:txBody>
          <a:bodyPr wrap="none" rtlCol="0">
            <a:spAutoFit/>
          </a:bodyPr>
          <a:lstStyle/>
          <a:p>
            <a:r>
              <a:rPr lang="es-ES_tradnl" sz="2000" b="1" dirty="0" smtClean="0"/>
              <a:t>.</a:t>
            </a:r>
          </a:p>
          <a:p>
            <a:r>
              <a:rPr lang="es-ES_tradnl" sz="2000" b="1" dirty="0" smtClean="0"/>
              <a:t>.</a:t>
            </a:r>
          </a:p>
          <a:p>
            <a:endParaRPr lang="es-ES_tradnl" sz="2000" b="1" dirty="0"/>
          </a:p>
        </p:txBody>
      </p:sp>
      <p:sp>
        <p:nvSpPr>
          <p:cNvPr id="10" name="9 CuadroTexto"/>
          <p:cNvSpPr txBox="1"/>
          <p:nvPr/>
        </p:nvSpPr>
        <p:spPr>
          <a:xfrm>
            <a:off x="1219200" y="5638800"/>
            <a:ext cx="4987263"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Solo aplicable para métodos </a:t>
            </a:r>
            <a:r>
              <a:rPr lang="es-ES_tradnl" dirty="0" err="1" smtClean="0"/>
              <a:t>cross-sectional</a:t>
            </a:r>
            <a:endParaRPr lang="es-ES_tradnl" dirty="0" smtClean="0"/>
          </a:p>
          <a:p>
            <a:pPr marL="285750" indent="-285750">
              <a:buFont typeface="Arial" panose="020B0604020202020204" pitchFamily="34" charset="0"/>
              <a:buChar char="•"/>
            </a:pPr>
            <a:r>
              <a:rPr lang="es-ES_tradnl" dirty="0" smtClean="0"/>
              <a:t>Mucho tiempo de cómputo</a:t>
            </a:r>
          </a:p>
          <a:p>
            <a:pPr marL="285750" indent="-285750">
              <a:buFont typeface="Arial" panose="020B0604020202020204" pitchFamily="34" charset="0"/>
              <a:buChar char="•"/>
            </a:pPr>
            <a:r>
              <a:rPr lang="es-ES_tradnl" dirty="0" smtClean="0"/>
              <a:t>Mejor uso de los datos de entrenamiento</a:t>
            </a:r>
            <a:endParaRPr lang="es-ES_tradnl" dirty="0"/>
          </a:p>
        </p:txBody>
      </p:sp>
      <p:sp>
        <p:nvSpPr>
          <p:cNvPr id="12" name="11 CuadroTexto"/>
          <p:cNvSpPr txBox="1"/>
          <p:nvPr/>
        </p:nvSpPr>
        <p:spPr>
          <a:xfrm>
            <a:off x="304800" y="3335031"/>
            <a:ext cx="1371600" cy="1200329"/>
          </a:xfrm>
          <a:prstGeom prst="rect">
            <a:avLst/>
          </a:prstGeom>
          <a:noFill/>
        </p:spPr>
        <p:txBody>
          <a:bodyPr wrap="square" rtlCol="0">
            <a:spAutoFit/>
          </a:bodyPr>
          <a:lstStyle/>
          <a:p>
            <a:r>
              <a:rPr lang="es-ES_tradnl" sz="1200" dirty="0" smtClean="0"/>
              <a:t>Media de los resultados de 10 entrenamientos dejando un bloque de test fuera cada vez </a:t>
            </a:r>
            <a:endParaRPr lang="es-ES_tradnl" sz="1200" dirty="0"/>
          </a:p>
        </p:txBody>
      </p:sp>
      <p:cxnSp>
        <p:nvCxnSpPr>
          <p:cNvPr id="14" name="13 Conector recto de flecha"/>
          <p:cNvCxnSpPr/>
          <p:nvPr/>
        </p:nvCxnSpPr>
        <p:spPr>
          <a:xfrm flipV="1">
            <a:off x="1471644" y="3643335"/>
            <a:ext cx="738156" cy="2918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330930" y="2445292"/>
            <a:ext cx="1371600" cy="276999"/>
          </a:xfrm>
          <a:prstGeom prst="rect">
            <a:avLst/>
          </a:prstGeom>
          <a:noFill/>
        </p:spPr>
        <p:txBody>
          <a:bodyPr wrap="square" rtlCol="0">
            <a:spAutoFit/>
          </a:bodyPr>
          <a:lstStyle/>
          <a:p>
            <a:r>
              <a:rPr lang="es-ES_tradnl" sz="1200" dirty="0" smtClean="0"/>
              <a:t>10 bloques</a:t>
            </a:r>
            <a:endParaRPr lang="es-ES_tradnl" sz="1200" dirty="0"/>
          </a:p>
        </p:txBody>
      </p:sp>
      <p:cxnSp>
        <p:nvCxnSpPr>
          <p:cNvPr id="17" name="16 Conector recto de flecha"/>
          <p:cNvCxnSpPr/>
          <p:nvPr/>
        </p:nvCxnSpPr>
        <p:spPr>
          <a:xfrm>
            <a:off x="1219200" y="2583791"/>
            <a:ext cx="990600" cy="6166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10245" name="Picture 5" descr="Resultado de imagen de k fold cross valid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092" y="1386581"/>
            <a:ext cx="2682778" cy="80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996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60973" y="1001316"/>
            <a:ext cx="7901971"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s-ES_tradnl" sz="2000" dirty="0" smtClean="0"/>
              <a:t>Test set 7%:  Usando 7% final de la serie temporal de entrenamiento</a:t>
            </a:r>
            <a:endParaRPr lang="es-ES_tradnl" sz="2000" dirty="0"/>
          </a:p>
        </p:txBody>
      </p:sp>
      <p:sp>
        <p:nvSpPr>
          <p:cNvPr id="10" name="9 CuadroTexto"/>
          <p:cNvSpPr txBox="1"/>
          <p:nvPr/>
        </p:nvSpPr>
        <p:spPr>
          <a:xfrm>
            <a:off x="1219200" y="5638800"/>
            <a:ext cx="4564070"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Aplicable en todos los métodos</a:t>
            </a:r>
          </a:p>
          <a:p>
            <a:pPr marL="285750" indent="-285750">
              <a:buFont typeface="Arial" panose="020B0604020202020204" pitchFamily="34" charset="0"/>
              <a:buChar char="•"/>
            </a:pPr>
            <a:r>
              <a:rPr lang="es-ES_tradnl" dirty="0" smtClean="0"/>
              <a:t>Menor tiempo de cómputo</a:t>
            </a:r>
          </a:p>
          <a:p>
            <a:pPr marL="285750" indent="-285750">
              <a:buFont typeface="Arial" panose="020B0604020202020204" pitchFamily="34" charset="0"/>
              <a:buChar char="•"/>
            </a:pPr>
            <a:r>
              <a:rPr lang="es-ES_tradnl" dirty="0" smtClean="0"/>
              <a:t>Peor uso de los datos de entrenamiento</a:t>
            </a:r>
            <a:endParaRPr lang="es-ES_tradnl" dirty="0"/>
          </a:p>
        </p:txBody>
      </p:sp>
      <p:sp>
        <p:nvSpPr>
          <p:cNvPr id="9" name="8 Rectángulo"/>
          <p:cNvSpPr/>
          <p:nvPr/>
        </p:nvSpPr>
        <p:spPr>
          <a:xfrm>
            <a:off x="1522251" y="2209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Rectángulo"/>
          <p:cNvSpPr/>
          <p:nvPr/>
        </p:nvSpPr>
        <p:spPr>
          <a:xfrm>
            <a:off x="1522251" y="2286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12 Rectángulo"/>
          <p:cNvSpPr/>
          <p:nvPr/>
        </p:nvSpPr>
        <p:spPr>
          <a:xfrm>
            <a:off x="1522251" y="2362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13 Rectángulo"/>
          <p:cNvSpPr/>
          <p:nvPr/>
        </p:nvSpPr>
        <p:spPr>
          <a:xfrm>
            <a:off x="1522251" y="2438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14 Rectángulo"/>
          <p:cNvSpPr/>
          <p:nvPr/>
        </p:nvSpPr>
        <p:spPr>
          <a:xfrm>
            <a:off x="1522251" y="2514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Rectángulo"/>
          <p:cNvSpPr/>
          <p:nvPr/>
        </p:nvSpPr>
        <p:spPr>
          <a:xfrm>
            <a:off x="1522251" y="2590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Rectángulo"/>
          <p:cNvSpPr/>
          <p:nvPr/>
        </p:nvSpPr>
        <p:spPr>
          <a:xfrm>
            <a:off x="1522251" y="2667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Rectángulo"/>
          <p:cNvSpPr/>
          <p:nvPr/>
        </p:nvSpPr>
        <p:spPr>
          <a:xfrm>
            <a:off x="1522251" y="2743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Rectángulo"/>
          <p:cNvSpPr/>
          <p:nvPr/>
        </p:nvSpPr>
        <p:spPr>
          <a:xfrm>
            <a:off x="1522251" y="2819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Rectángulo"/>
          <p:cNvSpPr/>
          <p:nvPr/>
        </p:nvSpPr>
        <p:spPr>
          <a:xfrm>
            <a:off x="1522251" y="2895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Rectángulo"/>
          <p:cNvSpPr/>
          <p:nvPr/>
        </p:nvSpPr>
        <p:spPr>
          <a:xfrm>
            <a:off x="1522251" y="2971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Rectángulo"/>
          <p:cNvSpPr/>
          <p:nvPr/>
        </p:nvSpPr>
        <p:spPr>
          <a:xfrm>
            <a:off x="1522251" y="3048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Rectángulo"/>
          <p:cNvSpPr/>
          <p:nvPr/>
        </p:nvSpPr>
        <p:spPr>
          <a:xfrm>
            <a:off x="1522251" y="3124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Rectángulo"/>
          <p:cNvSpPr/>
          <p:nvPr/>
        </p:nvSpPr>
        <p:spPr>
          <a:xfrm>
            <a:off x="1522251" y="3200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Rectángulo"/>
          <p:cNvSpPr/>
          <p:nvPr/>
        </p:nvSpPr>
        <p:spPr>
          <a:xfrm>
            <a:off x="1522251" y="3276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Rectángulo"/>
          <p:cNvSpPr/>
          <p:nvPr/>
        </p:nvSpPr>
        <p:spPr>
          <a:xfrm>
            <a:off x="1522251" y="3352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26 Rectángulo"/>
          <p:cNvSpPr/>
          <p:nvPr/>
        </p:nvSpPr>
        <p:spPr>
          <a:xfrm>
            <a:off x="1520645" y="3429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Rectángulo"/>
          <p:cNvSpPr/>
          <p:nvPr/>
        </p:nvSpPr>
        <p:spPr>
          <a:xfrm>
            <a:off x="1520645" y="3505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Rectángulo"/>
          <p:cNvSpPr/>
          <p:nvPr/>
        </p:nvSpPr>
        <p:spPr>
          <a:xfrm>
            <a:off x="1520645" y="3581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Rectángulo"/>
          <p:cNvSpPr/>
          <p:nvPr/>
        </p:nvSpPr>
        <p:spPr>
          <a:xfrm>
            <a:off x="1520645" y="3657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30 Rectángulo"/>
          <p:cNvSpPr/>
          <p:nvPr/>
        </p:nvSpPr>
        <p:spPr>
          <a:xfrm>
            <a:off x="1520645" y="3733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31 Rectángulo"/>
          <p:cNvSpPr/>
          <p:nvPr/>
        </p:nvSpPr>
        <p:spPr>
          <a:xfrm>
            <a:off x="1520645" y="3810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32 Rectángulo"/>
          <p:cNvSpPr/>
          <p:nvPr/>
        </p:nvSpPr>
        <p:spPr>
          <a:xfrm>
            <a:off x="1520645" y="3886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33 Rectángulo"/>
          <p:cNvSpPr/>
          <p:nvPr/>
        </p:nvSpPr>
        <p:spPr>
          <a:xfrm>
            <a:off x="1520645" y="3962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34 Rectángulo"/>
          <p:cNvSpPr/>
          <p:nvPr/>
        </p:nvSpPr>
        <p:spPr>
          <a:xfrm>
            <a:off x="1520645" y="4038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35 Rectángulo"/>
          <p:cNvSpPr/>
          <p:nvPr/>
        </p:nvSpPr>
        <p:spPr>
          <a:xfrm>
            <a:off x="1520645" y="4114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36 Rectángulo"/>
          <p:cNvSpPr/>
          <p:nvPr/>
        </p:nvSpPr>
        <p:spPr>
          <a:xfrm>
            <a:off x="1520645" y="4191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37 Rectángulo"/>
          <p:cNvSpPr/>
          <p:nvPr/>
        </p:nvSpPr>
        <p:spPr>
          <a:xfrm>
            <a:off x="1520645" y="42672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38 Rectángulo"/>
          <p:cNvSpPr/>
          <p:nvPr/>
        </p:nvSpPr>
        <p:spPr>
          <a:xfrm>
            <a:off x="1520645" y="43434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39 Rectángulo"/>
          <p:cNvSpPr/>
          <p:nvPr/>
        </p:nvSpPr>
        <p:spPr>
          <a:xfrm>
            <a:off x="1520645" y="44196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40 Rectángulo"/>
          <p:cNvSpPr/>
          <p:nvPr/>
        </p:nvSpPr>
        <p:spPr>
          <a:xfrm>
            <a:off x="1520645" y="44958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41 Rectángulo"/>
          <p:cNvSpPr/>
          <p:nvPr/>
        </p:nvSpPr>
        <p:spPr>
          <a:xfrm>
            <a:off x="1520645" y="4572000"/>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Abrir llave"/>
          <p:cNvSpPr/>
          <p:nvPr/>
        </p:nvSpPr>
        <p:spPr>
          <a:xfrm>
            <a:off x="992480" y="2209800"/>
            <a:ext cx="121919" cy="243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cxnSp>
        <p:nvCxnSpPr>
          <p:cNvPr id="44" name="43 Conector recto de flecha"/>
          <p:cNvCxnSpPr/>
          <p:nvPr/>
        </p:nvCxnSpPr>
        <p:spPr>
          <a:xfrm>
            <a:off x="1522251" y="2057400"/>
            <a:ext cx="19182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005011" y="1584512"/>
            <a:ext cx="945515" cy="369332"/>
          </a:xfrm>
          <a:prstGeom prst="rect">
            <a:avLst/>
          </a:prstGeom>
          <a:noFill/>
        </p:spPr>
        <p:txBody>
          <a:bodyPr wrap="none" rtlCol="0">
            <a:spAutoFit/>
          </a:bodyPr>
          <a:lstStyle/>
          <a:p>
            <a:r>
              <a:rPr lang="es-ES_tradnl" dirty="0" smtClean="0"/>
              <a:t>Tiempo</a:t>
            </a:r>
            <a:endParaRPr lang="es-ES_tradnl" dirty="0"/>
          </a:p>
        </p:txBody>
      </p:sp>
      <p:sp>
        <p:nvSpPr>
          <p:cNvPr id="47" name="46 CuadroTexto"/>
          <p:cNvSpPr txBox="1"/>
          <p:nvPr/>
        </p:nvSpPr>
        <p:spPr>
          <a:xfrm>
            <a:off x="152400" y="3267529"/>
            <a:ext cx="748923" cy="369332"/>
          </a:xfrm>
          <a:prstGeom prst="rect">
            <a:avLst/>
          </a:prstGeom>
          <a:noFill/>
        </p:spPr>
        <p:txBody>
          <a:bodyPr wrap="none" rtlCol="0">
            <a:spAutoFit/>
          </a:bodyPr>
          <a:lstStyle/>
          <a:p>
            <a:r>
              <a:rPr lang="es-ES_tradnl" dirty="0" smtClean="0"/>
              <a:t>SIMS</a:t>
            </a:r>
            <a:endParaRPr lang="es-ES_tradnl" dirty="0"/>
          </a:p>
        </p:txBody>
      </p:sp>
      <p:sp>
        <p:nvSpPr>
          <p:cNvPr id="48" name="47 Rectángulo"/>
          <p:cNvSpPr/>
          <p:nvPr/>
        </p:nvSpPr>
        <p:spPr>
          <a:xfrm>
            <a:off x="5747514" y="2209800"/>
            <a:ext cx="91440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48 CuadroTexto"/>
          <p:cNvSpPr txBox="1"/>
          <p:nvPr/>
        </p:nvSpPr>
        <p:spPr>
          <a:xfrm>
            <a:off x="5945668" y="4610100"/>
            <a:ext cx="518091" cy="369332"/>
          </a:xfrm>
          <a:prstGeom prst="rect">
            <a:avLst/>
          </a:prstGeom>
          <a:noFill/>
        </p:spPr>
        <p:txBody>
          <a:bodyPr wrap="none" rtlCol="0">
            <a:spAutoFit/>
          </a:bodyPr>
          <a:lstStyle/>
          <a:p>
            <a:r>
              <a:rPr lang="es-ES_tradnl" dirty="0" smtClean="0"/>
              <a:t>7%</a:t>
            </a:r>
            <a:endParaRPr lang="es-ES_tradnl" dirty="0"/>
          </a:p>
        </p:txBody>
      </p:sp>
      <p:sp>
        <p:nvSpPr>
          <p:cNvPr id="52" name="51 Abrir llave"/>
          <p:cNvSpPr/>
          <p:nvPr/>
        </p:nvSpPr>
        <p:spPr>
          <a:xfrm rot="16200000">
            <a:off x="3515866" y="2919469"/>
            <a:ext cx="274320" cy="4188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3" name="52 Abrir llave"/>
          <p:cNvSpPr/>
          <p:nvPr/>
        </p:nvSpPr>
        <p:spPr>
          <a:xfrm rot="16200000">
            <a:off x="6066751" y="4557561"/>
            <a:ext cx="274320" cy="9127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1" name="50 CuadroTexto"/>
          <p:cNvSpPr txBox="1"/>
          <p:nvPr/>
        </p:nvSpPr>
        <p:spPr>
          <a:xfrm>
            <a:off x="2950526" y="5151119"/>
            <a:ext cx="1685077" cy="369332"/>
          </a:xfrm>
          <a:prstGeom prst="rect">
            <a:avLst/>
          </a:prstGeom>
          <a:noFill/>
        </p:spPr>
        <p:txBody>
          <a:bodyPr wrap="none" rtlCol="0">
            <a:spAutoFit/>
          </a:bodyPr>
          <a:lstStyle/>
          <a:p>
            <a:r>
              <a:rPr lang="es-ES_tradnl" dirty="0" smtClean="0"/>
              <a:t>Entrenamiento</a:t>
            </a:r>
            <a:endParaRPr lang="es-ES_tradnl" dirty="0"/>
          </a:p>
        </p:txBody>
      </p:sp>
      <p:sp>
        <p:nvSpPr>
          <p:cNvPr id="55" name="54 CuadroTexto"/>
          <p:cNvSpPr txBox="1"/>
          <p:nvPr/>
        </p:nvSpPr>
        <p:spPr>
          <a:xfrm>
            <a:off x="5853784" y="5151119"/>
            <a:ext cx="607923" cy="369332"/>
          </a:xfrm>
          <a:prstGeom prst="rect">
            <a:avLst/>
          </a:prstGeom>
          <a:noFill/>
        </p:spPr>
        <p:txBody>
          <a:bodyPr wrap="none" rtlCol="0">
            <a:spAutoFit/>
          </a:bodyPr>
          <a:lstStyle/>
          <a:p>
            <a:r>
              <a:rPr lang="es-ES_tradnl" dirty="0" smtClean="0"/>
              <a:t>Test</a:t>
            </a:r>
            <a:endParaRPr lang="es-ES_tradnl" dirty="0"/>
          </a:p>
        </p:txBody>
      </p:sp>
      <p:sp>
        <p:nvSpPr>
          <p:cNvPr id="50" name="49 CuadroTexto"/>
          <p:cNvSpPr txBox="1"/>
          <p:nvPr/>
        </p:nvSpPr>
        <p:spPr>
          <a:xfrm>
            <a:off x="3288852" y="4632903"/>
            <a:ext cx="646331" cy="369332"/>
          </a:xfrm>
          <a:prstGeom prst="rect">
            <a:avLst/>
          </a:prstGeom>
          <a:noFill/>
        </p:spPr>
        <p:txBody>
          <a:bodyPr wrap="none" rtlCol="0">
            <a:spAutoFit/>
          </a:bodyPr>
          <a:lstStyle/>
          <a:p>
            <a:r>
              <a:rPr lang="es-ES_tradnl" dirty="0" smtClean="0"/>
              <a:t>93%</a:t>
            </a:r>
            <a:endParaRPr lang="es-ES_tradnl" dirty="0"/>
          </a:p>
        </p:txBody>
      </p:sp>
      <p:sp>
        <p:nvSpPr>
          <p:cNvPr id="54"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1802352"/>
            <a:ext cx="1821646" cy="132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405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9887" y="844659"/>
            <a:ext cx="8795513"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_tradnl" sz="2000" dirty="0" smtClean="0"/>
              <a:t>Test set 2-fechas:  Las dos fechas similares a las fechas de reto tomadas de la serie temporal de entrenamiento</a:t>
            </a:r>
            <a:endParaRPr lang="es-ES_tradnl" sz="2000" dirty="0"/>
          </a:p>
        </p:txBody>
      </p:sp>
      <p:sp>
        <p:nvSpPr>
          <p:cNvPr id="10" name="9 CuadroTexto"/>
          <p:cNvSpPr txBox="1"/>
          <p:nvPr/>
        </p:nvSpPr>
        <p:spPr>
          <a:xfrm>
            <a:off x="119887" y="5749330"/>
            <a:ext cx="4961615"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Aplicable en todos los métodos</a:t>
            </a:r>
          </a:p>
          <a:p>
            <a:pPr marL="285750" indent="-285750">
              <a:buFont typeface="Arial" panose="020B0604020202020204" pitchFamily="34" charset="0"/>
              <a:buChar char="•"/>
            </a:pPr>
            <a:r>
              <a:rPr lang="es-ES_tradnl" dirty="0" smtClean="0"/>
              <a:t>El menor tiempo de cómputo</a:t>
            </a:r>
          </a:p>
          <a:p>
            <a:pPr marL="285750" indent="-285750">
              <a:buFont typeface="Arial" panose="020B0604020202020204" pitchFamily="34" charset="0"/>
              <a:buChar char="•"/>
            </a:pPr>
            <a:r>
              <a:rPr lang="es-ES_tradnl" dirty="0" smtClean="0"/>
              <a:t>El peor uso de los datos de entrenamiento</a:t>
            </a:r>
            <a:endParaRPr lang="es-ES_tradnl" dirty="0"/>
          </a:p>
        </p:txBody>
      </p:sp>
      <p:sp>
        <p:nvSpPr>
          <p:cNvPr id="9" name="8 Rectángulo"/>
          <p:cNvSpPr/>
          <p:nvPr/>
        </p:nvSpPr>
        <p:spPr>
          <a:xfrm>
            <a:off x="1870737" y="2556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Rectángulo"/>
          <p:cNvSpPr/>
          <p:nvPr/>
        </p:nvSpPr>
        <p:spPr>
          <a:xfrm>
            <a:off x="1870737" y="2632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12 Rectángulo"/>
          <p:cNvSpPr/>
          <p:nvPr/>
        </p:nvSpPr>
        <p:spPr>
          <a:xfrm>
            <a:off x="1870737" y="2709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13 Rectángulo"/>
          <p:cNvSpPr/>
          <p:nvPr/>
        </p:nvSpPr>
        <p:spPr>
          <a:xfrm>
            <a:off x="1870737" y="2785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14 Rectángulo"/>
          <p:cNvSpPr/>
          <p:nvPr/>
        </p:nvSpPr>
        <p:spPr>
          <a:xfrm>
            <a:off x="1870737" y="2861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Rectángulo"/>
          <p:cNvSpPr/>
          <p:nvPr/>
        </p:nvSpPr>
        <p:spPr>
          <a:xfrm>
            <a:off x="1870737" y="2937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Rectángulo"/>
          <p:cNvSpPr/>
          <p:nvPr/>
        </p:nvSpPr>
        <p:spPr>
          <a:xfrm>
            <a:off x="1870737" y="3013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Rectángulo"/>
          <p:cNvSpPr/>
          <p:nvPr/>
        </p:nvSpPr>
        <p:spPr>
          <a:xfrm>
            <a:off x="1870737" y="3090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Rectángulo"/>
          <p:cNvSpPr/>
          <p:nvPr/>
        </p:nvSpPr>
        <p:spPr>
          <a:xfrm>
            <a:off x="1870737" y="3166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Rectángulo"/>
          <p:cNvSpPr/>
          <p:nvPr/>
        </p:nvSpPr>
        <p:spPr>
          <a:xfrm>
            <a:off x="1870737" y="3242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Rectángulo"/>
          <p:cNvSpPr/>
          <p:nvPr/>
        </p:nvSpPr>
        <p:spPr>
          <a:xfrm>
            <a:off x="1870737" y="3318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Rectángulo"/>
          <p:cNvSpPr/>
          <p:nvPr/>
        </p:nvSpPr>
        <p:spPr>
          <a:xfrm>
            <a:off x="1870737" y="3394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Rectángulo"/>
          <p:cNvSpPr/>
          <p:nvPr/>
        </p:nvSpPr>
        <p:spPr>
          <a:xfrm>
            <a:off x="1870737" y="3471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Rectángulo"/>
          <p:cNvSpPr/>
          <p:nvPr/>
        </p:nvSpPr>
        <p:spPr>
          <a:xfrm>
            <a:off x="1870737" y="3547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Rectángulo"/>
          <p:cNvSpPr/>
          <p:nvPr/>
        </p:nvSpPr>
        <p:spPr>
          <a:xfrm>
            <a:off x="1870737" y="3623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Rectángulo"/>
          <p:cNvSpPr/>
          <p:nvPr/>
        </p:nvSpPr>
        <p:spPr>
          <a:xfrm>
            <a:off x="1870737" y="3699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26 Rectángulo"/>
          <p:cNvSpPr/>
          <p:nvPr/>
        </p:nvSpPr>
        <p:spPr>
          <a:xfrm>
            <a:off x="1869131" y="3775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Rectángulo"/>
          <p:cNvSpPr/>
          <p:nvPr/>
        </p:nvSpPr>
        <p:spPr>
          <a:xfrm>
            <a:off x="1869131" y="3852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Rectángulo"/>
          <p:cNvSpPr/>
          <p:nvPr/>
        </p:nvSpPr>
        <p:spPr>
          <a:xfrm>
            <a:off x="1869131" y="3928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Rectángulo"/>
          <p:cNvSpPr/>
          <p:nvPr/>
        </p:nvSpPr>
        <p:spPr>
          <a:xfrm>
            <a:off x="1869131" y="4004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30 Rectángulo"/>
          <p:cNvSpPr/>
          <p:nvPr/>
        </p:nvSpPr>
        <p:spPr>
          <a:xfrm>
            <a:off x="1869131" y="4080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31 Rectángulo"/>
          <p:cNvSpPr/>
          <p:nvPr/>
        </p:nvSpPr>
        <p:spPr>
          <a:xfrm>
            <a:off x="1869131" y="4156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32 Rectángulo"/>
          <p:cNvSpPr/>
          <p:nvPr/>
        </p:nvSpPr>
        <p:spPr>
          <a:xfrm>
            <a:off x="1869131" y="4233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33 Rectángulo"/>
          <p:cNvSpPr/>
          <p:nvPr/>
        </p:nvSpPr>
        <p:spPr>
          <a:xfrm>
            <a:off x="1869131" y="4309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34 Rectángulo"/>
          <p:cNvSpPr/>
          <p:nvPr/>
        </p:nvSpPr>
        <p:spPr>
          <a:xfrm>
            <a:off x="1869131" y="4385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35 Rectángulo"/>
          <p:cNvSpPr/>
          <p:nvPr/>
        </p:nvSpPr>
        <p:spPr>
          <a:xfrm>
            <a:off x="1869131" y="4461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36 Rectángulo"/>
          <p:cNvSpPr/>
          <p:nvPr/>
        </p:nvSpPr>
        <p:spPr>
          <a:xfrm>
            <a:off x="1869131" y="4537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37 Rectángulo"/>
          <p:cNvSpPr/>
          <p:nvPr/>
        </p:nvSpPr>
        <p:spPr>
          <a:xfrm>
            <a:off x="1869131" y="4614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38 Rectángulo"/>
          <p:cNvSpPr/>
          <p:nvPr/>
        </p:nvSpPr>
        <p:spPr>
          <a:xfrm>
            <a:off x="1869131" y="4690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39 Rectángulo"/>
          <p:cNvSpPr/>
          <p:nvPr/>
        </p:nvSpPr>
        <p:spPr>
          <a:xfrm>
            <a:off x="1869131" y="4766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40 Rectángulo"/>
          <p:cNvSpPr/>
          <p:nvPr/>
        </p:nvSpPr>
        <p:spPr>
          <a:xfrm>
            <a:off x="1869131" y="4842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41 Rectángulo"/>
          <p:cNvSpPr/>
          <p:nvPr/>
        </p:nvSpPr>
        <p:spPr>
          <a:xfrm>
            <a:off x="1869131" y="4918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Abrir llave"/>
          <p:cNvSpPr/>
          <p:nvPr/>
        </p:nvSpPr>
        <p:spPr>
          <a:xfrm>
            <a:off x="1630681" y="2556749"/>
            <a:ext cx="121919" cy="243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cxnSp>
        <p:nvCxnSpPr>
          <p:cNvPr id="44" name="43 Conector recto de flecha"/>
          <p:cNvCxnSpPr/>
          <p:nvPr/>
        </p:nvCxnSpPr>
        <p:spPr>
          <a:xfrm>
            <a:off x="1870737" y="2404349"/>
            <a:ext cx="19182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353497" y="1931461"/>
            <a:ext cx="945515" cy="369332"/>
          </a:xfrm>
          <a:prstGeom prst="rect">
            <a:avLst/>
          </a:prstGeom>
          <a:noFill/>
        </p:spPr>
        <p:txBody>
          <a:bodyPr wrap="none" rtlCol="0">
            <a:spAutoFit/>
          </a:bodyPr>
          <a:lstStyle/>
          <a:p>
            <a:r>
              <a:rPr lang="es-ES_tradnl" dirty="0" smtClean="0"/>
              <a:t>Tiempo</a:t>
            </a:r>
            <a:endParaRPr lang="es-ES_tradnl" dirty="0"/>
          </a:p>
        </p:txBody>
      </p:sp>
      <p:sp>
        <p:nvSpPr>
          <p:cNvPr id="47" name="46 CuadroTexto"/>
          <p:cNvSpPr txBox="1"/>
          <p:nvPr/>
        </p:nvSpPr>
        <p:spPr>
          <a:xfrm>
            <a:off x="851277" y="3462078"/>
            <a:ext cx="748923" cy="369332"/>
          </a:xfrm>
          <a:prstGeom prst="rect">
            <a:avLst/>
          </a:prstGeom>
          <a:noFill/>
        </p:spPr>
        <p:txBody>
          <a:bodyPr wrap="none" rtlCol="0">
            <a:spAutoFit/>
          </a:bodyPr>
          <a:lstStyle/>
          <a:p>
            <a:r>
              <a:rPr lang="es-ES_tradnl" dirty="0" smtClean="0"/>
              <a:t>SIMS</a:t>
            </a:r>
            <a:endParaRPr lang="es-ES_tradnl" dirty="0"/>
          </a:p>
        </p:txBody>
      </p:sp>
      <p:sp>
        <p:nvSpPr>
          <p:cNvPr id="52" name="51 Abrir llave"/>
          <p:cNvSpPr/>
          <p:nvPr/>
        </p:nvSpPr>
        <p:spPr>
          <a:xfrm rot="16200000">
            <a:off x="3864352" y="3071871"/>
            <a:ext cx="274320" cy="4188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1" name="50 CuadroTexto"/>
          <p:cNvSpPr txBox="1"/>
          <p:nvPr/>
        </p:nvSpPr>
        <p:spPr>
          <a:xfrm>
            <a:off x="3276600" y="5257800"/>
            <a:ext cx="1685077" cy="369332"/>
          </a:xfrm>
          <a:prstGeom prst="rect">
            <a:avLst/>
          </a:prstGeom>
          <a:noFill/>
        </p:spPr>
        <p:txBody>
          <a:bodyPr wrap="none" rtlCol="0">
            <a:spAutoFit/>
          </a:bodyPr>
          <a:lstStyle/>
          <a:p>
            <a:r>
              <a:rPr lang="es-ES_tradnl" dirty="0" smtClean="0"/>
              <a:t>Entrenamiento</a:t>
            </a:r>
            <a:endParaRPr lang="es-ES_tradnl" dirty="0"/>
          </a:p>
        </p:txBody>
      </p:sp>
      <p:sp>
        <p:nvSpPr>
          <p:cNvPr id="55" name="54 CuadroTexto"/>
          <p:cNvSpPr txBox="1"/>
          <p:nvPr/>
        </p:nvSpPr>
        <p:spPr>
          <a:xfrm>
            <a:off x="6202270" y="5498068"/>
            <a:ext cx="607923" cy="369332"/>
          </a:xfrm>
          <a:prstGeom prst="rect">
            <a:avLst/>
          </a:prstGeom>
          <a:noFill/>
        </p:spPr>
        <p:txBody>
          <a:bodyPr wrap="none" rtlCol="0">
            <a:spAutoFit/>
          </a:bodyPr>
          <a:lstStyle/>
          <a:p>
            <a:r>
              <a:rPr lang="es-ES_tradnl" dirty="0" smtClean="0"/>
              <a:t>Test</a:t>
            </a:r>
            <a:endParaRPr lang="es-ES_tradnl" dirty="0"/>
          </a:p>
        </p:txBody>
      </p:sp>
      <p:sp>
        <p:nvSpPr>
          <p:cNvPr id="54" name="53 Rectángulo"/>
          <p:cNvSpPr/>
          <p:nvPr/>
        </p:nvSpPr>
        <p:spPr>
          <a:xfrm>
            <a:off x="6102245" y="2556749"/>
            <a:ext cx="901908" cy="2438400"/>
          </a:xfrm>
          <a:prstGeom prst="rect">
            <a:avLst/>
          </a:prstGeom>
          <a:solidFill>
            <a:schemeClr val="bg1">
              <a:lumMod val="95000"/>
              <a:alpha val="9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49 Rectángulo"/>
          <p:cNvSpPr/>
          <p:nvPr/>
        </p:nvSpPr>
        <p:spPr>
          <a:xfrm>
            <a:off x="6701659" y="2543075"/>
            <a:ext cx="10627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47 Rectángulo"/>
          <p:cNvSpPr/>
          <p:nvPr/>
        </p:nvSpPr>
        <p:spPr>
          <a:xfrm>
            <a:off x="6366262" y="2544469"/>
            <a:ext cx="10627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Forma libre"/>
          <p:cNvSpPr/>
          <p:nvPr/>
        </p:nvSpPr>
        <p:spPr>
          <a:xfrm>
            <a:off x="6447971" y="5029200"/>
            <a:ext cx="0" cy="478971"/>
          </a:xfrm>
          <a:custGeom>
            <a:avLst/>
            <a:gdLst>
              <a:gd name="connsiteX0" fmla="*/ 0 w 0"/>
              <a:gd name="connsiteY0" fmla="*/ 478971 h 478971"/>
              <a:gd name="connsiteX1" fmla="*/ 0 w 0"/>
              <a:gd name="connsiteY1" fmla="*/ 0 h 478971"/>
              <a:gd name="connsiteX2" fmla="*/ 0 w 0"/>
              <a:gd name="connsiteY2" fmla="*/ 0 h 478971"/>
            </a:gdLst>
            <a:ahLst/>
            <a:cxnLst>
              <a:cxn ang="0">
                <a:pos x="connsiteX0" y="connsiteY0"/>
              </a:cxn>
              <a:cxn ang="0">
                <a:pos x="connsiteX1" y="connsiteY1"/>
              </a:cxn>
              <a:cxn ang="0">
                <a:pos x="connsiteX2" y="connsiteY2"/>
              </a:cxn>
            </a:cxnLst>
            <a:rect l="l" t="t" r="r" b="b"/>
            <a:pathLst>
              <a:path h="478971">
                <a:moveTo>
                  <a:pt x="0" y="478971"/>
                </a:moveTo>
                <a:lnTo>
                  <a:pt x="0" y="0"/>
                </a:lnTo>
                <a:lnTo>
                  <a:pt x="0" y="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4" name="3 Forma libre"/>
          <p:cNvSpPr/>
          <p:nvPr/>
        </p:nvSpPr>
        <p:spPr>
          <a:xfrm>
            <a:off x="6506029" y="5072743"/>
            <a:ext cx="248765" cy="420914"/>
          </a:xfrm>
          <a:custGeom>
            <a:avLst/>
            <a:gdLst>
              <a:gd name="connsiteX0" fmla="*/ 0 w 391885"/>
              <a:gd name="connsiteY0" fmla="*/ 420914 h 420914"/>
              <a:gd name="connsiteX1" fmla="*/ 391885 w 391885"/>
              <a:gd name="connsiteY1" fmla="*/ 0 h 420914"/>
              <a:gd name="connsiteX2" fmla="*/ 391885 w 391885"/>
              <a:gd name="connsiteY2" fmla="*/ 0 h 420914"/>
            </a:gdLst>
            <a:ahLst/>
            <a:cxnLst>
              <a:cxn ang="0">
                <a:pos x="connsiteX0" y="connsiteY0"/>
              </a:cxn>
              <a:cxn ang="0">
                <a:pos x="connsiteX1" y="connsiteY1"/>
              </a:cxn>
              <a:cxn ang="0">
                <a:pos x="connsiteX2" y="connsiteY2"/>
              </a:cxn>
            </a:cxnLst>
            <a:rect l="l" t="t" r="r" b="b"/>
            <a:pathLst>
              <a:path w="391885" h="420914">
                <a:moveTo>
                  <a:pt x="0" y="420914"/>
                </a:moveTo>
                <a:lnTo>
                  <a:pt x="391885" y="0"/>
                </a:lnTo>
                <a:lnTo>
                  <a:pt x="391885" y="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 name="4 CuadroTexto"/>
          <p:cNvSpPr txBox="1"/>
          <p:nvPr/>
        </p:nvSpPr>
        <p:spPr>
          <a:xfrm>
            <a:off x="6701659" y="1827163"/>
            <a:ext cx="2082621" cy="307777"/>
          </a:xfrm>
          <a:prstGeom prst="rect">
            <a:avLst/>
          </a:prstGeom>
          <a:noFill/>
        </p:spPr>
        <p:txBody>
          <a:bodyPr wrap="none" rtlCol="0">
            <a:spAutoFit/>
          </a:bodyPr>
          <a:lstStyle/>
          <a:p>
            <a:r>
              <a:rPr lang="es-ES_tradnl" sz="1400" dirty="0" smtClean="0"/>
              <a:t>26/04/2015 10:00-12:00</a:t>
            </a:r>
            <a:endParaRPr lang="es-ES_tradnl" sz="1400" dirty="0"/>
          </a:p>
        </p:txBody>
      </p:sp>
      <p:sp>
        <p:nvSpPr>
          <p:cNvPr id="57" name="56 CuadroTexto"/>
          <p:cNvSpPr txBox="1"/>
          <p:nvPr/>
        </p:nvSpPr>
        <p:spPr>
          <a:xfrm>
            <a:off x="7137579" y="2146904"/>
            <a:ext cx="2082621" cy="307777"/>
          </a:xfrm>
          <a:prstGeom prst="rect">
            <a:avLst/>
          </a:prstGeom>
          <a:noFill/>
        </p:spPr>
        <p:txBody>
          <a:bodyPr wrap="none" rtlCol="0">
            <a:spAutoFit/>
          </a:bodyPr>
          <a:lstStyle/>
          <a:p>
            <a:r>
              <a:rPr lang="es-ES_tradnl" sz="1400" dirty="0" smtClean="0"/>
              <a:t>27/04/2015 16:00-18:00</a:t>
            </a:r>
            <a:endParaRPr lang="es-ES_tradnl" sz="1400" dirty="0"/>
          </a:p>
        </p:txBody>
      </p:sp>
      <p:sp>
        <p:nvSpPr>
          <p:cNvPr id="58" name="57 CuadroTexto"/>
          <p:cNvSpPr txBox="1"/>
          <p:nvPr/>
        </p:nvSpPr>
        <p:spPr>
          <a:xfrm>
            <a:off x="5962842" y="1551057"/>
            <a:ext cx="2082621" cy="307777"/>
          </a:xfrm>
          <a:prstGeom prst="rect">
            <a:avLst/>
          </a:prstGeom>
          <a:noFill/>
        </p:spPr>
        <p:txBody>
          <a:bodyPr wrap="none" rtlCol="0">
            <a:spAutoFit/>
          </a:bodyPr>
          <a:lstStyle/>
          <a:p>
            <a:r>
              <a:rPr lang="es-ES_tradnl" sz="1400" dirty="0" smtClean="0"/>
              <a:t>24/04/2015 22:00-24:00</a:t>
            </a:r>
            <a:endParaRPr lang="es-ES_tradnl" sz="1400" dirty="0"/>
          </a:p>
        </p:txBody>
      </p:sp>
      <p:sp>
        <p:nvSpPr>
          <p:cNvPr id="7" name="6 Forma libre"/>
          <p:cNvSpPr/>
          <p:nvPr/>
        </p:nvSpPr>
        <p:spPr>
          <a:xfrm>
            <a:off x="6404429" y="1966686"/>
            <a:ext cx="362857" cy="580571"/>
          </a:xfrm>
          <a:custGeom>
            <a:avLst/>
            <a:gdLst>
              <a:gd name="connsiteX0" fmla="*/ 362857 w 362857"/>
              <a:gd name="connsiteY0" fmla="*/ 0 h 580571"/>
              <a:gd name="connsiteX1" fmla="*/ 0 w 362857"/>
              <a:gd name="connsiteY1" fmla="*/ 580571 h 580571"/>
              <a:gd name="connsiteX2" fmla="*/ 0 w 362857"/>
              <a:gd name="connsiteY2" fmla="*/ 580571 h 580571"/>
            </a:gdLst>
            <a:ahLst/>
            <a:cxnLst>
              <a:cxn ang="0">
                <a:pos x="connsiteX0" y="connsiteY0"/>
              </a:cxn>
              <a:cxn ang="0">
                <a:pos x="connsiteX1" y="connsiteY1"/>
              </a:cxn>
              <a:cxn ang="0">
                <a:pos x="connsiteX2" y="connsiteY2"/>
              </a:cxn>
            </a:cxnLst>
            <a:rect l="l" t="t" r="r" b="b"/>
            <a:pathLst>
              <a:path w="362857" h="580571">
                <a:moveTo>
                  <a:pt x="362857" y="0"/>
                </a:moveTo>
                <a:lnTo>
                  <a:pt x="0" y="580571"/>
                </a:lnTo>
                <a:lnTo>
                  <a:pt x="0" y="580571"/>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solidFill>
                <a:schemeClr val="tx1"/>
              </a:solidFill>
            </a:endParaRPr>
          </a:p>
        </p:txBody>
      </p:sp>
      <p:sp>
        <p:nvSpPr>
          <p:cNvPr id="8" name="7 Forma libre"/>
          <p:cNvSpPr/>
          <p:nvPr/>
        </p:nvSpPr>
        <p:spPr>
          <a:xfrm>
            <a:off x="6810829" y="2300514"/>
            <a:ext cx="348342" cy="217715"/>
          </a:xfrm>
          <a:custGeom>
            <a:avLst/>
            <a:gdLst>
              <a:gd name="connsiteX0" fmla="*/ 348342 w 348342"/>
              <a:gd name="connsiteY0" fmla="*/ 0 h 217715"/>
              <a:gd name="connsiteX1" fmla="*/ 0 w 348342"/>
              <a:gd name="connsiteY1" fmla="*/ 217715 h 217715"/>
              <a:gd name="connsiteX2" fmla="*/ 0 w 348342"/>
              <a:gd name="connsiteY2" fmla="*/ 217715 h 217715"/>
            </a:gdLst>
            <a:ahLst/>
            <a:cxnLst>
              <a:cxn ang="0">
                <a:pos x="connsiteX0" y="connsiteY0"/>
              </a:cxn>
              <a:cxn ang="0">
                <a:pos x="connsiteX1" y="connsiteY1"/>
              </a:cxn>
              <a:cxn ang="0">
                <a:pos x="connsiteX2" y="connsiteY2"/>
              </a:cxn>
            </a:cxnLst>
            <a:rect l="l" t="t" r="r" b="b"/>
            <a:pathLst>
              <a:path w="348342" h="217715">
                <a:moveTo>
                  <a:pt x="348342" y="0"/>
                </a:moveTo>
                <a:lnTo>
                  <a:pt x="0" y="217715"/>
                </a:lnTo>
                <a:lnTo>
                  <a:pt x="0" y="217715"/>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solidFill>
                <a:schemeClr val="tx1"/>
              </a:solidFill>
            </a:endParaRPr>
          </a:p>
        </p:txBody>
      </p:sp>
      <p:cxnSp>
        <p:nvCxnSpPr>
          <p:cNvPr id="45" name="44 Conector recto de flecha"/>
          <p:cNvCxnSpPr/>
          <p:nvPr/>
        </p:nvCxnSpPr>
        <p:spPr>
          <a:xfrm flipH="1">
            <a:off x="6102245" y="1827163"/>
            <a:ext cx="264017" cy="729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59" name="Picture 2" descr="Resultado de imagen de validac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285" y="3090149"/>
            <a:ext cx="1363708" cy="136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200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7003" y="784293"/>
            <a:ext cx="8929013"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_tradnl" sz="2000" dirty="0" smtClean="0"/>
              <a:t>Test set con Cross-</a:t>
            </a:r>
            <a:r>
              <a:rPr lang="es-ES_tradnl" sz="2000" dirty="0" err="1" smtClean="0"/>
              <a:t>Validation</a:t>
            </a:r>
            <a:r>
              <a:rPr lang="es-ES_tradnl" sz="2000" dirty="0" smtClean="0"/>
              <a:t> (CV):  CV sobre el 15% final de la serie temporal de entrenamiento</a:t>
            </a:r>
            <a:endParaRPr lang="es-ES_tradnl" sz="2000" dirty="0"/>
          </a:p>
        </p:txBody>
      </p:sp>
      <p:sp>
        <p:nvSpPr>
          <p:cNvPr id="10" name="9 CuadroTexto"/>
          <p:cNvSpPr txBox="1"/>
          <p:nvPr/>
        </p:nvSpPr>
        <p:spPr>
          <a:xfrm>
            <a:off x="254051" y="5698530"/>
            <a:ext cx="4653838" cy="923330"/>
          </a:xfrm>
          <a:prstGeom prst="rect">
            <a:avLst/>
          </a:prstGeom>
          <a:noFill/>
        </p:spPr>
        <p:txBody>
          <a:bodyPr wrap="none" rtlCol="0">
            <a:spAutoFit/>
          </a:bodyPr>
          <a:lstStyle/>
          <a:p>
            <a:pPr marL="285750" indent="-285750">
              <a:buFont typeface="Arial" panose="020B0604020202020204" pitchFamily="34" charset="0"/>
              <a:buChar char="•"/>
            </a:pPr>
            <a:r>
              <a:rPr lang="es-ES_tradnl" dirty="0" smtClean="0"/>
              <a:t>Aplicable en todos los métodos</a:t>
            </a:r>
          </a:p>
          <a:p>
            <a:pPr marL="285750" indent="-285750">
              <a:buFont typeface="Arial" panose="020B0604020202020204" pitchFamily="34" charset="0"/>
              <a:buChar char="•"/>
            </a:pPr>
            <a:r>
              <a:rPr lang="es-ES_tradnl" dirty="0" smtClean="0"/>
              <a:t>Mayor tiempo de cómputo</a:t>
            </a:r>
          </a:p>
          <a:p>
            <a:pPr marL="285750" indent="-285750">
              <a:buFont typeface="Arial" panose="020B0604020202020204" pitchFamily="34" charset="0"/>
              <a:buChar char="•"/>
            </a:pPr>
            <a:r>
              <a:rPr lang="es-ES_tradnl" dirty="0" smtClean="0"/>
              <a:t>Mejor uso de los datos de entrenamiento</a:t>
            </a:r>
            <a:endParaRPr lang="es-ES_tradnl" dirty="0"/>
          </a:p>
        </p:txBody>
      </p:sp>
      <p:sp>
        <p:nvSpPr>
          <p:cNvPr id="9" name="8 Rectángulo"/>
          <p:cNvSpPr/>
          <p:nvPr/>
        </p:nvSpPr>
        <p:spPr>
          <a:xfrm>
            <a:off x="1794537" y="2404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Rectángulo"/>
          <p:cNvSpPr/>
          <p:nvPr/>
        </p:nvSpPr>
        <p:spPr>
          <a:xfrm>
            <a:off x="1794537" y="2480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12 Rectángulo"/>
          <p:cNvSpPr/>
          <p:nvPr/>
        </p:nvSpPr>
        <p:spPr>
          <a:xfrm>
            <a:off x="1794537" y="2556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13 Rectángulo"/>
          <p:cNvSpPr/>
          <p:nvPr/>
        </p:nvSpPr>
        <p:spPr>
          <a:xfrm>
            <a:off x="1794537" y="2632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14 Rectángulo"/>
          <p:cNvSpPr/>
          <p:nvPr/>
        </p:nvSpPr>
        <p:spPr>
          <a:xfrm>
            <a:off x="1794537" y="2709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Rectángulo"/>
          <p:cNvSpPr/>
          <p:nvPr/>
        </p:nvSpPr>
        <p:spPr>
          <a:xfrm>
            <a:off x="1794537" y="2785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Rectángulo"/>
          <p:cNvSpPr/>
          <p:nvPr/>
        </p:nvSpPr>
        <p:spPr>
          <a:xfrm>
            <a:off x="1794537" y="2861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Rectángulo"/>
          <p:cNvSpPr/>
          <p:nvPr/>
        </p:nvSpPr>
        <p:spPr>
          <a:xfrm>
            <a:off x="1794537" y="2937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Rectángulo"/>
          <p:cNvSpPr/>
          <p:nvPr/>
        </p:nvSpPr>
        <p:spPr>
          <a:xfrm>
            <a:off x="1794537" y="3013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Rectángulo"/>
          <p:cNvSpPr/>
          <p:nvPr/>
        </p:nvSpPr>
        <p:spPr>
          <a:xfrm>
            <a:off x="1794537" y="3090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Rectángulo"/>
          <p:cNvSpPr/>
          <p:nvPr/>
        </p:nvSpPr>
        <p:spPr>
          <a:xfrm>
            <a:off x="1794537" y="3166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Rectángulo"/>
          <p:cNvSpPr/>
          <p:nvPr/>
        </p:nvSpPr>
        <p:spPr>
          <a:xfrm>
            <a:off x="1794537" y="3242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Rectángulo"/>
          <p:cNvSpPr/>
          <p:nvPr/>
        </p:nvSpPr>
        <p:spPr>
          <a:xfrm>
            <a:off x="1794537" y="3318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Rectángulo"/>
          <p:cNvSpPr/>
          <p:nvPr/>
        </p:nvSpPr>
        <p:spPr>
          <a:xfrm>
            <a:off x="1794537" y="3394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Rectángulo"/>
          <p:cNvSpPr/>
          <p:nvPr/>
        </p:nvSpPr>
        <p:spPr>
          <a:xfrm>
            <a:off x="1794537" y="3471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Rectángulo"/>
          <p:cNvSpPr/>
          <p:nvPr/>
        </p:nvSpPr>
        <p:spPr>
          <a:xfrm>
            <a:off x="1794537" y="3547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26 Rectángulo"/>
          <p:cNvSpPr/>
          <p:nvPr/>
        </p:nvSpPr>
        <p:spPr>
          <a:xfrm>
            <a:off x="1792931" y="3623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Rectángulo"/>
          <p:cNvSpPr/>
          <p:nvPr/>
        </p:nvSpPr>
        <p:spPr>
          <a:xfrm>
            <a:off x="1792931" y="3699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Rectángulo"/>
          <p:cNvSpPr/>
          <p:nvPr/>
        </p:nvSpPr>
        <p:spPr>
          <a:xfrm>
            <a:off x="1792931" y="3775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Rectángulo"/>
          <p:cNvSpPr/>
          <p:nvPr/>
        </p:nvSpPr>
        <p:spPr>
          <a:xfrm>
            <a:off x="1792931" y="3852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30 Rectángulo"/>
          <p:cNvSpPr/>
          <p:nvPr/>
        </p:nvSpPr>
        <p:spPr>
          <a:xfrm>
            <a:off x="1792931" y="3928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31 Rectángulo"/>
          <p:cNvSpPr/>
          <p:nvPr/>
        </p:nvSpPr>
        <p:spPr>
          <a:xfrm>
            <a:off x="1792931" y="4004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32 Rectángulo"/>
          <p:cNvSpPr/>
          <p:nvPr/>
        </p:nvSpPr>
        <p:spPr>
          <a:xfrm>
            <a:off x="1792931" y="4080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33 Rectángulo"/>
          <p:cNvSpPr/>
          <p:nvPr/>
        </p:nvSpPr>
        <p:spPr>
          <a:xfrm>
            <a:off x="1792931" y="4156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34 Rectángulo"/>
          <p:cNvSpPr/>
          <p:nvPr/>
        </p:nvSpPr>
        <p:spPr>
          <a:xfrm>
            <a:off x="1792931" y="4233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35 Rectángulo"/>
          <p:cNvSpPr/>
          <p:nvPr/>
        </p:nvSpPr>
        <p:spPr>
          <a:xfrm>
            <a:off x="1792931" y="4309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36 Rectángulo"/>
          <p:cNvSpPr/>
          <p:nvPr/>
        </p:nvSpPr>
        <p:spPr>
          <a:xfrm>
            <a:off x="1792931" y="4385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37 Rectángulo"/>
          <p:cNvSpPr/>
          <p:nvPr/>
        </p:nvSpPr>
        <p:spPr>
          <a:xfrm>
            <a:off x="1792931" y="44617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38 Rectángulo"/>
          <p:cNvSpPr/>
          <p:nvPr/>
        </p:nvSpPr>
        <p:spPr>
          <a:xfrm>
            <a:off x="1792931" y="45379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39 Rectángulo"/>
          <p:cNvSpPr/>
          <p:nvPr/>
        </p:nvSpPr>
        <p:spPr>
          <a:xfrm>
            <a:off x="1792931" y="46141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40 Rectángulo"/>
          <p:cNvSpPr/>
          <p:nvPr/>
        </p:nvSpPr>
        <p:spPr>
          <a:xfrm>
            <a:off x="1792931" y="46903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41 Rectángulo"/>
          <p:cNvSpPr/>
          <p:nvPr/>
        </p:nvSpPr>
        <p:spPr>
          <a:xfrm>
            <a:off x="1792931" y="4766549"/>
            <a:ext cx="5139663"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Abrir llave"/>
          <p:cNvSpPr/>
          <p:nvPr/>
        </p:nvSpPr>
        <p:spPr>
          <a:xfrm>
            <a:off x="1264766" y="2404349"/>
            <a:ext cx="121919" cy="243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cxnSp>
        <p:nvCxnSpPr>
          <p:cNvPr id="44" name="43 Conector recto de flecha"/>
          <p:cNvCxnSpPr/>
          <p:nvPr/>
        </p:nvCxnSpPr>
        <p:spPr>
          <a:xfrm>
            <a:off x="1794537" y="2251949"/>
            <a:ext cx="19182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277297" y="1779061"/>
            <a:ext cx="945515" cy="369332"/>
          </a:xfrm>
          <a:prstGeom prst="rect">
            <a:avLst/>
          </a:prstGeom>
          <a:noFill/>
        </p:spPr>
        <p:txBody>
          <a:bodyPr wrap="none" rtlCol="0">
            <a:spAutoFit/>
          </a:bodyPr>
          <a:lstStyle/>
          <a:p>
            <a:r>
              <a:rPr lang="es-ES_tradnl" dirty="0" smtClean="0"/>
              <a:t>Tiempo</a:t>
            </a:r>
            <a:endParaRPr lang="es-ES_tradnl" dirty="0"/>
          </a:p>
        </p:txBody>
      </p:sp>
      <p:sp>
        <p:nvSpPr>
          <p:cNvPr id="47" name="46 CuadroTexto"/>
          <p:cNvSpPr txBox="1"/>
          <p:nvPr/>
        </p:nvSpPr>
        <p:spPr>
          <a:xfrm>
            <a:off x="424686" y="3462078"/>
            <a:ext cx="748923" cy="369332"/>
          </a:xfrm>
          <a:prstGeom prst="rect">
            <a:avLst/>
          </a:prstGeom>
          <a:noFill/>
        </p:spPr>
        <p:txBody>
          <a:bodyPr wrap="none" rtlCol="0">
            <a:spAutoFit/>
          </a:bodyPr>
          <a:lstStyle/>
          <a:p>
            <a:r>
              <a:rPr lang="es-ES_tradnl" dirty="0" smtClean="0"/>
              <a:t>SIMS</a:t>
            </a:r>
            <a:endParaRPr lang="es-ES_tradnl" dirty="0"/>
          </a:p>
        </p:txBody>
      </p:sp>
      <p:sp>
        <p:nvSpPr>
          <p:cNvPr id="48" name="47 Rectángulo"/>
          <p:cNvSpPr/>
          <p:nvPr/>
        </p:nvSpPr>
        <p:spPr>
          <a:xfrm>
            <a:off x="6019800" y="2404349"/>
            <a:ext cx="914400" cy="2438400"/>
          </a:xfrm>
          <a:prstGeom prst="rect">
            <a:avLst/>
          </a:prstGeom>
          <a:solidFill>
            <a:srgbClr val="000099">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51 Abrir llave"/>
          <p:cNvSpPr/>
          <p:nvPr/>
        </p:nvSpPr>
        <p:spPr>
          <a:xfrm rot="16200000">
            <a:off x="3788152" y="3114018"/>
            <a:ext cx="274320" cy="41889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3" name="52 Abrir llave"/>
          <p:cNvSpPr/>
          <p:nvPr/>
        </p:nvSpPr>
        <p:spPr>
          <a:xfrm rot="16200000">
            <a:off x="6339037" y="4752110"/>
            <a:ext cx="274320" cy="9127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1" name="50 CuadroTexto"/>
          <p:cNvSpPr txBox="1"/>
          <p:nvPr/>
        </p:nvSpPr>
        <p:spPr>
          <a:xfrm>
            <a:off x="3222812" y="5345668"/>
            <a:ext cx="1685077" cy="369332"/>
          </a:xfrm>
          <a:prstGeom prst="rect">
            <a:avLst/>
          </a:prstGeom>
          <a:noFill/>
        </p:spPr>
        <p:txBody>
          <a:bodyPr wrap="none" rtlCol="0">
            <a:spAutoFit/>
          </a:bodyPr>
          <a:lstStyle/>
          <a:p>
            <a:r>
              <a:rPr lang="es-ES_tradnl" dirty="0" smtClean="0"/>
              <a:t>Entrenamiento</a:t>
            </a:r>
            <a:endParaRPr lang="es-ES_tradnl" dirty="0"/>
          </a:p>
        </p:txBody>
      </p:sp>
      <p:sp>
        <p:nvSpPr>
          <p:cNvPr id="55" name="54 CuadroTexto"/>
          <p:cNvSpPr txBox="1"/>
          <p:nvPr/>
        </p:nvSpPr>
        <p:spPr>
          <a:xfrm>
            <a:off x="6126070" y="5345668"/>
            <a:ext cx="607923" cy="369332"/>
          </a:xfrm>
          <a:prstGeom prst="rect">
            <a:avLst/>
          </a:prstGeom>
          <a:noFill/>
        </p:spPr>
        <p:txBody>
          <a:bodyPr wrap="none" rtlCol="0">
            <a:spAutoFit/>
          </a:bodyPr>
          <a:lstStyle/>
          <a:p>
            <a:r>
              <a:rPr lang="es-ES_tradnl" dirty="0" smtClean="0"/>
              <a:t>Test</a:t>
            </a:r>
            <a:endParaRPr lang="es-ES_tradnl" dirty="0"/>
          </a:p>
        </p:txBody>
      </p:sp>
      <p:sp>
        <p:nvSpPr>
          <p:cNvPr id="50" name="49 CuadroTexto"/>
          <p:cNvSpPr txBox="1"/>
          <p:nvPr/>
        </p:nvSpPr>
        <p:spPr>
          <a:xfrm>
            <a:off x="3546119" y="4839174"/>
            <a:ext cx="646331" cy="369332"/>
          </a:xfrm>
          <a:prstGeom prst="rect">
            <a:avLst/>
          </a:prstGeom>
          <a:noFill/>
        </p:spPr>
        <p:txBody>
          <a:bodyPr wrap="none" rtlCol="0">
            <a:spAutoFit/>
          </a:bodyPr>
          <a:lstStyle/>
          <a:p>
            <a:r>
              <a:rPr lang="es-ES_tradnl" dirty="0" smtClean="0"/>
              <a:t>85%</a:t>
            </a:r>
            <a:endParaRPr lang="es-ES_tradnl" dirty="0"/>
          </a:p>
        </p:txBody>
      </p:sp>
      <p:sp>
        <p:nvSpPr>
          <p:cNvPr id="54" name="53 Abrir llave"/>
          <p:cNvSpPr/>
          <p:nvPr/>
        </p:nvSpPr>
        <p:spPr>
          <a:xfrm rot="5400000">
            <a:off x="6420245" y="1532691"/>
            <a:ext cx="111903" cy="91279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56" name="55 Abrir llave"/>
          <p:cNvSpPr/>
          <p:nvPr/>
        </p:nvSpPr>
        <p:spPr>
          <a:xfrm rot="5400000">
            <a:off x="6745377" y="2207797"/>
            <a:ext cx="111904" cy="20020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2" name="1 CuadroTexto"/>
          <p:cNvSpPr txBox="1"/>
          <p:nvPr/>
        </p:nvSpPr>
        <p:spPr>
          <a:xfrm>
            <a:off x="6268448" y="2073117"/>
            <a:ext cx="415498" cy="369332"/>
          </a:xfrm>
          <a:prstGeom prst="rect">
            <a:avLst/>
          </a:prstGeom>
          <a:noFill/>
        </p:spPr>
        <p:txBody>
          <a:bodyPr wrap="none" rtlCol="0">
            <a:spAutoFit/>
          </a:bodyPr>
          <a:lstStyle/>
          <a:p>
            <a:r>
              <a:rPr lang="es-ES_tradnl" b="1" dirty="0" smtClean="0"/>
              <a:t>…</a:t>
            </a:r>
            <a:endParaRPr lang="es-ES_tradnl" b="1" dirty="0"/>
          </a:p>
        </p:txBody>
      </p:sp>
      <p:sp>
        <p:nvSpPr>
          <p:cNvPr id="57" name="56 CuadroTexto"/>
          <p:cNvSpPr txBox="1"/>
          <p:nvPr/>
        </p:nvSpPr>
        <p:spPr>
          <a:xfrm>
            <a:off x="7614416" y="2232720"/>
            <a:ext cx="1371600" cy="1200329"/>
          </a:xfrm>
          <a:prstGeom prst="rect">
            <a:avLst/>
          </a:prstGeom>
          <a:noFill/>
        </p:spPr>
        <p:txBody>
          <a:bodyPr wrap="square" rtlCol="0">
            <a:spAutoFit/>
          </a:bodyPr>
          <a:lstStyle/>
          <a:p>
            <a:r>
              <a:rPr lang="es-ES_tradnl" sz="1200" dirty="0" smtClean="0"/>
              <a:t>Media de los resultados de 10 entrenamientos dejando un bloque de test fuera cada vez </a:t>
            </a:r>
            <a:endParaRPr lang="es-ES_tradnl" sz="1200" dirty="0"/>
          </a:p>
        </p:txBody>
      </p:sp>
      <p:cxnSp>
        <p:nvCxnSpPr>
          <p:cNvPr id="58" name="57 Conector recto de flecha"/>
          <p:cNvCxnSpPr/>
          <p:nvPr/>
        </p:nvCxnSpPr>
        <p:spPr>
          <a:xfrm flipH="1" flipV="1">
            <a:off x="7127220" y="2159126"/>
            <a:ext cx="513326" cy="148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58 CuadroTexto"/>
          <p:cNvSpPr txBox="1"/>
          <p:nvPr/>
        </p:nvSpPr>
        <p:spPr>
          <a:xfrm>
            <a:off x="7768771" y="1686728"/>
            <a:ext cx="1371600" cy="276999"/>
          </a:xfrm>
          <a:prstGeom prst="rect">
            <a:avLst/>
          </a:prstGeom>
          <a:noFill/>
        </p:spPr>
        <p:txBody>
          <a:bodyPr wrap="square" rtlCol="0">
            <a:spAutoFit/>
          </a:bodyPr>
          <a:lstStyle/>
          <a:p>
            <a:r>
              <a:rPr lang="es-ES_tradnl" sz="1200" dirty="0" smtClean="0"/>
              <a:t>10 bloques</a:t>
            </a:r>
            <a:endParaRPr lang="es-ES_tradnl" sz="1200" dirty="0"/>
          </a:p>
        </p:txBody>
      </p:sp>
      <p:cxnSp>
        <p:nvCxnSpPr>
          <p:cNvPr id="60" name="59 Conector recto de flecha"/>
          <p:cNvCxnSpPr/>
          <p:nvPr/>
        </p:nvCxnSpPr>
        <p:spPr>
          <a:xfrm flipH="1">
            <a:off x="6545046" y="1779061"/>
            <a:ext cx="1164349" cy="1093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60 Abrir llave"/>
          <p:cNvSpPr/>
          <p:nvPr/>
        </p:nvSpPr>
        <p:spPr>
          <a:xfrm rot="5400000">
            <a:off x="6532741" y="1831261"/>
            <a:ext cx="147186" cy="6557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43" name="42 CuadroTexto"/>
          <p:cNvSpPr txBox="1"/>
          <p:nvPr/>
        </p:nvSpPr>
        <p:spPr>
          <a:xfrm>
            <a:off x="7264256" y="3585449"/>
            <a:ext cx="1699989" cy="600164"/>
          </a:xfrm>
          <a:prstGeom prst="rect">
            <a:avLst/>
          </a:prstGeom>
          <a:noFill/>
        </p:spPr>
        <p:txBody>
          <a:bodyPr wrap="square" rtlCol="0">
            <a:spAutoFit/>
          </a:bodyPr>
          <a:lstStyle/>
          <a:p>
            <a:r>
              <a:rPr lang="es-ES_tradnl" sz="1100" dirty="0" err="1" smtClean="0"/>
              <a:t>Hyndman</a:t>
            </a:r>
            <a:r>
              <a:rPr lang="es-ES_tradnl" sz="1100" dirty="0"/>
              <a:t>, http://robjhyndman.com/hyndsight/tscvexample/</a:t>
            </a:r>
          </a:p>
        </p:txBody>
      </p:sp>
      <p:sp>
        <p:nvSpPr>
          <p:cNvPr id="6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272" y="5345668"/>
            <a:ext cx="1593988" cy="1231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7161" y="4804649"/>
            <a:ext cx="758855" cy="977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323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685800" y="1447800"/>
            <a:ext cx="7848600" cy="1754326"/>
          </a:xfrm>
          <a:prstGeom prst="rect">
            <a:avLst/>
          </a:prstGeom>
          <a:noFill/>
        </p:spPr>
        <p:txBody>
          <a:bodyPr wrap="square" rtlCol="0">
            <a:spAutoFit/>
          </a:bodyPr>
          <a:lstStyle/>
          <a:p>
            <a:r>
              <a:rPr lang="es-ES_tradnl" dirty="0" smtClean="0"/>
              <a:t>CONCLUSIONES</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smtClean="0"/>
              <a:t>Los valores obtenidos por todos los métodos de validación son consistentes a lo largo de los diversos métodos de aprendizaje</a:t>
            </a:r>
          </a:p>
          <a:p>
            <a:pPr marL="285750" indent="-285750">
              <a:buFont typeface="Arial" panose="020B0604020202020204" pitchFamily="34" charset="0"/>
              <a:buChar char="•"/>
            </a:pPr>
            <a:endParaRPr lang="es-ES_tradnl" dirty="0" smtClean="0"/>
          </a:p>
          <a:p>
            <a:pPr marL="285750" indent="-285750">
              <a:buFont typeface="Arial" panose="020B0604020202020204" pitchFamily="34" charset="0"/>
              <a:buChar char="•"/>
            </a:pPr>
            <a:r>
              <a:rPr lang="es-ES_tradnl" dirty="0" smtClean="0"/>
              <a:t>Los valores obtenidos son, además, sorprendentemente similares</a:t>
            </a:r>
          </a:p>
        </p:txBody>
      </p:sp>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Validación…</a:t>
            </a:r>
            <a:endParaRPr lang="es-ES" altLang="es-ES_tradnl" sz="3200" dirty="0"/>
          </a:p>
        </p:txBody>
      </p:sp>
      <p:pic>
        <p:nvPicPr>
          <p:cNvPr id="8194" name="Picture 2" descr="Resultado de imagen de validaci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857" y="3581400"/>
            <a:ext cx="19812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144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a:off x="674914" y="5715000"/>
            <a:ext cx="3543300" cy="3429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14" name="13 Rectángulo"/>
          <p:cNvSpPr/>
          <p:nvPr/>
        </p:nvSpPr>
        <p:spPr>
          <a:xfrm>
            <a:off x="685800" y="5181600"/>
            <a:ext cx="3543300" cy="3429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13" name="12 Rectángulo"/>
          <p:cNvSpPr/>
          <p:nvPr/>
        </p:nvSpPr>
        <p:spPr>
          <a:xfrm>
            <a:off x="696684" y="3200400"/>
            <a:ext cx="3543300" cy="1828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4" name="3 Rectángulo"/>
          <p:cNvSpPr/>
          <p:nvPr/>
        </p:nvSpPr>
        <p:spPr>
          <a:xfrm>
            <a:off x="685800" y="1219200"/>
            <a:ext cx="3543300" cy="1828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ES_tradnl"/>
          </a:p>
        </p:txBody>
      </p:sp>
      <p:sp>
        <p:nvSpPr>
          <p:cNvPr id="10" name="9 CuadroTexto"/>
          <p:cNvSpPr txBox="1"/>
          <p:nvPr/>
        </p:nvSpPr>
        <p:spPr>
          <a:xfrm>
            <a:off x="228600" y="1266986"/>
            <a:ext cx="7848600" cy="4829014"/>
          </a:xfrm>
          <a:prstGeom prst="rect">
            <a:avLst/>
          </a:prstGeom>
          <a:noFill/>
        </p:spPr>
        <p:txBody>
          <a:bodyPr wrap="square" rtlCol="0">
            <a:spAutoFit/>
          </a:bodyPr>
          <a:lstStyle/>
          <a:p>
            <a:pPr marL="742950" lvl="1" indent="-285750">
              <a:lnSpc>
                <a:spcPct val="90000"/>
              </a:lnSpc>
              <a:buFont typeface="Arial" panose="020B0604020202020204" pitchFamily="34" charset="0"/>
              <a:buChar char="•"/>
            </a:pPr>
            <a:r>
              <a:rPr lang="es-ES_tradnl" dirty="0" err="1" smtClean="0"/>
              <a:t>Logistic</a:t>
            </a:r>
            <a:r>
              <a:rPr lang="es-ES_tradnl" dirty="0" smtClean="0"/>
              <a:t> </a:t>
            </a:r>
            <a:r>
              <a:rPr lang="es-ES_tradnl" dirty="0" err="1" smtClean="0"/>
              <a:t>Regression</a:t>
            </a:r>
            <a:endParaRPr lang="es-ES_tradnl" dirty="0" smtClean="0"/>
          </a:p>
          <a:p>
            <a:pPr marL="742950" lvl="1" indent="-285750">
              <a:lnSpc>
                <a:spcPct val="90000"/>
              </a:lnSpc>
              <a:buFont typeface="Arial" panose="020B0604020202020204" pitchFamily="34" charset="0"/>
              <a:buChar char="•"/>
            </a:pPr>
            <a:endParaRPr lang="es-ES_tradnl" dirty="0" smtClean="0"/>
          </a:p>
          <a:p>
            <a:pPr marL="742950" lvl="1" indent="-285750">
              <a:lnSpc>
                <a:spcPct val="90000"/>
              </a:lnSpc>
              <a:buFont typeface="Arial" panose="020B0604020202020204" pitchFamily="34" charset="0"/>
              <a:buChar char="•"/>
            </a:pPr>
            <a:r>
              <a:rPr lang="es-ES_tradnl" dirty="0" err="1" smtClean="0"/>
              <a:t>Bayesian</a:t>
            </a:r>
            <a:r>
              <a:rPr lang="es-ES_tradnl" dirty="0" smtClean="0"/>
              <a:t> </a:t>
            </a:r>
            <a:r>
              <a:rPr lang="es-ES_tradnl" dirty="0" err="1" smtClean="0"/>
              <a:t>Logistic</a:t>
            </a:r>
            <a:r>
              <a:rPr lang="es-ES_tradnl" dirty="0" smtClean="0"/>
              <a:t> </a:t>
            </a:r>
            <a:r>
              <a:rPr lang="es-ES_tradnl" dirty="0" err="1" smtClean="0"/>
              <a:t>Regression</a:t>
            </a:r>
            <a:endParaRPr lang="es-ES_tradnl" dirty="0" smtClean="0"/>
          </a:p>
          <a:p>
            <a:pPr marL="742950" lvl="1" indent="-285750">
              <a:lnSpc>
                <a:spcPct val="90000"/>
              </a:lnSpc>
              <a:buFont typeface="Arial" panose="020B0604020202020204" pitchFamily="34" charset="0"/>
              <a:buChar char="•"/>
            </a:pPr>
            <a:endParaRPr lang="es-ES_tradnl" dirty="0" smtClean="0"/>
          </a:p>
          <a:p>
            <a:pPr marL="742950" lvl="1" indent="-285750">
              <a:lnSpc>
                <a:spcPct val="90000"/>
              </a:lnSpc>
              <a:buFont typeface="Arial" panose="020B0604020202020204" pitchFamily="34" charset="0"/>
              <a:buChar char="•"/>
            </a:pPr>
            <a:r>
              <a:rPr lang="es-ES_tradnl" altLang="es-ES_tradnl" dirty="0" err="1" smtClean="0"/>
              <a:t>Random</a:t>
            </a:r>
            <a:r>
              <a:rPr lang="es-ES_tradnl" altLang="es-ES_tradnl" dirty="0" smtClean="0"/>
              <a:t> </a:t>
            </a:r>
            <a:r>
              <a:rPr lang="es-ES_tradnl" altLang="es-ES_tradnl" dirty="0" err="1" smtClean="0"/>
              <a:t>Forest</a:t>
            </a:r>
            <a:endParaRPr lang="es-ES_tradnl" altLang="es-ES_tradnl" dirty="0" smtClean="0"/>
          </a:p>
          <a:p>
            <a:pPr marL="742950" lvl="1" indent="-285750">
              <a:lnSpc>
                <a:spcPct val="90000"/>
              </a:lnSpc>
              <a:buFont typeface="Arial" panose="020B0604020202020204" pitchFamily="34" charset="0"/>
              <a:buChar char="•"/>
            </a:pPr>
            <a:endParaRPr lang="es-ES_tradnl" altLang="es-ES_tradnl" dirty="0" smtClean="0"/>
          </a:p>
          <a:p>
            <a:pPr marL="742950" lvl="1" indent="-285750">
              <a:lnSpc>
                <a:spcPct val="90000"/>
              </a:lnSpc>
              <a:buFont typeface="Arial" panose="020B0604020202020204" pitchFamily="34" charset="0"/>
              <a:buChar char="•"/>
            </a:pPr>
            <a:r>
              <a:rPr lang="es-ES_tradnl" altLang="es-ES_tradnl" dirty="0" smtClean="0"/>
              <a:t>GBM</a:t>
            </a:r>
          </a:p>
          <a:p>
            <a:pPr marL="742950" lvl="1" indent="-285750">
              <a:lnSpc>
                <a:spcPct val="90000"/>
              </a:lnSpc>
              <a:buFont typeface="Arial" panose="020B0604020202020204" pitchFamily="34" charset="0"/>
              <a:buChar char="•"/>
            </a:pPr>
            <a:endParaRPr lang="es-ES_tradnl" altLang="es-ES_tradnl" dirty="0"/>
          </a:p>
          <a:p>
            <a:pPr marL="742950" lvl="1" indent="-285750">
              <a:lnSpc>
                <a:spcPct val="90000"/>
              </a:lnSpc>
              <a:buFont typeface="Arial" panose="020B0604020202020204" pitchFamily="34" charset="0"/>
              <a:buChar char="•"/>
            </a:pPr>
            <a:r>
              <a:rPr lang="es-ES" altLang="es-ES_tradnl" dirty="0" err="1"/>
              <a:t>Hidden</a:t>
            </a:r>
            <a:r>
              <a:rPr lang="es-ES" altLang="es-ES_tradnl" dirty="0"/>
              <a:t> </a:t>
            </a:r>
            <a:r>
              <a:rPr lang="es-ES" altLang="es-ES_tradnl" dirty="0" err="1"/>
              <a:t>Markov</a:t>
            </a:r>
            <a:r>
              <a:rPr lang="es-ES" altLang="es-ES_tradnl" dirty="0"/>
              <a:t> </a:t>
            </a:r>
            <a:r>
              <a:rPr lang="es-ES" altLang="es-ES_tradnl" dirty="0" err="1" smtClean="0"/>
              <a:t>Model</a:t>
            </a:r>
            <a:endParaRPr lang="es-ES" altLang="es-ES_tradnl" dirty="0" smtClean="0"/>
          </a:p>
          <a:p>
            <a:pPr marL="742950" lvl="1" indent="-285750">
              <a:lnSpc>
                <a:spcPct val="90000"/>
              </a:lnSpc>
              <a:buFont typeface="Arial" panose="020B0604020202020204" pitchFamily="34" charset="0"/>
              <a:buChar char="•"/>
            </a:pPr>
            <a:endParaRPr lang="es-ES" altLang="es-ES_tradnl" dirty="0"/>
          </a:p>
          <a:p>
            <a:pPr marL="742950" lvl="1" indent="-285750">
              <a:lnSpc>
                <a:spcPct val="90000"/>
              </a:lnSpc>
              <a:buFont typeface="Arial" panose="020B0604020202020204" pitchFamily="34" charset="0"/>
              <a:buChar char="•"/>
            </a:pPr>
            <a:r>
              <a:rPr lang="es-ES" altLang="es-ES_tradnl" dirty="0" err="1"/>
              <a:t>Exponential</a:t>
            </a:r>
            <a:r>
              <a:rPr lang="es-ES" altLang="es-ES_tradnl" dirty="0"/>
              <a:t> </a:t>
            </a:r>
            <a:r>
              <a:rPr lang="es-ES" altLang="es-ES_tradnl" dirty="0" err="1" smtClean="0"/>
              <a:t>Smoothing</a:t>
            </a:r>
            <a:endParaRPr lang="es-ES" altLang="es-ES_tradnl" dirty="0"/>
          </a:p>
          <a:p>
            <a:pPr lvl="1">
              <a:lnSpc>
                <a:spcPct val="90000"/>
              </a:lnSpc>
            </a:pPr>
            <a:r>
              <a:rPr lang="es-ES" altLang="es-ES_tradnl" dirty="0" smtClean="0"/>
              <a:t> </a:t>
            </a:r>
            <a:endParaRPr lang="es-ES" altLang="es-ES_tradnl" dirty="0"/>
          </a:p>
          <a:p>
            <a:pPr marL="742950" lvl="1" indent="-285750">
              <a:lnSpc>
                <a:spcPct val="90000"/>
              </a:lnSpc>
              <a:buFont typeface="Arial" panose="020B0604020202020204" pitchFamily="34" charset="0"/>
              <a:buChar char="•"/>
            </a:pPr>
            <a:r>
              <a:rPr lang="es-ES" altLang="es-ES_tradnl" dirty="0"/>
              <a:t>ARIMA </a:t>
            </a:r>
            <a:endParaRPr lang="es-ES" altLang="es-ES_tradnl" dirty="0" smtClean="0"/>
          </a:p>
          <a:p>
            <a:pPr marL="742950" lvl="1" indent="-285750">
              <a:lnSpc>
                <a:spcPct val="90000"/>
              </a:lnSpc>
              <a:buFont typeface="Arial" panose="020B0604020202020204" pitchFamily="34" charset="0"/>
              <a:buChar char="•"/>
            </a:pPr>
            <a:endParaRPr lang="es-ES" altLang="es-ES_tradnl" dirty="0"/>
          </a:p>
          <a:p>
            <a:pPr marL="742950" lvl="1" indent="-285750">
              <a:lnSpc>
                <a:spcPct val="90000"/>
              </a:lnSpc>
              <a:buFont typeface="Arial" panose="020B0604020202020204" pitchFamily="34" charset="0"/>
              <a:buChar char="•"/>
            </a:pPr>
            <a:r>
              <a:rPr lang="es-ES" dirty="0" smtClean="0"/>
              <a:t>ARIMAX</a:t>
            </a:r>
          </a:p>
          <a:p>
            <a:pPr marL="742950" lvl="1" indent="-285750">
              <a:lnSpc>
                <a:spcPct val="90000"/>
              </a:lnSpc>
              <a:buFont typeface="Arial" panose="020B0604020202020204" pitchFamily="34" charset="0"/>
              <a:buChar char="•"/>
            </a:pPr>
            <a:endParaRPr lang="es-ES" dirty="0" smtClean="0"/>
          </a:p>
          <a:p>
            <a:pPr marL="742950" lvl="1" indent="-285750">
              <a:lnSpc>
                <a:spcPct val="90000"/>
              </a:lnSpc>
              <a:buFont typeface="Arial" panose="020B0604020202020204" pitchFamily="34" charset="0"/>
              <a:buChar char="•"/>
            </a:pPr>
            <a:r>
              <a:rPr lang="es-ES" dirty="0" err="1" smtClean="0"/>
              <a:t>Benchmark</a:t>
            </a:r>
            <a:endParaRPr lang="es-ES" dirty="0" smtClean="0"/>
          </a:p>
          <a:p>
            <a:pPr marL="742950" lvl="1" indent="-285750">
              <a:lnSpc>
                <a:spcPct val="90000"/>
              </a:lnSpc>
              <a:buFont typeface="Arial" panose="020B0604020202020204" pitchFamily="34" charset="0"/>
              <a:buChar char="•"/>
            </a:pPr>
            <a:endParaRPr lang="es-ES" dirty="0"/>
          </a:p>
          <a:p>
            <a:pPr marL="742950" lvl="1" indent="-285750">
              <a:lnSpc>
                <a:spcPct val="90000"/>
              </a:lnSpc>
              <a:buFont typeface="Arial" panose="020B0604020202020204" pitchFamily="34" charset="0"/>
              <a:buChar char="•"/>
            </a:pPr>
            <a:r>
              <a:rPr lang="es-ES" dirty="0"/>
              <a:t>Combinación de </a:t>
            </a:r>
            <a:r>
              <a:rPr lang="es-ES" dirty="0" smtClean="0"/>
              <a:t>clasificadores</a:t>
            </a:r>
            <a:endParaRPr lang="es-ES_tradnl" dirty="0"/>
          </a:p>
        </p:txBody>
      </p:sp>
      <p:sp>
        <p:nvSpPr>
          <p:cNvPr id="5" name="4 Abrir llave"/>
          <p:cNvSpPr/>
          <p:nvPr/>
        </p:nvSpPr>
        <p:spPr>
          <a:xfrm flipH="1">
            <a:off x="4419599" y="1167006"/>
            <a:ext cx="60959" cy="17285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6" name="5 Abrir llave"/>
          <p:cNvSpPr/>
          <p:nvPr/>
        </p:nvSpPr>
        <p:spPr>
          <a:xfrm flipH="1">
            <a:off x="4588686" y="3048000"/>
            <a:ext cx="45719" cy="1905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3" name="2 CuadroTexto"/>
          <p:cNvSpPr txBox="1"/>
          <p:nvPr/>
        </p:nvSpPr>
        <p:spPr>
          <a:xfrm>
            <a:off x="5486400" y="1505551"/>
            <a:ext cx="3087705" cy="369332"/>
          </a:xfrm>
          <a:prstGeom prst="rect">
            <a:avLst/>
          </a:prstGeom>
          <a:noFill/>
        </p:spPr>
        <p:txBody>
          <a:bodyPr wrap="none" rtlCol="0">
            <a:spAutoFit/>
          </a:bodyPr>
          <a:lstStyle/>
          <a:p>
            <a:r>
              <a:rPr lang="es-ES_tradnl" dirty="0" smtClean="0"/>
              <a:t>No basados en “time-series”</a:t>
            </a:r>
            <a:endParaRPr lang="es-ES_tradnl" dirty="0"/>
          </a:p>
        </p:txBody>
      </p:sp>
      <p:sp>
        <p:nvSpPr>
          <p:cNvPr id="8" name="7 CuadroTexto"/>
          <p:cNvSpPr txBox="1"/>
          <p:nvPr/>
        </p:nvSpPr>
        <p:spPr>
          <a:xfrm>
            <a:off x="5664200" y="3372841"/>
            <a:ext cx="2749471" cy="369332"/>
          </a:xfrm>
          <a:prstGeom prst="rect">
            <a:avLst/>
          </a:prstGeom>
          <a:noFill/>
        </p:spPr>
        <p:txBody>
          <a:bodyPr wrap="none" rtlCol="0">
            <a:spAutoFit/>
          </a:bodyPr>
          <a:lstStyle/>
          <a:p>
            <a:r>
              <a:rPr lang="es-ES_tradnl" dirty="0" smtClean="0"/>
              <a:t>Basados en “time-series”</a:t>
            </a:r>
            <a:endParaRPr lang="es-ES_tradnl" dirty="0"/>
          </a:p>
        </p:txBody>
      </p:sp>
      <p:cxnSp>
        <p:nvCxnSpPr>
          <p:cNvPr id="7" name="6 Conector recto de flecha"/>
          <p:cNvCxnSpPr/>
          <p:nvPr/>
        </p:nvCxnSpPr>
        <p:spPr>
          <a:xfrm flipH="1">
            <a:off x="4634406" y="1690217"/>
            <a:ext cx="851994" cy="3410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8" idx="1"/>
          </p:cNvCxnSpPr>
          <p:nvPr/>
        </p:nvCxnSpPr>
        <p:spPr>
          <a:xfrm flipH="1">
            <a:off x="4724400" y="3557507"/>
            <a:ext cx="939800" cy="354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5362" name="Picture 2" descr="Resultado de imagen de machine learning metho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4316185"/>
            <a:ext cx="3060150" cy="207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01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37" y="2590800"/>
            <a:ext cx="7713663" cy="20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
          <p:cNvPicPr>
            <a:picLocks noChangeAspect="1" noChangeArrowheads="1"/>
          </p:cNvPicPr>
          <p:nvPr/>
        </p:nvPicPr>
        <p:blipFill>
          <a:blip r:embed="rId4" cstate="print"/>
          <a:srcRect/>
          <a:stretch>
            <a:fillRect/>
          </a:stretch>
        </p:blipFill>
        <p:spPr bwMode="auto">
          <a:xfrm>
            <a:off x="5223252" y="5033914"/>
            <a:ext cx="3227010" cy="1665513"/>
          </a:xfrm>
          <a:prstGeom prst="rect">
            <a:avLst/>
          </a:prstGeom>
          <a:noFill/>
          <a:ln w="1">
            <a:noFill/>
            <a:miter lim="800000"/>
            <a:headEnd/>
            <a:tailEnd type="none" w="med" len="med"/>
          </a:ln>
          <a:effectLst/>
        </p:spPr>
      </p:pic>
      <p:sp>
        <p:nvSpPr>
          <p:cNvPr id="10" name="9 CuadroTexto"/>
          <p:cNvSpPr txBox="1"/>
          <p:nvPr/>
        </p:nvSpPr>
        <p:spPr>
          <a:xfrm>
            <a:off x="-71872" y="1066800"/>
            <a:ext cx="7848600" cy="1920526"/>
          </a:xfrm>
          <a:prstGeom prst="rect">
            <a:avLst/>
          </a:prstGeom>
          <a:noFill/>
        </p:spPr>
        <p:txBody>
          <a:bodyPr wrap="square" rtlCol="0">
            <a:spAutoFit/>
          </a:bodyPr>
          <a:lstStyle/>
          <a:p>
            <a:pPr lvl="1">
              <a:lnSpc>
                <a:spcPct val="90000"/>
              </a:lnSpc>
            </a:pPr>
            <a:r>
              <a:rPr lang="es-ES_tradnl" sz="2000" dirty="0" err="1" smtClean="0"/>
              <a:t>Logistic</a:t>
            </a:r>
            <a:r>
              <a:rPr lang="es-ES_tradnl" sz="2000" dirty="0" smtClean="0"/>
              <a:t> </a:t>
            </a:r>
            <a:r>
              <a:rPr lang="es-ES_tradnl" sz="2000" dirty="0" err="1" smtClean="0"/>
              <a:t>Regression</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 predecir y la hora del día (2h) y día de la semana como predictores.</a:t>
            </a:r>
          </a:p>
          <a:p>
            <a:pPr marL="742950" lvl="1" indent="-285750">
              <a:lnSpc>
                <a:spcPct val="90000"/>
              </a:lnSpc>
              <a:buFont typeface="Arial" panose="020B0604020202020204" pitchFamily="34" charset="0"/>
              <a:buChar char="•"/>
            </a:pPr>
            <a:r>
              <a:rPr lang="es-ES_tradnl" sz="1600" dirty="0" smtClean="0"/>
              <a:t>Entrenamiento muy rápido</a:t>
            </a:r>
          </a:p>
          <a:p>
            <a:pPr marL="742950" lvl="1" indent="-285750">
              <a:lnSpc>
                <a:spcPct val="90000"/>
              </a:lnSpc>
              <a:buFont typeface="Arial" panose="020B0604020202020204" pitchFamily="34" charset="0"/>
              <a:buChar char="•"/>
            </a:pPr>
            <a:r>
              <a:rPr lang="es-ES_tradnl" sz="1600" dirty="0" smtClean="0"/>
              <a:t>Usando R: </a:t>
            </a:r>
            <a:r>
              <a:rPr lang="es-ES_tradnl" sz="1600" dirty="0" err="1" smtClean="0"/>
              <a:t>glm</a:t>
            </a:r>
            <a:r>
              <a:rPr lang="es-ES_tradnl" sz="1600" dirty="0" smtClean="0"/>
              <a:t>, </a:t>
            </a:r>
            <a:r>
              <a:rPr lang="es-ES_tradnl" sz="1600" dirty="0" err="1" smtClean="0"/>
              <a:t>family</a:t>
            </a:r>
            <a:r>
              <a:rPr lang="es-ES_tradnl" sz="1600" dirty="0" smtClean="0"/>
              <a:t>=binomial</a:t>
            </a:r>
            <a:endParaRPr lang="es-ES_tradnl" sz="1600" dirty="0"/>
          </a:p>
        </p:txBody>
      </p:sp>
      <p:sp>
        <p:nvSpPr>
          <p:cNvPr id="3" name="2 CuadroTexto"/>
          <p:cNvSpPr txBox="1"/>
          <p:nvPr/>
        </p:nvSpPr>
        <p:spPr>
          <a:xfrm>
            <a:off x="1295400" y="5595507"/>
            <a:ext cx="2852058" cy="923330"/>
          </a:xfrm>
          <a:prstGeom prst="rect">
            <a:avLst/>
          </a:prstGeom>
          <a:noFill/>
        </p:spPr>
        <p:txBody>
          <a:bodyPr wrap="square" rtlCol="0">
            <a:spAutoFit/>
          </a:bodyPr>
          <a:lstStyle/>
          <a:p>
            <a:r>
              <a:rPr lang="es-ES_tradnl" dirty="0" smtClean="0"/>
              <a:t>Distribución de probabilidades de la función rendimiento</a:t>
            </a:r>
            <a:endParaRPr lang="es-ES_tradnl" dirty="0"/>
          </a:p>
        </p:txBody>
      </p:sp>
      <p:cxnSp>
        <p:nvCxnSpPr>
          <p:cNvPr id="12" name="11 Conector recto de flecha"/>
          <p:cNvCxnSpPr/>
          <p:nvPr/>
        </p:nvCxnSpPr>
        <p:spPr>
          <a:xfrm flipV="1">
            <a:off x="3657600" y="5866670"/>
            <a:ext cx="1402900" cy="1905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1966" y="425197"/>
            <a:ext cx="2402097" cy="128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8564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0" y="845545"/>
            <a:ext cx="7848600" cy="3028521"/>
          </a:xfrm>
          <a:prstGeom prst="rect">
            <a:avLst/>
          </a:prstGeom>
          <a:noFill/>
        </p:spPr>
        <p:txBody>
          <a:bodyPr wrap="square" rtlCol="0">
            <a:spAutoFit/>
          </a:bodyPr>
          <a:lstStyle/>
          <a:p>
            <a:pPr lvl="1">
              <a:lnSpc>
                <a:spcPct val="90000"/>
              </a:lnSpc>
            </a:pPr>
            <a:r>
              <a:rPr lang="es-ES_tradnl" sz="2000" dirty="0" err="1" smtClean="0"/>
              <a:t>Bayesian</a:t>
            </a:r>
            <a:r>
              <a:rPr lang="es-ES_tradnl" sz="2000" dirty="0" smtClean="0"/>
              <a:t> </a:t>
            </a:r>
            <a:r>
              <a:rPr lang="es-ES_tradnl" sz="2000" dirty="0" err="1" smtClean="0"/>
              <a:t>Logistic</a:t>
            </a:r>
            <a:r>
              <a:rPr lang="es-ES_tradnl" sz="2000" dirty="0" smtClean="0"/>
              <a:t> </a:t>
            </a:r>
            <a:r>
              <a:rPr lang="es-ES_tradnl" sz="2000" dirty="0" err="1" smtClean="0"/>
              <a:t>Regression</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t>
            </a:r>
            <a:r>
              <a:rPr lang="es-ES_tradnl" sz="1600" dirty="0"/>
              <a:t>a predecir y </a:t>
            </a:r>
            <a:r>
              <a:rPr lang="es-ES_tradnl" sz="1600" dirty="0" smtClean="0"/>
              <a:t>la hora del día (2h) y día de la semana como predictores.</a:t>
            </a:r>
          </a:p>
          <a:p>
            <a:pPr marL="742950" lvl="1" indent="-285750">
              <a:lnSpc>
                <a:spcPct val="90000"/>
              </a:lnSpc>
              <a:buFont typeface="Arial" panose="020B0604020202020204" pitchFamily="34" charset="0"/>
              <a:buChar char="•"/>
            </a:pPr>
            <a:r>
              <a:rPr lang="es-ES_tradnl" sz="1600" dirty="0" smtClean="0"/>
              <a:t>El incluir un predictor adicional: hora del día (4h), no mejora el resultado.</a:t>
            </a:r>
          </a:p>
          <a:p>
            <a:pPr marL="742950" lvl="1" indent="-285750">
              <a:lnSpc>
                <a:spcPct val="90000"/>
              </a:lnSpc>
              <a:buFont typeface="Arial" panose="020B0604020202020204" pitchFamily="34" charset="0"/>
              <a:buChar char="•"/>
            </a:pPr>
            <a:r>
              <a:rPr lang="es-ES_tradnl" sz="1600" dirty="0" smtClean="0"/>
              <a:t>Entrenamiento muy rápido</a:t>
            </a:r>
          </a:p>
          <a:p>
            <a:pPr marL="742950" lvl="1" indent="-285750">
              <a:lnSpc>
                <a:spcPct val="90000"/>
              </a:lnSpc>
              <a:buFont typeface="Arial" panose="020B0604020202020204" pitchFamily="34" charset="0"/>
              <a:buChar char="•"/>
            </a:pPr>
            <a:r>
              <a:rPr lang="es-ES_tradnl" sz="1600" dirty="0" smtClean="0"/>
              <a:t>Resuelve el problema de </a:t>
            </a:r>
            <a:r>
              <a:rPr lang="es-ES_tradnl" sz="1600" dirty="0" err="1" smtClean="0"/>
              <a:t>colinearidad</a:t>
            </a:r>
            <a:r>
              <a:rPr lang="es-ES_tradnl" sz="1600" dirty="0" smtClean="0"/>
              <a:t> que se da en </a:t>
            </a:r>
            <a:r>
              <a:rPr lang="es-ES_tradnl" sz="1600" dirty="0" err="1" smtClean="0"/>
              <a:t>logistic</a:t>
            </a:r>
            <a:r>
              <a:rPr lang="es-ES_tradnl" sz="1600" dirty="0" smtClean="0"/>
              <a:t> </a:t>
            </a:r>
            <a:r>
              <a:rPr lang="es-ES_tradnl" sz="1600" dirty="0" err="1" smtClean="0"/>
              <a:t>regression</a:t>
            </a:r>
            <a:r>
              <a:rPr lang="es-ES_tradnl" sz="1600" dirty="0" smtClean="0"/>
              <a:t> para estos datos</a:t>
            </a:r>
          </a:p>
          <a:p>
            <a:pPr marL="742950" lvl="1" indent="-285750">
              <a:lnSpc>
                <a:spcPct val="90000"/>
              </a:lnSpc>
              <a:buFont typeface="Arial" panose="020B0604020202020204" pitchFamily="34" charset="0"/>
              <a:buChar char="•"/>
            </a:pPr>
            <a:r>
              <a:rPr lang="es-ES_tradnl" sz="1600" dirty="0" smtClean="0"/>
              <a:t>Resultados algo mejores que los de </a:t>
            </a:r>
            <a:r>
              <a:rPr lang="es-ES_tradnl" sz="1600" dirty="0" err="1" smtClean="0"/>
              <a:t>logistic</a:t>
            </a:r>
            <a:r>
              <a:rPr lang="es-ES_tradnl" sz="1600" dirty="0" smtClean="0"/>
              <a:t> </a:t>
            </a:r>
            <a:r>
              <a:rPr lang="es-ES_tradnl" sz="1600" dirty="0" err="1" smtClean="0"/>
              <a:t>regression</a:t>
            </a:r>
            <a:endParaRPr lang="es-ES_tradnl" sz="1600" dirty="0" smtClean="0"/>
          </a:p>
          <a:p>
            <a:pPr marL="742950" lvl="1" indent="-285750">
              <a:lnSpc>
                <a:spcPct val="90000"/>
              </a:lnSpc>
              <a:buFont typeface="Arial" panose="020B0604020202020204" pitchFamily="34" charset="0"/>
              <a:buChar char="•"/>
            </a:pPr>
            <a:r>
              <a:rPr lang="es-ES_tradnl" sz="1600" dirty="0"/>
              <a:t>Usando R: </a:t>
            </a:r>
            <a:r>
              <a:rPr lang="es-ES_tradnl" sz="1600" dirty="0" err="1" smtClean="0"/>
              <a:t>arm</a:t>
            </a:r>
            <a:r>
              <a:rPr lang="es-ES_tradnl" sz="1600" dirty="0" smtClean="0"/>
              <a:t>::</a:t>
            </a:r>
            <a:r>
              <a:rPr lang="es-ES_tradnl" sz="1600" dirty="0" err="1" smtClean="0"/>
              <a:t>bayesglm</a:t>
            </a:r>
            <a:r>
              <a:rPr lang="es-ES_tradnl" sz="1600" dirty="0"/>
              <a:t>, </a:t>
            </a:r>
            <a:r>
              <a:rPr lang="es-ES_tradnl" sz="1600" dirty="0" err="1"/>
              <a:t>family</a:t>
            </a:r>
            <a:r>
              <a:rPr lang="es-ES_tradnl" sz="1600" dirty="0"/>
              <a:t>=binomial</a:t>
            </a:r>
          </a:p>
          <a:p>
            <a:pPr marL="742950" lvl="1" indent="-285750">
              <a:lnSpc>
                <a:spcPct val="90000"/>
              </a:lnSpc>
              <a:buFont typeface="Arial" panose="020B0604020202020204" pitchFamily="34" charset="0"/>
              <a:buChar char="•"/>
            </a:pPr>
            <a:endParaRPr lang="es-ES_tradnl"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38600"/>
            <a:ext cx="8675687"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482" y="762000"/>
            <a:ext cx="2451436" cy="148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59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2806922"/>
          </a:xfrm>
          <a:prstGeom prst="rect">
            <a:avLst/>
          </a:prstGeom>
          <a:noFill/>
        </p:spPr>
        <p:txBody>
          <a:bodyPr wrap="square" rtlCol="0">
            <a:spAutoFit/>
          </a:bodyPr>
          <a:lstStyle/>
          <a:p>
            <a:pPr lvl="1">
              <a:lnSpc>
                <a:spcPct val="90000"/>
              </a:lnSpc>
            </a:pPr>
            <a:r>
              <a:rPr lang="es-ES_tradnl" sz="2000" dirty="0" err="1" smtClean="0"/>
              <a:t>Random</a:t>
            </a:r>
            <a:r>
              <a:rPr lang="es-ES_tradnl" sz="2000" dirty="0" smtClean="0"/>
              <a:t> </a:t>
            </a:r>
            <a:r>
              <a:rPr lang="es-ES_tradnl" sz="2000" dirty="0" err="1" smtClean="0"/>
              <a:t>Forest</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t>
            </a:r>
            <a:r>
              <a:rPr lang="es-ES_tradnl" sz="1600" dirty="0"/>
              <a:t>a predecir y </a:t>
            </a:r>
            <a:r>
              <a:rPr lang="es-ES_tradnl" sz="1600" dirty="0" smtClean="0"/>
              <a:t>hora del día (2h y 4h) y día de la semana como predictores.</a:t>
            </a:r>
          </a:p>
          <a:p>
            <a:pPr marL="742950" lvl="1" indent="-285750">
              <a:lnSpc>
                <a:spcPct val="90000"/>
              </a:lnSpc>
              <a:buFont typeface="Arial" panose="020B0604020202020204" pitchFamily="34" charset="0"/>
              <a:buChar char="•"/>
            </a:pPr>
            <a:r>
              <a:rPr lang="es-ES_tradnl" sz="1600" dirty="0" smtClean="0"/>
              <a:t>Entrenamiento muy rápido</a:t>
            </a:r>
          </a:p>
          <a:p>
            <a:pPr marL="742950" lvl="1" indent="-285750">
              <a:lnSpc>
                <a:spcPct val="90000"/>
              </a:lnSpc>
              <a:buFont typeface="Arial" panose="020B0604020202020204" pitchFamily="34" charset="0"/>
              <a:buChar char="•"/>
            </a:pPr>
            <a:r>
              <a:rPr lang="es-ES_tradnl" sz="1600" dirty="0" smtClean="0"/>
              <a:t>El mejor resultado de los métodos no “time-series”</a:t>
            </a:r>
          </a:p>
          <a:p>
            <a:pPr marL="742950" lvl="1" indent="-285750">
              <a:lnSpc>
                <a:spcPct val="90000"/>
              </a:lnSpc>
              <a:buFont typeface="Arial" panose="020B0604020202020204" pitchFamily="34" charset="0"/>
              <a:buChar char="•"/>
            </a:pPr>
            <a:r>
              <a:rPr lang="es-ES_tradnl" sz="1600" dirty="0" smtClean="0"/>
              <a:t>Usando </a:t>
            </a:r>
            <a:r>
              <a:rPr lang="es-ES_tradnl" sz="1600" dirty="0" err="1" smtClean="0"/>
              <a:t>hiper</a:t>
            </a:r>
            <a:r>
              <a:rPr lang="es-ES_tradnl" sz="1600" dirty="0" smtClean="0"/>
              <a:t>-parámetros por defecto, muy importante teniendo en cuenta que hay que ajustar &gt;6000 modelos</a:t>
            </a:r>
          </a:p>
          <a:p>
            <a:pPr marL="742950" lvl="1" indent="-285750">
              <a:lnSpc>
                <a:spcPct val="90000"/>
              </a:lnSpc>
              <a:buFont typeface="Arial" panose="020B0604020202020204" pitchFamily="34" charset="0"/>
              <a:buChar char="•"/>
            </a:pPr>
            <a:r>
              <a:rPr lang="es-ES_tradnl" sz="1600" dirty="0"/>
              <a:t>Usando R: </a:t>
            </a:r>
            <a:r>
              <a:rPr lang="es-ES_tradnl" sz="1600" dirty="0" err="1" smtClean="0"/>
              <a:t>randomForest</a:t>
            </a:r>
            <a:r>
              <a:rPr lang="es-ES_tradnl" sz="1600" dirty="0" smtClean="0"/>
              <a:t>:: </a:t>
            </a:r>
            <a:r>
              <a:rPr lang="es-ES_tradnl" sz="1600" dirty="0" err="1" smtClean="0"/>
              <a:t>randomForest</a:t>
            </a:r>
            <a:endParaRPr lang="es-ES_tradnl" sz="1600" dirty="0"/>
          </a:p>
          <a:p>
            <a:pPr marL="742950" lvl="1" indent="-285750">
              <a:lnSpc>
                <a:spcPct val="90000"/>
              </a:lnSpc>
              <a:buFont typeface="Arial" panose="020B0604020202020204" pitchFamily="34" charset="0"/>
              <a:buChar char="•"/>
            </a:pPr>
            <a:endParaRPr lang="es-ES_tradnl" sz="16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70" y="3559364"/>
            <a:ext cx="8610600" cy="299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57200"/>
            <a:ext cx="1667851" cy="96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608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3444020"/>
          </a:xfrm>
          <a:prstGeom prst="rect">
            <a:avLst/>
          </a:prstGeom>
          <a:noFill/>
        </p:spPr>
        <p:txBody>
          <a:bodyPr wrap="square" rtlCol="0">
            <a:spAutoFit/>
          </a:bodyPr>
          <a:lstStyle/>
          <a:p>
            <a:pPr lvl="1">
              <a:lnSpc>
                <a:spcPct val="90000"/>
              </a:lnSpc>
            </a:pPr>
            <a:r>
              <a:rPr lang="es-ES_tradnl" sz="2000" dirty="0" smtClean="0"/>
              <a:t>GBM (</a:t>
            </a:r>
            <a:r>
              <a:rPr lang="es-ES_tradnl" sz="2000" dirty="0" err="1" smtClean="0"/>
              <a:t>Gradient</a:t>
            </a:r>
            <a:r>
              <a:rPr lang="es-ES_tradnl" sz="2000" dirty="0" smtClean="0"/>
              <a:t> </a:t>
            </a:r>
            <a:r>
              <a:rPr lang="es-ES_tradnl" sz="2000" dirty="0" err="1" smtClean="0"/>
              <a:t>Boosting</a:t>
            </a:r>
            <a:r>
              <a:rPr lang="es-ES_tradnl" sz="2000" dirty="0" smtClean="0"/>
              <a:t> </a:t>
            </a:r>
            <a:r>
              <a:rPr lang="es-ES_tradnl" sz="2000" dirty="0" err="1" smtClean="0"/>
              <a:t>Method</a:t>
            </a:r>
            <a:r>
              <a:rPr lang="es-ES_tradnl" sz="2000" dirty="0" smtClean="0"/>
              <a:t>)</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han usado los datos en formato “ancho”</a:t>
            </a:r>
          </a:p>
          <a:p>
            <a:pPr marL="742950" lvl="1" indent="-285750">
              <a:lnSpc>
                <a:spcPct val="90000"/>
              </a:lnSpc>
              <a:buFont typeface="Arial" panose="020B0604020202020204" pitchFamily="34" charset="0"/>
              <a:buChar char="•"/>
            </a:pPr>
            <a:r>
              <a:rPr lang="es-ES_tradnl" sz="1600" dirty="0" smtClean="0"/>
              <a:t>Se ha usado el campo “Afectado” (1-0) como variable </a:t>
            </a:r>
            <a:r>
              <a:rPr lang="es-ES_tradnl" sz="1600" dirty="0"/>
              <a:t>a predecir y </a:t>
            </a:r>
            <a:r>
              <a:rPr lang="es-ES_tradnl" sz="1600" dirty="0" smtClean="0"/>
              <a:t>la hora del día (2h) y día de la semana como predictores.</a:t>
            </a:r>
          </a:p>
          <a:p>
            <a:pPr marL="742950" lvl="1" indent="-285750">
              <a:lnSpc>
                <a:spcPct val="90000"/>
              </a:lnSpc>
              <a:buFont typeface="Arial" panose="020B0604020202020204" pitchFamily="34" charset="0"/>
              <a:buChar char="•"/>
            </a:pPr>
            <a:r>
              <a:rPr lang="es-ES_tradnl" sz="1600" dirty="0" smtClean="0"/>
              <a:t>Entrenamiento muy lento</a:t>
            </a:r>
          </a:p>
          <a:p>
            <a:pPr marL="742950" lvl="1" indent="-285750">
              <a:lnSpc>
                <a:spcPct val="90000"/>
              </a:lnSpc>
              <a:buFont typeface="Arial" panose="020B0604020202020204" pitchFamily="34" charset="0"/>
              <a:buChar char="•"/>
            </a:pPr>
            <a:r>
              <a:rPr lang="es-ES_tradnl" sz="1600" dirty="0" smtClean="0"/>
              <a:t>Resultado malo</a:t>
            </a:r>
          </a:p>
          <a:p>
            <a:pPr marL="742950" lvl="1" indent="-285750">
              <a:lnSpc>
                <a:spcPct val="90000"/>
              </a:lnSpc>
              <a:buFont typeface="Arial" panose="020B0604020202020204" pitchFamily="34" charset="0"/>
              <a:buChar char="•"/>
            </a:pPr>
            <a:r>
              <a:rPr lang="es-ES_tradnl" sz="1600" dirty="0" smtClean="0"/>
              <a:t>Usando </a:t>
            </a:r>
            <a:r>
              <a:rPr lang="es-ES_tradnl" sz="1600" dirty="0" err="1" smtClean="0"/>
              <a:t>hiper</a:t>
            </a:r>
            <a:r>
              <a:rPr lang="es-ES_tradnl" sz="1600" dirty="0" smtClean="0"/>
              <a:t>-parámetros asignados a mano, muy importante teniendo en cuenta que hay que ajustar &gt;6000 modelos. Solo se ajusta por búsqueda el parámetro </a:t>
            </a:r>
            <a:r>
              <a:rPr lang="es-ES_tradnl" sz="1600" dirty="0" err="1" smtClean="0"/>
              <a:t>nrounds</a:t>
            </a:r>
            <a:r>
              <a:rPr lang="es-ES_tradnl" sz="1600" dirty="0" smtClean="0"/>
              <a:t>.</a:t>
            </a:r>
          </a:p>
          <a:p>
            <a:pPr marL="742950" lvl="1" indent="-285750">
              <a:lnSpc>
                <a:spcPct val="90000"/>
              </a:lnSpc>
              <a:buFont typeface="Arial" panose="020B0604020202020204" pitchFamily="34" charset="0"/>
              <a:buChar char="•"/>
            </a:pPr>
            <a:r>
              <a:rPr lang="es-ES_tradnl" sz="1600" dirty="0"/>
              <a:t>Usando R: </a:t>
            </a:r>
            <a:r>
              <a:rPr lang="es-ES_tradnl" sz="1600" dirty="0" err="1" smtClean="0"/>
              <a:t>xgboost</a:t>
            </a:r>
            <a:r>
              <a:rPr lang="es-ES_tradnl" sz="1600" dirty="0" smtClean="0"/>
              <a:t>:: xgb.cv y </a:t>
            </a:r>
            <a:r>
              <a:rPr lang="es-ES_tradnl" sz="1600" dirty="0" err="1" smtClean="0"/>
              <a:t>xgboost</a:t>
            </a:r>
            <a:r>
              <a:rPr lang="es-ES_tradnl" sz="1600" dirty="0" smtClean="0"/>
              <a:t>::</a:t>
            </a:r>
            <a:r>
              <a:rPr lang="es-ES_tradnl" sz="1600" dirty="0" err="1" smtClean="0"/>
              <a:t>xgboost</a:t>
            </a:r>
            <a:endParaRPr lang="es-ES_tradnl" sz="1600" dirty="0" smtClean="0"/>
          </a:p>
          <a:p>
            <a:pPr marL="742950" lvl="1" indent="-285750">
              <a:lnSpc>
                <a:spcPct val="90000"/>
              </a:lnSpc>
              <a:buFont typeface="Arial" panose="020B0604020202020204" pitchFamily="34" charset="0"/>
              <a:buChar char="•"/>
            </a:pPr>
            <a:r>
              <a:rPr lang="es-ES_tradnl" sz="1600" dirty="0" smtClean="0"/>
              <a:t>Los resultados son malos pes no se puede hacer una búsqueda exhaustiva de los </a:t>
            </a:r>
            <a:r>
              <a:rPr lang="es-ES_tradnl" sz="1600" dirty="0" err="1" smtClean="0"/>
              <a:t>hiper</a:t>
            </a:r>
            <a:r>
              <a:rPr lang="es-ES_tradnl" sz="1600" dirty="0" smtClean="0"/>
              <a:t>-parámetros.</a:t>
            </a:r>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84" y="4216790"/>
            <a:ext cx="7543799" cy="1359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381000"/>
            <a:ext cx="207501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520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52400" y="994229"/>
            <a:ext cx="8610600" cy="5486400"/>
          </a:xfrm>
        </p:spPr>
        <p:txBody>
          <a:bodyPr/>
          <a:lstStyle/>
          <a:p>
            <a:pPr>
              <a:lnSpc>
                <a:spcPct val="90000"/>
              </a:lnSpc>
            </a:pPr>
            <a:endParaRPr lang="es-ES" altLang="es-ES_tradnl" sz="1600" dirty="0"/>
          </a:p>
          <a:p>
            <a:pPr>
              <a:lnSpc>
                <a:spcPct val="90000"/>
              </a:lnSpc>
            </a:pPr>
            <a:r>
              <a:rPr lang="es-ES" altLang="es-ES_tradnl" sz="2000" dirty="0" smtClean="0"/>
              <a:t>Tener presente la función de coste a minimizar</a:t>
            </a:r>
          </a:p>
          <a:p>
            <a:pPr>
              <a:lnSpc>
                <a:spcPct val="90000"/>
              </a:lnSpc>
            </a:pPr>
            <a:endParaRPr lang="es-ES" altLang="es-ES_tradnl" sz="2000" dirty="0"/>
          </a:p>
          <a:p>
            <a:pPr>
              <a:lnSpc>
                <a:spcPct val="90000"/>
              </a:lnSpc>
            </a:pPr>
            <a:r>
              <a:rPr lang="es-ES" altLang="es-ES_tradnl" sz="2000" dirty="0" smtClean="0"/>
              <a:t>Explorar los datos</a:t>
            </a:r>
          </a:p>
          <a:p>
            <a:pPr>
              <a:lnSpc>
                <a:spcPct val="90000"/>
              </a:lnSpc>
            </a:pPr>
            <a:endParaRPr lang="es-ES" altLang="es-ES_tradnl" sz="2000" dirty="0"/>
          </a:p>
          <a:p>
            <a:pPr>
              <a:lnSpc>
                <a:spcPct val="90000"/>
              </a:lnSpc>
            </a:pPr>
            <a:r>
              <a:rPr lang="es-ES" altLang="es-ES_tradnl" sz="2000" dirty="0" smtClean="0"/>
              <a:t>Definir los primeros modelos a usar y transformar los datos de entrada:</a:t>
            </a:r>
          </a:p>
          <a:p>
            <a:pPr lvl="1">
              <a:lnSpc>
                <a:spcPct val="90000"/>
              </a:lnSpc>
            </a:pPr>
            <a:endParaRPr lang="es-ES" altLang="es-ES_tradnl" sz="2000" dirty="0">
              <a:ea typeface="+mn-ea"/>
            </a:endParaRPr>
          </a:p>
          <a:p>
            <a:pPr lvl="1">
              <a:lnSpc>
                <a:spcPct val="90000"/>
              </a:lnSpc>
            </a:pPr>
            <a:r>
              <a:rPr lang="es-ES" altLang="es-ES_tradnl" sz="2000" dirty="0" err="1">
                <a:ea typeface="+mn-ea"/>
              </a:rPr>
              <a:t>Logistic</a:t>
            </a:r>
            <a:r>
              <a:rPr lang="es-ES" altLang="es-ES_tradnl" sz="2000" dirty="0">
                <a:ea typeface="+mn-ea"/>
              </a:rPr>
              <a:t> </a:t>
            </a:r>
            <a:r>
              <a:rPr lang="es-ES" altLang="es-ES_tradnl" sz="2000" dirty="0" err="1">
                <a:ea typeface="+mn-ea"/>
              </a:rPr>
              <a:t>regression</a:t>
            </a:r>
            <a:r>
              <a:rPr lang="es-ES" altLang="es-ES_tradnl" sz="2000" dirty="0">
                <a:ea typeface="+mn-ea"/>
              </a:rPr>
              <a:t>, </a:t>
            </a:r>
            <a:r>
              <a:rPr lang="es-ES" altLang="es-ES_tradnl" sz="2000" dirty="0" err="1">
                <a:ea typeface="+mn-ea"/>
              </a:rPr>
              <a:t>randomforest</a:t>
            </a:r>
            <a:r>
              <a:rPr lang="es-ES" altLang="es-ES_tradnl" sz="2000" dirty="0">
                <a:ea typeface="+mn-ea"/>
              </a:rPr>
              <a:t>  </a:t>
            </a:r>
            <a:r>
              <a:rPr lang="es-ES" altLang="es-ES_tradnl" sz="2000" dirty="0" smtClean="0">
                <a:ea typeface="+mn-ea"/>
              </a:rPr>
              <a:t> (</a:t>
            </a:r>
            <a:r>
              <a:rPr lang="es-ES" altLang="es-ES_tradnl" sz="2000" dirty="0" err="1" smtClean="0">
                <a:ea typeface="+mn-ea"/>
              </a:rPr>
              <a:t>cross-sectional</a:t>
            </a:r>
            <a:r>
              <a:rPr lang="es-ES" altLang="es-ES_tradnl" sz="2000" dirty="0" smtClean="0">
                <a:ea typeface="+mn-ea"/>
              </a:rPr>
              <a:t>)</a:t>
            </a:r>
          </a:p>
          <a:p>
            <a:pPr lvl="1">
              <a:lnSpc>
                <a:spcPct val="90000"/>
              </a:lnSpc>
            </a:pPr>
            <a:r>
              <a:rPr lang="es-ES" altLang="es-ES_tradnl" sz="2000" dirty="0" err="1" smtClean="0">
                <a:ea typeface="+mn-ea"/>
              </a:rPr>
              <a:t>Hidden</a:t>
            </a:r>
            <a:r>
              <a:rPr lang="es-ES" altLang="es-ES_tradnl" sz="2000" dirty="0" smtClean="0">
                <a:ea typeface="+mn-ea"/>
              </a:rPr>
              <a:t> </a:t>
            </a:r>
            <a:r>
              <a:rPr lang="es-ES" altLang="es-ES_tradnl" sz="2000" dirty="0" err="1" smtClean="0">
                <a:ea typeface="+mn-ea"/>
              </a:rPr>
              <a:t>Markov</a:t>
            </a:r>
            <a:r>
              <a:rPr lang="es-ES" altLang="es-ES_tradnl" sz="2000" dirty="0" smtClean="0">
                <a:ea typeface="+mn-ea"/>
              </a:rPr>
              <a:t> </a:t>
            </a:r>
            <a:r>
              <a:rPr lang="es-ES" altLang="es-ES_tradnl" sz="2000" dirty="0" err="1" smtClean="0">
                <a:ea typeface="+mn-ea"/>
              </a:rPr>
              <a:t>Model</a:t>
            </a:r>
            <a:r>
              <a:rPr lang="es-ES" altLang="es-ES_tradnl" sz="2000" dirty="0" smtClean="0">
                <a:ea typeface="+mn-ea"/>
              </a:rPr>
              <a:t>, </a:t>
            </a:r>
            <a:r>
              <a:rPr lang="es-ES" altLang="es-ES_tradnl" sz="2000" dirty="0" err="1" smtClean="0">
                <a:ea typeface="+mn-ea"/>
              </a:rPr>
              <a:t>Exponential</a:t>
            </a:r>
            <a:r>
              <a:rPr lang="es-ES" altLang="es-ES_tradnl" sz="2000" dirty="0" smtClean="0">
                <a:ea typeface="+mn-ea"/>
              </a:rPr>
              <a:t> </a:t>
            </a:r>
            <a:r>
              <a:rPr lang="es-ES" altLang="es-ES_tradnl" sz="2000" dirty="0" err="1" smtClean="0">
                <a:ea typeface="+mn-ea"/>
              </a:rPr>
              <a:t>Smoothing</a:t>
            </a:r>
            <a:r>
              <a:rPr lang="es-ES" altLang="es-ES_tradnl" sz="2000" dirty="0" smtClean="0">
                <a:ea typeface="+mn-ea"/>
              </a:rPr>
              <a:t>, ARIMA, ARIMAX (time serie) </a:t>
            </a:r>
          </a:p>
          <a:p>
            <a:pPr marL="0" indent="0">
              <a:lnSpc>
                <a:spcPct val="90000"/>
              </a:lnSpc>
              <a:buNone/>
            </a:pPr>
            <a:endParaRPr lang="es-ES" altLang="es-ES_tradnl" sz="2000" dirty="0"/>
          </a:p>
          <a:p>
            <a:pPr marL="400050">
              <a:lnSpc>
                <a:spcPct val="90000"/>
              </a:lnSpc>
            </a:pPr>
            <a:r>
              <a:rPr lang="es-ES" altLang="es-ES_tradnl" sz="2000" dirty="0" smtClean="0"/>
              <a:t>Definir el método de validación</a:t>
            </a:r>
          </a:p>
          <a:p>
            <a:pPr marL="400050">
              <a:lnSpc>
                <a:spcPct val="90000"/>
              </a:lnSpc>
            </a:pPr>
            <a:endParaRPr lang="es-ES" altLang="es-ES_tradnl" sz="2000" dirty="0" smtClean="0"/>
          </a:p>
          <a:p>
            <a:pPr marL="400050">
              <a:lnSpc>
                <a:spcPct val="90000"/>
              </a:lnSpc>
            </a:pPr>
            <a:r>
              <a:rPr lang="es-ES" altLang="es-ES_tradnl" sz="2000" dirty="0" smtClean="0"/>
              <a:t>Ver resultados</a:t>
            </a:r>
          </a:p>
          <a:p>
            <a:pPr marL="400050">
              <a:lnSpc>
                <a:spcPct val="90000"/>
              </a:lnSpc>
            </a:pPr>
            <a:endParaRPr lang="es-ES" altLang="es-ES_tradnl" sz="2000" dirty="0"/>
          </a:p>
          <a:p>
            <a:pPr marL="400050">
              <a:lnSpc>
                <a:spcPct val="90000"/>
              </a:lnSpc>
            </a:pPr>
            <a:r>
              <a:rPr lang="es-ES" altLang="es-ES_tradnl" sz="2000" dirty="0" smtClean="0"/>
              <a:t>Ajustar modelos</a:t>
            </a:r>
            <a:endParaRPr lang="es-ES" altLang="es-ES_tradnl" sz="2000" dirty="0"/>
          </a:p>
          <a:p>
            <a:pPr lvl="1">
              <a:lnSpc>
                <a:spcPct val="90000"/>
              </a:lnSpc>
            </a:pPr>
            <a:endParaRPr lang="es-ES" altLang="es-ES_tradnl" sz="1600" dirty="0"/>
          </a:p>
          <a:p>
            <a:pPr lvl="2">
              <a:lnSpc>
                <a:spcPct val="90000"/>
              </a:lnSpc>
              <a:buFontTx/>
              <a:buNone/>
            </a:pPr>
            <a:endParaRPr lang="es-ES" altLang="es-ES_tradnl" sz="1600" dirty="0"/>
          </a:p>
          <a:p>
            <a:pPr>
              <a:lnSpc>
                <a:spcPct val="90000"/>
              </a:lnSpc>
            </a:pPr>
            <a:endParaRPr lang="es-ES" altLang="es-ES_tradnl" sz="16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486" y="676729"/>
            <a:ext cx="2667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Pasos seguidos….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2336024"/>
          </a:xfrm>
          <a:prstGeom prst="rect">
            <a:avLst/>
          </a:prstGeom>
          <a:noFill/>
        </p:spPr>
        <p:txBody>
          <a:bodyPr wrap="square" rtlCol="0">
            <a:spAutoFit/>
          </a:bodyPr>
          <a:lstStyle/>
          <a:p>
            <a:pPr lvl="1">
              <a:lnSpc>
                <a:spcPct val="90000"/>
              </a:lnSpc>
            </a:pPr>
            <a:r>
              <a:rPr lang="es-ES_tradnl" dirty="0" err="1" smtClean="0"/>
              <a:t>Exponential</a:t>
            </a:r>
            <a:r>
              <a:rPr lang="es-ES_tradnl" dirty="0" smtClean="0"/>
              <a:t> </a:t>
            </a:r>
            <a:r>
              <a:rPr lang="es-ES_tradnl" dirty="0" err="1" smtClean="0"/>
              <a:t>Smoothing</a:t>
            </a:r>
            <a:endParaRPr lang="es-ES_tradnl"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a:t>
            </a:r>
            <a:r>
              <a:rPr lang="es-ES_tradnl" sz="1600" dirty="0"/>
              <a:t>a predecir </a:t>
            </a:r>
            <a:endParaRPr lang="es-ES_tradnl" sz="1600" dirty="0" smtClean="0"/>
          </a:p>
          <a:p>
            <a:pPr marL="742950" lvl="1" indent="-285750">
              <a:lnSpc>
                <a:spcPct val="90000"/>
              </a:lnSpc>
              <a:buFont typeface="Arial" panose="020B0604020202020204" pitchFamily="34" charset="0"/>
              <a:buChar char="•"/>
            </a:pPr>
            <a:r>
              <a:rPr lang="es-ES_tradnl" sz="1600" dirty="0" smtClean="0"/>
              <a:t>Entrenamiento rápido</a:t>
            </a:r>
          </a:p>
          <a:p>
            <a:pPr marL="742950" lvl="1" indent="-285750">
              <a:lnSpc>
                <a:spcPct val="90000"/>
              </a:lnSpc>
              <a:buFont typeface="Arial" panose="020B0604020202020204" pitchFamily="34" charset="0"/>
              <a:buChar char="•"/>
            </a:pPr>
            <a:r>
              <a:rPr lang="es-ES_tradnl" sz="1600" dirty="0" smtClean="0"/>
              <a:t>Resultado malo</a:t>
            </a:r>
          </a:p>
          <a:p>
            <a:pPr marL="742950" lvl="1" indent="-285750">
              <a:lnSpc>
                <a:spcPct val="90000"/>
              </a:lnSpc>
              <a:buFont typeface="Arial" panose="020B0604020202020204" pitchFamily="34" charset="0"/>
              <a:buChar char="•"/>
            </a:pPr>
            <a:r>
              <a:rPr lang="es-ES_tradnl" sz="1600" dirty="0"/>
              <a:t>Usando R: </a:t>
            </a:r>
            <a:r>
              <a:rPr lang="es-ES_tradnl" sz="1600" dirty="0" err="1" smtClean="0"/>
              <a:t>forecast</a:t>
            </a:r>
            <a:r>
              <a:rPr lang="es-ES_tradnl" sz="1600" dirty="0" smtClean="0"/>
              <a:t>::</a:t>
            </a:r>
            <a:r>
              <a:rPr lang="es-ES_tradnl" sz="1600" dirty="0" err="1" smtClean="0"/>
              <a:t>ets</a:t>
            </a:r>
            <a:endParaRPr lang="es-ES_tradnl" sz="1600" dirty="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28799"/>
            <a:ext cx="2286000" cy="152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2" y="3886200"/>
            <a:ext cx="8666163"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024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9064171" cy="2363724"/>
          </a:xfrm>
          <a:prstGeom prst="rect">
            <a:avLst/>
          </a:prstGeom>
          <a:noFill/>
        </p:spPr>
        <p:txBody>
          <a:bodyPr wrap="square" rtlCol="0">
            <a:spAutoFit/>
          </a:bodyPr>
          <a:lstStyle/>
          <a:p>
            <a:pPr lvl="1">
              <a:lnSpc>
                <a:spcPct val="90000"/>
              </a:lnSpc>
            </a:pPr>
            <a:r>
              <a:rPr lang="es-ES_tradnl" sz="2000" dirty="0" err="1" smtClean="0"/>
              <a:t>Hidden</a:t>
            </a:r>
            <a:r>
              <a:rPr lang="es-ES_tradnl" sz="2000" dirty="0" smtClean="0"/>
              <a:t> </a:t>
            </a:r>
            <a:r>
              <a:rPr lang="es-ES_tradnl" sz="2000" dirty="0" err="1" smtClean="0"/>
              <a:t>Markov</a:t>
            </a:r>
            <a:r>
              <a:rPr lang="es-ES_tradnl" sz="2000" dirty="0" smtClean="0"/>
              <a:t> </a:t>
            </a:r>
            <a:r>
              <a:rPr lang="es-ES_tradnl" sz="2000" dirty="0" err="1" smtClean="0"/>
              <a:t>Model</a:t>
            </a:r>
            <a:r>
              <a:rPr lang="es-ES_tradnl" sz="2000" dirty="0" smtClean="0"/>
              <a:t> (HMM)</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a:t>
            </a:r>
            <a:r>
              <a:rPr lang="es-ES_tradnl" sz="1600" dirty="0"/>
              <a:t>a predecir </a:t>
            </a:r>
            <a:endParaRPr lang="es-ES_tradnl" sz="1600" dirty="0" smtClean="0"/>
          </a:p>
          <a:p>
            <a:pPr marL="742950" lvl="1" indent="-285750">
              <a:lnSpc>
                <a:spcPct val="90000"/>
              </a:lnSpc>
              <a:buFont typeface="Arial" panose="020B0604020202020204" pitchFamily="34" charset="0"/>
              <a:buChar char="•"/>
            </a:pPr>
            <a:r>
              <a:rPr lang="es-ES_tradnl" sz="1600" dirty="0" smtClean="0"/>
              <a:t>Con dos estados ocultos. El uso de más estados no mejora el resultado. </a:t>
            </a:r>
          </a:p>
          <a:p>
            <a:pPr marL="742950" lvl="1" indent="-285750">
              <a:lnSpc>
                <a:spcPct val="90000"/>
              </a:lnSpc>
              <a:buFont typeface="Arial" panose="020B0604020202020204" pitchFamily="34" charset="0"/>
              <a:buChar char="•"/>
            </a:pPr>
            <a:r>
              <a:rPr lang="es-ES_tradnl" sz="1600" dirty="0" smtClean="0"/>
              <a:t>Entrenamiento rápido</a:t>
            </a:r>
          </a:p>
          <a:p>
            <a:pPr marL="742950" lvl="1" indent="-285750">
              <a:lnSpc>
                <a:spcPct val="90000"/>
              </a:lnSpc>
              <a:buFont typeface="Arial" panose="020B0604020202020204" pitchFamily="34" charset="0"/>
              <a:buChar char="•"/>
            </a:pPr>
            <a:r>
              <a:rPr lang="es-ES_tradnl" sz="1600" dirty="0" smtClean="0"/>
              <a:t>Resultado peor de lo esperado</a:t>
            </a:r>
          </a:p>
          <a:p>
            <a:pPr marL="742950" lvl="1" indent="-285750">
              <a:lnSpc>
                <a:spcPct val="90000"/>
              </a:lnSpc>
              <a:buFont typeface="Arial" panose="020B0604020202020204" pitchFamily="34" charset="0"/>
              <a:buChar char="•"/>
            </a:pPr>
            <a:r>
              <a:rPr lang="es-ES_tradnl" sz="1600" dirty="0"/>
              <a:t>Usando R</a:t>
            </a:r>
            <a:r>
              <a:rPr lang="es-ES_tradnl" sz="1600" dirty="0" smtClean="0"/>
              <a:t>: depmixS4:: </a:t>
            </a:r>
            <a:r>
              <a:rPr lang="es-ES_tradnl" sz="1600" dirty="0" err="1" smtClean="0"/>
              <a:t>depmix</a:t>
            </a:r>
            <a:r>
              <a:rPr lang="es-ES_tradnl" sz="1600" dirty="0" smtClean="0"/>
              <a:t>, </a:t>
            </a:r>
            <a:r>
              <a:rPr lang="es-ES_tradnl" sz="1600" dirty="0"/>
              <a:t>depmixS4:: </a:t>
            </a:r>
            <a:r>
              <a:rPr lang="es-ES_tradnl" sz="1600" dirty="0" err="1"/>
              <a:t>fit</a:t>
            </a:r>
            <a:r>
              <a:rPr lang="es-ES_tradnl" sz="1600" dirty="0" smtClean="0"/>
              <a:t>, </a:t>
            </a:r>
            <a:r>
              <a:rPr lang="es-ES_tradnl" sz="1600" dirty="0"/>
              <a:t>depmixS4:: posterior</a:t>
            </a: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47104"/>
            <a:ext cx="23907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099" y="126658"/>
            <a:ext cx="2319376" cy="127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53" y="3147494"/>
            <a:ext cx="8666163"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537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8143" y="723789"/>
            <a:ext cx="5943600" cy="3693319"/>
          </a:xfrm>
          <a:prstGeom prst="rect">
            <a:avLst/>
          </a:prstGeom>
          <a:noFill/>
        </p:spPr>
        <p:txBody>
          <a:bodyPr wrap="square" rtlCol="0">
            <a:spAutoFit/>
          </a:bodyPr>
          <a:lstStyle/>
          <a:p>
            <a:pPr lvl="1">
              <a:lnSpc>
                <a:spcPct val="90000"/>
              </a:lnSpc>
            </a:pPr>
            <a:r>
              <a:rPr lang="es-ES_tradnl" sz="2000" dirty="0" smtClean="0"/>
              <a:t>ARIMA</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predicha </a:t>
            </a:r>
          </a:p>
          <a:p>
            <a:pPr marL="742950" lvl="1" indent="-285750">
              <a:lnSpc>
                <a:spcPct val="90000"/>
              </a:lnSpc>
              <a:buFont typeface="Arial" panose="020B0604020202020204" pitchFamily="34" charset="0"/>
              <a:buChar char="•"/>
            </a:pPr>
            <a:r>
              <a:rPr lang="es-ES_tradnl" sz="1600" dirty="0" smtClean="0"/>
              <a:t>Entrenamiento rápido</a:t>
            </a:r>
          </a:p>
          <a:p>
            <a:pPr marL="742950" lvl="1" indent="-285750">
              <a:lnSpc>
                <a:spcPct val="90000"/>
              </a:lnSpc>
              <a:buFont typeface="Arial" panose="020B0604020202020204" pitchFamily="34" charset="0"/>
              <a:buChar char="•"/>
            </a:pPr>
            <a:r>
              <a:rPr lang="es-ES_tradnl" sz="1600" dirty="0" smtClean="0"/>
              <a:t>Resultado mejor de lo esperado</a:t>
            </a:r>
          </a:p>
          <a:p>
            <a:pPr marL="742950" lvl="1" indent="-285750">
              <a:lnSpc>
                <a:spcPct val="90000"/>
              </a:lnSpc>
              <a:buFont typeface="Arial" panose="020B0604020202020204" pitchFamily="34" charset="0"/>
              <a:buChar char="•"/>
            </a:pPr>
            <a:r>
              <a:rPr lang="es-ES_tradnl" sz="1600" dirty="0"/>
              <a:t>Usando R: </a:t>
            </a:r>
            <a:r>
              <a:rPr lang="es-ES_tradnl" sz="1600" dirty="0" err="1" smtClean="0"/>
              <a:t>forecast</a:t>
            </a:r>
            <a:r>
              <a:rPr lang="es-ES_tradnl" sz="1600" dirty="0" smtClean="0"/>
              <a:t>::</a:t>
            </a:r>
            <a:r>
              <a:rPr lang="es-ES_tradnl" sz="1600" dirty="0" err="1" smtClean="0"/>
              <a:t>auto.arima</a:t>
            </a:r>
            <a:endParaRPr lang="es-ES_tradnl" sz="1600" dirty="0" smtClean="0"/>
          </a:p>
          <a:p>
            <a:pPr marL="742950" lvl="1" indent="-285750">
              <a:lnSpc>
                <a:spcPct val="90000"/>
              </a:lnSpc>
              <a:buFont typeface="Arial" panose="020B0604020202020204" pitchFamily="34" charset="0"/>
              <a:buChar char="•"/>
            </a:pPr>
            <a:r>
              <a:rPr lang="es-ES_tradnl" sz="1600" dirty="0" smtClean="0"/>
              <a:t>El uso de </a:t>
            </a:r>
            <a:r>
              <a:rPr lang="es-ES_tradnl" sz="1600" dirty="0" err="1" smtClean="0"/>
              <a:t>auto.arima</a:t>
            </a:r>
            <a:r>
              <a:rPr lang="es-ES_tradnl" sz="1600" dirty="0" smtClean="0"/>
              <a:t> es fundamental ya que esta función hace una selección automática de (</a:t>
            </a:r>
            <a:r>
              <a:rPr lang="es-ES_tradnl" sz="1600" dirty="0" err="1" smtClean="0"/>
              <a:t>p,d,q</a:t>
            </a:r>
            <a:r>
              <a:rPr lang="es-ES_tradnl" sz="1600" dirty="0" smtClean="0"/>
              <a:t>)(P,D,Q)m  con estacionalidad y sin ella. De otra manera el ajuste manual (con ACF/PACF) hubiera sido imposible.</a:t>
            </a:r>
            <a:endParaRPr lang="es-ES_tradnl" sz="1600" dirty="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443" y="2797628"/>
            <a:ext cx="1666269"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2 Grupo"/>
          <p:cNvGrpSpPr/>
          <p:nvPr/>
        </p:nvGrpSpPr>
        <p:grpSpPr>
          <a:xfrm>
            <a:off x="6040826" y="530952"/>
            <a:ext cx="3048000" cy="2288447"/>
            <a:chOff x="1910441" y="781571"/>
            <a:chExt cx="3581400" cy="2260707"/>
          </a:xfrm>
        </p:grpSpPr>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441" y="883595"/>
              <a:ext cx="3581400" cy="2158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Forma libre"/>
            <p:cNvSpPr/>
            <p:nvPr/>
          </p:nvSpPr>
          <p:spPr>
            <a:xfrm>
              <a:off x="3701141" y="1076282"/>
              <a:ext cx="319314" cy="583184"/>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8 Forma libre"/>
            <p:cNvSpPr/>
            <p:nvPr/>
          </p:nvSpPr>
          <p:spPr>
            <a:xfrm>
              <a:off x="3581398" y="972068"/>
              <a:ext cx="431800" cy="586303"/>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Forma libre"/>
            <p:cNvSpPr/>
            <p:nvPr/>
          </p:nvSpPr>
          <p:spPr>
            <a:xfrm>
              <a:off x="3428998" y="972070"/>
              <a:ext cx="591457" cy="586302"/>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11 Forma libre"/>
            <p:cNvSpPr/>
            <p:nvPr/>
          </p:nvSpPr>
          <p:spPr>
            <a:xfrm>
              <a:off x="3247570" y="781571"/>
              <a:ext cx="791028" cy="776799"/>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3" name="12 Conector recto de flecha"/>
            <p:cNvCxnSpPr>
              <a:stCxn id="15" idx="2"/>
            </p:cNvCxnSpPr>
            <p:nvPr/>
          </p:nvCxnSpPr>
          <p:spPr>
            <a:xfrm flipH="1">
              <a:off x="4060295" y="1558370"/>
              <a:ext cx="1" cy="184441"/>
            </a:xfrm>
            <a:prstGeom prst="straightConnector1">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7173" y="1172125"/>
              <a:ext cx="386245" cy="386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857" y="4417108"/>
            <a:ext cx="8685213"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680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sp>
        <p:nvSpPr>
          <p:cNvPr id="10" name="9 CuadroTexto"/>
          <p:cNvSpPr txBox="1"/>
          <p:nvPr/>
        </p:nvSpPr>
        <p:spPr>
          <a:xfrm>
            <a:off x="-152400" y="838200"/>
            <a:ext cx="9064171" cy="3471720"/>
          </a:xfrm>
          <a:prstGeom prst="rect">
            <a:avLst/>
          </a:prstGeom>
          <a:noFill/>
        </p:spPr>
        <p:txBody>
          <a:bodyPr wrap="square" rtlCol="0">
            <a:spAutoFit/>
          </a:bodyPr>
          <a:lstStyle/>
          <a:p>
            <a:pPr lvl="1">
              <a:lnSpc>
                <a:spcPct val="90000"/>
              </a:lnSpc>
            </a:pPr>
            <a:r>
              <a:rPr lang="es-ES_tradnl" sz="2000" dirty="0" smtClean="0"/>
              <a:t>ARIMAX (ARIMA </a:t>
            </a:r>
            <a:r>
              <a:rPr lang="es-ES_tradnl" sz="2000" dirty="0" err="1" smtClean="0"/>
              <a:t>with</a:t>
            </a:r>
            <a:r>
              <a:rPr lang="es-ES_tradnl" sz="2000" dirty="0" smtClean="0"/>
              <a:t> </a:t>
            </a:r>
            <a:r>
              <a:rPr lang="es-ES_tradnl" sz="2000" dirty="0" err="1" smtClean="0"/>
              <a:t>eXogenous</a:t>
            </a:r>
            <a:r>
              <a:rPr lang="es-ES_tradnl" sz="2000" dirty="0" smtClean="0"/>
              <a:t> </a:t>
            </a:r>
            <a:r>
              <a:rPr lang="es-ES_tradnl" sz="2000" dirty="0" err="1" smtClean="0"/>
              <a:t>covariates</a:t>
            </a:r>
            <a:r>
              <a:rPr lang="es-ES_tradnl" sz="2000" dirty="0" smtClean="0"/>
              <a:t>)</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ajustado un modelo por SIM</a:t>
            </a:r>
          </a:p>
          <a:p>
            <a:pPr marL="742950" lvl="1" indent="-285750">
              <a:lnSpc>
                <a:spcPct val="90000"/>
              </a:lnSpc>
              <a:buFont typeface="Arial" panose="020B0604020202020204" pitchFamily="34" charset="0"/>
              <a:buChar char="•"/>
            </a:pPr>
            <a:r>
              <a:rPr lang="es-ES_tradnl" sz="1600" dirty="0" smtClean="0"/>
              <a:t>Se ha usado el campo “Afectado” (1-0) en un intervalo de 2h, como variable </a:t>
            </a:r>
            <a:r>
              <a:rPr lang="es-ES_tradnl" sz="1600" dirty="0"/>
              <a:t>a predecir , y hora del día (2h) y día de la semana </a:t>
            </a:r>
            <a:r>
              <a:rPr lang="es-ES_tradnl" sz="1600" dirty="0" smtClean="0"/>
              <a:t>(</a:t>
            </a:r>
            <a:r>
              <a:rPr lang="es-ES_tradnl" sz="1600" dirty="0" err="1" smtClean="0"/>
              <a:t>wd</a:t>
            </a:r>
            <a:r>
              <a:rPr lang="es-ES_tradnl" sz="1600" dirty="0" smtClean="0"/>
              <a:t>) como predictores adicionales (</a:t>
            </a:r>
            <a:r>
              <a:rPr lang="es-ES_tradnl" sz="1600" dirty="0" err="1" smtClean="0"/>
              <a:t>covariates</a:t>
            </a:r>
            <a:r>
              <a:rPr lang="es-ES_tradnl" sz="1600" dirty="0" smtClean="0"/>
              <a:t>) . El añadir un </a:t>
            </a:r>
            <a:r>
              <a:rPr lang="es-ES_tradnl" sz="1600" dirty="0" err="1" smtClean="0"/>
              <a:t>covariate</a:t>
            </a:r>
            <a:r>
              <a:rPr lang="es-ES_tradnl" sz="1600" dirty="0" smtClean="0"/>
              <a:t> producto (2h x </a:t>
            </a:r>
            <a:r>
              <a:rPr lang="es-ES_tradnl" sz="1600" dirty="0" err="1" smtClean="0"/>
              <a:t>wd</a:t>
            </a:r>
            <a:r>
              <a:rPr lang="es-ES_tradnl" sz="1600" dirty="0" smtClean="0"/>
              <a:t>) no mejora el resultado.</a:t>
            </a:r>
          </a:p>
          <a:p>
            <a:pPr marL="742950" lvl="1" indent="-285750">
              <a:lnSpc>
                <a:spcPct val="90000"/>
              </a:lnSpc>
              <a:buFont typeface="Arial" panose="020B0604020202020204" pitchFamily="34" charset="0"/>
              <a:buChar char="•"/>
            </a:pPr>
            <a:r>
              <a:rPr lang="es-ES_tradnl" sz="1600" dirty="0" smtClean="0"/>
              <a:t>La elección de los predictores adicionales se ha realizado ad-hoc viendo el buen comportamiento de estos predictores en los métodos </a:t>
            </a:r>
            <a:r>
              <a:rPr lang="es-ES_tradnl" sz="1600" dirty="0" err="1" smtClean="0"/>
              <a:t>randomforest</a:t>
            </a:r>
            <a:r>
              <a:rPr lang="es-ES_tradnl" sz="1600" dirty="0" smtClean="0"/>
              <a:t> y </a:t>
            </a:r>
            <a:r>
              <a:rPr lang="es-ES_tradnl" sz="1600" dirty="0" err="1" smtClean="0"/>
              <a:t>logistic</a:t>
            </a:r>
            <a:r>
              <a:rPr lang="es-ES_tradnl" sz="1600" dirty="0" smtClean="0"/>
              <a:t> </a:t>
            </a:r>
            <a:r>
              <a:rPr lang="es-ES_tradnl" sz="1600" dirty="0" err="1" smtClean="0"/>
              <a:t>regression</a:t>
            </a:r>
            <a:r>
              <a:rPr lang="es-ES_tradnl" sz="1600" dirty="0" smtClean="0"/>
              <a:t>.</a:t>
            </a:r>
          </a:p>
          <a:p>
            <a:pPr marL="742950" lvl="1" indent="-285750">
              <a:lnSpc>
                <a:spcPct val="90000"/>
              </a:lnSpc>
              <a:buFont typeface="Arial" panose="020B0604020202020204" pitchFamily="34" charset="0"/>
              <a:buChar char="•"/>
            </a:pPr>
            <a:r>
              <a:rPr lang="es-ES_tradnl" sz="1600" dirty="0" smtClean="0"/>
              <a:t>Entrenamiento más lento</a:t>
            </a:r>
          </a:p>
          <a:p>
            <a:pPr marL="742950" lvl="1" indent="-285750">
              <a:lnSpc>
                <a:spcPct val="90000"/>
              </a:lnSpc>
              <a:buFont typeface="Arial" panose="020B0604020202020204" pitchFamily="34" charset="0"/>
              <a:buChar char="•"/>
            </a:pPr>
            <a:r>
              <a:rPr lang="es-ES_tradnl" sz="1600" dirty="0" smtClean="0"/>
              <a:t>El mejor resultado</a:t>
            </a:r>
          </a:p>
          <a:p>
            <a:pPr marL="742950" lvl="1" indent="-285750">
              <a:lnSpc>
                <a:spcPct val="90000"/>
              </a:lnSpc>
              <a:buFont typeface="Arial" panose="020B0604020202020204" pitchFamily="34" charset="0"/>
              <a:buChar char="•"/>
            </a:pPr>
            <a:r>
              <a:rPr lang="es-ES_tradnl" sz="1600" dirty="0"/>
              <a:t>Usando R: </a:t>
            </a:r>
            <a:r>
              <a:rPr lang="es-ES_tradnl" sz="1600" dirty="0" err="1" smtClean="0"/>
              <a:t>forecast</a:t>
            </a:r>
            <a:r>
              <a:rPr lang="es-ES_tradnl" sz="1600" dirty="0" smtClean="0"/>
              <a:t>::</a:t>
            </a:r>
            <a:r>
              <a:rPr lang="es-ES_tradnl" sz="1600" dirty="0" err="1" smtClean="0"/>
              <a:t>auto.arima</a:t>
            </a:r>
            <a:r>
              <a:rPr lang="es-ES_tradnl" sz="1600" dirty="0" smtClean="0"/>
              <a:t>, usando el parámetro </a:t>
            </a:r>
            <a:r>
              <a:rPr lang="es-ES_tradnl" sz="1600" dirty="0" err="1" smtClean="0"/>
              <a:t>xreg</a:t>
            </a:r>
            <a:endParaRPr lang="es-ES_tradnl" sz="1600" dirty="0" smtClean="0"/>
          </a:p>
          <a:p>
            <a:pPr marL="742950" lvl="1" indent="-285750">
              <a:lnSpc>
                <a:spcPct val="90000"/>
              </a:lnSpc>
              <a:buFont typeface="Arial" panose="020B0604020202020204" pitchFamily="34" charset="0"/>
              <a:buChar char="•"/>
            </a:pPr>
            <a:r>
              <a:rPr lang="es-ES_tradnl" sz="1600" dirty="0" smtClean="0"/>
              <a:t>Dificultad adicional: Es preciso crear una nueva estructura de datos para alimentar ARIMAX con los predictores adicionales, tanto en modo entrenamiento como en predicción.</a:t>
            </a:r>
            <a:endParaRPr lang="es-ES_tradnl" sz="1600" dirty="0"/>
          </a:p>
          <a:p>
            <a:pPr marL="742950" lvl="1" indent="-285750">
              <a:lnSpc>
                <a:spcPct val="90000"/>
              </a:lnSpc>
              <a:buFont typeface="Arial" panose="020B0604020202020204" pitchFamily="34" charset="0"/>
              <a:buChar char="•"/>
            </a:pPr>
            <a:endParaRPr lang="es-ES_tradnl" sz="1600" dirty="0" smtClean="0"/>
          </a:p>
        </p:txBody>
      </p:sp>
      <p:grpSp>
        <p:nvGrpSpPr>
          <p:cNvPr id="11" name="10 Grupo"/>
          <p:cNvGrpSpPr/>
          <p:nvPr/>
        </p:nvGrpSpPr>
        <p:grpSpPr>
          <a:xfrm>
            <a:off x="3766457" y="3957714"/>
            <a:ext cx="4949371" cy="2856305"/>
            <a:chOff x="3733800" y="3620884"/>
            <a:chExt cx="4949371" cy="2856305"/>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318506"/>
              <a:ext cx="3581400" cy="2158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orma libre"/>
            <p:cNvSpPr/>
            <p:nvPr/>
          </p:nvSpPr>
          <p:spPr>
            <a:xfrm>
              <a:off x="5524500" y="4511193"/>
              <a:ext cx="319314" cy="583184"/>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orma libre"/>
            <p:cNvSpPr/>
            <p:nvPr/>
          </p:nvSpPr>
          <p:spPr>
            <a:xfrm>
              <a:off x="5404757" y="4406979"/>
              <a:ext cx="431800" cy="586303"/>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Forma libre"/>
            <p:cNvSpPr/>
            <p:nvPr/>
          </p:nvSpPr>
          <p:spPr>
            <a:xfrm>
              <a:off x="5252357" y="4406981"/>
              <a:ext cx="591457" cy="586302"/>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7 Forma libre"/>
            <p:cNvSpPr/>
            <p:nvPr/>
          </p:nvSpPr>
          <p:spPr>
            <a:xfrm>
              <a:off x="5070929" y="4216482"/>
              <a:ext cx="791028" cy="776799"/>
            </a:xfrm>
            <a:custGeom>
              <a:avLst/>
              <a:gdLst>
                <a:gd name="connsiteX0" fmla="*/ 319314 w 319314"/>
                <a:gd name="connsiteY0" fmla="*/ 409013 h 583184"/>
                <a:gd name="connsiteX1" fmla="*/ 188686 w 319314"/>
                <a:gd name="connsiteY1" fmla="*/ 2613 h 583184"/>
                <a:gd name="connsiteX2" fmla="*/ 0 w 319314"/>
                <a:gd name="connsiteY2" fmla="*/ 583184 h 583184"/>
                <a:gd name="connsiteX3" fmla="*/ 0 w 319314"/>
                <a:gd name="connsiteY3" fmla="*/ 583184 h 583184"/>
              </a:gdLst>
              <a:ahLst/>
              <a:cxnLst>
                <a:cxn ang="0">
                  <a:pos x="connsiteX0" y="connsiteY0"/>
                </a:cxn>
                <a:cxn ang="0">
                  <a:pos x="connsiteX1" y="connsiteY1"/>
                </a:cxn>
                <a:cxn ang="0">
                  <a:pos x="connsiteX2" y="connsiteY2"/>
                </a:cxn>
                <a:cxn ang="0">
                  <a:pos x="connsiteX3" y="connsiteY3"/>
                </a:cxn>
              </a:cxnLst>
              <a:rect l="l" t="t" r="r" b="b"/>
              <a:pathLst>
                <a:path w="319314" h="583184">
                  <a:moveTo>
                    <a:pt x="319314" y="409013"/>
                  </a:moveTo>
                  <a:cubicBezTo>
                    <a:pt x="280609" y="191299"/>
                    <a:pt x="241905" y="-26415"/>
                    <a:pt x="188686" y="2613"/>
                  </a:cubicBezTo>
                  <a:cubicBezTo>
                    <a:pt x="135467" y="31641"/>
                    <a:pt x="0" y="583184"/>
                    <a:pt x="0" y="583184"/>
                  </a:cubicBezTo>
                  <a:lnTo>
                    <a:pt x="0" y="583184"/>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 name="3 Conector recto de flecha"/>
            <p:cNvCxnSpPr>
              <a:stCxn id="7171" idx="2"/>
            </p:cNvCxnSpPr>
            <p:nvPr/>
          </p:nvCxnSpPr>
          <p:spPr>
            <a:xfrm flipH="1">
              <a:off x="5883654" y="4993281"/>
              <a:ext cx="1" cy="184441"/>
            </a:xfrm>
            <a:prstGeom prst="straightConnector1">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1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620884"/>
              <a:ext cx="1596571" cy="98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Forma libre"/>
            <p:cNvSpPr/>
            <p:nvPr/>
          </p:nvSpPr>
          <p:spPr>
            <a:xfrm>
              <a:off x="5965371" y="3718403"/>
              <a:ext cx="1190405" cy="926168"/>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16 Forma libre"/>
            <p:cNvSpPr/>
            <p:nvPr/>
          </p:nvSpPr>
          <p:spPr>
            <a:xfrm>
              <a:off x="5941786" y="4113960"/>
              <a:ext cx="1144814" cy="598776"/>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0532" y="4607036"/>
              <a:ext cx="386245" cy="386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17 Forma libre"/>
            <p:cNvSpPr/>
            <p:nvPr/>
          </p:nvSpPr>
          <p:spPr>
            <a:xfrm>
              <a:off x="6003705" y="3962400"/>
              <a:ext cx="1144814" cy="642481"/>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Forma libre"/>
            <p:cNvSpPr/>
            <p:nvPr/>
          </p:nvSpPr>
          <p:spPr>
            <a:xfrm>
              <a:off x="6010962" y="3866721"/>
              <a:ext cx="1075638" cy="699912"/>
            </a:xfrm>
            <a:custGeom>
              <a:avLst/>
              <a:gdLst>
                <a:gd name="connsiteX0" fmla="*/ 0 w 1190405"/>
                <a:gd name="connsiteY0" fmla="*/ 926168 h 926168"/>
                <a:gd name="connsiteX1" fmla="*/ 478972 w 1190405"/>
                <a:gd name="connsiteY1" fmla="*/ 84340 h 926168"/>
                <a:gd name="connsiteX2" fmla="*/ 1132115 w 1190405"/>
                <a:gd name="connsiteY2" fmla="*/ 26283 h 926168"/>
                <a:gd name="connsiteX3" fmla="*/ 1117600 w 1190405"/>
                <a:gd name="connsiteY3" fmla="*/ 55311 h 926168"/>
              </a:gdLst>
              <a:ahLst/>
              <a:cxnLst>
                <a:cxn ang="0">
                  <a:pos x="connsiteX0" y="connsiteY0"/>
                </a:cxn>
                <a:cxn ang="0">
                  <a:pos x="connsiteX1" y="connsiteY1"/>
                </a:cxn>
                <a:cxn ang="0">
                  <a:pos x="connsiteX2" y="connsiteY2"/>
                </a:cxn>
                <a:cxn ang="0">
                  <a:pos x="connsiteX3" y="connsiteY3"/>
                </a:cxn>
              </a:cxnLst>
              <a:rect l="l" t="t" r="r" b="b"/>
              <a:pathLst>
                <a:path w="1190405" h="926168">
                  <a:moveTo>
                    <a:pt x="0" y="926168"/>
                  </a:moveTo>
                  <a:cubicBezTo>
                    <a:pt x="145143" y="580244"/>
                    <a:pt x="290286" y="234321"/>
                    <a:pt x="478972" y="84340"/>
                  </a:cubicBezTo>
                  <a:cubicBezTo>
                    <a:pt x="667658" y="-65641"/>
                    <a:pt x="1025677" y="31121"/>
                    <a:pt x="1132115" y="26283"/>
                  </a:cubicBezTo>
                  <a:cubicBezTo>
                    <a:pt x="1238553" y="21445"/>
                    <a:pt x="1178076" y="38378"/>
                    <a:pt x="1117600" y="55311"/>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3133160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sp>
        <p:nvSpPr>
          <p:cNvPr id="10" name="9 CuadroTexto"/>
          <p:cNvSpPr txBox="1"/>
          <p:nvPr/>
        </p:nvSpPr>
        <p:spPr>
          <a:xfrm>
            <a:off x="-381000" y="628249"/>
            <a:ext cx="9064171" cy="1255728"/>
          </a:xfrm>
          <a:prstGeom prst="rect">
            <a:avLst/>
          </a:prstGeom>
          <a:noFill/>
        </p:spPr>
        <p:txBody>
          <a:bodyPr wrap="square" rtlCol="0">
            <a:spAutoFit/>
          </a:bodyPr>
          <a:lstStyle/>
          <a:p>
            <a:pPr lvl="1">
              <a:lnSpc>
                <a:spcPct val="90000"/>
              </a:lnSpc>
            </a:pPr>
            <a:r>
              <a:rPr lang="es-ES_tradnl" sz="2000" dirty="0" smtClean="0"/>
              <a:t>ARIMAX (ARIMA </a:t>
            </a:r>
            <a:r>
              <a:rPr lang="es-ES_tradnl" sz="2000" dirty="0" err="1" smtClean="0"/>
              <a:t>with</a:t>
            </a:r>
            <a:r>
              <a:rPr lang="es-ES_tradnl" sz="2000" dirty="0" smtClean="0"/>
              <a:t> </a:t>
            </a:r>
            <a:r>
              <a:rPr lang="es-ES_tradnl" sz="2000" dirty="0" err="1" smtClean="0"/>
              <a:t>eXogenous</a:t>
            </a:r>
            <a:r>
              <a:rPr lang="es-ES_tradnl" sz="2000" dirty="0" smtClean="0"/>
              <a:t> </a:t>
            </a:r>
            <a:r>
              <a:rPr lang="es-ES_tradnl" sz="2000" dirty="0" err="1" smtClean="0"/>
              <a:t>covariates</a:t>
            </a:r>
            <a:r>
              <a:rPr lang="es-ES_tradnl" sz="2000" dirty="0" smtClean="0"/>
              <a:t>)</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6113"/>
            <a:ext cx="8666163"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0" y="3468469"/>
            <a:ext cx="1600200" cy="646331"/>
          </a:xfrm>
          <a:prstGeom prst="rect">
            <a:avLst/>
          </a:prstGeom>
          <a:noFill/>
        </p:spPr>
        <p:txBody>
          <a:bodyPr wrap="square" rtlCol="0">
            <a:spAutoFit/>
          </a:bodyPr>
          <a:lstStyle/>
          <a:p>
            <a:r>
              <a:rPr lang="es-ES_tradnl" i="1" dirty="0" smtClean="0"/>
              <a:t>MEJOR RESULTADO</a:t>
            </a:r>
            <a:endParaRPr lang="es-ES_tradnl" i="1" dirty="0"/>
          </a:p>
        </p:txBody>
      </p:sp>
      <p:sp>
        <p:nvSpPr>
          <p:cNvPr id="3" name="2 Forma libre"/>
          <p:cNvSpPr/>
          <p:nvPr/>
        </p:nvSpPr>
        <p:spPr>
          <a:xfrm>
            <a:off x="339729" y="2743200"/>
            <a:ext cx="1184271" cy="740229"/>
          </a:xfrm>
          <a:custGeom>
            <a:avLst/>
            <a:gdLst>
              <a:gd name="connsiteX0" fmla="*/ 124728 w 1184271"/>
              <a:gd name="connsiteY0" fmla="*/ 740229 h 740229"/>
              <a:gd name="connsiteX1" fmla="*/ 95700 w 1184271"/>
              <a:gd name="connsiteY1" fmla="*/ 246743 h 740229"/>
              <a:gd name="connsiteX2" fmla="*/ 1184271 w 1184271"/>
              <a:gd name="connsiteY2" fmla="*/ 0 h 740229"/>
              <a:gd name="connsiteX3" fmla="*/ 1184271 w 1184271"/>
              <a:gd name="connsiteY3" fmla="*/ 0 h 740229"/>
            </a:gdLst>
            <a:ahLst/>
            <a:cxnLst>
              <a:cxn ang="0">
                <a:pos x="connsiteX0" y="connsiteY0"/>
              </a:cxn>
              <a:cxn ang="0">
                <a:pos x="connsiteX1" y="connsiteY1"/>
              </a:cxn>
              <a:cxn ang="0">
                <a:pos x="connsiteX2" y="connsiteY2"/>
              </a:cxn>
              <a:cxn ang="0">
                <a:pos x="connsiteX3" y="connsiteY3"/>
              </a:cxn>
            </a:cxnLst>
            <a:rect l="l" t="t" r="r" b="b"/>
            <a:pathLst>
              <a:path w="1184271" h="740229">
                <a:moveTo>
                  <a:pt x="124728" y="740229"/>
                </a:moveTo>
                <a:cubicBezTo>
                  <a:pt x="21919" y="555171"/>
                  <a:pt x="-80890" y="370114"/>
                  <a:pt x="95700" y="246743"/>
                </a:cubicBezTo>
                <a:cubicBezTo>
                  <a:pt x="272290" y="123372"/>
                  <a:pt x="1184271" y="0"/>
                  <a:pt x="1184271" y="0"/>
                </a:cubicBezTo>
                <a:lnTo>
                  <a:pt x="1184271"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3 Forma libre"/>
          <p:cNvSpPr/>
          <p:nvPr/>
        </p:nvSpPr>
        <p:spPr>
          <a:xfrm>
            <a:off x="461169" y="4049486"/>
            <a:ext cx="1106374" cy="386243"/>
          </a:xfrm>
          <a:custGeom>
            <a:avLst/>
            <a:gdLst>
              <a:gd name="connsiteX0" fmla="*/ 17802 w 1106374"/>
              <a:gd name="connsiteY0" fmla="*/ 0 h 386243"/>
              <a:gd name="connsiteX1" fmla="*/ 148431 w 1106374"/>
              <a:gd name="connsiteY1" fmla="*/ 377371 h 386243"/>
              <a:gd name="connsiteX2" fmla="*/ 1106374 w 1106374"/>
              <a:gd name="connsiteY2" fmla="*/ 275771 h 386243"/>
              <a:gd name="connsiteX3" fmla="*/ 1106374 w 1106374"/>
              <a:gd name="connsiteY3" fmla="*/ 275771 h 386243"/>
            </a:gdLst>
            <a:ahLst/>
            <a:cxnLst>
              <a:cxn ang="0">
                <a:pos x="connsiteX0" y="connsiteY0"/>
              </a:cxn>
              <a:cxn ang="0">
                <a:pos x="connsiteX1" y="connsiteY1"/>
              </a:cxn>
              <a:cxn ang="0">
                <a:pos x="connsiteX2" y="connsiteY2"/>
              </a:cxn>
              <a:cxn ang="0">
                <a:pos x="connsiteX3" y="connsiteY3"/>
              </a:cxn>
            </a:cxnLst>
            <a:rect l="l" t="t" r="r" b="b"/>
            <a:pathLst>
              <a:path w="1106374" h="386243">
                <a:moveTo>
                  <a:pt x="17802" y="0"/>
                </a:moveTo>
                <a:cubicBezTo>
                  <a:pt x="-7598" y="165704"/>
                  <a:pt x="-32998" y="331409"/>
                  <a:pt x="148431" y="377371"/>
                </a:cubicBezTo>
                <a:cubicBezTo>
                  <a:pt x="329860" y="423333"/>
                  <a:pt x="1106374" y="275771"/>
                  <a:pt x="1106374" y="275771"/>
                </a:cubicBezTo>
                <a:lnTo>
                  <a:pt x="1106374" y="27577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459350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152401" y="761999"/>
            <a:ext cx="8686801" cy="1920526"/>
          </a:xfrm>
          <a:prstGeom prst="rect">
            <a:avLst/>
          </a:prstGeom>
          <a:noFill/>
        </p:spPr>
        <p:txBody>
          <a:bodyPr wrap="square" rtlCol="0">
            <a:spAutoFit/>
          </a:bodyPr>
          <a:lstStyle/>
          <a:p>
            <a:pPr lvl="1">
              <a:lnSpc>
                <a:spcPct val="90000"/>
              </a:lnSpc>
            </a:pPr>
            <a:r>
              <a:rPr lang="es-ES_tradnl" sz="2000" dirty="0" err="1" smtClean="0"/>
              <a:t>Benchmark</a:t>
            </a:r>
            <a:endParaRPr lang="es-ES_tradnl" sz="20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Se ha probado el resultado de predecir con todo 0’s, todo 1’s y predecir de forma aleatoria (0-1) con probabilidad 50%</a:t>
            </a:r>
          </a:p>
          <a:p>
            <a:pPr marL="742950" lvl="1" indent="-285750">
              <a:lnSpc>
                <a:spcPct val="90000"/>
              </a:lnSpc>
              <a:buFont typeface="Arial" panose="020B0604020202020204" pitchFamily="34" charset="0"/>
              <a:buChar char="•"/>
            </a:pPr>
            <a:r>
              <a:rPr lang="es-ES_tradnl" sz="1600" dirty="0" smtClean="0"/>
              <a:t>Existe una mayoría de intervalos afectados (58%)</a:t>
            </a:r>
            <a:endParaRPr lang="es-ES_tradnl" sz="1600" dirty="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pic>
        <p:nvPicPr>
          <p:cNvPr id="4098" name="Picture 2" descr="Resultado de imagen de starting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3" y="4800600"/>
            <a:ext cx="2619375" cy="17430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514600"/>
            <a:ext cx="8991600" cy="1780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242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CuadroTexto"/>
          <p:cNvSpPr txBox="1"/>
          <p:nvPr/>
        </p:nvSpPr>
        <p:spPr>
          <a:xfrm>
            <a:off x="-322135" y="826793"/>
            <a:ext cx="9296400" cy="3693319"/>
          </a:xfrm>
          <a:prstGeom prst="rect">
            <a:avLst/>
          </a:prstGeom>
          <a:noFill/>
        </p:spPr>
        <p:txBody>
          <a:bodyPr wrap="square" rtlCol="0">
            <a:spAutoFit/>
          </a:bodyPr>
          <a:lstStyle/>
          <a:p>
            <a:pPr lvl="1">
              <a:lnSpc>
                <a:spcPct val="90000"/>
              </a:lnSpc>
            </a:pPr>
            <a:r>
              <a:rPr lang="es-ES_tradnl" sz="2000" dirty="0" smtClean="0"/>
              <a:t>Combinación de clasificadores</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sz="1600" dirty="0" smtClean="0"/>
              <a:t>No mejora el resultado usando varias combinaciones de clasificadores, para mi sorpresa inicial.</a:t>
            </a:r>
          </a:p>
          <a:p>
            <a:pPr marL="742950" lvl="1" indent="-285750">
              <a:lnSpc>
                <a:spcPct val="90000"/>
              </a:lnSpc>
              <a:buFont typeface="Arial" panose="020B0604020202020204" pitchFamily="34" charset="0"/>
              <a:buChar char="•"/>
            </a:pPr>
            <a:r>
              <a:rPr lang="es-ES_tradnl" sz="1600" dirty="0" smtClean="0"/>
              <a:t>El problema de este reto está en el ámbito del “</a:t>
            </a:r>
            <a:r>
              <a:rPr lang="es-ES_tradnl" sz="1600" dirty="0" err="1" smtClean="0"/>
              <a:t>bias</a:t>
            </a:r>
            <a:r>
              <a:rPr lang="es-ES_tradnl" sz="1600" dirty="0" smtClean="0"/>
              <a:t>” y no de “</a:t>
            </a:r>
            <a:r>
              <a:rPr lang="es-ES_tradnl" sz="1600" dirty="0" err="1" smtClean="0"/>
              <a:t>variance</a:t>
            </a:r>
            <a:r>
              <a:rPr lang="es-ES_tradnl" sz="1600" dirty="0" smtClean="0"/>
              <a:t>”. </a:t>
            </a:r>
          </a:p>
          <a:p>
            <a:pPr marL="742950" lvl="1" indent="-285750">
              <a:lnSpc>
                <a:spcPct val="90000"/>
              </a:lnSpc>
              <a:buFont typeface="Arial" panose="020B0604020202020204" pitchFamily="34" charset="0"/>
              <a:buChar char="•"/>
            </a:pPr>
            <a:r>
              <a:rPr lang="es-ES_tradnl" sz="1600" dirty="0" smtClean="0"/>
              <a:t>La dificultad en este caso no es de ruido, pues las señales parecen comportarse de acuerdo a una estructura, el problema es encontrar las variables latentes que en cada SIM influyen para que haya o no conexión. Dada la diversidad de </a:t>
            </a:r>
            <a:r>
              <a:rPr lang="es-ES_tradnl" sz="1600" dirty="0" err="1" smtClean="0"/>
              <a:t>SIMs</a:t>
            </a:r>
            <a:r>
              <a:rPr lang="es-ES_tradnl" sz="1600" dirty="0" smtClean="0"/>
              <a:t> y comportamientos de cada SIM, el conocer estas variables latentes es muy difícil. De hecho, el buen comportamiento de ARIMAX es el haber encontrado dos variables (hora del </a:t>
            </a:r>
            <a:r>
              <a:rPr lang="es-ES_tradnl" sz="1600" dirty="0" err="1" smtClean="0"/>
              <a:t>dia</a:t>
            </a:r>
            <a:r>
              <a:rPr lang="es-ES_tradnl" sz="1600" dirty="0" smtClean="0"/>
              <a:t> y </a:t>
            </a:r>
            <a:r>
              <a:rPr lang="es-ES_tradnl" sz="1600" dirty="0" err="1" smtClean="0"/>
              <a:t>dia</a:t>
            </a:r>
            <a:r>
              <a:rPr lang="es-ES_tradnl" sz="1600" dirty="0" smtClean="0"/>
              <a:t> de la semana) que afectan a todas las señales.</a:t>
            </a:r>
          </a:p>
          <a:p>
            <a:pPr marL="742950" lvl="1" indent="-285750">
              <a:lnSpc>
                <a:spcPct val="90000"/>
              </a:lnSpc>
              <a:buFont typeface="Arial" panose="020B0604020202020204" pitchFamily="34" charset="0"/>
              <a:buChar char="•"/>
            </a:pPr>
            <a:r>
              <a:rPr lang="es-ES_tradnl" sz="1600" dirty="0" smtClean="0"/>
              <a:t>Por lo tanto la dificultad de este reto parece estar en encontrar los predictores adecuados más que en gestionar el ruido de las señales obtenidas para cada SIM, supongo que esto es también debido a que la señal analizada está ya muy filtrada (conexión o no conexión en un intervalo de 2 horas) </a:t>
            </a: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6"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Métodos analizados</a:t>
            </a:r>
          </a:p>
        </p:txBody>
      </p:sp>
      <p:sp>
        <p:nvSpPr>
          <p:cNvPr id="2" name="AutoShape 2" descr="Resultado de imagen de combining classifi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71703"/>
            <a:ext cx="2421065" cy="1034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579257"/>
            <a:ext cx="869894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243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smtClean="0"/>
              <a:t>Recursos</a:t>
            </a:r>
            <a:endParaRPr lang="es-ES" altLang="es-ES_tradnl" sz="3200" dirty="0"/>
          </a:p>
        </p:txBody>
      </p:sp>
      <p:sp>
        <p:nvSpPr>
          <p:cNvPr id="10" name="9 CuadroTexto"/>
          <p:cNvSpPr txBox="1"/>
          <p:nvPr/>
        </p:nvSpPr>
        <p:spPr>
          <a:xfrm>
            <a:off x="0" y="1186543"/>
            <a:ext cx="8763000" cy="2585323"/>
          </a:xfrm>
          <a:prstGeom prst="rect">
            <a:avLst/>
          </a:prstGeom>
          <a:noFill/>
        </p:spPr>
        <p:txBody>
          <a:bodyPr wrap="square" rtlCol="0">
            <a:spAutoFit/>
          </a:bodyPr>
          <a:lstStyle/>
          <a:p>
            <a:pPr lvl="1">
              <a:lnSpc>
                <a:spcPct val="90000"/>
              </a:lnSpc>
            </a:pPr>
            <a:endParaRPr lang="es-ES_tradnl" sz="1600" dirty="0" smtClean="0"/>
          </a:p>
          <a:p>
            <a:pPr marL="742950" lvl="1" indent="-285750">
              <a:lnSpc>
                <a:spcPct val="90000"/>
              </a:lnSpc>
              <a:buFont typeface="Arial" panose="020B0604020202020204" pitchFamily="34" charset="0"/>
              <a:buChar char="•"/>
            </a:pPr>
            <a:r>
              <a:rPr lang="es-ES_tradnl" b="1" dirty="0" smtClean="0"/>
              <a:t>COMPUTACION</a:t>
            </a:r>
            <a:r>
              <a:rPr lang="es-ES_tradnl" sz="1600" dirty="0" smtClean="0"/>
              <a:t>:  PC i7 8GB</a:t>
            </a:r>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r>
              <a:rPr lang="es-ES_tradnl" b="1" dirty="0" smtClean="0"/>
              <a:t>SOFTWARE</a:t>
            </a:r>
            <a:r>
              <a:rPr lang="es-ES_tradnl" sz="1600" dirty="0" smtClean="0"/>
              <a:t>:  R, </a:t>
            </a:r>
            <a:r>
              <a:rPr lang="es-ES_tradnl" sz="1600" dirty="0" err="1" smtClean="0"/>
              <a:t>Rstudio</a:t>
            </a:r>
            <a:endParaRPr lang="es-ES_tradnl" sz="1600" dirty="0" smtClean="0"/>
          </a:p>
          <a:p>
            <a:pPr marL="742950" lvl="1" indent="-285750">
              <a:lnSpc>
                <a:spcPct val="90000"/>
              </a:lnSpc>
              <a:buFont typeface="Arial" panose="020B0604020202020204" pitchFamily="34" charset="0"/>
              <a:buChar char="•"/>
            </a:pPr>
            <a:endParaRPr lang="es-ES_tradnl" sz="1600" dirty="0" smtClean="0"/>
          </a:p>
          <a:p>
            <a:pPr marL="742950" lvl="1" indent="-285750">
              <a:lnSpc>
                <a:spcPct val="90000"/>
              </a:lnSpc>
              <a:buFont typeface="Arial" panose="020B0604020202020204" pitchFamily="34" charset="0"/>
              <a:buChar char="•"/>
            </a:pPr>
            <a:endParaRPr lang="es-ES_tradnl" sz="1600" dirty="0"/>
          </a:p>
          <a:p>
            <a:pPr lvl="1">
              <a:lnSpc>
                <a:spcPct val="90000"/>
              </a:lnSpc>
            </a:pPr>
            <a:endParaRPr lang="es-ES_tradnl" sz="1600" dirty="0" smtClean="0"/>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2" name="AutoShape 2" descr="Resultado de imagen de machine learning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581400"/>
            <a:ext cx="19907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6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Conclusiones</a:t>
            </a:r>
          </a:p>
        </p:txBody>
      </p:sp>
      <p:sp>
        <p:nvSpPr>
          <p:cNvPr id="10" name="9 CuadroTexto"/>
          <p:cNvSpPr txBox="1"/>
          <p:nvPr/>
        </p:nvSpPr>
        <p:spPr>
          <a:xfrm>
            <a:off x="-29029" y="732971"/>
            <a:ext cx="8763000" cy="3222421"/>
          </a:xfrm>
          <a:prstGeom prst="rect">
            <a:avLst/>
          </a:prstGeom>
          <a:noFill/>
        </p:spPr>
        <p:txBody>
          <a:bodyPr wrap="square" rtlCol="0">
            <a:spAutoFit/>
          </a:bodyPr>
          <a:lstStyle/>
          <a:p>
            <a:pPr lvl="1">
              <a:lnSpc>
                <a:spcPct val="90000"/>
              </a:lnSpc>
            </a:pPr>
            <a:endParaRPr lang="es-ES_tradnl" sz="1600" dirty="0" smtClean="0"/>
          </a:p>
          <a:p>
            <a:pPr lvl="1">
              <a:lnSpc>
                <a:spcPct val="90000"/>
              </a:lnSpc>
            </a:pPr>
            <a:r>
              <a:rPr lang="es-ES_tradnl" b="1" dirty="0" smtClean="0"/>
              <a:t>INTERESANTE</a:t>
            </a:r>
          </a:p>
          <a:p>
            <a:pPr marL="742950" lvl="1" indent="-285750">
              <a:lnSpc>
                <a:spcPct val="90000"/>
              </a:lnSpc>
              <a:buFont typeface="Arial" panose="020B0604020202020204" pitchFamily="34" charset="0"/>
              <a:buChar char="•"/>
            </a:pPr>
            <a:r>
              <a:rPr lang="es-ES_tradnl" sz="1600" dirty="0" smtClean="0"/>
              <a:t>Elevada concordancia de los resultados obtenidos con todos los métodos de validación y de estos con el resultado final </a:t>
            </a:r>
          </a:p>
          <a:p>
            <a:pPr marL="742950" lvl="1" indent="-285750">
              <a:lnSpc>
                <a:spcPct val="90000"/>
              </a:lnSpc>
              <a:buFont typeface="Arial" panose="020B0604020202020204" pitchFamily="34" charset="0"/>
              <a:buChar char="•"/>
            </a:pPr>
            <a:r>
              <a:rPr lang="es-ES_tradnl" sz="1600" dirty="0" smtClean="0"/>
              <a:t>Elevada capacidad de predicción aún bajo el limitado período de tiempo dado para entrenamiento</a:t>
            </a:r>
            <a:endParaRPr lang="es-ES_tradnl" sz="1600" dirty="0"/>
          </a:p>
          <a:p>
            <a:pPr marL="742950" lvl="1" indent="-285750">
              <a:lnSpc>
                <a:spcPct val="90000"/>
              </a:lnSpc>
              <a:buFont typeface="Arial" panose="020B0604020202020204" pitchFamily="34" charset="0"/>
              <a:buChar char="•"/>
            </a:pPr>
            <a:r>
              <a:rPr lang="es-ES_tradnl" sz="1600" dirty="0" smtClean="0"/>
              <a:t>Las señales tienen más estructura y menos ruido de lo esperado</a:t>
            </a:r>
          </a:p>
          <a:p>
            <a:pPr marL="742950" lvl="1" indent="-285750">
              <a:lnSpc>
                <a:spcPct val="90000"/>
              </a:lnSpc>
              <a:buFont typeface="Arial" panose="020B0604020202020204" pitchFamily="34" charset="0"/>
              <a:buChar char="•"/>
            </a:pPr>
            <a:r>
              <a:rPr lang="es-ES_tradnl" sz="1600" dirty="0" smtClean="0"/>
              <a:t>Mal comportamiento de los métodos de combinación de clasificadores</a:t>
            </a:r>
          </a:p>
          <a:p>
            <a:pPr marL="742950" lvl="1" indent="-285750">
              <a:lnSpc>
                <a:spcPct val="90000"/>
              </a:lnSpc>
              <a:buFont typeface="Arial" panose="020B0604020202020204" pitchFamily="34" charset="0"/>
              <a:buChar char="•"/>
            </a:pPr>
            <a:r>
              <a:rPr lang="es-ES_tradnl" sz="1600" dirty="0" smtClean="0"/>
              <a:t>Muy interesante el buen comportamiento de los métodos </a:t>
            </a:r>
            <a:r>
              <a:rPr lang="es-ES_tradnl" sz="1600" dirty="0" err="1" smtClean="0"/>
              <a:t>cross-sectional</a:t>
            </a:r>
            <a:r>
              <a:rPr lang="es-ES_tradnl" sz="1600" dirty="0" smtClean="0"/>
              <a:t> (i.e. </a:t>
            </a:r>
            <a:r>
              <a:rPr lang="es-ES_tradnl" sz="1600" dirty="0" err="1" smtClean="0"/>
              <a:t>randomforest</a:t>
            </a:r>
            <a:r>
              <a:rPr lang="es-ES_tradnl" sz="1600" dirty="0" smtClean="0"/>
              <a:t>) a pesar de usar solo dos predictores.</a:t>
            </a:r>
          </a:p>
          <a:p>
            <a:pPr marL="742950" lvl="1" indent="-285750">
              <a:lnSpc>
                <a:spcPct val="90000"/>
              </a:lnSpc>
              <a:buFont typeface="Arial" panose="020B0604020202020204" pitchFamily="34" charset="0"/>
              <a:buChar char="•"/>
            </a:pPr>
            <a:r>
              <a:rPr lang="es-ES_tradnl" sz="1600" dirty="0" smtClean="0"/>
              <a:t>Muy buen resultado de ARIMAX</a:t>
            </a:r>
          </a:p>
          <a:p>
            <a:pPr marL="742950" lvl="1" indent="-285750">
              <a:lnSpc>
                <a:spcPct val="90000"/>
              </a:lnSpc>
              <a:buFont typeface="Arial" panose="020B0604020202020204" pitchFamily="34" charset="0"/>
              <a:buChar char="•"/>
            </a:pPr>
            <a:r>
              <a:rPr lang="es-ES_tradnl" sz="1600" dirty="0" smtClean="0"/>
              <a:t>Peor resultado del esperado para HMM</a:t>
            </a:r>
          </a:p>
          <a:p>
            <a:pPr marL="742950" lvl="1" indent="-285750">
              <a:lnSpc>
                <a:spcPct val="90000"/>
              </a:lnSpc>
              <a:buFont typeface="Arial" panose="020B0604020202020204" pitchFamily="34" charset="0"/>
              <a:buChar char="•"/>
            </a:pPr>
            <a:endParaRPr lang="es-ES_tradnl" sz="1600" dirty="0"/>
          </a:p>
          <a:p>
            <a:pPr marL="742950" lvl="1" indent="-285750">
              <a:lnSpc>
                <a:spcPct val="90000"/>
              </a:lnSpc>
              <a:buFont typeface="Arial" panose="020B0604020202020204" pitchFamily="34" charset="0"/>
              <a:buChar char="•"/>
            </a:pPr>
            <a:endParaRPr lang="es-ES_tradnl" sz="1600" dirty="0" smtClean="0"/>
          </a:p>
        </p:txBody>
      </p:sp>
      <p:sp>
        <p:nvSpPr>
          <p:cNvPr id="2" name="AutoShape 2" descr="Resultado de imagen de machine learning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3074" name="Picture 2" descr="Resultado de imagen de reference 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5052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3521391"/>
            <a:ext cx="5678715" cy="2391424"/>
          </a:xfrm>
          <a:prstGeom prst="rect">
            <a:avLst/>
          </a:prstGeom>
          <a:noFill/>
        </p:spPr>
        <p:txBody>
          <a:bodyPr wrap="square" rtlCol="0">
            <a:spAutoFit/>
          </a:bodyPr>
          <a:lstStyle/>
          <a:p>
            <a:pPr marL="742950" lvl="1" indent="-285750">
              <a:lnSpc>
                <a:spcPct val="90000"/>
              </a:lnSpc>
              <a:buFont typeface="Arial" panose="020B0604020202020204" pitchFamily="34" charset="0"/>
              <a:buChar char="•"/>
            </a:pPr>
            <a:endParaRPr lang="es-ES_tradnl" sz="1600" dirty="0"/>
          </a:p>
          <a:p>
            <a:pPr lvl="1">
              <a:lnSpc>
                <a:spcPct val="90000"/>
              </a:lnSpc>
            </a:pPr>
            <a:r>
              <a:rPr lang="es-ES_tradnl" b="1" dirty="0"/>
              <a:t>CONCLUSIONES</a:t>
            </a:r>
          </a:p>
          <a:p>
            <a:pPr marL="742950" lvl="1" indent="-285750">
              <a:lnSpc>
                <a:spcPct val="90000"/>
              </a:lnSpc>
              <a:buFont typeface="Arial" panose="020B0604020202020204" pitchFamily="34" charset="0"/>
              <a:buChar char="•"/>
            </a:pPr>
            <a:r>
              <a:rPr lang="es-ES_tradnl" sz="1600" dirty="0"/>
              <a:t>Para una aplicación industrializada sería </a:t>
            </a:r>
            <a:r>
              <a:rPr lang="es-ES_tradnl" sz="1600" dirty="0" smtClean="0"/>
              <a:t>preferible </a:t>
            </a:r>
            <a:r>
              <a:rPr lang="es-ES_tradnl" sz="1600" dirty="0"/>
              <a:t>usar ARIMA o </a:t>
            </a:r>
            <a:r>
              <a:rPr lang="es-ES_tradnl" sz="1600" dirty="0" err="1" smtClean="0"/>
              <a:t>randomforest</a:t>
            </a:r>
            <a:r>
              <a:rPr lang="es-ES_tradnl" sz="1600" dirty="0" smtClean="0"/>
              <a:t>, mejor que ARIMAX por el mayor tiempo de computo de este último.</a:t>
            </a:r>
            <a:endParaRPr lang="es-ES_tradnl" sz="1600" dirty="0"/>
          </a:p>
          <a:p>
            <a:pPr marL="742950" lvl="1" indent="-285750">
              <a:lnSpc>
                <a:spcPct val="90000"/>
              </a:lnSpc>
              <a:buFont typeface="Arial" panose="020B0604020202020204" pitchFamily="34" charset="0"/>
              <a:buChar char="•"/>
            </a:pPr>
            <a:r>
              <a:rPr lang="es-ES_tradnl" sz="1600" dirty="0" smtClean="0"/>
              <a:t>Se podría investigar nuevos predictores ….</a:t>
            </a:r>
          </a:p>
          <a:p>
            <a:pPr marL="742950" lvl="1" indent="-285750">
              <a:lnSpc>
                <a:spcPct val="90000"/>
              </a:lnSpc>
              <a:buFont typeface="Arial" panose="020B0604020202020204" pitchFamily="34" charset="0"/>
              <a:buChar char="•"/>
            </a:pPr>
            <a:r>
              <a:rPr lang="es-ES_tradnl" sz="1600" dirty="0" smtClean="0"/>
              <a:t>Se podría investigar la </a:t>
            </a:r>
            <a:r>
              <a:rPr lang="es-ES_tradnl" sz="1600" dirty="0" err="1" smtClean="0"/>
              <a:t>clusterización</a:t>
            </a:r>
            <a:r>
              <a:rPr lang="es-ES_tradnl" sz="1600" dirty="0" smtClean="0"/>
              <a:t> de señales para usar el </a:t>
            </a:r>
            <a:r>
              <a:rPr lang="es-ES_tradnl" sz="1600" dirty="0" err="1" smtClean="0"/>
              <a:t>cluster</a:t>
            </a:r>
            <a:r>
              <a:rPr lang="es-ES_tradnl" sz="1600" dirty="0" smtClean="0"/>
              <a:t> asignado como un predictor adicional…problema de capacidad de cómputo</a:t>
            </a:r>
            <a:endParaRPr lang="es-ES_tradnl" sz="1600" dirty="0"/>
          </a:p>
          <a:p>
            <a:endParaRPr lang="es-ES_tradnl" dirty="0"/>
          </a:p>
        </p:txBody>
      </p:sp>
    </p:spTree>
    <p:extLst>
      <p:ext uri="{BB962C8B-B14F-4D97-AF65-F5344CB8AC3E}">
        <p14:creationId xmlns:p14="http://schemas.microsoft.com/office/powerpoint/2010/main" val="3357681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344261" y="4625876"/>
            <a:ext cx="8396967" cy="1622524"/>
          </a:xfrm>
          <a:prstGeom prst="rect">
            <a:avLst/>
          </a:prstGeom>
          <a:solidFill>
            <a:srgbClr val="B9F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10 Rectángulo"/>
          <p:cNvSpPr/>
          <p:nvPr/>
        </p:nvSpPr>
        <p:spPr>
          <a:xfrm>
            <a:off x="344261" y="3086100"/>
            <a:ext cx="8396968" cy="1274450"/>
          </a:xfrm>
          <a:prstGeom prst="rect">
            <a:avLst/>
          </a:prstGeom>
          <a:solidFill>
            <a:srgbClr val="B9F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8 Rectángulo"/>
          <p:cNvSpPr/>
          <p:nvPr/>
        </p:nvSpPr>
        <p:spPr>
          <a:xfrm>
            <a:off x="344261" y="838200"/>
            <a:ext cx="8418739" cy="1981200"/>
          </a:xfrm>
          <a:prstGeom prst="rect">
            <a:avLst/>
          </a:prstGeom>
          <a:solidFill>
            <a:srgbClr val="B9F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Función de coste…</a:t>
            </a:r>
          </a:p>
        </p:txBody>
      </p:sp>
      <mc:AlternateContent xmlns:mc="http://schemas.openxmlformats.org/markup-compatibility/2006" xmlns:a14="http://schemas.microsoft.com/office/drawing/2010/main">
        <mc:Choice Requires="a14">
          <p:sp>
            <p:nvSpPr>
              <p:cNvPr id="6" name="5 CuadroTexto"/>
              <p:cNvSpPr txBox="1"/>
              <p:nvPr/>
            </p:nvSpPr>
            <p:spPr>
              <a:xfrm>
                <a:off x="1636749" y="3276600"/>
                <a:ext cx="5638800" cy="893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_tradnl" b="0" i="1" dirty="0" smtClean="0">
                          <a:latin typeface="Cambria Math"/>
                        </a:rPr>
                        <m:t>𝑃𝑟𝑜𝑏𝑎𝑏𝑖𝑙𝑖𝑑𝑎𝑑</m:t>
                      </m:r>
                      <m:r>
                        <a:rPr lang="es-ES_tradnl" b="0" i="1" dirty="0" smtClean="0">
                          <a:latin typeface="Cambria Math"/>
                        </a:rPr>
                        <m:t> </m:t>
                      </m:r>
                      <m:r>
                        <a:rPr lang="es-ES_tradnl" b="0" i="1" dirty="0" smtClean="0">
                          <a:latin typeface="Cambria Math"/>
                        </a:rPr>
                        <m:t>𝑑𝑒</m:t>
                      </m:r>
                      <m:r>
                        <a:rPr lang="es-ES_tradnl" b="0" i="1" dirty="0" smtClean="0">
                          <a:latin typeface="Cambria Math"/>
                        </a:rPr>
                        <m:t> </m:t>
                      </m:r>
                      <m:r>
                        <a:rPr lang="es-ES_tradnl" b="0" i="1" dirty="0" smtClean="0">
                          <a:latin typeface="Cambria Math"/>
                        </a:rPr>
                        <m:t>𝑎𝑐𝑖𝑒𝑟𝑡𝑜</m:t>
                      </m:r>
                      <m:r>
                        <a:rPr lang="es-ES_tradnl" b="0" i="1" dirty="0" smtClean="0">
                          <a:latin typeface="Cambria Math"/>
                        </a:rPr>
                        <m:t>= </m:t>
                      </m:r>
                      <m:f>
                        <m:fPr>
                          <m:ctrlPr>
                            <a:rPr lang="es-ES_tradnl" i="1" dirty="0" smtClean="0">
                              <a:latin typeface="Cambria Math"/>
                            </a:rPr>
                          </m:ctrlPr>
                        </m:fPr>
                        <m:num>
                          <m:r>
                            <a:rPr lang="es-ES_tradnl" i="1" dirty="0" smtClean="0">
                              <a:latin typeface="Cambria Math"/>
                            </a:rPr>
                            <m:t>𝑅𝑒𝑛𝑑𝑖𝑚𝑖𝑒𝑛𝑡𝑜</m:t>
                          </m:r>
                          <m:r>
                            <a:rPr lang="es-ES_tradnl" i="1" dirty="0" smtClean="0">
                              <a:latin typeface="Cambria Math"/>
                            </a:rPr>
                            <m:t> −1</m:t>
                          </m:r>
                        </m:num>
                        <m:den>
                          <m:r>
                            <a:rPr lang="es-ES_tradnl" b="0" i="1" dirty="0" smtClean="0">
                              <a:latin typeface="Cambria Math"/>
                            </a:rPr>
                            <m:t>2</m:t>
                          </m:r>
                        </m:den>
                      </m:f>
                    </m:oMath>
                  </m:oMathPara>
                </a14:m>
                <a:endParaRPr lang="es-ES_tradnl" dirty="0"/>
              </a:p>
              <a:p>
                <a:endParaRPr lang="es-ES_tradnl" dirty="0"/>
              </a:p>
            </p:txBody>
          </p:sp>
        </mc:Choice>
        <mc:Fallback xmlns="">
          <p:sp>
            <p:nvSpPr>
              <p:cNvPr id="6" name="5 CuadroTexto"/>
              <p:cNvSpPr txBox="1">
                <a:spLocks noRot="1" noChangeAspect="1" noMove="1" noResize="1" noEditPoints="1" noAdjustHandles="1" noChangeArrowheads="1" noChangeShapeType="1" noTextEdit="1"/>
              </p:cNvSpPr>
              <p:nvPr/>
            </p:nvSpPr>
            <p:spPr>
              <a:xfrm>
                <a:off x="1636749" y="3276600"/>
                <a:ext cx="5638800" cy="893450"/>
              </a:xfrm>
              <a:prstGeom prst="rect">
                <a:avLst/>
              </a:prstGeom>
              <a:blipFill rotWithShape="1">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7" name="6 Rectángulo"/>
              <p:cNvSpPr/>
              <p:nvPr/>
            </p:nvSpPr>
            <p:spPr>
              <a:xfrm>
                <a:off x="1446756" y="1310253"/>
                <a:ext cx="7294472" cy="13448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_tradnl" sz="2000" i="1" dirty="0" smtClean="0">
                          <a:latin typeface="Cambria Math"/>
                        </a:rPr>
                        <m:t>𝑅𝑒𝑛𝑑𝑖𝑚𝑖𝑒𝑛𝑡𝑜</m:t>
                      </m:r>
                      <m:r>
                        <a:rPr lang="es-ES_tradnl" sz="2000" b="0" i="1" dirty="0" smtClean="0">
                          <a:latin typeface="Cambria Math"/>
                        </a:rPr>
                        <m:t>=</m:t>
                      </m:r>
                      <m:r>
                        <a:rPr lang="es-ES_tradnl" sz="2000" i="1" dirty="0">
                          <a:latin typeface="Cambria Math"/>
                        </a:rPr>
                        <m:t> </m:t>
                      </m:r>
                    </m:oMath>
                  </m:oMathPara>
                </a14:m>
                <a:endParaRPr lang="es-ES_tradnl" sz="2000" dirty="0" smtClean="0"/>
              </a:p>
              <a:p>
                <a:endParaRPr lang="es-ES_tradnl" sz="2000" dirty="0" smtClean="0"/>
              </a:p>
              <a:p>
                <a:pPr/>
                <a14:m>
                  <m:oMathPara xmlns:m="http://schemas.openxmlformats.org/officeDocument/2006/math">
                    <m:oMathParaPr>
                      <m:jc m:val="centerGroup"/>
                    </m:oMathParaPr>
                    <m:oMath xmlns:m="http://schemas.openxmlformats.org/officeDocument/2006/math">
                      <m:r>
                        <a:rPr lang="es-ES_tradnl" sz="2000" b="0" i="1" dirty="0" smtClean="0">
                          <a:latin typeface="Cambria Math"/>
                          <a:ea typeface="Cambria Math"/>
                        </a:rPr>
                        <m:t>=</m:t>
                      </m:r>
                      <m:r>
                        <a:rPr lang="es-ES_tradnl" sz="2000" b="0" i="1" dirty="0" smtClean="0">
                          <a:latin typeface="Cambria Math"/>
                          <a:ea typeface="Cambria Math"/>
                        </a:rPr>
                        <m:t>𝑉𝑎𝑙𝑜𝑟</m:t>
                      </m:r>
                      <m:r>
                        <a:rPr lang="es-ES_tradnl" sz="2000" b="0" i="1" dirty="0" smtClean="0">
                          <a:latin typeface="Cambria Math"/>
                          <a:ea typeface="Cambria Math"/>
                        </a:rPr>
                        <m:t> </m:t>
                      </m:r>
                      <m:r>
                        <a:rPr lang="es-ES_tradnl" sz="2000" b="0" i="1" dirty="0" smtClean="0">
                          <a:latin typeface="Cambria Math"/>
                          <a:ea typeface="Cambria Math"/>
                        </a:rPr>
                        <m:t>𝑒𝑠𝑝𝑒𝑟𝑎𝑑𝑜</m:t>
                      </m:r>
                      <m:r>
                        <a:rPr lang="es-ES_tradnl" sz="2000" b="0" i="1" dirty="0" smtClean="0">
                          <a:latin typeface="Cambria Math"/>
                          <a:ea typeface="Cambria Math"/>
                        </a:rPr>
                        <m:t> </m:t>
                      </m:r>
                      <m:r>
                        <a:rPr lang="es-ES_tradnl" sz="2000" b="0" i="1" dirty="0" smtClean="0">
                          <a:latin typeface="Cambria Math"/>
                          <a:ea typeface="Cambria Math"/>
                        </a:rPr>
                        <m:t>𝑑𝑒</m:t>
                      </m:r>
                      <m:r>
                        <a:rPr lang="es-ES_tradnl" sz="2000" b="0" i="1" dirty="0" smtClean="0">
                          <a:latin typeface="Cambria Math"/>
                          <a:ea typeface="Cambria Math"/>
                        </a:rPr>
                        <m:t> </m:t>
                      </m:r>
                      <m:r>
                        <a:rPr lang="es-ES_tradnl" sz="2000" b="0" i="1" dirty="0" smtClean="0">
                          <a:latin typeface="Cambria Math"/>
                          <a:ea typeface="Cambria Math"/>
                        </a:rPr>
                        <m:t>𝑝𝑢𝑛𝑡𝑢𝑎𝑐𝑖</m:t>
                      </m:r>
                      <m:r>
                        <a:rPr lang="es-ES_tradnl" sz="2000" b="0" i="1" dirty="0" smtClean="0">
                          <a:latin typeface="Cambria Math"/>
                          <a:ea typeface="Cambria Math"/>
                        </a:rPr>
                        <m:t>ó</m:t>
                      </m:r>
                      <m:r>
                        <a:rPr lang="es-ES_tradnl" sz="2000" b="0" i="1" dirty="0" smtClean="0">
                          <a:latin typeface="Cambria Math"/>
                          <a:ea typeface="Cambria Math"/>
                        </a:rPr>
                        <m:t>𝑛</m:t>
                      </m:r>
                      <m:r>
                        <a:rPr lang="es-ES_tradnl" sz="2000" b="0" i="1" dirty="0" smtClean="0">
                          <a:latin typeface="Cambria Math"/>
                          <a:ea typeface="Cambria Math"/>
                        </a:rPr>
                        <m:t>= </m:t>
                      </m:r>
                      <m:f>
                        <m:fPr>
                          <m:ctrlPr>
                            <a:rPr lang="es-ES_tradnl" sz="2000" b="0" i="1" dirty="0" smtClean="0">
                              <a:latin typeface="Cambria Math"/>
                              <a:ea typeface="Cambria Math"/>
                            </a:rPr>
                          </m:ctrlPr>
                        </m:fPr>
                        <m:num>
                          <m:r>
                            <a:rPr lang="es-ES_tradnl" sz="2000" b="0" i="1" dirty="0" smtClean="0">
                              <a:latin typeface="Cambria Math"/>
                              <a:ea typeface="Cambria Math"/>
                            </a:rPr>
                            <m:t>𝑁</m:t>
                          </m:r>
                          <m:r>
                            <a:rPr lang="es-ES_tradnl" sz="2000" b="0" i="1" dirty="0" smtClean="0">
                              <a:latin typeface="Cambria Math"/>
                              <a:ea typeface="Cambria Math"/>
                            </a:rPr>
                            <m:t>° </m:t>
                          </m:r>
                          <m:r>
                            <a:rPr lang="es-ES_tradnl" sz="2000" b="0" i="1" dirty="0" smtClean="0">
                              <a:latin typeface="Cambria Math"/>
                              <a:ea typeface="Cambria Math"/>
                            </a:rPr>
                            <m:t>𝑎𝑐𝑖𝑒𝑟𝑡𝑜𝑠</m:t>
                          </m:r>
                          <m:r>
                            <a:rPr lang="es-ES_tradnl" sz="2000" b="0" i="1" dirty="0" smtClean="0">
                              <a:latin typeface="Cambria Math"/>
                              <a:ea typeface="Cambria Math"/>
                            </a:rPr>
                            <m:t> −</m:t>
                          </m:r>
                          <m:r>
                            <a:rPr lang="es-ES_tradnl" sz="2000" i="1" dirty="0">
                              <a:latin typeface="Cambria Math"/>
                              <a:ea typeface="Cambria Math"/>
                            </a:rPr>
                            <m:t>𝑁</m:t>
                          </m:r>
                          <m:r>
                            <a:rPr lang="es-ES_tradnl" sz="2000" i="1" dirty="0">
                              <a:latin typeface="Cambria Math"/>
                              <a:ea typeface="Cambria Math"/>
                            </a:rPr>
                            <m:t>° </m:t>
                          </m:r>
                          <m:r>
                            <a:rPr lang="es-ES_tradnl" sz="2000" b="0" i="1" dirty="0" smtClean="0">
                              <a:latin typeface="Cambria Math"/>
                              <a:ea typeface="Cambria Math"/>
                            </a:rPr>
                            <m:t>𝑓𝑎𝑙𝑙𝑜𝑠</m:t>
                          </m:r>
                        </m:num>
                        <m:den>
                          <m:r>
                            <a:rPr lang="es-ES_tradnl" sz="2000" i="1" dirty="0">
                              <a:latin typeface="Cambria Math"/>
                              <a:ea typeface="Cambria Math"/>
                            </a:rPr>
                            <m:t>𝑁</m:t>
                          </m:r>
                          <m:r>
                            <a:rPr lang="es-ES_tradnl" sz="2000" i="1" dirty="0">
                              <a:latin typeface="Cambria Math"/>
                              <a:ea typeface="Cambria Math"/>
                            </a:rPr>
                            <m:t>° </m:t>
                          </m:r>
                          <m:r>
                            <a:rPr lang="es-ES_tradnl" sz="2000" b="0" i="1" dirty="0" smtClean="0">
                              <a:latin typeface="Cambria Math"/>
                              <a:ea typeface="Cambria Math"/>
                            </a:rPr>
                            <m:t>𝑝𝑟𝑒𝑑𝑖𝑐𝑖𝑜𝑛𝑒𝑠</m:t>
                          </m:r>
                        </m:den>
                      </m:f>
                    </m:oMath>
                  </m:oMathPara>
                </a14:m>
                <a:endParaRPr lang="es-ES_tradnl" dirty="0"/>
              </a:p>
            </p:txBody>
          </p:sp>
        </mc:Choice>
        <mc:Fallback xmlns="">
          <p:sp>
            <p:nvSpPr>
              <p:cNvPr id="7" name="6 Rectángulo"/>
              <p:cNvSpPr>
                <a:spLocks noRot="1" noChangeAspect="1" noMove="1" noResize="1" noEditPoints="1" noAdjustHandles="1" noChangeArrowheads="1" noChangeShapeType="1" noTextEdit="1"/>
              </p:cNvSpPr>
              <p:nvPr/>
            </p:nvSpPr>
            <p:spPr>
              <a:xfrm>
                <a:off x="1446756" y="1310253"/>
                <a:ext cx="7294472" cy="1344855"/>
              </a:xfrm>
              <a:prstGeom prst="rect">
                <a:avLst/>
              </a:prstGeom>
              <a:blipFill rotWithShape="1">
                <a:blip r:embed="rId3"/>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344261" y="5058201"/>
                <a:ext cx="83602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_tradnl" b="0" i="1" smtClean="0">
                          <a:latin typeface="Cambria Math"/>
                        </a:rPr>
                        <m:t>𝑂𝑏𝑗𝑒𝑡𝑖𝑣𝑜</m:t>
                      </m:r>
                      <m:r>
                        <a:rPr lang="es-ES_tradnl" b="0" i="1" smtClean="0">
                          <a:latin typeface="Cambria Math"/>
                        </a:rPr>
                        <m:t>  →</m:t>
                      </m:r>
                      <m:r>
                        <a:rPr lang="es-ES_tradnl" b="0" i="1" smtClean="0">
                          <a:latin typeface="Cambria Math"/>
                          <a:ea typeface="Cambria Math"/>
                        </a:rPr>
                        <m:t>𝑀𝑎𝑥𝑖𝑚𝑖𝑧𝑎𝑟</m:t>
                      </m:r>
                      <m:r>
                        <a:rPr lang="es-ES_tradnl" b="0" i="1" smtClean="0">
                          <a:latin typeface="Cambria Math"/>
                          <a:ea typeface="Cambria Math"/>
                        </a:rPr>
                        <m:t> </m:t>
                      </m:r>
                      <m:r>
                        <a:rPr lang="es-ES_tradnl" b="0" i="1" smtClean="0">
                          <a:latin typeface="Cambria Math"/>
                          <a:ea typeface="Cambria Math"/>
                        </a:rPr>
                        <m:t>𝑟𝑒𝑛𝑑𝑖𝑚𝑖𝑒𝑛𝑡𝑜</m:t>
                      </m:r>
                    </m:oMath>
                  </m:oMathPara>
                </a14:m>
                <a:endParaRPr lang="es-ES_tradnl" dirty="0"/>
              </a:p>
            </p:txBody>
          </p:sp>
        </mc:Choice>
        <mc:Fallback xmlns="">
          <p:sp>
            <p:nvSpPr>
              <p:cNvPr id="8" name="7 CuadroTexto"/>
              <p:cNvSpPr txBox="1">
                <a:spLocks noRot="1" noChangeAspect="1" noMove="1" noResize="1" noEditPoints="1" noAdjustHandles="1" noChangeArrowheads="1" noChangeShapeType="1" noTextEdit="1"/>
              </p:cNvSpPr>
              <p:nvPr/>
            </p:nvSpPr>
            <p:spPr>
              <a:xfrm>
                <a:off x="344261" y="5058201"/>
                <a:ext cx="8360228" cy="369332"/>
              </a:xfrm>
              <a:prstGeom prst="rect">
                <a:avLst/>
              </a:prstGeom>
              <a:blipFill rotWithShape="1">
                <a:blip r:embed="rId4"/>
                <a:stretch>
                  <a:fillRect b="-15000"/>
                </a:stretch>
              </a:blipFill>
            </p:spPr>
            <p:txBody>
              <a:bodyPr/>
              <a:lstStyle/>
              <a:p>
                <a:r>
                  <a:rPr lang="es-ES_tradnl">
                    <a:noFill/>
                  </a:rPr>
                  <a:t> </a:t>
                </a:r>
              </a:p>
            </p:txBody>
          </p:sp>
        </mc:Fallback>
      </mc:AlternateContent>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3551378"/>
            <a:ext cx="943798" cy="60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Resultado de imagen de cost fun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889" y="4913341"/>
            <a:ext cx="1665258" cy="1253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7" descr="Resultado de imagen de cost fun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4889" y="895118"/>
            <a:ext cx="1616497" cy="1089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5549" y="3047587"/>
            <a:ext cx="1487451" cy="131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87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45405" y="914400"/>
            <a:ext cx="5702995" cy="707886"/>
          </a:xfrm>
          <a:prstGeom prst="rect">
            <a:avLst/>
          </a:prstGeom>
          <a:noFill/>
        </p:spPr>
        <p:txBody>
          <a:bodyPr wrap="square" rtlCol="0">
            <a:spAutoFit/>
          </a:bodyPr>
          <a:lstStyle/>
          <a:p>
            <a:r>
              <a:rPr lang="es-ES_tradnl" sz="2000" dirty="0" smtClean="0"/>
              <a:t>Actividad de las SIMS muy variada, desde muy periódica, a casi nula o nada periódica</a:t>
            </a:r>
            <a:endParaRPr lang="es-ES_tradnl"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029" y="1525517"/>
            <a:ext cx="3181852" cy="1425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05" y="3586202"/>
            <a:ext cx="3347928" cy="150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036" y="3394813"/>
            <a:ext cx="3699838" cy="1657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902" y="5288482"/>
            <a:ext cx="3413709" cy="152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015363"/>
            <a:ext cx="3127187" cy="1401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Exploración inicial…</a:t>
            </a:r>
          </a:p>
        </p:txBody>
      </p:sp>
      <p:sp>
        <p:nvSpPr>
          <p:cNvPr id="2" name="AutoShape 2" descr="Resultado de imagen de lup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_tradnl"/>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1210" y="303282"/>
            <a:ext cx="1272236" cy="122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994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468086" y="3495258"/>
            <a:ext cx="8131628" cy="2199858"/>
          </a:xfrm>
          <a:prstGeom prst="rect">
            <a:avLst/>
          </a:prstGeom>
          <a:solidFill>
            <a:srgbClr val="B9FD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Rectángulo"/>
          <p:cNvSpPr/>
          <p:nvPr/>
        </p:nvSpPr>
        <p:spPr>
          <a:xfrm>
            <a:off x="478972" y="1143000"/>
            <a:ext cx="8131628" cy="2199858"/>
          </a:xfrm>
          <a:prstGeom prst="rect">
            <a:avLst/>
          </a:prstGeom>
          <a:solidFill>
            <a:srgbClr val="B9FD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Rectángulo"/>
          <p:cNvSpPr/>
          <p:nvPr/>
        </p:nvSpPr>
        <p:spPr>
          <a:xfrm>
            <a:off x="381000" y="1219200"/>
            <a:ext cx="8458200" cy="4247317"/>
          </a:xfrm>
          <a:prstGeom prst="rect">
            <a:avLst/>
          </a:prstGeom>
        </p:spPr>
        <p:txBody>
          <a:bodyPr wrap="square">
            <a:spAutoFit/>
          </a:bodyPr>
          <a:lstStyle/>
          <a:p>
            <a:pPr lvl="1">
              <a:lnSpc>
                <a:spcPct val="90000"/>
              </a:lnSpc>
            </a:pPr>
            <a:r>
              <a:rPr lang="es-ES" altLang="es-ES_tradnl" sz="2000" dirty="0" smtClean="0"/>
              <a:t>CROSS-SECTIONAL</a:t>
            </a:r>
          </a:p>
          <a:p>
            <a:pPr lvl="1">
              <a:lnSpc>
                <a:spcPct val="90000"/>
              </a:lnSpc>
            </a:pP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Logistic</a:t>
            </a:r>
            <a:r>
              <a:rPr lang="es-ES" altLang="es-ES_tradnl" sz="2000" dirty="0" smtClean="0"/>
              <a:t> </a:t>
            </a:r>
            <a:r>
              <a:rPr lang="es-ES" altLang="es-ES_tradnl" sz="2000" dirty="0" err="1" smtClean="0"/>
              <a:t>regression</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Bayesian</a:t>
            </a:r>
            <a:r>
              <a:rPr lang="es-ES" altLang="es-ES_tradnl" sz="2000" dirty="0" smtClean="0"/>
              <a:t> </a:t>
            </a:r>
            <a:r>
              <a:rPr lang="es-ES" altLang="es-ES_tradnl" sz="2000" dirty="0" err="1" smtClean="0"/>
              <a:t>logistic</a:t>
            </a:r>
            <a:r>
              <a:rPr lang="es-ES" altLang="es-ES_tradnl" sz="2000" dirty="0" smtClean="0"/>
              <a:t> </a:t>
            </a:r>
            <a:r>
              <a:rPr lang="es-ES" altLang="es-ES_tradnl" sz="2000" dirty="0" err="1" smtClean="0"/>
              <a:t>regression</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Randomforest</a:t>
            </a:r>
            <a:r>
              <a:rPr lang="es-ES" altLang="es-ES_tradnl" sz="2000" dirty="0" smtClean="0"/>
              <a:t>   </a:t>
            </a:r>
          </a:p>
          <a:p>
            <a:pPr marL="800100" lvl="1" indent="-342900">
              <a:lnSpc>
                <a:spcPct val="90000"/>
              </a:lnSpc>
              <a:buFont typeface="Arial" panose="020B0604020202020204" pitchFamily="34" charset="0"/>
              <a:buChar char="•"/>
            </a:pPr>
            <a:r>
              <a:rPr lang="es-ES" altLang="es-ES_tradnl" sz="2000" dirty="0" smtClean="0"/>
              <a:t>GBM</a:t>
            </a:r>
          </a:p>
          <a:p>
            <a:pPr marL="800100" lvl="1" indent="-342900">
              <a:lnSpc>
                <a:spcPct val="90000"/>
              </a:lnSpc>
              <a:buFont typeface="Arial" panose="020B0604020202020204" pitchFamily="34" charset="0"/>
              <a:buChar char="•"/>
            </a:pPr>
            <a:endParaRPr lang="es-ES" altLang="es-ES_tradnl" sz="2000" dirty="0" smtClean="0"/>
          </a:p>
          <a:p>
            <a:pPr marL="800100" lvl="1" indent="-342900">
              <a:lnSpc>
                <a:spcPct val="90000"/>
              </a:lnSpc>
              <a:buFont typeface="Arial" panose="020B0604020202020204" pitchFamily="34" charset="0"/>
              <a:buChar char="•"/>
            </a:pPr>
            <a:endParaRPr lang="es-ES" altLang="es-ES_tradnl" sz="2000" dirty="0"/>
          </a:p>
          <a:p>
            <a:pPr marL="800100" lvl="1" indent="-342900">
              <a:lnSpc>
                <a:spcPct val="90000"/>
              </a:lnSpc>
              <a:buFont typeface="Arial" panose="020B0604020202020204" pitchFamily="34" charset="0"/>
              <a:buChar char="•"/>
            </a:pPr>
            <a:endParaRPr lang="es-ES" altLang="es-ES_tradnl" sz="2000" dirty="0"/>
          </a:p>
          <a:p>
            <a:pPr lvl="1">
              <a:lnSpc>
                <a:spcPct val="90000"/>
              </a:lnSpc>
            </a:pPr>
            <a:r>
              <a:rPr lang="es-ES" altLang="es-ES_tradnl" sz="2000" dirty="0" smtClean="0"/>
              <a:t>TIME-SERIES</a:t>
            </a:r>
          </a:p>
          <a:p>
            <a:pPr lvl="1">
              <a:lnSpc>
                <a:spcPct val="90000"/>
              </a:lnSpc>
            </a:pPr>
            <a:endParaRPr lang="es-ES" altLang="es-ES_tradnl" sz="2000" dirty="0"/>
          </a:p>
          <a:p>
            <a:pPr marL="800100" lvl="1" indent="-342900">
              <a:lnSpc>
                <a:spcPct val="90000"/>
              </a:lnSpc>
              <a:buFont typeface="Arial" panose="020B0604020202020204" pitchFamily="34" charset="0"/>
              <a:buChar char="•"/>
            </a:pPr>
            <a:r>
              <a:rPr lang="es-ES" altLang="es-ES_tradnl" sz="2000" dirty="0" err="1"/>
              <a:t>Hidden</a:t>
            </a:r>
            <a:r>
              <a:rPr lang="es-ES" altLang="es-ES_tradnl" sz="2000" dirty="0"/>
              <a:t> </a:t>
            </a:r>
            <a:r>
              <a:rPr lang="es-ES" altLang="es-ES_tradnl" sz="2000" dirty="0" err="1"/>
              <a:t>Markov</a:t>
            </a:r>
            <a:r>
              <a:rPr lang="es-ES" altLang="es-ES_tradnl" sz="2000" dirty="0"/>
              <a:t> </a:t>
            </a:r>
            <a:r>
              <a:rPr lang="es-ES" altLang="es-ES_tradnl" sz="2000" dirty="0" err="1" smtClean="0"/>
              <a:t>Model</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err="1" smtClean="0"/>
              <a:t>Exponential</a:t>
            </a:r>
            <a:r>
              <a:rPr lang="es-ES" altLang="es-ES_tradnl" sz="2000" dirty="0" smtClean="0"/>
              <a:t> </a:t>
            </a:r>
            <a:r>
              <a:rPr lang="es-ES" altLang="es-ES_tradnl" sz="2000" dirty="0" err="1" smtClean="0"/>
              <a:t>Smoothing</a:t>
            </a:r>
            <a:endParaRPr lang="es-ES" altLang="es-ES_tradnl" sz="2000" dirty="0" smtClean="0"/>
          </a:p>
          <a:p>
            <a:pPr marL="800100" lvl="1" indent="-342900">
              <a:lnSpc>
                <a:spcPct val="90000"/>
              </a:lnSpc>
              <a:buFont typeface="Arial" panose="020B0604020202020204" pitchFamily="34" charset="0"/>
              <a:buChar char="•"/>
            </a:pPr>
            <a:r>
              <a:rPr lang="es-ES" altLang="es-ES_tradnl" sz="2000" dirty="0" smtClean="0"/>
              <a:t>ARIMA </a:t>
            </a:r>
          </a:p>
          <a:p>
            <a:pPr marL="800100" lvl="1" indent="-342900">
              <a:lnSpc>
                <a:spcPct val="90000"/>
              </a:lnSpc>
              <a:buFont typeface="Arial" panose="020B0604020202020204" pitchFamily="34" charset="0"/>
              <a:buChar char="•"/>
            </a:pPr>
            <a:r>
              <a:rPr lang="es-ES" altLang="es-ES_tradnl" sz="2000" dirty="0" smtClean="0"/>
              <a:t>ARIMAX</a:t>
            </a:r>
            <a:endParaRPr lang="es-ES" altLang="es-ES_tradnl" sz="2000" dirty="0"/>
          </a:p>
        </p:txBody>
      </p:sp>
      <p:sp>
        <p:nvSpPr>
          <p:cNvPr id="4" name="3 CuadroTexto"/>
          <p:cNvSpPr txBox="1"/>
          <p:nvPr/>
        </p:nvSpPr>
        <p:spPr>
          <a:xfrm>
            <a:off x="3162068" y="5908281"/>
            <a:ext cx="5677132" cy="400110"/>
          </a:xfrm>
          <a:prstGeom prst="rect">
            <a:avLst/>
          </a:prstGeom>
          <a:noFill/>
        </p:spPr>
        <p:txBody>
          <a:bodyPr wrap="none" rtlCol="0">
            <a:spAutoFit/>
          </a:bodyPr>
          <a:lstStyle/>
          <a:p>
            <a:r>
              <a:rPr lang="es-ES_tradnl" sz="2000" dirty="0" smtClean="0"/>
              <a:t>ES NECESARIO PREPARAR LOS DATOS…….</a:t>
            </a:r>
            <a:endParaRPr lang="es-ES_tradnl" sz="2000" dirty="0"/>
          </a:p>
        </p:txBody>
      </p:sp>
      <p:sp>
        <p:nvSpPr>
          <p:cNvPr id="8"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Modelos </a:t>
            </a:r>
            <a:r>
              <a:rPr lang="es-ES" altLang="es-ES_tradnl" sz="3200" dirty="0" smtClean="0"/>
              <a:t>considerados….</a:t>
            </a:r>
            <a:endParaRPr lang="es-ES" altLang="es-ES_tradnl"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343" y="1204686"/>
            <a:ext cx="2514600" cy="132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14562"/>
            <a:ext cx="990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514" y="4272946"/>
            <a:ext cx="1714318" cy="1279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9421" y="3733800"/>
            <a:ext cx="1771299" cy="117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10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graphicFrame>
        <p:nvGraphicFramePr>
          <p:cNvPr id="4" name="3 Tabla"/>
          <p:cNvGraphicFramePr>
            <a:graphicFrameLocks noGrp="1"/>
          </p:cNvGraphicFramePr>
          <p:nvPr>
            <p:extLst>
              <p:ext uri="{D42A27DB-BD31-4B8C-83A1-F6EECF244321}">
                <p14:modId xmlns:p14="http://schemas.microsoft.com/office/powerpoint/2010/main" val="942694257"/>
              </p:ext>
            </p:extLst>
          </p:nvPr>
        </p:nvGraphicFramePr>
        <p:xfrm>
          <a:off x="1524000" y="1447800"/>
          <a:ext cx="6096000" cy="18542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370840">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r h="370840">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2108104095"/>
              </p:ext>
            </p:extLst>
          </p:nvPr>
        </p:nvGraphicFramePr>
        <p:xfrm>
          <a:off x="1524000" y="4114800"/>
          <a:ext cx="6096000" cy="182880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213360">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21336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r>
              <a:tr h="21336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c>
                  <a:txBody>
                    <a:bodyPr/>
                    <a:lstStyle/>
                    <a:p>
                      <a:endParaRPr lang="es-ES_tradnl"/>
                    </a:p>
                  </a:txBody>
                  <a:tcPr/>
                </a:tc>
                <a:tc>
                  <a:txBody>
                    <a:bodyPr/>
                    <a:lstStyle/>
                    <a:p>
                      <a:endParaRPr lang="es-ES_tradnl"/>
                    </a:p>
                  </a:txBody>
                  <a:tcPr/>
                </a:tc>
              </a:tr>
              <a:tr h="213360">
                <a:tc>
                  <a:txBody>
                    <a:bodyPr/>
                    <a:lstStyle/>
                    <a:p>
                      <a:endParaRPr lang="es-ES_tradnl"/>
                    </a:p>
                  </a:txBody>
                  <a:tcPr/>
                </a:tc>
                <a:tc>
                  <a:txBody>
                    <a:bodyPr/>
                    <a:lstStyle/>
                    <a:p>
                      <a:endParaRPr lang="es-ES_tradnl" dirty="0"/>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r h="213360">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tr>
            </a:tbl>
          </a:graphicData>
        </a:graphic>
      </p:graphicFrame>
      <p:cxnSp>
        <p:nvCxnSpPr>
          <p:cNvPr id="6" name="5 Conector recto de flecha"/>
          <p:cNvCxnSpPr/>
          <p:nvPr/>
        </p:nvCxnSpPr>
        <p:spPr>
          <a:xfrm>
            <a:off x="1447800" y="388620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1905000" y="3516868"/>
            <a:ext cx="945515" cy="369332"/>
          </a:xfrm>
          <a:prstGeom prst="rect">
            <a:avLst/>
          </a:prstGeom>
          <a:noFill/>
        </p:spPr>
        <p:txBody>
          <a:bodyPr wrap="none" rtlCol="0">
            <a:spAutoFit/>
          </a:bodyPr>
          <a:lstStyle/>
          <a:p>
            <a:r>
              <a:rPr lang="es-ES_tradnl" dirty="0" smtClean="0"/>
              <a:t>Tiempo</a:t>
            </a:r>
            <a:endParaRPr lang="es-ES_tradnl" dirty="0"/>
          </a:p>
        </p:txBody>
      </p:sp>
      <p:cxnSp>
        <p:nvCxnSpPr>
          <p:cNvPr id="15" name="14 Conector recto de flecha"/>
          <p:cNvCxnSpPr/>
          <p:nvPr/>
        </p:nvCxnSpPr>
        <p:spPr>
          <a:xfrm>
            <a:off x="1393371" y="114300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1698171" y="773668"/>
            <a:ext cx="2334806" cy="369332"/>
          </a:xfrm>
          <a:prstGeom prst="rect">
            <a:avLst/>
          </a:prstGeom>
          <a:noFill/>
        </p:spPr>
        <p:txBody>
          <a:bodyPr wrap="none" rtlCol="0">
            <a:spAutoFit/>
          </a:bodyPr>
          <a:lstStyle/>
          <a:p>
            <a:r>
              <a:rPr lang="es-ES_tradnl" dirty="0" smtClean="0"/>
              <a:t>Variables </a:t>
            </a:r>
            <a:r>
              <a:rPr lang="es-ES_tradnl" dirty="0" err="1" smtClean="0"/>
              <a:t>predictoras</a:t>
            </a:r>
            <a:endParaRPr lang="es-ES_tradnl" dirty="0"/>
          </a:p>
        </p:txBody>
      </p:sp>
      <p:cxnSp>
        <p:nvCxnSpPr>
          <p:cNvPr id="12" name="11 Conector recto de flecha"/>
          <p:cNvCxnSpPr/>
          <p:nvPr/>
        </p:nvCxnSpPr>
        <p:spPr>
          <a:xfrm>
            <a:off x="1143000" y="1371600"/>
            <a:ext cx="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9356" y="1796534"/>
            <a:ext cx="1133644" cy="369332"/>
          </a:xfrm>
          <a:prstGeom prst="rect">
            <a:avLst/>
          </a:prstGeom>
          <a:noFill/>
        </p:spPr>
        <p:txBody>
          <a:bodyPr wrap="none" rtlCol="0">
            <a:spAutoFit/>
          </a:bodyPr>
          <a:lstStyle/>
          <a:p>
            <a:r>
              <a:rPr lang="es-ES_tradnl" dirty="0" smtClean="0"/>
              <a:t>Muestras</a:t>
            </a:r>
            <a:endParaRPr lang="es-ES_tradnl" dirty="0"/>
          </a:p>
        </p:txBody>
      </p:sp>
      <p:cxnSp>
        <p:nvCxnSpPr>
          <p:cNvPr id="20" name="19 Conector recto de flecha"/>
          <p:cNvCxnSpPr/>
          <p:nvPr/>
        </p:nvCxnSpPr>
        <p:spPr>
          <a:xfrm>
            <a:off x="1162672" y="4114800"/>
            <a:ext cx="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0" y="4539734"/>
            <a:ext cx="1133644" cy="369332"/>
          </a:xfrm>
          <a:prstGeom prst="rect">
            <a:avLst/>
          </a:prstGeom>
          <a:noFill/>
        </p:spPr>
        <p:txBody>
          <a:bodyPr wrap="none" rtlCol="0">
            <a:spAutoFit/>
          </a:bodyPr>
          <a:lstStyle/>
          <a:p>
            <a:r>
              <a:rPr lang="es-ES_tradnl" dirty="0" smtClean="0"/>
              <a:t>Muestras</a:t>
            </a:r>
            <a:endParaRPr lang="es-ES_tradnl" dirty="0"/>
          </a:p>
        </p:txBody>
      </p:sp>
      <p:sp>
        <p:nvSpPr>
          <p:cNvPr id="14" name="13 CuadroTexto"/>
          <p:cNvSpPr txBox="1"/>
          <p:nvPr/>
        </p:nvSpPr>
        <p:spPr>
          <a:xfrm>
            <a:off x="2879271" y="2067580"/>
            <a:ext cx="3615092" cy="523220"/>
          </a:xfrm>
          <a:prstGeom prst="rect">
            <a:avLst/>
          </a:prstGeom>
          <a:noFill/>
        </p:spPr>
        <p:txBody>
          <a:bodyPr wrap="none" rtlCol="0">
            <a:spAutoFit/>
          </a:bodyPr>
          <a:lstStyle/>
          <a:p>
            <a:r>
              <a:rPr lang="es-ES_tradnl" sz="2800" i="1" dirty="0" smtClean="0"/>
              <a:t>CROSS-SECTIONAL</a:t>
            </a:r>
            <a:endParaRPr lang="es-ES_tradnl" sz="2800" i="1" dirty="0"/>
          </a:p>
        </p:txBody>
      </p:sp>
      <p:sp>
        <p:nvSpPr>
          <p:cNvPr id="23" name="22 CuadroTexto"/>
          <p:cNvSpPr txBox="1"/>
          <p:nvPr/>
        </p:nvSpPr>
        <p:spPr>
          <a:xfrm>
            <a:off x="3257320" y="4648200"/>
            <a:ext cx="2476960" cy="523220"/>
          </a:xfrm>
          <a:prstGeom prst="rect">
            <a:avLst/>
          </a:prstGeom>
          <a:noFill/>
        </p:spPr>
        <p:txBody>
          <a:bodyPr wrap="none" rtlCol="0">
            <a:spAutoFit/>
          </a:bodyPr>
          <a:lstStyle/>
          <a:p>
            <a:r>
              <a:rPr lang="es-ES_tradnl" sz="2800" i="1" dirty="0" smtClean="0"/>
              <a:t>TIME-SERIES</a:t>
            </a:r>
            <a:endParaRPr lang="es-ES_tradnl" sz="2800" i="1" dirty="0"/>
          </a:p>
        </p:txBody>
      </p:sp>
    </p:spTree>
    <p:extLst>
      <p:ext uri="{BB962C8B-B14F-4D97-AF65-F5344CB8AC3E}">
        <p14:creationId xmlns:p14="http://schemas.microsoft.com/office/powerpoint/2010/main" val="2820278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3033486" cy="272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164" y="2971800"/>
            <a:ext cx="5387273" cy="3327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3429001" y="2000934"/>
            <a:ext cx="1066800" cy="646331"/>
          </a:xfrm>
          <a:prstGeom prst="rect">
            <a:avLst/>
          </a:prstGeom>
          <a:noFill/>
        </p:spPr>
        <p:txBody>
          <a:bodyPr wrap="square" rtlCol="0">
            <a:spAutoFit/>
          </a:bodyPr>
          <a:lstStyle/>
          <a:p>
            <a:r>
              <a:rPr lang="es-ES_tradnl" dirty="0" smtClean="0"/>
              <a:t>Datos iniciales</a:t>
            </a:r>
            <a:endParaRPr lang="es-ES_tradnl" dirty="0"/>
          </a:p>
        </p:txBody>
      </p:sp>
      <p:sp>
        <p:nvSpPr>
          <p:cNvPr id="7" name="6 CuadroTexto"/>
          <p:cNvSpPr txBox="1"/>
          <p:nvPr/>
        </p:nvSpPr>
        <p:spPr>
          <a:xfrm>
            <a:off x="6796313" y="2150569"/>
            <a:ext cx="1670641" cy="646331"/>
          </a:xfrm>
          <a:prstGeom prst="rect">
            <a:avLst/>
          </a:prstGeom>
          <a:noFill/>
        </p:spPr>
        <p:txBody>
          <a:bodyPr wrap="square" rtlCol="0">
            <a:spAutoFit/>
          </a:bodyPr>
          <a:lstStyle/>
          <a:p>
            <a:r>
              <a:rPr lang="es-ES_tradnl" dirty="0" smtClean="0"/>
              <a:t>Datos transformados</a:t>
            </a:r>
            <a:endParaRPr lang="es-ES_tradnl" dirty="0"/>
          </a:p>
        </p:txBody>
      </p:sp>
      <p:sp>
        <p:nvSpPr>
          <p:cNvPr id="9"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805" y="864694"/>
            <a:ext cx="30003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orma libre"/>
          <p:cNvSpPr/>
          <p:nvPr/>
        </p:nvSpPr>
        <p:spPr>
          <a:xfrm>
            <a:off x="3701143" y="1676400"/>
            <a:ext cx="2852058" cy="1295400"/>
          </a:xfrm>
          <a:custGeom>
            <a:avLst/>
            <a:gdLst>
              <a:gd name="connsiteX0" fmla="*/ 0 w 2322286"/>
              <a:gd name="connsiteY0" fmla="*/ 250173 h 1338745"/>
              <a:gd name="connsiteX1" fmla="*/ 1509486 w 2322286"/>
              <a:gd name="connsiteY1" fmla="*/ 76002 h 1338745"/>
              <a:gd name="connsiteX2" fmla="*/ 2322286 w 2322286"/>
              <a:gd name="connsiteY2" fmla="*/ 1338745 h 1338745"/>
              <a:gd name="connsiteX3" fmla="*/ 2322286 w 2322286"/>
              <a:gd name="connsiteY3" fmla="*/ 1338745 h 1338745"/>
            </a:gdLst>
            <a:ahLst/>
            <a:cxnLst>
              <a:cxn ang="0">
                <a:pos x="connsiteX0" y="connsiteY0"/>
              </a:cxn>
              <a:cxn ang="0">
                <a:pos x="connsiteX1" y="connsiteY1"/>
              </a:cxn>
              <a:cxn ang="0">
                <a:pos x="connsiteX2" y="connsiteY2"/>
              </a:cxn>
              <a:cxn ang="0">
                <a:pos x="connsiteX3" y="connsiteY3"/>
              </a:cxn>
            </a:cxnLst>
            <a:rect l="l" t="t" r="r" b="b"/>
            <a:pathLst>
              <a:path w="2322286" h="1338745">
                <a:moveTo>
                  <a:pt x="0" y="250173"/>
                </a:moveTo>
                <a:cubicBezTo>
                  <a:pt x="561219" y="72373"/>
                  <a:pt x="1122438" y="-105427"/>
                  <a:pt x="1509486" y="76002"/>
                </a:cubicBezTo>
                <a:cubicBezTo>
                  <a:pt x="1896534" y="257431"/>
                  <a:pt x="2322286" y="1338745"/>
                  <a:pt x="2322286" y="1338745"/>
                </a:cubicBezTo>
                <a:lnTo>
                  <a:pt x="2322286" y="1338745"/>
                </a:lnTo>
              </a:path>
            </a:pathLst>
          </a:custGeom>
          <a:noFill/>
          <a:ln w="44450" cmpd="sn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143" y="4726288"/>
            <a:ext cx="22860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934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498" y="1371599"/>
            <a:ext cx="6400800" cy="2895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06771" y="4648200"/>
            <a:ext cx="2839239" cy="1754326"/>
          </a:xfrm>
          <a:prstGeom prst="rect">
            <a:avLst/>
          </a:prstGeom>
          <a:noFill/>
        </p:spPr>
        <p:txBody>
          <a:bodyPr wrap="none" rtlCol="0">
            <a:spAutoFit/>
          </a:bodyPr>
          <a:lstStyle/>
          <a:p>
            <a:r>
              <a:rPr lang="es-ES_tradnl" dirty="0" smtClean="0"/>
              <a:t>SIM id</a:t>
            </a:r>
          </a:p>
          <a:p>
            <a:r>
              <a:rPr lang="es-ES_tradnl" dirty="0"/>
              <a:t> </a:t>
            </a:r>
            <a:r>
              <a:rPr lang="es-ES_tradnl" dirty="0" smtClean="0"/>
              <a:t> Fecha/Hora</a:t>
            </a:r>
          </a:p>
          <a:p>
            <a:r>
              <a:rPr lang="es-ES_tradnl" dirty="0"/>
              <a:t> </a:t>
            </a:r>
            <a:r>
              <a:rPr lang="es-ES_tradnl" dirty="0" smtClean="0"/>
              <a:t>   </a:t>
            </a:r>
            <a:r>
              <a:rPr lang="es-ES_tradnl" dirty="0" err="1" smtClean="0"/>
              <a:t>Dia</a:t>
            </a:r>
            <a:r>
              <a:rPr lang="es-ES_tradnl" dirty="0" smtClean="0"/>
              <a:t> semana</a:t>
            </a:r>
          </a:p>
          <a:p>
            <a:r>
              <a:rPr lang="es-ES_tradnl" dirty="0"/>
              <a:t> </a:t>
            </a:r>
            <a:r>
              <a:rPr lang="es-ES_tradnl" dirty="0" smtClean="0"/>
              <a:t>     Hora del </a:t>
            </a:r>
            <a:r>
              <a:rPr lang="es-ES_tradnl" dirty="0" err="1" smtClean="0"/>
              <a:t>dia</a:t>
            </a:r>
            <a:endParaRPr lang="es-ES_tradnl" dirty="0" smtClean="0"/>
          </a:p>
          <a:p>
            <a:r>
              <a:rPr lang="es-ES_tradnl" dirty="0"/>
              <a:t> </a:t>
            </a:r>
            <a:r>
              <a:rPr lang="es-ES_tradnl" dirty="0" smtClean="0"/>
              <a:t>       </a:t>
            </a:r>
            <a:r>
              <a:rPr lang="es-ES_tradnl" dirty="0" err="1" smtClean="0"/>
              <a:t>Indice</a:t>
            </a:r>
            <a:r>
              <a:rPr lang="es-ES_tradnl" dirty="0" smtClean="0"/>
              <a:t> serie temporal</a:t>
            </a:r>
          </a:p>
          <a:p>
            <a:r>
              <a:rPr lang="es-ES_tradnl" dirty="0"/>
              <a:t> </a:t>
            </a:r>
            <a:r>
              <a:rPr lang="es-ES_tradnl" dirty="0" smtClean="0"/>
              <a:t>                            </a:t>
            </a:r>
            <a:r>
              <a:rPr lang="es-ES_tradnl" dirty="0" err="1" smtClean="0"/>
              <a:t>Dia</a:t>
            </a:r>
            <a:endParaRPr lang="es-ES_tradnl" dirty="0"/>
          </a:p>
        </p:txBody>
      </p:sp>
      <p:sp>
        <p:nvSpPr>
          <p:cNvPr id="14" name="13 CuadroTexto"/>
          <p:cNvSpPr txBox="1"/>
          <p:nvPr/>
        </p:nvSpPr>
        <p:spPr>
          <a:xfrm>
            <a:off x="4412669" y="4789715"/>
            <a:ext cx="3581400" cy="1754326"/>
          </a:xfrm>
          <a:prstGeom prst="rect">
            <a:avLst/>
          </a:prstGeom>
          <a:noFill/>
        </p:spPr>
        <p:txBody>
          <a:bodyPr wrap="square" rtlCol="0">
            <a:spAutoFit/>
          </a:bodyPr>
          <a:lstStyle/>
          <a:p>
            <a:r>
              <a:rPr lang="es-ES_tradnl" dirty="0" smtClean="0"/>
              <a:t>Hora </a:t>
            </a:r>
            <a:r>
              <a:rPr lang="es-ES_tradnl" dirty="0"/>
              <a:t>del </a:t>
            </a:r>
            <a:r>
              <a:rPr lang="es-ES_tradnl" dirty="0" err="1"/>
              <a:t>dia</a:t>
            </a:r>
            <a:r>
              <a:rPr lang="es-ES_tradnl" dirty="0"/>
              <a:t> </a:t>
            </a:r>
            <a:r>
              <a:rPr lang="es-ES_tradnl" dirty="0" smtClean="0"/>
              <a:t>(2h)</a:t>
            </a:r>
          </a:p>
          <a:p>
            <a:r>
              <a:rPr lang="es-ES_tradnl" dirty="0" smtClean="0"/>
              <a:t>    Hora del </a:t>
            </a:r>
            <a:r>
              <a:rPr lang="es-ES_tradnl" dirty="0" err="1" smtClean="0"/>
              <a:t>dia</a:t>
            </a:r>
            <a:r>
              <a:rPr lang="es-ES_tradnl" dirty="0" smtClean="0"/>
              <a:t> (4h)</a:t>
            </a:r>
          </a:p>
          <a:p>
            <a:r>
              <a:rPr lang="es-ES_tradnl" dirty="0" smtClean="0"/>
              <a:t>	       Mes</a:t>
            </a:r>
          </a:p>
          <a:p>
            <a:r>
              <a:rPr lang="es-ES_tradnl" dirty="0" smtClean="0"/>
              <a:t>		Cuenta</a:t>
            </a:r>
          </a:p>
          <a:p>
            <a:r>
              <a:rPr lang="es-ES_tradnl" dirty="0" smtClean="0"/>
              <a:t>		         APN</a:t>
            </a:r>
          </a:p>
          <a:p>
            <a:r>
              <a:rPr lang="es-ES_tradnl" dirty="0" smtClean="0"/>
              <a:t>        			 Plan</a:t>
            </a:r>
            <a:endParaRPr lang="es-ES_tradnl" dirty="0"/>
          </a:p>
        </p:txBody>
      </p:sp>
      <p:sp>
        <p:nvSpPr>
          <p:cNvPr id="4" name="3 Forma libre"/>
          <p:cNvSpPr/>
          <p:nvPr/>
        </p:nvSpPr>
        <p:spPr>
          <a:xfrm>
            <a:off x="1032915" y="4325257"/>
            <a:ext cx="638628" cy="348343"/>
          </a:xfrm>
          <a:custGeom>
            <a:avLst/>
            <a:gdLst>
              <a:gd name="connsiteX0" fmla="*/ 0 w 638628"/>
              <a:gd name="connsiteY0" fmla="*/ 348343 h 348343"/>
              <a:gd name="connsiteX1" fmla="*/ 638628 w 638628"/>
              <a:gd name="connsiteY1" fmla="*/ 0 h 348343"/>
              <a:gd name="connsiteX2" fmla="*/ 638628 w 638628"/>
              <a:gd name="connsiteY2" fmla="*/ 0 h 348343"/>
            </a:gdLst>
            <a:ahLst/>
            <a:cxnLst>
              <a:cxn ang="0">
                <a:pos x="connsiteX0" y="connsiteY0"/>
              </a:cxn>
              <a:cxn ang="0">
                <a:pos x="connsiteX1" y="connsiteY1"/>
              </a:cxn>
              <a:cxn ang="0">
                <a:pos x="connsiteX2" y="connsiteY2"/>
              </a:cxn>
            </a:cxnLst>
            <a:rect l="l" t="t" r="r" b="b"/>
            <a:pathLst>
              <a:path w="638628" h="348343">
                <a:moveTo>
                  <a:pt x="0" y="348343"/>
                </a:moveTo>
                <a:lnTo>
                  <a:pt x="638628" y="0"/>
                </a:lnTo>
                <a:lnTo>
                  <a:pt x="638628"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orma libre"/>
          <p:cNvSpPr/>
          <p:nvPr/>
        </p:nvSpPr>
        <p:spPr>
          <a:xfrm>
            <a:off x="1628001" y="4325257"/>
            <a:ext cx="624114" cy="624114"/>
          </a:xfrm>
          <a:custGeom>
            <a:avLst/>
            <a:gdLst>
              <a:gd name="connsiteX0" fmla="*/ 0 w 624114"/>
              <a:gd name="connsiteY0" fmla="*/ 624114 h 624114"/>
              <a:gd name="connsiteX1" fmla="*/ 624114 w 624114"/>
              <a:gd name="connsiteY1" fmla="*/ 0 h 624114"/>
              <a:gd name="connsiteX2" fmla="*/ 624114 w 624114"/>
              <a:gd name="connsiteY2" fmla="*/ 0 h 624114"/>
            </a:gdLst>
            <a:ahLst/>
            <a:cxnLst>
              <a:cxn ang="0">
                <a:pos x="connsiteX0" y="connsiteY0"/>
              </a:cxn>
              <a:cxn ang="0">
                <a:pos x="connsiteX1" y="connsiteY1"/>
              </a:cxn>
              <a:cxn ang="0">
                <a:pos x="connsiteX2" y="connsiteY2"/>
              </a:cxn>
            </a:cxnLst>
            <a:rect l="l" t="t" r="r" b="b"/>
            <a:pathLst>
              <a:path w="624114" h="624114">
                <a:moveTo>
                  <a:pt x="0" y="624114"/>
                </a:moveTo>
                <a:lnTo>
                  <a:pt x="624114" y="0"/>
                </a:lnTo>
                <a:lnTo>
                  <a:pt x="62411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15 Forma libre"/>
          <p:cNvSpPr/>
          <p:nvPr/>
        </p:nvSpPr>
        <p:spPr>
          <a:xfrm>
            <a:off x="2092458" y="4339771"/>
            <a:ext cx="1190171" cy="1030515"/>
          </a:xfrm>
          <a:custGeom>
            <a:avLst/>
            <a:gdLst>
              <a:gd name="connsiteX0" fmla="*/ 0 w 1190171"/>
              <a:gd name="connsiteY0" fmla="*/ 1030515 h 1030515"/>
              <a:gd name="connsiteX1" fmla="*/ 1190171 w 1190171"/>
              <a:gd name="connsiteY1" fmla="*/ 0 h 1030515"/>
              <a:gd name="connsiteX2" fmla="*/ 1190171 w 1190171"/>
              <a:gd name="connsiteY2" fmla="*/ 0 h 1030515"/>
            </a:gdLst>
            <a:ahLst/>
            <a:cxnLst>
              <a:cxn ang="0">
                <a:pos x="connsiteX0" y="connsiteY0"/>
              </a:cxn>
              <a:cxn ang="0">
                <a:pos x="connsiteX1" y="connsiteY1"/>
              </a:cxn>
              <a:cxn ang="0">
                <a:pos x="connsiteX2" y="connsiteY2"/>
              </a:cxn>
            </a:cxnLst>
            <a:rect l="l" t="t" r="r" b="b"/>
            <a:pathLst>
              <a:path w="1190171" h="1030515">
                <a:moveTo>
                  <a:pt x="0" y="1030515"/>
                </a:moveTo>
                <a:lnTo>
                  <a:pt x="1190171" y="0"/>
                </a:lnTo>
                <a:lnTo>
                  <a:pt x="1190171"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17 Forma libre"/>
          <p:cNvSpPr/>
          <p:nvPr/>
        </p:nvSpPr>
        <p:spPr>
          <a:xfrm>
            <a:off x="2237601" y="4296229"/>
            <a:ext cx="1376157" cy="1378857"/>
          </a:xfrm>
          <a:custGeom>
            <a:avLst/>
            <a:gdLst>
              <a:gd name="connsiteX0" fmla="*/ 0 w 1376157"/>
              <a:gd name="connsiteY0" fmla="*/ 1378857 h 1378857"/>
              <a:gd name="connsiteX1" fmla="*/ 1233714 w 1376157"/>
              <a:gd name="connsiteY1" fmla="*/ 406400 h 1378857"/>
              <a:gd name="connsiteX2" fmla="*/ 1349828 w 1376157"/>
              <a:gd name="connsiteY2" fmla="*/ 0 h 1378857"/>
              <a:gd name="connsiteX3" fmla="*/ 1349828 w 1376157"/>
              <a:gd name="connsiteY3" fmla="*/ 0 h 1378857"/>
            </a:gdLst>
            <a:ahLst/>
            <a:cxnLst>
              <a:cxn ang="0">
                <a:pos x="connsiteX0" y="connsiteY0"/>
              </a:cxn>
              <a:cxn ang="0">
                <a:pos x="connsiteX1" y="connsiteY1"/>
              </a:cxn>
              <a:cxn ang="0">
                <a:pos x="connsiteX2" y="connsiteY2"/>
              </a:cxn>
              <a:cxn ang="0">
                <a:pos x="connsiteX3" y="connsiteY3"/>
              </a:cxn>
            </a:cxnLst>
            <a:rect l="l" t="t" r="r" b="b"/>
            <a:pathLst>
              <a:path w="1376157" h="1378857">
                <a:moveTo>
                  <a:pt x="0" y="1378857"/>
                </a:moveTo>
                <a:cubicBezTo>
                  <a:pt x="504371" y="1007533"/>
                  <a:pt x="1008743" y="636209"/>
                  <a:pt x="1233714" y="406400"/>
                </a:cubicBezTo>
                <a:cubicBezTo>
                  <a:pt x="1458685" y="176591"/>
                  <a:pt x="1349828" y="0"/>
                  <a:pt x="1349828" y="0"/>
                </a:cubicBezTo>
                <a:lnTo>
                  <a:pt x="1349828"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18 Forma libre"/>
          <p:cNvSpPr/>
          <p:nvPr/>
        </p:nvSpPr>
        <p:spPr>
          <a:xfrm>
            <a:off x="3021372" y="4325257"/>
            <a:ext cx="889000" cy="1465943"/>
          </a:xfrm>
          <a:custGeom>
            <a:avLst/>
            <a:gdLst>
              <a:gd name="connsiteX0" fmla="*/ 0 w 889000"/>
              <a:gd name="connsiteY0" fmla="*/ 1465943 h 1465943"/>
              <a:gd name="connsiteX1" fmla="*/ 798286 w 889000"/>
              <a:gd name="connsiteY1" fmla="*/ 348343 h 1465943"/>
              <a:gd name="connsiteX2" fmla="*/ 870857 w 889000"/>
              <a:gd name="connsiteY2" fmla="*/ 0 h 1465943"/>
              <a:gd name="connsiteX3" fmla="*/ 870857 w 889000"/>
              <a:gd name="connsiteY3" fmla="*/ 0 h 1465943"/>
            </a:gdLst>
            <a:ahLst/>
            <a:cxnLst>
              <a:cxn ang="0">
                <a:pos x="connsiteX0" y="connsiteY0"/>
              </a:cxn>
              <a:cxn ang="0">
                <a:pos x="connsiteX1" y="connsiteY1"/>
              </a:cxn>
              <a:cxn ang="0">
                <a:pos x="connsiteX2" y="connsiteY2"/>
              </a:cxn>
              <a:cxn ang="0">
                <a:pos x="connsiteX3" y="connsiteY3"/>
              </a:cxn>
            </a:cxnLst>
            <a:rect l="l" t="t" r="r" b="b"/>
            <a:pathLst>
              <a:path w="889000" h="1465943">
                <a:moveTo>
                  <a:pt x="0" y="1465943"/>
                </a:moveTo>
                <a:cubicBezTo>
                  <a:pt x="326571" y="1029305"/>
                  <a:pt x="653143" y="592667"/>
                  <a:pt x="798286" y="348343"/>
                </a:cubicBezTo>
                <a:cubicBezTo>
                  <a:pt x="943429" y="104019"/>
                  <a:pt x="870857" y="0"/>
                  <a:pt x="870857" y="0"/>
                </a:cubicBezTo>
                <a:lnTo>
                  <a:pt x="870857"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19 Forma libre"/>
          <p:cNvSpPr/>
          <p:nvPr/>
        </p:nvSpPr>
        <p:spPr>
          <a:xfrm>
            <a:off x="2890743" y="4325257"/>
            <a:ext cx="1436915" cy="1917177"/>
          </a:xfrm>
          <a:custGeom>
            <a:avLst/>
            <a:gdLst>
              <a:gd name="connsiteX0" fmla="*/ 0 w 1436915"/>
              <a:gd name="connsiteY0" fmla="*/ 1901372 h 1917177"/>
              <a:gd name="connsiteX1" fmla="*/ 899886 w 1436915"/>
              <a:gd name="connsiteY1" fmla="*/ 1640114 h 1917177"/>
              <a:gd name="connsiteX2" fmla="*/ 1436915 w 1436915"/>
              <a:gd name="connsiteY2" fmla="*/ 0 h 1917177"/>
              <a:gd name="connsiteX3" fmla="*/ 1436915 w 1436915"/>
              <a:gd name="connsiteY3" fmla="*/ 0 h 1917177"/>
            </a:gdLst>
            <a:ahLst/>
            <a:cxnLst>
              <a:cxn ang="0">
                <a:pos x="connsiteX0" y="connsiteY0"/>
              </a:cxn>
              <a:cxn ang="0">
                <a:pos x="connsiteX1" y="connsiteY1"/>
              </a:cxn>
              <a:cxn ang="0">
                <a:pos x="connsiteX2" y="connsiteY2"/>
              </a:cxn>
              <a:cxn ang="0">
                <a:pos x="connsiteX3" y="connsiteY3"/>
              </a:cxn>
            </a:cxnLst>
            <a:rect l="l" t="t" r="r" b="b"/>
            <a:pathLst>
              <a:path w="1436915" h="1917177">
                <a:moveTo>
                  <a:pt x="0" y="1901372"/>
                </a:moveTo>
                <a:cubicBezTo>
                  <a:pt x="330200" y="1929190"/>
                  <a:pt x="660400" y="1957009"/>
                  <a:pt x="899886" y="1640114"/>
                </a:cubicBezTo>
                <a:cubicBezTo>
                  <a:pt x="1139372" y="1323219"/>
                  <a:pt x="1436915" y="0"/>
                  <a:pt x="1436915" y="0"/>
                </a:cubicBezTo>
                <a:lnTo>
                  <a:pt x="1436915"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20 Forma libre"/>
          <p:cNvSpPr/>
          <p:nvPr/>
        </p:nvSpPr>
        <p:spPr>
          <a:xfrm>
            <a:off x="4588915" y="4325257"/>
            <a:ext cx="116114" cy="522514"/>
          </a:xfrm>
          <a:custGeom>
            <a:avLst/>
            <a:gdLst>
              <a:gd name="connsiteX0" fmla="*/ 0 w 116114"/>
              <a:gd name="connsiteY0" fmla="*/ 522514 h 522514"/>
              <a:gd name="connsiteX1" fmla="*/ 116114 w 116114"/>
              <a:gd name="connsiteY1" fmla="*/ 0 h 522514"/>
              <a:gd name="connsiteX2" fmla="*/ 116114 w 116114"/>
              <a:gd name="connsiteY2" fmla="*/ 0 h 522514"/>
            </a:gdLst>
            <a:ahLst/>
            <a:cxnLst>
              <a:cxn ang="0">
                <a:pos x="connsiteX0" y="connsiteY0"/>
              </a:cxn>
              <a:cxn ang="0">
                <a:pos x="connsiteX1" y="connsiteY1"/>
              </a:cxn>
              <a:cxn ang="0">
                <a:pos x="connsiteX2" y="connsiteY2"/>
              </a:cxn>
            </a:cxnLst>
            <a:rect l="l" t="t" r="r" b="b"/>
            <a:pathLst>
              <a:path w="116114" h="522514">
                <a:moveTo>
                  <a:pt x="0" y="522514"/>
                </a:moveTo>
                <a:lnTo>
                  <a:pt x="116114" y="0"/>
                </a:lnTo>
                <a:lnTo>
                  <a:pt x="116114"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21 Forma libre"/>
          <p:cNvSpPr/>
          <p:nvPr/>
        </p:nvSpPr>
        <p:spPr>
          <a:xfrm>
            <a:off x="5092216" y="4259917"/>
            <a:ext cx="1267442" cy="863626"/>
          </a:xfrm>
          <a:custGeom>
            <a:avLst/>
            <a:gdLst>
              <a:gd name="connsiteX0" fmla="*/ 1267442 w 1267442"/>
              <a:gd name="connsiteY0" fmla="*/ 863626 h 863626"/>
              <a:gd name="connsiteX1" fmla="*/ 1006185 w 1267442"/>
              <a:gd name="connsiteY1" fmla="*/ 370140 h 863626"/>
              <a:gd name="connsiteX2" fmla="*/ 120813 w 1267442"/>
              <a:gd name="connsiteY2" fmla="*/ 413683 h 863626"/>
              <a:gd name="connsiteX3" fmla="*/ 4699 w 1267442"/>
              <a:gd name="connsiteY3" fmla="*/ 36312 h 863626"/>
              <a:gd name="connsiteX4" fmla="*/ 33727 w 1267442"/>
              <a:gd name="connsiteY4" fmla="*/ 36312 h 86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442" h="863626">
                <a:moveTo>
                  <a:pt x="1267442" y="863626"/>
                </a:moveTo>
                <a:cubicBezTo>
                  <a:pt x="1232366" y="654378"/>
                  <a:pt x="1197290" y="445130"/>
                  <a:pt x="1006185" y="370140"/>
                </a:cubicBezTo>
                <a:cubicBezTo>
                  <a:pt x="815080" y="295150"/>
                  <a:pt x="287727" y="469321"/>
                  <a:pt x="120813" y="413683"/>
                </a:cubicBezTo>
                <a:cubicBezTo>
                  <a:pt x="-46101" y="358045"/>
                  <a:pt x="19213" y="99207"/>
                  <a:pt x="4699" y="36312"/>
                </a:cubicBezTo>
                <a:cubicBezTo>
                  <a:pt x="-9815" y="-26583"/>
                  <a:pt x="11956" y="4864"/>
                  <a:pt x="33727" y="3631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22 Forma libre"/>
          <p:cNvSpPr/>
          <p:nvPr/>
        </p:nvSpPr>
        <p:spPr>
          <a:xfrm>
            <a:off x="5451929" y="4267200"/>
            <a:ext cx="1250659" cy="1277257"/>
          </a:xfrm>
          <a:custGeom>
            <a:avLst/>
            <a:gdLst>
              <a:gd name="connsiteX0" fmla="*/ 820643 w 1250659"/>
              <a:gd name="connsiteY0" fmla="*/ 1277257 h 1277257"/>
              <a:gd name="connsiteX1" fmla="*/ 1241557 w 1250659"/>
              <a:gd name="connsiteY1" fmla="*/ 1016000 h 1277257"/>
              <a:gd name="connsiteX2" fmla="*/ 1023843 w 1250659"/>
              <a:gd name="connsiteY2" fmla="*/ 333829 h 1277257"/>
              <a:gd name="connsiteX3" fmla="*/ 80414 w 1250659"/>
              <a:gd name="connsiteY3" fmla="*/ 145143 h 1277257"/>
              <a:gd name="connsiteX4" fmla="*/ 51386 w 1250659"/>
              <a:gd name="connsiteY4" fmla="*/ 0 h 1277257"/>
              <a:gd name="connsiteX5" fmla="*/ 51386 w 1250659"/>
              <a:gd name="connsiteY5" fmla="*/ 0 h 127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0659" h="1277257">
                <a:moveTo>
                  <a:pt x="820643" y="1277257"/>
                </a:moveTo>
                <a:cubicBezTo>
                  <a:pt x="1014166" y="1225247"/>
                  <a:pt x="1207690" y="1173238"/>
                  <a:pt x="1241557" y="1016000"/>
                </a:cubicBezTo>
                <a:cubicBezTo>
                  <a:pt x="1275424" y="858762"/>
                  <a:pt x="1217367" y="478972"/>
                  <a:pt x="1023843" y="333829"/>
                </a:cubicBezTo>
                <a:cubicBezTo>
                  <a:pt x="830319" y="188686"/>
                  <a:pt x="242490" y="200781"/>
                  <a:pt x="80414" y="145143"/>
                </a:cubicBezTo>
                <a:cubicBezTo>
                  <a:pt x="-81662" y="89505"/>
                  <a:pt x="51386" y="0"/>
                  <a:pt x="51386" y="0"/>
                </a:cubicBezTo>
                <a:lnTo>
                  <a:pt x="51386"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23 Forma libre"/>
          <p:cNvSpPr/>
          <p:nvPr/>
        </p:nvSpPr>
        <p:spPr>
          <a:xfrm>
            <a:off x="6011315" y="4281714"/>
            <a:ext cx="917916" cy="1364343"/>
          </a:xfrm>
          <a:custGeom>
            <a:avLst/>
            <a:gdLst>
              <a:gd name="connsiteX0" fmla="*/ 899886 w 917916"/>
              <a:gd name="connsiteY0" fmla="*/ 1364343 h 1364343"/>
              <a:gd name="connsiteX1" fmla="*/ 798286 w 917916"/>
              <a:gd name="connsiteY1" fmla="*/ 290286 h 1364343"/>
              <a:gd name="connsiteX2" fmla="*/ 0 w 917916"/>
              <a:gd name="connsiteY2" fmla="*/ 0 h 1364343"/>
              <a:gd name="connsiteX3" fmla="*/ 0 w 917916"/>
              <a:gd name="connsiteY3" fmla="*/ 0 h 1364343"/>
            </a:gdLst>
            <a:ahLst/>
            <a:cxnLst>
              <a:cxn ang="0">
                <a:pos x="connsiteX0" y="connsiteY0"/>
              </a:cxn>
              <a:cxn ang="0">
                <a:pos x="connsiteX1" y="connsiteY1"/>
              </a:cxn>
              <a:cxn ang="0">
                <a:pos x="connsiteX2" y="connsiteY2"/>
              </a:cxn>
              <a:cxn ang="0">
                <a:pos x="connsiteX3" y="connsiteY3"/>
              </a:cxn>
            </a:cxnLst>
            <a:rect l="l" t="t" r="r" b="b"/>
            <a:pathLst>
              <a:path w="917916" h="1364343">
                <a:moveTo>
                  <a:pt x="899886" y="1364343"/>
                </a:moveTo>
                <a:cubicBezTo>
                  <a:pt x="924076" y="941009"/>
                  <a:pt x="948267" y="517676"/>
                  <a:pt x="798286" y="290286"/>
                </a:cubicBezTo>
                <a:cubicBezTo>
                  <a:pt x="648305" y="62896"/>
                  <a:pt x="0" y="0"/>
                  <a:pt x="0" y="0"/>
                </a:cubicBez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24 Forma libre"/>
          <p:cNvSpPr/>
          <p:nvPr/>
        </p:nvSpPr>
        <p:spPr>
          <a:xfrm>
            <a:off x="6403201" y="4281697"/>
            <a:ext cx="841828" cy="1698189"/>
          </a:xfrm>
          <a:custGeom>
            <a:avLst/>
            <a:gdLst>
              <a:gd name="connsiteX0" fmla="*/ 841828 w 841828"/>
              <a:gd name="connsiteY0" fmla="*/ 1698189 h 1698189"/>
              <a:gd name="connsiteX1" fmla="*/ 638628 w 841828"/>
              <a:gd name="connsiteY1" fmla="*/ 275789 h 1698189"/>
              <a:gd name="connsiteX2" fmla="*/ 0 w 841828"/>
              <a:gd name="connsiteY2" fmla="*/ 17 h 1698189"/>
              <a:gd name="connsiteX3" fmla="*/ 0 w 841828"/>
              <a:gd name="connsiteY3" fmla="*/ 17 h 1698189"/>
            </a:gdLst>
            <a:ahLst/>
            <a:cxnLst>
              <a:cxn ang="0">
                <a:pos x="connsiteX0" y="connsiteY0"/>
              </a:cxn>
              <a:cxn ang="0">
                <a:pos x="connsiteX1" y="connsiteY1"/>
              </a:cxn>
              <a:cxn ang="0">
                <a:pos x="connsiteX2" y="connsiteY2"/>
              </a:cxn>
              <a:cxn ang="0">
                <a:pos x="connsiteX3" y="connsiteY3"/>
              </a:cxn>
            </a:cxnLst>
            <a:rect l="l" t="t" r="r" b="b"/>
            <a:pathLst>
              <a:path w="841828" h="1698189">
                <a:moveTo>
                  <a:pt x="841828" y="1698189"/>
                </a:moveTo>
                <a:cubicBezTo>
                  <a:pt x="810380" y="1128503"/>
                  <a:pt x="778933" y="558818"/>
                  <a:pt x="638628" y="275789"/>
                </a:cubicBezTo>
                <a:cubicBezTo>
                  <a:pt x="498323" y="-7240"/>
                  <a:pt x="0" y="17"/>
                  <a:pt x="0" y="17"/>
                </a:cubicBezTo>
                <a:lnTo>
                  <a:pt x="0" y="17"/>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25 Forma libre"/>
          <p:cNvSpPr/>
          <p:nvPr/>
        </p:nvSpPr>
        <p:spPr>
          <a:xfrm>
            <a:off x="6708001" y="4222646"/>
            <a:ext cx="885371" cy="1945925"/>
          </a:xfrm>
          <a:custGeom>
            <a:avLst/>
            <a:gdLst>
              <a:gd name="connsiteX0" fmla="*/ 885371 w 885371"/>
              <a:gd name="connsiteY0" fmla="*/ 1945925 h 1945925"/>
              <a:gd name="connsiteX1" fmla="*/ 580571 w 885371"/>
              <a:gd name="connsiteY1" fmla="*/ 291297 h 1945925"/>
              <a:gd name="connsiteX2" fmla="*/ 0 w 885371"/>
              <a:gd name="connsiteY2" fmla="*/ 1011 h 1945925"/>
              <a:gd name="connsiteX3" fmla="*/ 0 w 885371"/>
              <a:gd name="connsiteY3" fmla="*/ 1011 h 1945925"/>
            </a:gdLst>
            <a:ahLst/>
            <a:cxnLst>
              <a:cxn ang="0">
                <a:pos x="connsiteX0" y="connsiteY0"/>
              </a:cxn>
              <a:cxn ang="0">
                <a:pos x="connsiteX1" y="connsiteY1"/>
              </a:cxn>
              <a:cxn ang="0">
                <a:pos x="connsiteX2" y="connsiteY2"/>
              </a:cxn>
              <a:cxn ang="0">
                <a:pos x="connsiteX3" y="connsiteY3"/>
              </a:cxn>
            </a:cxnLst>
            <a:rect l="l" t="t" r="r" b="b"/>
            <a:pathLst>
              <a:path w="885371" h="1945925">
                <a:moveTo>
                  <a:pt x="885371" y="1945925"/>
                </a:moveTo>
                <a:cubicBezTo>
                  <a:pt x="806752" y="1280687"/>
                  <a:pt x="728133" y="615449"/>
                  <a:pt x="580571" y="291297"/>
                </a:cubicBezTo>
                <a:cubicBezTo>
                  <a:pt x="433009" y="-32855"/>
                  <a:pt x="0" y="1011"/>
                  <a:pt x="0" y="1011"/>
                </a:cubicBezTo>
                <a:lnTo>
                  <a:pt x="0" y="1011"/>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29 CuadroTexto"/>
          <p:cNvSpPr txBox="1"/>
          <p:nvPr/>
        </p:nvSpPr>
        <p:spPr>
          <a:xfrm>
            <a:off x="7658100" y="4901248"/>
            <a:ext cx="1790700" cy="923330"/>
          </a:xfrm>
          <a:prstGeom prst="rect">
            <a:avLst/>
          </a:prstGeom>
          <a:noFill/>
        </p:spPr>
        <p:txBody>
          <a:bodyPr wrap="square" rtlCol="0">
            <a:spAutoFit/>
          </a:bodyPr>
          <a:lstStyle/>
          <a:p>
            <a:r>
              <a:rPr lang="es-ES_tradnl" dirty="0" smtClean="0"/>
              <a:t>Volumen de datos en el período</a:t>
            </a:r>
            <a:endParaRPr lang="es-ES_tradnl" dirty="0"/>
          </a:p>
        </p:txBody>
      </p:sp>
      <p:sp>
        <p:nvSpPr>
          <p:cNvPr id="31" name="30 CuadroTexto"/>
          <p:cNvSpPr txBox="1"/>
          <p:nvPr/>
        </p:nvSpPr>
        <p:spPr>
          <a:xfrm>
            <a:off x="7950814" y="4463534"/>
            <a:ext cx="1205272" cy="369332"/>
          </a:xfrm>
          <a:prstGeom prst="rect">
            <a:avLst/>
          </a:prstGeom>
          <a:noFill/>
        </p:spPr>
        <p:txBody>
          <a:bodyPr wrap="square" rtlCol="0">
            <a:spAutoFit/>
          </a:bodyPr>
          <a:lstStyle/>
          <a:p>
            <a:r>
              <a:rPr lang="es-ES_tradnl" dirty="0" smtClean="0"/>
              <a:t>Afectado</a:t>
            </a:r>
            <a:endParaRPr lang="es-ES_tradnl" dirty="0"/>
          </a:p>
        </p:txBody>
      </p:sp>
      <p:sp>
        <p:nvSpPr>
          <p:cNvPr id="27" name="26 Forma libre"/>
          <p:cNvSpPr/>
          <p:nvPr/>
        </p:nvSpPr>
        <p:spPr>
          <a:xfrm>
            <a:off x="7433715" y="4339771"/>
            <a:ext cx="377371" cy="566058"/>
          </a:xfrm>
          <a:custGeom>
            <a:avLst/>
            <a:gdLst>
              <a:gd name="connsiteX0" fmla="*/ 377371 w 377371"/>
              <a:gd name="connsiteY0" fmla="*/ 566058 h 566058"/>
              <a:gd name="connsiteX1" fmla="*/ 0 w 377371"/>
              <a:gd name="connsiteY1" fmla="*/ 0 h 566058"/>
              <a:gd name="connsiteX2" fmla="*/ 0 w 377371"/>
              <a:gd name="connsiteY2" fmla="*/ 0 h 566058"/>
            </a:gdLst>
            <a:ahLst/>
            <a:cxnLst>
              <a:cxn ang="0">
                <a:pos x="connsiteX0" y="connsiteY0"/>
              </a:cxn>
              <a:cxn ang="0">
                <a:pos x="connsiteX1" y="connsiteY1"/>
              </a:cxn>
              <a:cxn ang="0">
                <a:pos x="connsiteX2" y="connsiteY2"/>
              </a:cxn>
            </a:cxnLst>
            <a:rect l="l" t="t" r="r" b="b"/>
            <a:pathLst>
              <a:path w="377371" h="566058">
                <a:moveTo>
                  <a:pt x="377371" y="566058"/>
                </a:moveTo>
                <a:lnTo>
                  <a:pt x="0" y="0"/>
                </a:ln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27 Forma libre"/>
          <p:cNvSpPr/>
          <p:nvPr/>
        </p:nvSpPr>
        <p:spPr>
          <a:xfrm>
            <a:off x="7724001" y="4296229"/>
            <a:ext cx="348342" cy="232228"/>
          </a:xfrm>
          <a:custGeom>
            <a:avLst/>
            <a:gdLst>
              <a:gd name="connsiteX0" fmla="*/ 348342 w 348342"/>
              <a:gd name="connsiteY0" fmla="*/ 232228 h 232228"/>
              <a:gd name="connsiteX1" fmla="*/ 0 w 348342"/>
              <a:gd name="connsiteY1" fmla="*/ 0 h 232228"/>
              <a:gd name="connsiteX2" fmla="*/ 0 w 348342"/>
              <a:gd name="connsiteY2" fmla="*/ 0 h 232228"/>
            </a:gdLst>
            <a:ahLst/>
            <a:cxnLst>
              <a:cxn ang="0">
                <a:pos x="connsiteX0" y="connsiteY0"/>
              </a:cxn>
              <a:cxn ang="0">
                <a:pos x="connsiteX1" y="connsiteY1"/>
              </a:cxn>
              <a:cxn ang="0">
                <a:pos x="connsiteX2" y="connsiteY2"/>
              </a:cxn>
            </a:cxnLst>
            <a:rect l="l" t="t" r="r" b="b"/>
            <a:pathLst>
              <a:path w="348342" h="232228">
                <a:moveTo>
                  <a:pt x="348342" y="232228"/>
                </a:moveTo>
                <a:lnTo>
                  <a:pt x="0" y="0"/>
                </a:lnTo>
                <a:lnTo>
                  <a:pt x="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28 CuadroTexto"/>
          <p:cNvSpPr txBox="1"/>
          <p:nvPr/>
        </p:nvSpPr>
        <p:spPr>
          <a:xfrm>
            <a:off x="66118" y="2496456"/>
            <a:ext cx="1317540" cy="646331"/>
          </a:xfrm>
          <a:prstGeom prst="rect">
            <a:avLst/>
          </a:prstGeom>
          <a:noFill/>
        </p:spPr>
        <p:txBody>
          <a:bodyPr wrap="none" rtlCol="0">
            <a:spAutoFit/>
          </a:bodyPr>
          <a:lstStyle/>
          <a:p>
            <a:r>
              <a:rPr lang="es-ES_tradnl" dirty="0" smtClean="0"/>
              <a:t>FORMATO</a:t>
            </a:r>
          </a:p>
          <a:p>
            <a:r>
              <a:rPr lang="es-ES_tradnl" dirty="0" smtClean="0"/>
              <a:t>“ANCHO”</a:t>
            </a:r>
            <a:endParaRPr lang="es-ES_tradnl" dirty="0"/>
          </a:p>
        </p:txBody>
      </p:sp>
      <p:sp>
        <p:nvSpPr>
          <p:cNvPr id="4096" name="4095 CuadroTexto"/>
          <p:cNvSpPr txBox="1"/>
          <p:nvPr/>
        </p:nvSpPr>
        <p:spPr>
          <a:xfrm rot="5400000">
            <a:off x="7448550" y="2520434"/>
            <a:ext cx="2209800" cy="369332"/>
          </a:xfrm>
          <a:prstGeom prst="rect">
            <a:avLst/>
          </a:prstGeom>
          <a:noFill/>
        </p:spPr>
        <p:txBody>
          <a:bodyPr wrap="square" rtlCol="0">
            <a:spAutoFit/>
          </a:bodyPr>
          <a:lstStyle/>
          <a:p>
            <a:r>
              <a:rPr lang="es-ES_tradnl" dirty="0" smtClean="0"/>
              <a:t>328 filas x SIM</a:t>
            </a:r>
            <a:endParaRPr lang="es-ES_tradnl" dirty="0"/>
          </a:p>
        </p:txBody>
      </p:sp>
      <p:sp>
        <p:nvSpPr>
          <p:cNvPr id="4097" name="4096 Cerrar llave"/>
          <p:cNvSpPr/>
          <p:nvPr/>
        </p:nvSpPr>
        <p:spPr>
          <a:xfrm>
            <a:off x="8211527" y="1393877"/>
            <a:ext cx="157257" cy="262244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32"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45" y="228600"/>
            <a:ext cx="1877884" cy="99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3798188" y="814612"/>
            <a:ext cx="2854051" cy="400110"/>
          </a:xfrm>
          <a:prstGeom prst="rect">
            <a:avLst/>
          </a:prstGeom>
          <a:noFill/>
        </p:spPr>
        <p:txBody>
          <a:bodyPr wrap="none" rtlCol="0">
            <a:spAutoFit/>
          </a:bodyPr>
          <a:lstStyle/>
          <a:p>
            <a:r>
              <a:rPr lang="es-ES_tradnl" sz="2000" dirty="0" smtClean="0"/>
              <a:t>FORMATO USADO…..</a:t>
            </a:r>
            <a:endParaRPr lang="es-ES_tradnl" sz="2000" dirty="0"/>
          </a:p>
        </p:txBody>
      </p:sp>
    </p:spTree>
    <p:extLst>
      <p:ext uri="{BB962C8B-B14F-4D97-AF65-F5344CB8AC3E}">
        <p14:creationId xmlns:p14="http://schemas.microsoft.com/office/powerpoint/2010/main" val="883876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09600" y="1981200"/>
            <a:ext cx="7848600" cy="2554545"/>
          </a:xfrm>
          <a:prstGeom prst="rect">
            <a:avLst/>
          </a:prstGeom>
          <a:noFill/>
        </p:spPr>
        <p:txBody>
          <a:bodyPr wrap="square" rtlCol="0">
            <a:spAutoFit/>
          </a:bodyPr>
          <a:lstStyle/>
          <a:p>
            <a:r>
              <a:rPr lang="es-ES_tradnl" sz="2000" dirty="0" smtClean="0"/>
              <a:t>Uso formato ancho como fuente única de datos:</a:t>
            </a:r>
          </a:p>
          <a:p>
            <a:endParaRPr lang="es-ES_tradnl" sz="2000" dirty="0" smtClean="0"/>
          </a:p>
          <a:p>
            <a:pPr marL="285750" indent="-285750">
              <a:buFont typeface="Arial" panose="020B0604020202020204" pitchFamily="34" charset="0"/>
              <a:buChar char="•"/>
            </a:pPr>
            <a:r>
              <a:rPr lang="es-ES_tradnl" sz="2000" dirty="0" smtClean="0"/>
              <a:t>Formato ancho permite aplicar </a:t>
            </a:r>
            <a:r>
              <a:rPr lang="es-ES_tradnl" sz="2000" dirty="0" err="1" smtClean="0"/>
              <a:t>logistic</a:t>
            </a:r>
            <a:r>
              <a:rPr lang="es-ES_tradnl" sz="2000" dirty="0" smtClean="0"/>
              <a:t> </a:t>
            </a:r>
            <a:r>
              <a:rPr lang="es-ES_tradnl" sz="2000" dirty="0" err="1" smtClean="0"/>
              <a:t>regression</a:t>
            </a:r>
            <a:r>
              <a:rPr lang="es-ES_tradnl" sz="2000" dirty="0" smtClean="0"/>
              <a:t> y </a:t>
            </a:r>
            <a:r>
              <a:rPr lang="es-ES_tradnl" sz="2000" dirty="0" err="1" smtClean="0"/>
              <a:t>randomforest</a:t>
            </a:r>
            <a:r>
              <a:rPr lang="es-ES_tradnl" sz="2000" dirty="0" smtClean="0"/>
              <a:t> (</a:t>
            </a:r>
            <a:r>
              <a:rPr lang="es-ES_tradnl" sz="2000" dirty="0" err="1" smtClean="0"/>
              <a:t>cross-sectional</a:t>
            </a:r>
            <a:r>
              <a:rPr lang="es-ES_tradnl" sz="2000" dirty="0" smtClean="0"/>
              <a:t>)</a:t>
            </a:r>
          </a:p>
          <a:p>
            <a:pPr marL="285750" indent="-285750">
              <a:buFont typeface="Arial" panose="020B0604020202020204" pitchFamily="34" charset="0"/>
              <a:buChar char="•"/>
            </a:pPr>
            <a:endParaRPr lang="es-ES_tradnl" sz="2000" dirty="0" smtClean="0"/>
          </a:p>
          <a:p>
            <a:pPr marL="285750" indent="-285750">
              <a:buFont typeface="Arial" panose="020B0604020202020204" pitchFamily="34" charset="0"/>
              <a:buChar char="•"/>
            </a:pPr>
            <a:endParaRPr lang="es-ES_tradnl" sz="2000" dirty="0"/>
          </a:p>
          <a:p>
            <a:pPr marL="285750" indent="-285750">
              <a:buFont typeface="Arial" panose="020B0604020202020204" pitchFamily="34" charset="0"/>
              <a:buChar char="•"/>
            </a:pPr>
            <a:r>
              <a:rPr lang="es-ES_tradnl" sz="2000" dirty="0" smtClean="0"/>
              <a:t>Formato ancho permite extraer también los datos para el tratamiento como serie temporal (time serie)</a:t>
            </a:r>
            <a:endParaRPr lang="es-ES_tradnl" sz="2000" dirty="0"/>
          </a:p>
        </p:txBody>
      </p:sp>
      <p:sp>
        <p:nvSpPr>
          <p:cNvPr id="5" name="Rectangle 2"/>
          <p:cNvSpPr>
            <a:spLocks noGrp="1" noChangeArrowheads="1"/>
          </p:cNvSpPr>
          <p:nvPr>
            <p:ph type="title"/>
          </p:nvPr>
        </p:nvSpPr>
        <p:spPr>
          <a:xfrm>
            <a:off x="0" y="0"/>
            <a:ext cx="9144000" cy="639763"/>
          </a:xfr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s-ES" altLang="es-ES_tradnl" sz="3200" dirty="0"/>
              <a:t>Preparación de datos…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421" y="1066800"/>
            <a:ext cx="1114779" cy="1114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969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4656</TotalTime>
  <Words>1647</Words>
  <Application>Microsoft Office PowerPoint</Application>
  <PresentationFormat>Presentación en pantalla (4:3)</PresentationFormat>
  <Paragraphs>293</Paragraphs>
  <Slides>28</Slides>
  <Notes>15</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Diseño predeterminado</vt:lpstr>
      <vt:lpstr>Resultados Datathon M2M</vt:lpstr>
      <vt:lpstr>Pasos seguidos….</vt:lpstr>
      <vt:lpstr>Función de coste…</vt:lpstr>
      <vt:lpstr>Exploración inicial…</vt:lpstr>
      <vt:lpstr>Modelos considerados….</vt:lpstr>
      <vt:lpstr>Preparación de datos…</vt:lpstr>
      <vt:lpstr>Preparación de datos…</vt:lpstr>
      <vt:lpstr>Preparación de datos…</vt:lpstr>
      <vt:lpstr>Preparación de datos…</vt:lpstr>
      <vt:lpstr>Validación…</vt:lpstr>
      <vt:lpstr>Validación…</vt:lpstr>
      <vt:lpstr>Validación…</vt:lpstr>
      <vt:lpstr>Validación…</vt:lpstr>
      <vt:lpstr>Validación…</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Métodos analizados</vt:lpstr>
      <vt:lpstr>Recursos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dc:creator>
  <cp:lastModifiedBy>López Martín, Manuel</cp:lastModifiedBy>
  <cp:revision>190</cp:revision>
  <cp:lastPrinted>1601-01-01T00:00:00Z</cp:lastPrinted>
  <dcterms:created xsi:type="dcterms:W3CDTF">2010-10-17T11:01:16Z</dcterms:created>
  <dcterms:modified xsi:type="dcterms:W3CDTF">2015-06-11T14:32:53Z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