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318" r:id="rId5"/>
    <p:sldId id="261" r:id="rId6"/>
    <p:sldId id="262" r:id="rId7"/>
    <p:sldId id="263" r:id="rId8"/>
    <p:sldId id="264" r:id="rId9"/>
    <p:sldId id="314" r:id="rId10"/>
  </p:sldIdLst>
  <p:sldSz cx="12192000" cy="6858000"/>
  <p:notesSz cx="6858000" cy="9144000"/>
  <p:embeddedFontLst>
    <p:embeddedFont>
      <p:font typeface="Calibri (MS)" charset="0"/>
      <p:regular r:id="rId11"/>
    </p:embeddedFont>
    <p:embeddedFont>
      <p:font typeface="Montserrat Bold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IBM Plex Sans Condensed Bold" charset="0"/>
      <p:regular r:id="rId17"/>
    </p:embeddedFont>
    <p:embeddedFont>
      <p:font typeface="IBM Plex Sans Condense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>
      <p:cViewPr>
        <p:scale>
          <a:sx n="34" d="100"/>
          <a:sy n="34" d="100"/>
        </p:scale>
        <p:origin x="-145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61188" y="414528"/>
            <a:ext cx="3377184" cy="995172"/>
            <a:chOff x="0" y="0"/>
            <a:chExt cx="4502912" cy="13268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2912" cy="1326896"/>
            </a:xfrm>
            <a:custGeom>
              <a:avLst/>
              <a:gdLst/>
              <a:ahLst/>
              <a:cxnLst/>
              <a:rect l="l" t="t" r="r" b="b"/>
              <a:pathLst>
                <a:path w="4502912" h="1326896">
                  <a:moveTo>
                    <a:pt x="0" y="0"/>
                  </a:moveTo>
                  <a:lnTo>
                    <a:pt x="0" y="1326896"/>
                  </a:lnTo>
                  <a:lnTo>
                    <a:pt x="4502912" y="1326896"/>
                  </a:lnTo>
                  <a:lnTo>
                    <a:pt x="4502912" y="0"/>
                  </a:lnTo>
                  <a:lnTo>
                    <a:pt x="2251456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49780" y="1659285"/>
            <a:ext cx="8806558" cy="265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23"/>
              </a:lnSpc>
            </a:pPr>
            <a:r>
              <a:rPr lang="en-US" sz="9602" spc="-86" dirty="0" smtClean="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Capstone </a:t>
            </a:r>
          </a:p>
          <a:p>
            <a:pPr algn="l">
              <a:lnSpc>
                <a:spcPts val="6923"/>
              </a:lnSpc>
            </a:pPr>
            <a:endParaRPr lang="en-US" sz="9602" spc="-86" dirty="0" smtClean="0">
              <a:solidFill>
                <a:srgbClr val="FFFFFF"/>
              </a:solidFill>
              <a:latin typeface="IBM Plex Sans Condensed Bold"/>
              <a:ea typeface="IBM Plex Sans Condensed Bold"/>
              <a:cs typeface="IBM Plex Sans Condensed Bold"/>
              <a:sym typeface="IBM Plex Sans Condensed Bold"/>
            </a:endParaRPr>
          </a:p>
          <a:p>
            <a:pPr algn="l">
              <a:lnSpc>
                <a:spcPts val="6923"/>
              </a:lnSpc>
            </a:pPr>
            <a:r>
              <a:rPr lang="en-US" sz="9602" spc="-86" dirty="0" smtClean="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   Project</a:t>
            </a:r>
            <a:endParaRPr lang="en-US" sz="9602" spc="-86" dirty="0">
              <a:solidFill>
                <a:srgbClr val="FFFFFF"/>
              </a:solidFill>
              <a:latin typeface="IBM Plex Sans Condensed Bold"/>
              <a:ea typeface="IBM Plex Sans Condensed Bold"/>
              <a:cs typeface="IBM Plex Sans Condensed Bold"/>
              <a:sym typeface="IBM Plex Sans Condense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4930" y="3479363"/>
            <a:ext cx="6541408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989"/>
              </a:lnSpc>
            </a:pPr>
            <a:r>
              <a:rPr lang="en-US" sz="3995" spc="7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Presented by </a:t>
            </a:r>
          </a:p>
          <a:p>
            <a:pPr algn="r">
              <a:lnSpc>
                <a:spcPts val="7173"/>
              </a:lnSpc>
            </a:pPr>
            <a:r>
              <a:rPr lang="en-US" sz="5124" spc="-15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Josephine &amp; Victor</a:t>
            </a:r>
            <a:endParaRPr lang="en-US" sz="5124" spc="-15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1949684" cy="6858000"/>
          </a:xfrm>
          <a:custGeom>
            <a:avLst/>
            <a:gdLst/>
            <a:ahLst/>
            <a:cxnLst/>
            <a:rect l="l" t="t" r="r" b="b"/>
            <a:pathLst>
              <a:path w="11949684" h="6858000">
                <a:moveTo>
                  <a:pt x="0" y="0"/>
                </a:moveTo>
                <a:lnTo>
                  <a:pt x="11949684" y="0"/>
                </a:lnTo>
                <a:lnTo>
                  <a:pt x="119496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25399" y="-18815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2971800" y="169650"/>
            <a:ext cx="6324600" cy="1114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1600" y="2350351"/>
            <a:ext cx="10287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1"/>
              </a:lnSpc>
            </a:pPr>
            <a:r>
              <a:rPr lang="en-US" sz="2004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GB" sz="2004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Velocity railway is currently facing challenges in providing accurate and real-time train departure information to its passengers. The current system provides scheduled departure times but often lacks real-time updates on delays, cancellations or other disruptions. The company wants to create a better pipeline that fetches real time data from a source and saves it on a database for further usages. It also suffers from  Data quality issues due to incorrect or incomplete real-time updates ,inconsistent performance in stream processing and validation, single point failures with only one database for storage and lack of real-time monitoring and alert making it difficult to detect pipeline failures or performance bottlenecks.</a:t>
            </a:r>
            <a:endParaRPr lang="en-US" sz="2004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99288" y="-21948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810257" y="172317"/>
            <a:ext cx="5012265" cy="111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Expected Outcomes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9782" y="1761095"/>
            <a:ext cx="9561157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proposed solution should provide accurate real-time departure information by integrating a data source that provides scheduled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timetables,real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-time train movements.</a:t>
            </a:r>
            <a:endParaRPr lang="en-US" sz="2195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Ensure high data quality using a robust validation framework that dynamically adapts to change in data sources and formats.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Be fault-tolerant and highly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available,ensuring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the system can seamlessly failover to backup systems (local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PostgreSQL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 if primary system (Azure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PostgreSQL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 fails.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Enable real-time data processing to support dynamic </a:t>
            </a:r>
            <a:r>
              <a:rPr lang="en-US" sz="2195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dashboards,anomaly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detection and decision-making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57754" y="2813980"/>
            <a:ext cx="240802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7917" y="2422124"/>
            <a:ext cx="4169626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2730" y="3321853"/>
            <a:ext cx="819560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58200" y="2881160"/>
            <a:ext cx="473592" cy="459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99288" y="-21948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257" y="172317"/>
            <a:ext cx="5012265" cy="111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Expected Outcomes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9782" y="1761095"/>
            <a:ext cx="9561157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● </a:t>
            </a: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solution should also: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r>
              <a:rPr lang="en-US" sz="2195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Orchestrate complex data flows that support real-time data enrichment, processing, validation and storage in a reliable scalable manner.</a:t>
            </a: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342900" indent="-342900">
              <a:lnSpc>
                <a:spcPts val="4001"/>
              </a:lnSpc>
              <a:buFont typeface="Arial" pitchFamily="34" charset="0"/>
              <a:buChar char="•"/>
            </a:pPr>
            <a:endParaRPr lang="en-US" sz="2195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57754" y="2813980"/>
            <a:ext cx="240802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7917" y="2422124"/>
            <a:ext cx="4169626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2730" y="3321853"/>
            <a:ext cx="819560" cy="45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1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58200" y="2881160"/>
            <a:ext cx="473592" cy="459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219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6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143595" y="-190705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465194" y="2075612"/>
            <a:ext cx="8279006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Ingestion Layer: Data pulled from API &amp; Real-time data collected through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Flink</a:t>
            </a:r>
            <a:endParaRPr lang="en-US" sz="2000" spc="-36" dirty="0" smtClean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Validation: Great Expectations runs  locally to validate ingested data and Validation results are logged.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Duplication:  Python scripts handle the duplication process, sending data to both Azure 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PostgreSQL</a:t>
            </a: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local </a:t>
            </a:r>
            <a:r>
              <a:rPr lang="en-US" sz="2000" spc="-36" dirty="0" err="1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PostgreSQL</a:t>
            </a: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for backup.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r>
              <a:rPr lang="en-US" sz="2000" spc="-36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Orchestration: Airflow locally orchestrates the full pipeline, managing the ingestion, validation and duplication of data.</a:t>
            </a:r>
          </a:p>
          <a:p>
            <a:pPr marL="342900" indent="-342900" algn="l">
              <a:lnSpc>
                <a:spcPts val="5040"/>
              </a:lnSpc>
              <a:buFont typeface="Arial" pitchFamily="34" charset="0"/>
              <a:buChar char="•"/>
            </a:pPr>
            <a:endParaRPr lang="en-US" sz="2000" spc="-36" dirty="0" smtClean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14700" y="443218"/>
            <a:ext cx="556260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4400" spc="4" dirty="0" smtClean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 Level Architecture</a:t>
            </a:r>
            <a:endParaRPr lang="en-US" sz="4400" spc="4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701040" y="41148"/>
            <a:ext cx="1670304" cy="493776"/>
          </a:xfrm>
          <a:custGeom>
            <a:avLst/>
            <a:gdLst/>
            <a:ahLst/>
            <a:cxnLst/>
            <a:rect l="l" t="t" r="r" b="b"/>
            <a:pathLst>
              <a:path w="1670304" h="493776">
                <a:moveTo>
                  <a:pt x="0" y="0"/>
                </a:moveTo>
                <a:lnTo>
                  <a:pt x="1670304" y="0"/>
                </a:lnTo>
                <a:lnTo>
                  <a:pt x="1670304" y="493776"/>
                </a:lnTo>
                <a:lnTo>
                  <a:pt x="0" y="493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3962400" y="118339"/>
            <a:ext cx="4876800" cy="1114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400" spc="-72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 Extract Process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50818" y="3768557"/>
            <a:ext cx="1447000" cy="33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A418D56-A234-BB85-BAD5-A4F180BB4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10210800" cy="49344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0219"/>
            <a:ext cx="12071604" cy="541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44E093B-2AE0-AE0F-6E52-09D02F243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58" y="1524000"/>
            <a:ext cx="10253342" cy="4953000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496C43B3-97E0-8CC8-D911-E4471749492D}"/>
              </a:ext>
            </a:extLst>
          </p:cNvPr>
          <p:cNvSpPr txBox="1"/>
          <p:nvPr/>
        </p:nvSpPr>
        <p:spPr>
          <a:xfrm>
            <a:off x="3962400" y="45006"/>
            <a:ext cx="4419600" cy="951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-6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Json Data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" y="999824"/>
            <a:ext cx="12071604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86156" y="230124"/>
            <a:ext cx="2173224" cy="641604"/>
          </a:xfrm>
          <a:custGeom>
            <a:avLst/>
            <a:gdLst/>
            <a:ahLst/>
            <a:cxnLst/>
            <a:rect l="l" t="t" r="r" b="b"/>
            <a:pathLst>
              <a:path w="2173224" h="641604">
                <a:moveTo>
                  <a:pt x="0" y="0"/>
                </a:moveTo>
                <a:lnTo>
                  <a:pt x="2173224" y="0"/>
                </a:lnTo>
                <a:lnTo>
                  <a:pt x="2173224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3962400" y="45006"/>
            <a:ext cx="4419600" cy="951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spc="-6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DataFrame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2FC8286-196E-E670-3712-14446FFA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1752600"/>
            <a:ext cx="11096244" cy="46482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1207160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96" y="0"/>
            <a:ext cx="11951208" cy="6775704"/>
          </a:xfrm>
          <a:custGeom>
            <a:avLst/>
            <a:gdLst/>
            <a:ahLst/>
            <a:cxnLst/>
            <a:rect l="l" t="t" r="r" b="b"/>
            <a:pathLst>
              <a:path w="11951208" h="6775704">
                <a:moveTo>
                  <a:pt x="0" y="0"/>
                </a:moveTo>
                <a:lnTo>
                  <a:pt x="11951208" y="0"/>
                </a:lnTo>
                <a:lnTo>
                  <a:pt x="11951208" y="6775704"/>
                </a:lnTo>
                <a:lnTo>
                  <a:pt x="0" y="677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331452" y="297180"/>
            <a:ext cx="2383536" cy="702564"/>
          </a:xfrm>
          <a:custGeom>
            <a:avLst/>
            <a:gdLst/>
            <a:ahLst/>
            <a:cxnLst/>
            <a:rect l="l" t="t" r="r" b="b"/>
            <a:pathLst>
              <a:path w="2383536" h="702564">
                <a:moveTo>
                  <a:pt x="0" y="0"/>
                </a:moveTo>
                <a:lnTo>
                  <a:pt x="2383536" y="0"/>
                </a:lnTo>
                <a:lnTo>
                  <a:pt x="2383536" y="702564"/>
                </a:lnTo>
                <a:lnTo>
                  <a:pt x="0" y="7025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833117" y="2856071"/>
            <a:ext cx="5631723" cy="142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8"/>
              </a:lnSpc>
            </a:pPr>
            <a:r>
              <a:rPr lang="en-US" sz="8006" spc="88">
                <a:solidFill>
                  <a:srgbClr val="FEE59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331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 (MS)</vt:lpstr>
      <vt:lpstr>Montserrat Bold</vt:lpstr>
      <vt:lpstr>Calibri</vt:lpstr>
      <vt:lpstr>IBM Plex Sans Condensed Bold</vt:lpstr>
      <vt:lpstr>IBM Plex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(Dynamic Thinkers) v2 (2).pdf</dc:title>
  <dc:creator>Ejutse,O</dc:creator>
  <cp:lastModifiedBy>Josey</cp:lastModifiedBy>
  <cp:revision>13</cp:revision>
  <dcterms:created xsi:type="dcterms:W3CDTF">2006-08-16T00:00:00Z</dcterms:created>
  <dcterms:modified xsi:type="dcterms:W3CDTF">2024-12-09T14:59:18Z</dcterms:modified>
  <dc:identifier>DAGN0pe_sNY</dc:identifier>
</cp:coreProperties>
</file>