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0" r:id="rId4"/>
    <p:sldId id="318" r:id="rId5"/>
    <p:sldId id="261" r:id="rId6"/>
    <p:sldId id="262" r:id="rId7"/>
    <p:sldId id="263" r:id="rId8"/>
    <p:sldId id="264" r:id="rId9"/>
    <p:sldId id="319" r:id="rId10"/>
    <p:sldId id="314" r:id="rId11"/>
  </p:sldIdLst>
  <p:sldSz cx="12192000" cy="6858000"/>
  <p:notesSz cx="6858000" cy="9144000"/>
  <p:embeddedFontLst>
    <p:embeddedFont>
      <p:font typeface="Calibri (MS)" charset="0"/>
      <p:regular r:id="rId12"/>
    </p:embeddedFont>
    <p:embeddedFont>
      <p:font typeface="Montserrat Bold" charset="0"/>
      <p:regular r:id="rId13"/>
    </p:embeddedFon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IBM Plex Sans Condensed Bold" charset="0"/>
      <p:regular r:id="rId18"/>
    </p:embeddedFont>
    <p:embeddedFont>
      <p:font typeface="IBM Plex Sans Condensed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4" autoAdjust="0"/>
  </p:normalViewPr>
  <p:slideViewPr>
    <p:cSldViewPr>
      <p:cViewPr>
        <p:scale>
          <a:sx n="34" d="100"/>
          <a:sy n="34" d="100"/>
        </p:scale>
        <p:origin x="-1452" y="-8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5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361188" y="414528"/>
            <a:ext cx="3377184" cy="995172"/>
            <a:chOff x="0" y="0"/>
            <a:chExt cx="4502912" cy="13268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2912" cy="1326896"/>
            </a:xfrm>
            <a:custGeom>
              <a:avLst/>
              <a:gdLst/>
              <a:ahLst/>
              <a:cxnLst/>
              <a:rect l="l" t="t" r="r" b="b"/>
              <a:pathLst>
                <a:path w="4502912" h="1326896">
                  <a:moveTo>
                    <a:pt x="0" y="0"/>
                  </a:moveTo>
                  <a:lnTo>
                    <a:pt x="0" y="1326896"/>
                  </a:lnTo>
                  <a:lnTo>
                    <a:pt x="4502912" y="1326896"/>
                  </a:lnTo>
                  <a:lnTo>
                    <a:pt x="4502912" y="0"/>
                  </a:lnTo>
                  <a:lnTo>
                    <a:pt x="2251456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049780" y="1659285"/>
            <a:ext cx="8806558" cy="26545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923"/>
              </a:lnSpc>
            </a:pPr>
            <a:r>
              <a:rPr lang="en-US" sz="9602" spc="-86" dirty="0" smtClean="0">
                <a:solidFill>
                  <a:srgbClr val="FFFF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 Capstone </a:t>
            </a:r>
          </a:p>
          <a:p>
            <a:pPr algn="l">
              <a:lnSpc>
                <a:spcPts val="6923"/>
              </a:lnSpc>
            </a:pPr>
            <a:endParaRPr lang="en-US" sz="9602" spc="-86" dirty="0" smtClean="0">
              <a:solidFill>
                <a:srgbClr val="FFFFFF"/>
              </a:solidFill>
              <a:latin typeface="IBM Plex Sans Condensed Bold"/>
              <a:ea typeface="IBM Plex Sans Condensed Bold"/>
              <a:cs typeface="IBM Plex Sans Condensed Bold"/>
              <a:sym typeface="IBM Plex Sans Condensed Bold"/>
            </a:endParaRPr>
          </a:p>
          <a:p>
            <a:pPr algn="l">
              <a:lnSpc>
                <a:spcPts val="6923"/>
              </a:lnSpc>
            </a:pPr>
            <a:r>
              <a:rPr lang="en-US" sz="9602" spc="-86" dirty="0" smtClean="0">
                <a:solidFill>
                  <a:srgbClr val="FFFF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    Project</a:t>
            </a:r>
            <a:endParaRPr lang="en-US" sz="9602" spc="-86" dirty="0">
              <a:solidFill>
                <a:srgbClr val="FFFFFF"/>
              </a:solidFill>
              <a:latin typeface="IBM Plex Sans Condensed Bold"/>
              <a:ea typeface="IBM Plex Sans Condensed Bold"/>
              <a:cs typeface="IBM Plex Sans Condensed Bold"/>
              <a:sym typeface="IBM Plex Sans Condensed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314930" y="3479363"/>
            <a:ext cx="6541408" cy="22057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989"/>
              </a:lnSpc>
            </a:pPr>
            <a:r>
              <a:rPr lang="en-US" sz="3995" spc="7" dirty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Presented by </a:t>
            </a:r>
          </a:p>
          <a:p>
            <a:pPr algn="r">
              <a:lnSpc>
                <a:spcPts val="7173"/>
              </a:lnSpc>
            </a:pPr>
            <a:r>
              <a:rPr lang="en-US" sz="5124" spc="-15" dirty="0" smtClean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Josephine &amp; Victor</a:t>
            </a:r>
            <a:endParaRPr lang="en-US" sz="5124" spc="-15" dirty="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396" y="0"/>
            <a:ext cx="11951208" cy="6775704"/>
          </a:xfrm>
          <a:custGeom>
            <a:avLst/>
            <a:gdLst/>
            <a:ahLst/>
            <a:cxnLst/>
            <a:rect l="l" t="t" r="r" b="b"/>
            <a:pathLst>
              <a:path w="11951208" h="6775704">
                <a:moveTo>
                  <a:pt x="0" y="0"/>
                </a:moveTo>
                <a:lnTo>
                  <a:pt x="11951208" y="0"/>
                </a:lnTo>
                <a:lnTo>
                  <a:pt x="11951208" y="6775704"/>
                </a:lnTo>
                <a:lnTo>
                  <a:pt x="0" y="67757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14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-63503" y="-63503"/>
            <a:ext cx="12318997" cy="6984997"/>
          </a:xfrm>
          <a:custGeom>
            <a:avLst/>
            <a:gdLst/>
            <a:ahLst/>
            <a:cxnLst/>
            <a:rect l="l" t="t" r="r" b="b"/>
            <a:pathLst>
              <a:path w="12318997" h="6984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9331452" y="297180"/>
            <a:ext cx="2383536" cy="702564"/>
          </a:xfrm>
          <a:custGeom>
            <a:avLst/>
            <a:gdLst/>
            <a:ahLst/>
            <a:cxnLst/>
            <a:rect l="l" t="t" r="r" b="b"/>
            <a:pathLst>
              <a:path w="2383536" h="702564">
                <a:moveTo>
                  <a:pt x="0" y="0"/>
                </a:moveTo>
                <a:lnTo>
                  <a:pt x="2383536" y="0"/>
                </a:lnTo>
                <a:lnTo>
                  <a:pt x="2383536" y="702564"/>
                </a:lnTo>
                <a:lnTo>
                  <a:pt x="0" y="7025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3833117" y="2856071"/>
            <a:ext cx="5631723" cy="1423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8"/>
              </a:lnSpc>
            </a:pPr>
            <a:r>
              <a:rPr lang="en-US" sz="8006" spc="88">
                <a:solidFill>
                  <a:srgbClr val="FEE59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1949684" cy="6858000"/>
          </a:xfrm>
          <a:custGeom>
            <a:avLst/>
            <a:gdLst/>
            <a:ahLst/>
            <a:cxnLst/>
            <a:rect l="l" t="t" r="r" b="b"/>
            <a:pathLst>
              <a:path w="11949684" h="6858000">
                <a:moveTo>
                  <a:pt x="0" y="0"/>
                </a:moveTo>
                <a:lnTo>
                  <a:pt x="11949684" y="0"/>
                </a:lnTo>
                <a:lnTo>
                  <a:pt x="11949684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-25399" y="-18815"/>
            <a:ext cx="12318997" cy="6984997"/>
          </a:xfrm>
          <a:custGeom>
            <a:avLst/>
            <a:gdLst/>
            <a:ahLst/>
            <a:cxnLst/>
            <a:rect l="l" t="t" r="r" b="b"/>
            <a:pathLst>
              <a:path w="12318997" h="6984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4" name="Freeform 4"/>
          <p:cNvSpPr/>
          <p:nvPr/>
        </p:nvSpPr>
        <p:spPr>
          <a:xfrm>
            <a:off x="486156" y="230124"/>
            <a:ext cx="2173224" cy="641604"/>
          </a:xfrm>
          <a:custGeom>
            <a:avLst/>
            <a:gdLst/>
            <a:ahLst/>
            <a:cxnLst/>
            <a:rect l="l" t="t" r="r" b="b"/>
            <a:pathLst>
              <a:path w="2173224" h="641604">
                <a:moveTo>
                  <a:pt x="0" y="0"/>
                </a:moveTo>
                <a:lnTo>
                  <a:pt x="2173224" y="0"/>
                </a:lnTo>
                <a:lnTo>
                  <a:pt x="2173224" y="641604"/>
                </a:lnTo>
                <a:lnTo>
                  <a:pt x="0" y="6416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2971800" y="169650"/>
            <a:ext cx="6324600" cy="1114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4400" spc="-72" dirty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PROBLEM STATEMENT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71600" y="2350351"/>
            <a:ext cx="10287000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01"/>
              </a:lnSpc>
            </a:pPr>
            <a:r>
              <a:rPr lang="en-US" sz="2004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GB" sz="2004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Velocity railway is currently facing challenges in providing accurate and real-time train departure information to its passengers. The current system provides scheduled departure times but often lacks real-time updates on delays, cancellations or other disruptions. The company wants to create a better pipeline that fetches real time data from a source and saves it on a database for further usages. It also suffers from  Data quality issues due to incorrect or incomplete real-time updates ,inconsistent performance in stream processing and validation, single point failures with only one database for storage and lack of real-time monitoring and alert making it difficult to detect pipeline failures or performance bottlenecks.</a:t>
            </a:r>
            <a:endParaRPr lang="en-US" sz="2004" dirty="0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396" y="0"/>
            <a:ext cx="11951208" cy="6775704"/>
          </a:xfrm>
          <a:custGeom>
            <a:avLst/>
            <a:gdLst/>
            <a:ahLst/>
            <a:cxnLst/>
            <a:rect l="l" t="t" r="r" b="b"/>
            <a:pathLst>
              <a:path w="11951208" h="6775704">
                <a:moveTo>
                  <a:pt x="0" y="0"/>
                </a:moveTo>
                <a:lnTo>
                  <a:pt x="11951208" y="0"/>
                </a:lnTo>
                <a:lnTo>
                  <a:pt x="11951208" y="6775704"/>
                </a:lnTo>
                <a:lnTo>
                  <a:pt x="0" y="67757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14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-99288" y="-219483"/>
            <a:ext cx="12318997" cy="6984997"/>
          </a:xfrm>
          <a:custGeom>
            <a:avLst/>
            <a:gdLst/>
            <a:ahLst/>
            <a:cxnLst/>
            <a:rect l="l" t="t" r="r" b="b"/>
            <a:pathLst>
              <a:path w="12318997" h="6984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486156" y="230124"/>
            <a:ext cx="2173224" cy="641604"/>
          </a:xfrm>
          <a:custGeom>
            <a:avLst/>
            <a:gdLst/>
            <a:ahLst/>
            <a:cxnLst/>
            <a:rect l="l" t="t" r="r" b="b"/>
            <a:pathLst>
              <a:path w="2173224" h="641604">
                <a:moveTo>
                  <a:pt x="0" y="0"/>
                </a:moveTo>
                <a:lnTo>
                  <a:pt x="2173224" y="0"/>
                </a:lnTo>
                <a:lnTo>
                  <a:pt x="2173224" y="641604"/>
                </a:lnTo>
                <a:lnTo>
                  <a:pt x="0" y="6416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3810257" y="172317"/>
            <a:ext cx="5012265" cy="1114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4400" spc="-72" dirty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Expected Outcomes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39782" y="1761095"/>
            <a:ext cx="9561157" cy="5129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01"/>
              </a:lnSpc>
            </a:pPr>
            <a:r>
              <a:rPr lang="en-US" sz="2195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● </a:t>
            </a:r>
            <a:r>
              <a:rPr lang="en-US" sz="2195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The proposed solution should provide accurate real-time departure information by integrating a data source that provides scheduled </a:t>
            </a:r>
            <a:r>
              <a:rPr lang="en-US" sz="2195" dirty="0" err="1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timetables,real</a:t>
            </a:r>
            <a:r>
              <a:rPr lang="en-US" sz="2195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-time train movements.</a:t>
            </a:r>
            <a:endParaRPr lang="en-US" sz="2195" dirty="0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>
              <a:lnSpc>
                <a:spcPts val="4001"/>
              </a:lnSpc>
            </a:pPr>
            <a:r>
              <a:rPr lang="en-US" sz="2195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● </a:t>
            </a:r>
            <a:r>
              <a:rPr lang="en-US" sz="2195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Ensure high data quality using a robust validation framework that dynamically adapts to change in data sources and formats.</a:t>
            </a:r>
          </a:p>
          <a:p>
            <a:pPr marL="342900" indent="-342900">
              <a:lnSpc>
                <a:spcPts val="4001"/>
              </a:lnSpc>
              <a:buFont typeface="Arial" pitchFamily="34" charset="0"/>
              <a:buChar char="•"/>
            </a:pPr>
            <a:r>
              <a:rPr lang="en-US" sz="2195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Be fault-tolerant and highly </a:t>
            </a:r>
            <a:r>
              <a:rPr lang="en-US" sz="2195" dirty="0" err="1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available,ensuring</a:t>
            </a:r>
            <a:r>
              <a:rPr lang="en-US" sz="2195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the system can seamlessly failover to backup systems (local </a:t>
            </a:r>
            <a:r>
              <a:rPr lang="en-US" sz="2195" dirty="0" err="1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PostgreSQL</a:t>
            </a:r>
            <a:r>
              <a:rPr lang="en-US" sz="2195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) if primary system (Azure </a:t>
            </a:r>
            <a:r>
              <a:rPr lang="en-US" sz="2195" dirty="0" err="1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PostgreSQL</a:t>
            </a:r>
            <a:r>
              <a:rPr lang="en-US" sz="2195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) fails.</a:t>
            </a:r>
          </a:p>
          <a:p>
            <a:pPr marL="342900" indent="-342900">
              <a:lnSpc>
                <a:spcPts val="4001"/>
              </a:lnSpc>
              <a:buFont typeface="Arial" pitchFamily="34" charset="0"/>
              <a:buChar char="•"/>
            </a:pPr>
            <a:r>
              <a:rPr lang="en-US" sz="2195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Enable real-time data processing to support dynamic </a:t>
            </a:r>
            <a:r>
              <a:rPr lang="en-US" sz="2195" dirty="0" err="1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dashboards,anomaly</a:t>
            </a:r>
            <a:r>
              <a:rPr lang="en-US" sz="2195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detection and decision-making</a:t>
            </a:r>
          </a:p>
          <a:p>
            <a:pPr marL="342900" indent="-342900">
              <a:lnSpc>
                <a:spcPts val="4001"/>
              </a:lnSpc>
              <a:buFont typeface="Arial" pitchFamily="34" charset="0"/>
              <a:buChar char="•"/>
            </a:pPr>
            <a:endParaRPr lang="en-US" sz="2195" dirty="0" smtClean="0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357754" y="2813980"/>
            <a:ext cx="240802" cy="459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1"/>
              </a:lnSpc>
            </a:pPr>
            <a:r>
              <a:rPr lang="en-US" sz="2195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37917" y="2422124"/>
            <a:ext cx="4169626" cy="459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01"/>
              </a:lnSpc>
            </a:pPr>
            <a:r>
              <a:rPr lang="en-US" sz="2195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022730" y="3321853"/>
            <a:ext cx="819560" cy="459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1"/>
              </a:lnSpc>
            </a:pPr>
            <a:r>
              <a:rPr lang="en-US" sz="2195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458200" y="2881160"/>
            <a:ext cx="473592" cy="4590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96"/>
              </a:lnSpc>
            </a:pPr>
            <a:r>
              <a:rPr lang="en-US" sz="2195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396" y="0"/>
            <a:ext cx="11951208" cy="6775704"/>
          </a:xfrm>
          <a:custGeom>
            <a:avLst/>
            <a:gdLst/>
            <a:ahLst/>
            <a:cxnLst/>
            <a:rect l="l" t="t" r="r" b="b"/>
            <a:pathLst>
              <a:path w="11951208" h="6775704">
                <a:moveTo>
                  <a:pt x="0" y="0"/>
                </a:moveTo>
                <a:lnTo>
                  <a:pt x="11951208" y="0"/>
                </a:lnTo>
                <a:lnTo>
                  <a:pt x="11951208" y="6775704"/>
                </a:lnTo>
                <a:lnTo>
                  <a:pt x="0" y="67757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14"/>
            </a:stretch>
          </a:blipFill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99288" y="-219483"/>
            <a:ext cx="12318997" cy="6984997"/>
          </a:xfrm>
          <a:custGeom>
            <a:avLst/>
            <a:gdLst/>
            <a:ahLst/>
            <a:cxnLst/>
            <a:rect l="l" t="t" r="r" b="b"/>
            <a:pathLst>
              <a:path w="12318997" h="6984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486156" y="230124"/>
            <a:ext cx="2173224" cy="641604"/>
          </a:xfrm>
          <a:custGeom>
            <a:avLst/>
            <a:gdLst/>
            <a:ahLst/>
            <a:cxnLst/>
            <a:rect l="l" t="t" r="r" b="b"/>
            <a:pathLst>
              <a:path w="2173224" h="641604">
                <a:moveTo>
                  <a:pt x="0" y="0"/>
                </a:moveTo>
                <a:lnTo>
                  <a:pt x="2173224" y="0"/>
                </a:lnTo>
                <a:lnTo>
                  <a:pt x="2173224" y="641604"/>
                </a:lnTo>
                <a:lnTo>
                  <a:pt x="0" y="6416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10257" y="172317"/>
            <a:ext cx="5012265" cy="1114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en-US" sz="4400" spc="-72" dirty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Expected Outcomes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39782" y="1761095"/>
            <a:ext cx="9561157" cy="2564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01"/>
              </a:lnSpc>
            </a:pPr>
            <a:r>
              <a:rPr lang="en-US" sz="2195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● </a:t>
            </a:r>
            <a:r>
              <a:rPr lang="en-US" sz="2195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The solution should also:</a:t>
            </a:r>
          </a:p>
          <a:p>
            <a:pPr marL="342900" indent="-342900">
              <a:lnSpc>
                <a:spcPts val="4001"/>
              </a:lnSpc>
              <a:buFont typeface="Arial" pitchFamily="34" charset="0"/>
              <a:buChar char="•"/>
            </a:pPr>
            <a:r>
              <a:rPr lang="en-US" sz="2195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Orchestrate complex data flows that support real-time data enrichment, processing, validation and storage in a reliable scalable manner.</a:t>
            </a:r>
          </a:p>
          <a:p>
            <a:pPr marL="342900" indent="-342900">
              <a:lnSpc>
                <a:spcPts val="4001"/>
              </a:lnSpc>
              <a:buFont typeface="Arial" pitchFamily="34" charset="0"/>
              <a:buChar char="•"/>
            </a:pPr>
            <a:endParaRPr lang="en-US" sz="2195" dirty="0" smtClean="0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marL="342900" indent="-342900">
              <a:lnSpc>
                <a:spcPts val="4001"/>
              </a:lnSpc>
              <a:buFont typeface="Arial" pitchFamily="34" charset="0"/>
              <a:buChar char="•"/>
            </a:pPr>
            <a:endParaRPr lang="en-US" sz="2195" dirty="0" smtClean="0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357754" y="2813980"/>
            <a:ext cx="240802" cy="459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1"/>
              </a:lnSpc>
            </a:pPr>
            <a:r>
              <a:rPr lang="en-US" sz="2195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37917" y="2422124"/>
            <a:ext cx="4169626" cy="459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01"/>
              </a:lnSpc>
            </a:pPr>
            <a:r>
              <a:rPr lang="en-US" sz="2195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022730" y="3321853"/>
            <a:ext cx="819560" cy="459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1"/>
              </a:lnSpc>
            </a:pPr>
            <a:r>
              <a:rPr lang="en-US" sz="2195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458200" y="2881160"/>
            <a:ext cx="473592" cy="4590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96"/>
              </a:lnSpc>
            </a:pPr>
            <a:r>
              <a:rPr lang="en-US" sz="2195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666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396" y="0"/>
            <a:ext cx="11951208" cy="6775704"/>
          </a:xfrm>
          <a:custGeom>
            <a:avLst/>
            <a:gdLst/>
            <a:ahLst/>
            <a:cxnLst/>
            <a:rect l="l" t="t" r="r" b="b"/>
            <a:pathLst>
              <a:path w="11951208" h="6775704">
                <a:moveTo>
                  <a:pt x="0" y="0"/>
                </a:moveTo>
                <a:lnTo>
                  <a:pt x="11951208" y="0"/>
                </a:lnTo>
                <a:lnTo>
                  <a:pt x="11951208" y="6775704"/>
                </a:lnTo>
                <a:lnTo>
                  <a:pt x="0" y="67757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14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-143595" y="-190705"/>
            <a:ext cx="12318997" cy="6984997"/>
          </a:xfrm>
          <a:custGeom>
            <a:avLst/>
            <a:gdLst/>
            <a:ahLst/>
            <a:cxnLst/>
            <a:rect l="l" t="t" r="r" b="b"/>
            <a:pathLst>
              <a:path w="12318997" h="6984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486156" y="230124"/>
            <a:ext cx="2173224" cy="641604"/>
          </a:xfrm>
          <a:custGeom>
            <a:avLst/>
            <a:gdLst/>
            <a:ahLst/>
            <a:cxnLst/>
            <a:rect l="l" t="t" r="r" b="b"/>
            <a:pathLst>
              <a:path w="2173224" h="641604">
                <a:moveTo>
                  <a:pt x="0" y="0"/>
                </a:moveTo>
                <a:lnTo>
                  <a:pt x="2173224" y="0"/>
                </a:lnTo>
                <a:lnTo>
                  <a:pt x="2173224" y="641604"/>
                </a:lnTo>
                <a:lnTo>
                  <a:pt x="0" y="6416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2465194" y="2075612"/>
            <a:ext cx="8279006" cy="5129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5040"/>
              </a:lnSpc>
              <a:buFont typeface="Arial" pitchFamily="34" charset="0"/>
              <a:buChar char="•"/>
            </a:pPr>
            <a:r>
              <a:rPr lang="en-US" sz="2000" spc="-36" dirty="0" smtClean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Ingestion Layer: Data pulled from API &amp; Real-time data collected through </a:t>
            </a:r>
            <a:r>
              <a:rPr lang="en-US" sz="2000" spc="-36" dirty="0" err="1" smtClean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Flink</a:t>
            </a:r>
            <a:endParaRPr lang="en-US" sz="2000" spc="-36" dirty="0" smtClean="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marL="342900" indent="-342900" algn="l">
              <a:lnSpc>
                <a:spcPts val="5040"/>
              </a:lnSpc>
              <a:buFont typeface="Arial" pitchFamily="34" charset="0"/>
              <a:buChar char="•"/>
            </a:pPr>
            <a:r>
              <a:rPr lang="en-US" sz="2000" spc="-36" dirty="0" smtClean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Data Validation: Great Expectations runs  locally to validate ingested data and Validation results are logged.</a:t>
            </a:r>
          </a:p>
          <a:p>
            <a:pPr marL="342900" indent="-342900" algn="l">
              <a:lnSpc>
                <a:spcPts val="5040"/>
              </a:lnSpc>
              <a:buFont typeface="Arial" pitchFamily="34" charset="0"/>
              <a:buChar char="•"/>
            </a:pPr>
            <a:r>
              <a:rPr lang="en-US" sz="2000" spc="-36" dirty="0" smtClean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Data Duplication:  Python scripts handle the duplication process, sending data to both Azure  </a:t>
            </a:r>
            <a:r>
              <a:rPr lang="en-US" sz="2000" spc="-36" dirty="0" err="1" smtClean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PostgreSQL</a:t>
            </a:r>
            <a:r>
              <a:rPr lang="en-US" sz="2000" spc="-36" dirty="0" smtClean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and local </a:t>
            </a:r>
            <a:r>
              <a:rPr lang="en-US" sz="2000" spc="-36" dirty="0" err="1" smtClean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PostgreSQL</a:t>
            </a:r>
            <a:r>
              <a:rPr lang="en-US" sz="2000" spc="-36" dirty="0" smtClean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for backup.</a:t>
            </a:r>
          </a:p>
          <a:p>
            <a:pPr marL="342900" indent="-342900" algn="l">
              <a:lnSpc>
                <a:spcPts val="5040"/>
              </a:lnSpc>
              <a:buFont typeface="Arial" pitchFamily="34" charset="0"/>
              <a:buChar char="•"/>
            </a:pPr>
            <a:r>
              <a:rPr lang="en-US" sz="2000" spc="-36" dirty="0" smtClean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Orchestration: Airflow locally orchestrates the full pipeline, managing the ingestion, validation and duplication of data.</a:t>
            </a:r>
          </a:p>
          <a:p>
            <a:pPr marL="342900" indent="-342900" algn="l">
              <a:lnSpc>
                <a:spcPts val="5040"/>
              </a:lnSpc>
              <a:buFont typeface="Arial" pitchFamily="34" charset="0"/>
              <a:buChar char="•"/>
            </a:pPr>
            <a:endParaRPr lang="en-US" sz="2000" spc="-36" dirty="0" smtClean="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314700" y="443218"/>
            <a:ext cx="5562600" cy="397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77"/>
              </a:lnSpc>
            </a:pPr>
            <a:r>
              <a:rPr lang="en-US" sz="4400" spc="4" dirty="0" smtClean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High Level Architecture</a:t>
            </a:r>
            <a:endParaRPr lang="en-US" sz="4400" spc="4" dirty="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396" y="0"/>
            <a:ext cx="11951208" cy="6775704"/>
          </a:xfrm>
          <a:custGeom>
            <a:avLst/>
            <a:gdLst/>
            <a:ahLst/>
            <a:cxnLst/>
            <a:rect l="l" t="t" r="r" b="b"/>
            <a:pathLst>
              <a:path w="11951208" h="6775704">
                <a:moveTo>
                  <a:pt x="0" y="0"/>
                </a:moveTo>
                <a:lnTo>
                  <a:pt x="11951208" y="0"/>
                </a:lnTo>
                <a:lnTo>
                  <a:pt x="11951208" y="6775704"/>
                </a:lnTo>
                <a:lnTo>
                  <a:pt x="0" y="67757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14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-63503" y="-63503"/>
            <a:ext cx="12318997" cy="6984997"/>
          </a:xfrm>
          <a:custGeom>
            <a:avLst/>
            <a:gdLst/>
            <a:ahLst/>
            <a:cxnLst/>
            <a:rect l="l" t="t" r="r" b="b"/>
            <a:pathLst>
              <a:path w="12318997" h="6984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4" name="Freeform 4"/>
          <p:cNvSpPr/>
          <p:nvPr/>
        </p:nvSpPr>
        <p:spPr>
          <a:xfrm>
            <a:off x="701040" y="41148"/>
            <a:ext cx="1670304" cy="493776"/>
          </a:xfrm>
          <a:custGeom>
            <a:avLst/>
            <a:gdLst/>
            <a:ahLst/>
            <a:cxnLst/>
            <a:rect l="l" t="t" r="r" b="b"/>
            <a:pathLst>
              <a:path w="1670304" h="493776">
                <a:moveTo>
                  <a:pt x="0" y="0"/>
                </a:moveTo>
                <a:lnTo>
                  <a:pt x="1670304" y="0"/>
                </a:lnTo>
                <a:lnTo>
                  <a:pt x="1670304" y="493776"/>
                </a:lnTo>
                <a:lnTo>
                  <a:pt x="0" y="4937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TextBox 13"/>
          <p:cNvSpPr txBox="1"/>
          <p:nvPr/>
        </p:nvSpPr>
        <p:spPr>
          <a:xfrm>
            <a:off x="3962400" y="118339"/>
            <a:ext cx="4876800" cy="1114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4400" spc="-72" dirty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Data Extract Process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250818" y="3768557"/>
            <a:ext cx="1447000" cy="33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5"/>
              </a:lnSpc>
            </a:pPr>
            <a:r>
              <a:rPr lang="en-US" sz="2004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.</a:t>
            </a: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CA418D56-A234-BB85-BAD5-A4F180BB46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10210800" cy="493449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0219"/>
            <a:ext cx="12071604" cy="5415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396" y="0"/>
            <a:ext cx="11951208" cy="6775704"/>
          </a:xfrm>
          <a:custGeom>
            <a:avLst/>
            <a:gdLst/>
            <a:ahLst/>
            <a:cxnLst/>
            <a:rect l="l" t="t" r="r" b="b"/>
            <a:pathLst>
              <a:path w="11951208" h="6775704">
                <a:moveTo>
                  <a:pt x="0" y="0"/>
                </a:moveTo>
                <a:lnTo>
                  <a:pt x="11951208" y="0"/>
                </a:lnTo>
                <a:lnTo>
                  <a:pt x="11951208" y="6775704"/>
                </a:lnTo>
                <a:lnTo>
                  <a:pt x="0" y="67757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14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-63503" y="-63503"/>
            <a:ext cx="12318997" cy="6984997"/>
          </a:xfrm>
          <a:custGeom>
            <a:avLst/>
            <a:gdLst/>
            <a:ahLst/>
            <a:cxnLst/>
            <a:rect l="l" t="t" r="r" b="b"/>
            <a:pathLst>
              <a:path w="12318997" h="6984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4" name="Freeform 4"/>
          <p:cNvSpPr/>
          <p:nvPr/>
        </p:nvSpPr>
        <p:spPr>
          <a:xfrm>
            <a:off x="486156" y="230124"/>
            <a:ext cx="2173224" cy="641604"/>
          </a:xfrm>
          <a:custGeom>
            <a:avLst/>
            <a:gdLst/>
            <a:ahLst/>
            <a:cxnLst/>
            <a:rect l="l" t="t" r="r" b="b"/>
            <a:pathLst>
              <a:path w="2173224" h="641604">
                <a:moveTo>
                  <a:pt x="0" y="0"/>
                </a:moveTo>
                <a:lnTo>
                  <a:pt x="2173224" y="0"/>
                </a:lnTo>
                <a:lnTo>
                  <a:pt x="2173224" y="641604"/>
                </a:lnTo>
                <a:lnTo>
                  <a:pt x="0" y="6416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E44E093B-2AE0-AE0F-6E52-09D02F2431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858" y="1524000"/>
            <a:ext cx="10253342" cy="4953000"/>
          </a:xfrm>
          <a:prstGeom prst="rect">
            <a:avLst/>
          </a:prstGeom>
        </p:spPr>
      </p:pic>
      <p:sp>
        <p:nvSpPr>
          <p:cNvPr id="13" name="TextBox 6">
            <a:extLst>
              <a:ext uri="{FF2B5EF4-FFF2-40B4-BE49-F238E27FC236}">
                <a16:creationId xmlns="" xmlns:a16="http://schemas.microsoft.com/office/drawing/2014/main" id="{496C43B3-97E0-8CC8-D911-E4471749492D}"/>
              </a:ext>
            </a:extLst>
          </p:cNvPr>
          <p:cNvSpPr txBox="1"/>
          <p:nvPr/>
        </p:nvSpPr>
        <p:spPr>
          <a:xfrm>
            <a:off x="3962400" y="45006"/>
            <a:ext cx="4419600" cy="9511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4400" spc="-60" dirty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Json Data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96" y="999824"/>
            <a:ext cx="12071604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396" y="0"/>
            <a:ext cx="11951208" cy="6775704"/>
          </a:xfrm>
          <a:custGeom>
            <a:avLst/>
            <a:gdLst/>
            <a:ahLst/>
            <a:cxnLst/>
            <a:rect l="l" t="t" r="r" b="b"/>
            <a:pathLst>
              <a:path w="11951208" h="6775704">
                <a:moveTo>
                  <a:pt x="0" y="0"/>
                </a:moveTo>
                <a:lnTo>
                  <a:pt x="11951208" y="0"/>
                </a:lnTo>
                <a:lnTo>
                  <a:pt x="11951208" y="6775704"/>
                </a:lnTo>
                <a:lnTo>
                  <a:pt x="0" y="67757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14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-63503" y="-63503"/>
            <a:ext cx="12318997" cy="6984997"/>
          </a:xfrm>
          <a:custGeom>
            <a:avLst/>
            <a:gdLst/>
            <a:ahLst/>
            <a:cxnLst/>
            <a:rect l="l" t="t" r="r" b="b"/>
            <a:pathLst>
              <a:path w="12318997" h="6984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486156" y="230124"/>
            <a:ext cx="2173224" cy="641604"/>
          </a:xfrm>
          <a:custGeom>
            <a:avLst/>
            <a:gdLst/>
            <a:ahLst/>
            <a:cxnLst/>
            <a:rect l="l" t="t" r="r" b="b"/>
            <a:pathLst>
              <a:path w="2173224" h="641604">
                <a:moveTo>
                  <a:pt x="0" y="0"/>
                </a:moveTo>
                <a:lnTo>
                  <a:pt x="2173224" y="0"/>
                </a:lnTo>
                <a:lnTo>
                  <a:pt x="2173224" y="641604"/>
                </a:lnTo>
                <a:lnTo>
                  <a:pt x="0" y="6416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3962400" y="45006"/>
            <a:ext cx="4419600" cy="9511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4400" spc="-60" dirty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DataFrame 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22FC8286-196E-E670-3712-14446FFA02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" y="1752600"/>
            <a:ext cx="11096244" cy="46482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12071604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12192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43300" y="243548"/>
            <a:ext cx="59055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Database</a:t>
            </a:r>
            <a:r>
              <a:rPr lang="en-US" dirty="0" smtClean="0"/>
              <a:t> </a:t>
            </a:r>
            <a:r>
              <a:rPr lang="en-US" sz="3600" dirty="0" smtClean="0"/>
              <a:t>Created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2558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333</Words>
  <Application>Microsoft Office PowerPoint</Application>
  <PresentationFormat>Custom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 (MS)</vt:lpstr>
      <vt:lpstr>Montserrat Bold</vt:lpstr>
      <vt:lpstr>Calibri</vt:lpstr>
      <vt:lpstr>IBM Plex Sans Condensed Bold</vt:lpstr>
      <vt:lpstr>IBM Plex Sans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1 (Dynamic Thinkers) v2 (2).pdf</dc:title>
  <dc:creator>Ejutse,O</dc:creator>
  <cp:lastModifiedBy>Josey</cp:lastModifiedBy>
  <cp:revision>14</cp:revision>
  <dcterms:created xsi:type="dcterms:W3CDTF">2006-08-16T00:00:00Z</dcterms:created>
  <dcterms:modified xsi:type="dcterms:W3CDTF">2024-12-09T16:30:30Z</dcterms:modified>
  <dc:identifier>DAGN0pe_sNY</dc:identifier>
</cp:coreProperties>
</file>