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_" initials="J_" lastIdx="1" clrIdx="0">
    <p:extLst>
      <p:ext uri="{19B8F6BF-5375-455C-9EA6-DF929625EA0E}">
        <p15:presenceInfo xmlns:p15="http://schemas.microsoft.com/office/powerpoint/2012/main" userId="8e689375fef0da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06:33:30.1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06:33:30.1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5E9F-F4A3-4B06-B0C7-F05EA637979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Modelos basados en árboles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Clase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Bagging</a:t>
            </a:r>
            <a:endParaRPr lang="en-U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50" y="1834378"/>
            <a:ext cx="66865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Bagging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912" y="1690688"/>
            <a:ext cx="10515600" cy="155765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Se usa B conjuntos de entrenamiento separados y se elabora un árbol en cada uno. Se promedian los resultados de pronóstico de cada una de las </a:t>
            </a:r>
            <a:r>
              <a:rPr lang="es-MX" dirty="0" err="1" smtClean="0"/>
              <a:t>x’s</a:t>
            </a:r>
            <a:r>
              <a:rPr lang="es-MX" dirty="0"/>
              <a:t>.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2476706"/>
            <a:ext cx="3491594" cy="9429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4878" y="3785759"/>
            <a:ext cx="9975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Se realiza en la práctica sacando muestras separadas de un único conjunto de entrenamiento.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27" y="4839721"/>
            <a:ext cx="2816680" cy="91000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52341" y="6038626"/>
            <a:ext cx="10601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Promediar los B árboles reducirá la varianza. Menos sobreajuste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Metodología efectiva al combinar muchos árboles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8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050" y="208609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Random</a:t>
            </a:r>
            <a:r>
              <a:rPr lang="es-MX" b="1" dirty="0" smtClean="0"/>
              <a:t> </a:t>
            </a:r>
            <a:r>
              <a:rPr lang="es-MX" b="1" dirty="0" err="1" smtClean="0"/>
              <a:t>Forest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90" y="1176338"/>
            <a:ext cx="4250631" cy="134016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57324" y="2231421"/>
            <a:ext cx="861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/>
              <a:t>Decorrelar</a:t>
            </a:r>
            <a:r>
              <a:rPr lang="es-MX" sz="2400" dirty="0" smtClean="0"/>
              <a:t> árboles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Proceso similar al </a:t>
            </a:r>
            <a:r>
              <a:rPr lang="es-MX" sz="2400" i="1" dirty="0" err="1" smtClean="0"/>
              <a:t>bagging</a:t>
            </a:r>
            <a:r>
              <a:rPr lang="es-MX" sz="2400" dirty="0" smtClean="0"/>
              <a:t> pero donde se seleccionan muestras aleatorias de predictores</a:t>
            </a:r>
            <a:endParaRPr lang="en-U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5607" y="3955405"/>
            <a:ext cx="3986486" cy="25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Importancia de las variables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empacamos</a:t>
            </a:r>
            <a:r>
              <a:rPr lang="en-US" dirty="0" smtClean="0"/>
              <a:t> (bagging)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árboles</a:t>
            </a:r>
            <a:r>
              <a:rPr lang="en-US" dirty="0" smtClean="0"/>
              <a:t>, no </a:t>
            </a:r>
            <a:r>
              <a:rPr lang="en-US" dirty="0" err="1" smtClean="0"/>
              <a:t>es</a:t>
            </a:r>
            <a:r>
              <a:rPr lang="en-US" dirty="0" smtClean="0"/>
              <a:t> possible  </a:t>
            </a:r>
            <a:r>
              <a:rPr lang="en-US" dirty="0" err="1" smtClean="0"/>
              <a:t>representar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un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árbol</a:t>
            </a:r>
            <a:r>
              <a:rPr lang="en-US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Se puede en el caso de los árboles de regresión registrar la cantidad de MSE que es reducida debido a la partición sobre un predictor dado en cada árbol. Posteriormente se promedia esta cantidad en todos los árboles.</a:t>
            </a:r>
          </a:p>
          <a:p>
            <a:endParaRPr lang="es-MX" dirty="0" smtClean="0"/>
          </a:p>
          <a:p>
            <a:r>
              <a:rPr lang="es-MX" dirty="0" smtClean="0"/>
              <a:t>En el contexto de árboles de clasificación se puede agregar el índice de </a:t>
            </a:r>
            <a:r>
              <a:rPr lang="es-MX" dirty="0" err="1" smtClean="0"/>
              <a:t>Gini</a:t>
            </a:r>
            <a:r>
              <a:rPr lang="es-MX" dirty="0" smtClean="0"/>
              <a:t> que decrece en la medida que se </a:t>
            </a:r>
            <a:r>
              <a:rPr lang="es-MX" dirty="0" err="1" smtClean="0"/>
              <a:t>particiona</a:t>
            </a:r>
            <a:r>
              <a:rPr lang="es-MX" dirty="0" smtClean="0"/>
              <a:t> las diferentes variables </a:t>
            </a:r>
            <a:r>
              <a:rPr lang="es-MX" dirty="0" err="1" smtClean="0"/>
              <a:t>predictoras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0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Boosting</a:t>
            </a:r>
            <a:r>
              <a:rPr lang="es-MX" b="1" dirty="0" smtClean="0"/>
              <a:t> (</a:t>
            </a:r>
            <a:r>
              <a:rPr lang="es-MX" b="1" dirty="0" err="1" smtClean="0"/>
              <a:t>bgm</a:t>
            </a:r>
            <a:r>
              <a:rPr lang="es-MX" b="1" dirty="0" smtClean="0"/>
              <a:t>)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err="1" smtClean="0"/>
              <a:t>Bagging</a:t>
            </a:r>
            <a:r>
              <a:rPr lang="es-MX" dirty="0" smtClean="0"/>
              <a:t> involucraba crear múltiples copias del conjunto training usando </a:t>
            </a:r>
            <a:r>
              <a:rPr lang="es-MX" dirty="0" err="1" smtClean="0"/>
              <a:t>bootstrap</a:t>
            </a:r>
            <a:r>
              <a:rPr lang="es-MX" dirty="0" smtClean="0"/>
              <a:t>, cada árbol es construido en el conjunto de datos </a:t>
            </a:r>
            <a:r>
              <a:rPr lang="es-MX" dirty="0" err="1" smtClean="0"/>
              <a:t>bootstrap</a:t>
            </a:r>
            <a:r>
              <a:rPr lang="es-MX" dirty="0"/>
              <a:t> </a:t>
            </a:r>
            <a:r>
              <a:rPr lang="es-MX" dirty="0" smtClean="0"/>
              <a:t>y el resultado de combinar los árboles creando un único modelo predictivo. </a:t>
            </a:r>
          </a:p>
          <a:p>
            <a:r>
              <a:rPr lang="es-MX" dirty="0" smtClean="0"/>
              <a:t>En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r>
              <a:rPr lang="es-MX" dirty="0" smtClean="0"/>
              <a:t> el enfoque era similar pero se seleccionaban aleatoriamente variables.</a:t>
            </a:r>
          </a:p>
          <a:p>
            <a:endParaRPr lang="es-MX" dirty="0"/>
          </a:p>
          <a:p>
            <a:r>
              <a:rPr lang="es-MX" dirty="0" smtClean="0"/>
              <a:t>En el </a:t>
            </a:r>
            <a:r>
              <a:rPr lang="es-MX" dirty="0" err="1" smtClean="0"/>
              <a:t>boosting</a:t>
            </a:r>
            <a:r>
              <a:rPr lang="es-MX" dirty="0" smtClean="0"/>
              <a:t> dado un modelo específico que se entrena, en un segundo paso se entrenan los residuales del modelo. Se agrega posteriormente a la estimación obtenida los residuales.</a:t>
            </a:r>
          </a:p>
          <a:p>
            <a:endParaRPr lang="es-MX" dirty="0" smtClean="0"/>
          </a:p>
          <a:p>
            <a:r>
              <a:rPr lang="es-MX" dirty="0" smtClean="0"/>
              <a:t>Cada uno de los árboles es de un solo nodo y dos ramas </a:t>
            </a:r>
            <a:r>
              <a:rPr lang="es-MX" dirty="0" err="1" smtClean="0"/>
              <a:t>Slow</a:t>
            </a:r>
            <a:r>
              <a:rPr lang="es-MX" dirty="0" smtClean="0"/>
              <a:t> </a:t>
            </a:r>
            <a:r>
              <a:rPr lang="es-MX" dirty="0" err="1" smtClean="0"/>
              <a:t>Learners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residuals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no </a:t>
            </a:r>
            <a:r>
              <a:rPr lang="en-US" dirty="0" err="1" smtClean="0"/>
              <a:t>ajsute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de forma </a:t>
            </a:r>
            <a:r>
              <a:rPr lang="en-US" dirty="0" err="1" smtClean="0"/>
              <a:t>lenta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dirty="0" err="1" smtClean="0"/>
              <a:t>parémtro</a:t>
            </a:r>
            <a:r>
              <a:rPr lang="en-US" dirty="0" smtClean="0"/>
              <a:t> de </a:t>
            </a:r>
            <a:r>
              <a:rPr lang="en-US" dirty="0" err="1" smtClean="0"/>
              <a:t>contracción</a:t>
            </a:r>
            <a:r>
              <a:rPr lang="en-US" dirty="0" smtClean="0"/>
              <a:t> λ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Gradient</a:t>
            </a:r>
            <a:r>
              <a:rPr lang="es-MX" b="1" dirty="0" smtClean="0"/>
              <a:t> </a:t>
            </a:r>
            <a:r>
              <a:rPr lang="es-MX" b="1" dirty="0" err="1" smtClean="0"/>
              <a:t>Boosting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783800"/>
            <a:ext cx="7103881" cy="48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Adaptative</a:t>
            </a:r>
            <a:r>
              <a:rPr lang="es-MX" dirty="0" smtClean="0"/>
              <a:t> </a:t>
            </a:r>
            <a:r>
              <a:rPr lang="es-MX" dirty="0" err="1" smtClean="0"/>
              <a:t>Boosting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: </a:t>
            </a:r>
            <a:r>
              <a:rPr lang="en-US" dirty="0" err="1" smtClean="0"/>
              <a:t>método</a:t>
            </a:r>
            <a:r>
              <a:rPr lang="en-US" dirty="0" smtClean="0"/>
              <a:t> “ensemble” de machine learning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para regression o </a:t>
            </a:r>
            <a:r>
              <a:rPr lang="en-US" dirty="0" err="1" smtClean="0"/>
              <a:t>clasificación</a:t>
            </a:r>
            <a:r>
              <a:rPr lang="en-US" dirty="0" smtClean="0"/>
              <a:t>. </a:t>
            </a:r>
            <a:r>
              <a:rPr lang="en-US" dirty="0" err="1" smtClean="0"/>
              <a:t>Suele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resistente</a:t>
            </a:r>
            <a:r>
              <a:rPr lang="en-US" dirty="0" smtClean="0"/>
              <a:t> al </a:t>
            </a:r>
            <a:r>
              <a:rPr lang="en-US" dirty="0" err="1" smtClean="0"/>
              <a:t>sobreajuste</a:t>
            </a:r>
            <a:r>
              <a:rPr lang="en-US" dirty="0" smtClean="0"/>
              <a:t> que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Machine Learning. Sensible a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atípicos</a:t>
            </a:r>
            <a:r>
              <a:rPr lang="en-US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Usa múltiples iteraciones para generar un aprendizaje fuerte a través del uso de árboles que aprenden lento. Durante cada paso del entrenamiento un nuevo árbol de una sola rama es combinado y se </a:t>
            </a:r>
            <a:r>
              <a:rPr lang="es-MX" dirty="0" err="1" smtClean="0"/>
              <a:t>repondera</a:t>
            </a:r>
            <a:r>
              <a:rPr lang="es-MX" dirty="0" smtClean="0"/>
              <a:t> el vector de pesos de acuerdo a los casos bien clasificados.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5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Método adaptativo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3" y="2194560"/>
            <a:ext cx="3629694" cy="13223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04" y="2194560"/>
            <a:ext cx="3629694" cy="132234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17921" y="2372405"/>
            <a:ext cx="1227908" cy="39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Peso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6" y="2068966"/>
            <a:ext cx="3629694" cy="13223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875520" y="2364377"/>
            <a:ext cx="14782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Circulacion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35086" y="3905794"/>
            <a:ext cx="6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elige al mejor de los clasificadores débiles</a:t>
            </a:r>
            <a:endParaRPr lang="en-US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7" y="5208133"/>
            <a:ext cx="33718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5189558"/>
            <a:ext cx="3695344" cy="5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6221866" y="5763582"/>
            <a:ext cx="514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Pesos actualizados de acuerdo a la calidad del ajuste </a:t>
            </a:r>
            <a:endParaRPr lang="en-US" dirty="0"/>
          </a:p>
        </p:txBody>
      </p:sp>
      <p:pic>
        <p:nvPicPr>
          <p:cNvPr id="15" name="Imagen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4641472"/>
            <a:ext cx="3695344" cy="5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8807428" y="4763486"/>
            <a:ext cx="6928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Pronósticos a través de árboles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s-MX" dirty="0" smtClean="0"/>
              <a:t>Estratificar el espacio de predicción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1299" y="1825625"/>
            <a:ext cx="4492501" cy="369302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144" y="2372405"/>
            <a:ext cx="544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promedia la variable de interés para: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menos de 4,5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más de 4,5 años y menos de 117,5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más de 4,5 años y más de 117,5 hits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1" y="3849733"/>
            <a:ext cx="4558937" cy="26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Construcción de las regiones.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409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Dividimos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predicción</a:t>
            </a:r>
            <a:r>
              <a:rPr lang="en-US" dirty="0" smtClean="0"/>
              <a:t> (el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X) </a:t>
            </a:r>
            <a:r>
              <a:rPr lang="en-US" dirty="0" err="1" smtClean="0"/>
              <a:t>en</a:t>
            </a:r>
            <a:r>
              <a:rPr lang="en-US" dirty="0" smtClean="0"/>
              <a:t> J </a:t>
            </a:r>
            <a:r>
              <a:rPr lang="en-US" dirty="0" err="1" smtClean="0"/>
              <a:t>regiones</a:t>
            </a:r>
            <a:r>
              <a:rPr lang="en-US" dirty="0" smtClean="0"/>
              <a:t> </a:t>
            </a:r>
            <a:r>
              <a:rPr lang="en-US" dirty="0" err="1" smtClean="0"/>
              <a:t>translapadas</a:t>
            </a:r>
            <a:r>
              <a:rPr lang="en-US" dirty="0" smtClean="0"/>
              <a:t>,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…R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</a:p>
          <a:p>
            <a:endParaRPr lang="es-MX" dirty="0"/>
          </a:p>
          <a:p>
            <a:r>
              <a:rPr lang="es-MX" dirty="0" smtClean="0"/>
              <a:t>Para cada observación que cae en la región j, hacemos la predicción como el promedio la variable respuesta para las observaciones que estén en la región R</a:t>
            </a:r>
            <a:r>
              <a:rPr lang="es-MX" baseline="-25000" dirty="0" smtClean="0"/>
              <a:t>j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Pregunta ¿Cómo se construyen las regiones R</a:t>
            </a:r>
            <a:r>
              <a:rPr lang="es-MX" baseline="-25000" dirty="0" smtClean="0"/>
              <a:t>1</a:t>
            </a:r>
            <a:r>
              <a:rPr lang="es-MX" dirty="0" smtClean="0"/>
              <a:t>, R</a:t>
            </a:r>
            <a:r>
              <a:rPr lang="es-MX" baseline="-25000" dirty="0" smtClean="0"/>
              <a:t>2</a:t>
            </a:r>
            <a:r>
              <a:rPr lang="es-MX" dirty="0" smtClean="0"/>
              <a:t>, …R</a:t>
            </a:r>
            <a:r>
              <a:rPr lang="es-MX" baseline="-25000" dirty="0" smtClean="0"/>
              <a:t>j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r>
              <a:rPr lang="es-MX" sz="2600" baseline="-25000" dirty="0" smtClean="0"/>
              <a:t>	</a:t>
            </a:r>
            <a:r>
              <a:rPr lang="es-MX" sz="3300" baseline="-25000" dirty="0" smtClean="0"/>
              <a:t>a. Por simplicidad y facilidad de interpretación se escogen zonas rectangulares.</a:t>
            </a:r>
          </a:p>
          <a:p>
            <a:pPr marL="0" indent="0">
              <a:buNone/>
            </a:pPr>
            <a:r>
              <a:rPr lang="es-MX" sz="3300" baseline="-25000" dirty="0" smtClean="0"/>
              <a:t>	b. Minimizar  la siguiente expresión:</a:t>
            </a:r>
            <a:endParaRPr lang="en-US" sz="3300" dirty="0" smtClean="0"/>
          </a:p>
          <a:p>
            <a:pPr marL="0" indent="0">
              <a:buNone/>
            </a:pPr>
            <a:endParaRPr lang="en-US" sz="2600" baseline="-250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735" y="5203413"/>
            <a:ext cx="2196190" cy="9424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57588" y="5539723"/>
            <a:ext cx="180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RSS =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0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Proceso de creación de regiones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6913" y="2103120"/>
            <a:ext cx="794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 Encontrar predictor </a:t>
            </a:r>
            <a:r>
              <a:rPr lang="es-MX" dirty="0"/>
              <a:t> </a:t>
            </a:r>
            <a:r>
              <a:rPr lang="es-MX" dirty="0" err="1" smtClean="0"/>
              <a:t>Xj</a:t>
            </a:r>
            <a:r>
              <a:rPr lang="es-MX" dirty="0" smtClean="0"/>
              <a:t> y valor s para </a:t>
            </a:r>
            <a:r>
              <a:rPr lang="es-MX" dirty="0" err="1" smtClean="0"/>
              <a:t>particionar</a:t>
            </a:r>
            <a:r>
              <a:rPr lang="es-MX" dirty="0" smtClean="0"/>
              <a:t> de forma que se minimice RSS: 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27" y="2781880"/>
            <a:ext cx="5095875" cy="10096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88" y="2657526"/>
            <a:ext cx="3732775" cy="343762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50422" y="4068469"/>
            <a:ext cx="521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repite proceso iterativamente, esta vez también se prueba no sólo intentar </a:t>
            </a:r>
            <a:r>
              <a:rPr lang="es-MX" dirty="0" err="1" smtClean="0"/>
              <a:t>particionar</a:t>
            </a:r>
            <a:r>
              <a:rPr lang="es-MX" dirty="0" smtClean="0"/>
              <a:t> en dos valores las demás variables sino también hacer particiones sobre las regiones previamente definidas.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Partición de la población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1" y="2387510"/>
            <a:ext cx="3667125" cy="3676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18" y="2697072"/>
            <a:ext cx="3619500" cy="30575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27463" y="6064160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Este procedimiento tiende a dar mucho sobreajuste.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Proceso de podado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9640" y="145573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Construir un árbol grande y  podarlo para obtener luego un subárbol.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 smtClean="0"/>
          </a:p>
          <a:p>
            <a:r>
              <a:rPr lang="es-MX" dirty="0" smtClean="0"/>
              <a:t>Seleccionar un subárbol que de una tasa de error en la base de entrenamiento bajo.</a:t>
            </a:r>
          </a:p>
          <a:p>
            <a:endParaRPr lang="es-MX" dirty="0" smtClean="0"/>
          </a:p>
          <a:p>
            <a:r>
              <a:rPr lang="es-MX" dirty="0" smtClean="0"/>
              <a:t>Para un subárbol dado se puede estimar el error de prueba por medio de validación cruzada.</a:t>
            </a:r>
          </a:p>
          <a:p>
            <a:endParaRPr lang="es-MX" dirty="0" smtClean="0"/>
          </a:p>
          <a:p>
            <a:r>
              <a:rPr lang="es-MX" dirty="0" smtClean="0"/>
              <a:t>Estimar para todos los posibles árboles el error de prueba es muy demandante computacional, en lugar de esto seleccionamos un conjunto más pequeños de árboles.</a:t>
            </a:r>
          </a:p>
          <a:p>
            <a:endParaRPr lang="es-MX" dirty="0" smtClean="0"/>
          </a:p>
          <a:p>
            <a:r>
              <a:rPr lang="es-MX" dirty="0" smtClean="0"/>
              <a:t>Minimizar el número de nodos terminales del árbol con enfoque similar a la regresión </a:t>
            </a:r>
            <a:r>
              <a:rPr lang="es-MX" dirty="0" err="1" smtClean="0"/>
              <a:t>ridge</a:t>
            </a:r>
            <a:r>
              <a:rPr lang="es-MX" dirty="0" smtClean="0"/>
              <a:t>. En lugar de considerar todos los posibles árboles consideramos un conjunto de árboles indexados por un parámetro de ajuste </a:t>
            </a:r>
            <a:r>
              <a:rPr lang="es-MX" dirty="0" err="1" smtClean="0"/>
              <a:t>alpha</a:t>
            </a:r>
            <a:r>
              <a:rPr lang="es-MX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7001" y="5622409"/>
            <a:ext cx="3629025" cy="1009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61828" y="5997614"/>
            <a:ext cx="342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(En </a:t>
            </a:r>
            <a:r>
              <a:rPr lang="es-MX" dirty="0"/>
              <a:t>R no soportado en </a:t>
            </a:r>
            <a:r>
              <a:rPr lang="es-MX" dirty="0" err="1"/>
              <a:t>scikit-learn</a:t>
            </a:r>
            <a:r>
              <a:rPr lang="es-MX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Algoritmo para construir un árbol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22139"/>
            <a:ext cx="6619875" cy="43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Árboles de clasificación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Similar al árbol de regresión, excepto que usado para predecir una variable cualitativa en lugar de una variable cuantitativa.</a:t>
            </a:r>
          </a:p>
          <a:p>
            <a:endParaRPr lang="es-MX" dirty="0"/>
          </a:p>
          <a:p>
            <a:r>
              <a:rPr lang="es-MX" dirty="0" smtClean="0"/>
              <a:t>Predecimos cada observación perteneciente a la clase más común en las observaciones de entrenamiento a la cual pertenece.</a:t>
            </a:r>
          </a:p>
          <a:p>
            <a:endParaRPr lang="es-MX" dirty="0" smtClean="0"/>
          </a:p>
          <a:p>
            <a:r>
              <a:rPr lang="es-MX" dirty="0" smtClean="0"/>
              <a:t>Al interpretar los resultados de un árbol de clasificación usualmente estamos interesados en no sólo en mostrar la predicción de la clase sino también observar las proporciones de las diferentes categorías.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Arboles de clasificación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015"/>
          </a:xfrm>
        </p:spPr>
        <p:txBody>
          <a:bodyPr/>
          <a:lstStyle/>
          <a:p>
            <a:r>
              <a:rPr lang="es-MX" dirty="0" smtClean="0"/>
              <a:t>En cada región se calcular el error de que el dato observado no corresponda al dato modal de la región m. Se promedian esos errores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8756" y="2969577"/>
            <a:ext cx="2798308" cy="7030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27909" y="3974812"/>
            <a:ext cx="79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Otra alternativa ampliamente utilizada es el coeficiente de GINI: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64" y="4638266"/>
            <a:ext cx="2247900" cy="638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45623" y="5594605"/>
            <a:ext cx="794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medida se minimiza en los extremos y es un grado de pureza de la región. Es decir cuando los valores son cercanos a cero o a uno.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6998</TotalTime>
  <Words>862</Words>
  <Application>Microsoft Office PowerPoint</Application>
  <PresentationFormat>Panorámica</PresentationFormat>
  <Paragraphs>83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Modelos basados en árboles</vt:lpstr>
      <vt:lpstr>Pronósticos a través de árboles</vt:lpstr>
      <vt:lpstr>Construcción de las regiones.</vt:lpstr>
      <vt:lpstr>Proceso de creación de regiones</vt:lpstr>
      <vt:lpstr>Partición de la población</vt:lpstr>
      <vt:lpstr>Proceso de podado</vt:lpstr>
      <vt:lpstr>Algoritmo para construir un árbol</vt:lpstr>
      <vt:lpstr>Árboles de clasificación</vt:lpstr>
      <vt:lpstr>Arboles de clasificación</vt:lpstr>
      <vt:lpstr>Bagging</vt:lpstr>
      <vt:lpstr>Bagging</vt:lpstr>
      <vt:lpstr>Random Forest</vt:lpstr>
      <vt:lpstr>Importancia de las variables</vt:lpstr>
      <vt:lpstr>Boosting (bgm)</vt:lpstr>
      <vt:lpstr>Gradient Boosting</vt:lpstr>
      <vt:lpstr>Adaptative Boosting</vt:lpstr>
      <vt:lpstr>Método adaptativo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_</dc:creator>
  <cp:lastModifiedBy>José _</cp:lastModifiedBy>
  <cp:revision>29</cp:revision>
  <dcterms:created xsi:type="dcterms:W3CDTF">2020-03-12T19:46:08Z</dcterms:created>
  <dcterms:modified xsi:type="dcterms:W3CDTF">2020-03-21T12:24:21Z</dcterms:modified>
</cp:coreProperties>
</file>