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94" r:id="rId2"/>
    <p:sldId id="293" r:id="rId3"/>
    <p:sldId id="284" r:id="rId4"/>
    <p:sldId id="292" r:id="rId5"/>
    <p:sldId id="296" r:id="rId6"/>
    <p:sldId id="297" r:id="rId7"/>
    <p:sldId id="298" r:id="rId8"/>
    <p:sldId id="299" r:id="rId9"/>
    <p:sldId id="303" r:id="rId10"/>
    <p:sldId id="301" r:id="rId11"/>
    <p:sldId id="300" r:id="rId12"/>
    <p:sldId id="302" r:id="rId13"/>
    <p:sldId id="295" r:id="rId14"/>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53"/>
    <a:srgbClr val="FFA54B"/>
    <a:srgbClr val="F7E76F"/>
    <a:srgbClr val="FFFF4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12172-2E20-8F6F-33B4-79908C0930F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2C4E76C0-68BA-0B48-0467-20B85458C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42A971E3-0C07-8685-ECD0-ED5D97951ADC}"/>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5" name="Marcador de pie de página 4">
            <a:extLst>
              <a:ext uri="{FF2B5EF4-FFF2-40B4-BE49-F238E27FC236}">
                <a16:creationId xmlns:a16="http://schemas.microsoft.com/office/drawing/2014/main" id="{54E5B692-5418-6228-B88E-FB81896984F2}"/>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55D9D174-BEFE-B369-6749-8DB08990ADEF}"/>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95597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B8AC3-0A9C-1AF4-2FD6-1259B9F5C7B1}"/>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8BA670DA-BDCD-5491-FCED-C8776EB77B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B333DF0-4A90-F1E0-BC4B-47BF950CBE6D}"/>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5" name="Marcador de pie de página 4">
            <a:extLst>
              <a:ext uri="{FF2B5EF4-FFF2-40B4-BE49-F238E27FC236}">
                <a16:creationId xmlns:a16="http://schemas.microsoft.com/office/drawing/2014/main" id="{E38AAF88-E61F-0EE0-DD78-E852CD685644}"/>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4AFB8146-FF44-2BF0-D584-DB0119A9893F}"/>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97628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1FB595-3E83-63F5-007E-3590ACFD852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D8E01784-A5CE-9DB8-23D6-DC02CCB8CDC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41E1935B-89C3-89D9-6D36-A09F5B5483B2}"/>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5" name="Marcador de pie de página 4">
            <a:extLst>
              <a:ext uri="{FF2B5EF4-FFF2-40B4-BE49-F238E27FC236}">
                <a16:creationId xmlns:a16="http://schemas.microsoft.com/office/drawing/2014/main" id="{631FEF9C-988B-58FB-70BA-6CDA2D30D735}"/>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8325D3EF-D9C0-4A37-C232-B8338C8007FC}"/>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106815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940C6-7D35-B13F-C359-42B3351EC33F}"/>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62DA2863-3883-AAEA-6DD8-17FE121930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6A53A4BE-B97C-2596-D9BC-CA3B9C73D7FB}"/>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5" name="Marcador de pie de página 4">
            <a:extLst>
              <a:ext uri="{FF2B5EF4-FFF2-40B4-BE49-F238E27FC236}">
                <a16:creationId xmlns:a16="http://schemas.microsoft.com/office/drawing/2014/main" id="{02BB2F88-C355-9CFA-9134-F6F48E4D7816}"/>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C8F2E51E-B928-D30D-B6CB-5C749A8A334E}"/>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304512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8546A-6A27-9106-7FA5-3AEB0A44CF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EA2DAF1-1A1F-EF42-080F-77410DA23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C13271A-0F87-BA32-1D1E-CA4B9B5325EB}"/>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5" name="Marcador de pie de página 4">
            <a:extLst>
              <a:ext uri="{FF2B5EF4-FFF2-40B4-BE49-F238E27FC236}">
                <a16:creationId xmlns:a16="http://schemas.microsoft.com/office/drawing/2014/main" id="{1CA595F8-528D-F835-F347-FBFC53C76B33}"/>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832A0893-1B4C-4761-91F7-53D7034D0B0F}"/>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175568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1FDCB-81C6-63DE-518C-3FA15347B07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08DDF409-BA0C-AADB-6877-1C8D8FF6823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8F2FA86B-3CCD-DC65-6A42-31E54DA7DD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23DCBCAE-72AD-3FAC-CFBB-950184406BAF}"/>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6" name="Marcador de pie de página 5">
            <a:extLst>
              <a:ext uri="{FF2B5EF4-FFF2-40B4-BE49-F238E27FC236}">
                <a16:creationId xmlns:a16="http://schemas.microsoft.com/office/drawing/2014/main" id="{B41011FC-2AA3-943B-983B-9EF8BE59EFCD}"/>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8FF0E9B3-9858-89B1-AE83-DD3AFEAD2096}"/>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186264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52724-32BF-A90F-CF5D-787B2CB8E21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BFCB62A0-0445-602E-EFB9-BC6B2C225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85D13F-3900-A1D1-B5A7-EAF2AE522ED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211FFC9B-AFFE-8272-1000-122378457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FA4400C-911F-DF13-7637-13C17C5EA74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E7B34F3D-4230-C5AB-305B-4AD72E0D6B43}"/>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8" name="Marcador de pie de página 7">
            <a:extLst>
              <a:ext uri="{FF2B5EF4-FFF2-40B4-BE49-F238E27FC236}">
                <a16:creationId xmlns:a16="http://schemas.microsoft.com/office/drawing/2014/main" id="{63A4CE21-AF58-AC2A-D82A-AC6B434848D6}"/>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1F9D9D76-D776-B3C0-7191-45A965D3D4CF}"/>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80353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2F095-0880-60BD-7DC4-5EC76486FF1C}"/>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9315A165-E3FB-6B46-AD5F-DAE2CB6F9DE6}"/>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4" name="Marcador de pie de página 3">
            <a:extLst>
              <a:ext uri="{FF2B5EF4-FFF2-40B4-BE49-F238E27FC236}">
                <a16:creationId xmlns:a16="http://schemas.microsoft.com/office/drawing/2014/main" id="{85A7C132-AF3E-4EC7-D839-44CD7F5FFFB5}"/>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614A79FA-ED2D-EF78-1D86-3BC84FEBF8EF}"/>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126303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2CDE3E2-66DD-7315-08AE-8A0618009C67}"/>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3" name="Marcador de pie de página 2">
            <a:extLst>
              <a:ext uri="{FF2B5EF4-FFF2-40B4-BE49-F238E27FC236}">
                <a16:creationId xmlns:a16="http://schemas.microsoft.com/office/drawing/2014/main" id="{2E98545A-A895-A7F0-69C6-FAB50B51CD7A}"/>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829503FA-67CE-9AE3-F527-C21E4710190D}"/>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163620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0F524-9133-D179-ABA5-4643A5D045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14FD6376-2EAD-DDE3-FA21-F94EB75DA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6D945B4D-CDA4-DC9F-99A9-A3CC211EE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9D18E2-A754-5C74-3CB9-64B9B91BF3CF}"/>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6" name="Marcador de pie de página 5">
            <a:extLst>
              <a:ext uri="{FF2B5EF4-FFF2-40B4-BE49-F238E27FC236}">
                <a16:creationId xmlns:a16="http://schemas.microsoft.com/office/drawing/2014/main" id="{A6FAF587-9781-8309-F6D0-44CA669A129B}"/>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F5627674-AB9C-41F5-0188-F81C18C2C6F2}"/>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15494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69C26-81A9-0446-7B82-AC24DFF090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218212A3-ECCE-E24D-578D-DAD1E9F11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F0720B4E-5750-99A8-12FB-1B3AA0B41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3128EE3-DB10-520D-896F-F25FF5FDCA70}"/>
              </a:ext>
            </a:extLst>
          </p:cNvPr>
          <p:cNvSpPr>
            <a:spLocks noGrp="1"/>
          </p:cNvSpPr>
          <p:nvPr>
            <p:ph type="dt" sz="half" idx="10"/>
          </p:nvPr>
        </p:nvSpPr>
        <p:spPr/>
        <p:txBody>
          <a:bodyPr/>
          <a:lstStyle/>
          <a:p>
            <a:fld id="{EBCD3264-BDE8-46A7-AD0A-68E7D690DED0}" type="datetimeFigureOut">
              <a:rPr lang="es-CR" smtClean="0"/>
              <a:t>20/7/2023</a:t>
            </a:fld>
            <a:endParaRPr lang="es-CR"/>
          </a:p>
        </p:txBody>
      </p:sp>
      <p:sp>
        <p:nvSpPr>
          <p:cNvPr id="6" name="Marcador de pie de página 5">
            <a:extLst>
              <a:ext uri="{FF2B5EF4-FFF2-40B4-BE49-F238E27FC236}">
                <a16:creationId xmlns:a16="http://schemas.microsoft.com/office/drawing/2014/main" id="{000EB6CA-4AA2-B4C7-EA25-454DF4118DE3}"/>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111F2F2B-7A0B-0E30-1987-33365C2AA0BF}"/>
              </a:ext>
            </a:extLst>
          </p:cNvPr>
          <p:cNvSpPr>
            <a:spLocks noGrp="1"/>
          </p:cNvSpPr>
          <p:nvPr>
            <p:ph type="sldNum" sz="quarter" idx="12"/>
          </p:nvPr>
        </p:nvSpPr>
        <p:spPr/>
        <p:txBody>
          <a:bodyPr/>
          <a:lstStyle/>
          <a:p>
            <a:fld id="{298BBFC8-B83E-4E16-A80E-7CAF6C17B00E}" type="slidenum">
              <a:rPr lang="es-CR" smtClean="0"/>
              <a:t>‹Nº›</a:t>
            </a:fld>
            <a:endParaRPr lang="es-CR"/>
          </a:p>
        </p:txBody>
      </p:sp>
    </p:spTree>
    <p:extLst>
      <p:ext uri="{BB962C8B-B14F-4D97-AF65-F5344CB8AC3E}">
        <p14:creationId xmlns:p14="http://schemas.microsoft.com/office/powerpoint/2010/main" val="148012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AC7557B-25BA-B3CA-F682-63AE5B6DC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B65033E1-1D47-DE82-7126-209B6F5A5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B61739EF-B9E5-AF92-D0D0-D86D4BA7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3264-BDE8-46A7-AD0A-68E7D690DED0}" type="datetimeFigureOut">
              <a:rPr lang="es-CR" smtClean="0"/>
              <a:t>20/7/2023</a:t>
            </a:fld>
            <a:endParaRPr lang="es-CR"/>
          </a:p>
        </p:txBody>
      </p:sp>
      <p:sp>
        <p:nvSpPr>
          <p:cNvPr id="5" name="Marcador de pie de página 4">
            <a:extLst>
              <a:ext uri="{FF2B5EF4-FFF2-40B4-BE49-F238E27FC236}">
                <a16:creationId xmlns:a16="http://schemas.microsoft.com/office/drawing/2014/main" id="{C8AAF913-7C20-876A-F106-C20544A30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id="{5E60F44F-EF8B-2824-9021-363A2D8AD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BBFC8-B83E-4E16-A80E-7CAF6C17B00E}" type="slidenum">
              <a:rPr lang="es-CR" smtClean="0"/>
              <a:t>‹Nº›</a:t>
            </a:fld>
            <a:endParaRPr lang="es-CR"/>
          </a:p>
        </p:txBody>
      </p:sp>
    </p:spTree>
    <p:extLst>
      <p:ext uri="{BB962C8B-B14F-4D97-AF65-F5344CB8AC3E}">
        <p14:creationId xmlns:p14="http://schemas.microsoft.com/office/powerpoint/2010/main" val="258291881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1F46F-BE8D-BEEB-18E4-1A121DE3D1E8}"/>
              </a:ext>
            </a:extLst>
          </p:cNvPr>
          <p:cNvSpPr>
            <a:spLocks noGrp="1"/>
          </p:cNvSpPr>
          <p:nvPr>
            <p:ph type="title"/>
          </p:nvPr>
        </p:nvSpPr>
        <p:spPr/>
        <p:txBody>
          <a:bodyPr>
            <a:normAutofit fontScale="90000"/>
          </a:bodyPr>
          <a:lstStyle/>
          <a:p>
            <a:r>
              <a:rPr lang="es-MX" dirty="0"/>
              <a:t>Tamaños de muestra para la razón de desocupación (trimestral) y la proporción de pobreza extrema (anual) y rotaciones</a:t>
            </a:r>
            <a:endParaRPr lang="es-419" dirty="0"/>
          </a:p>
        </p:txBody>
      </p:sp>
      <p:sp>
        <p:nvSpPr>
          <p:cNvPr id="3" name="Marcador de texto 2">
            <a:extLst>
              <a:ext uri="{FF2B5EF4-FFF2-40B4-BE49-F238E27FC236}">
                <a16:creationId xmlns:a16="http://schemas.microsoft.com/office/drawing/2014/main" id="{E3D039C2-A816-01F0-EA79-E79D58E718B7}"/>
              </a:ext>
            </a:extLst>
          </p:cNvPr>
          <p:cNvSpPr>
            <a:spLocks noGrp="1"/>
          </p:cNvSpPr>
          <p:nvPr>
            <p:ph type="body" idx="1"/>
          </p:nvPr>
        </p:nvSpPr>
        <p:spPr/>
        <p:txBody>
          <a:bodyPr>
            <a:normAutofit/>
          </a:bodyPr>
          <a:lstStyle/>
          <a:p>
            <a:r>
              <a:rPr lang="es-MX" sz="2500" b="1" dirty="0"/>
              <a:t>CEPAL – IENC (Costa Rica)</a:t>
            </a:r>
            <a:endParaRPr lang="es-419" sz="2500" b="1" dirty="0"/>
          </a:p>
        </p:txBody>
      </p:sp>
    </p:spTree>
    <p:extLst>
      <p:ext uri="{BB962C8B-B14F-4D97-AF65-F5344CB8AC3E}">
        <p14:creationId xmlns:p14="http://schemas.microsoft.com/office/powerpoint/2010/main" val="171990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3FEF4-8D16-EDB9-4BE6-EABA55087C1C}"/>
              </a:ext>
            </a:extLst>
          </p:cNvPr>
          <p:cNvSpPr>
            <a:spLocks noGrp="1"/>
          </p:cNvSpPr>
          <p:nvPr>
            <p:ph type="title"/>
          </p:nvPr>
        </p:nvSpPr>
        <p:spPr/>
        <p:txBody>
          <a:bodyPr/>
          <a:lstStyle/>
          <a:p>
            <a:pPr algn="ctr"/>
            <a:r>
              <a:rPr lang="es-MX" dirty="0"/>
              <a:t>Procedimiento de rotación</a:t>
            </a:r>
            <a:endParaRPr lang="es-419" dirty="0"/>
          </a:p>
        </p:txBody>
      </p:sp>
      <p:pic>
        <p:nvPicPr>
          <p:cNvPr id="4" name="Imagen 3">
            <a:extLst>
              <a:ext uri="{FF2B5EF4-FFF2-40B4-BE49-F238E27FC236}">
                <a16:creationId xmlns:a16="http://schemas.microsoft.com/office/drawing/2014/main" id="{5534FBC0-9C4F-F5E1-AD23-348C51F2E311}"/>
              </a:ext>
            </a:extLst>
          </p:cNvPr>
          <p:cNvPicPr>
            <a:picLocks noChangeAspect="1"/>
          </p:cNvPicPr>
          <p:nvPr/>
        </p:nvPicPr>
        <p:blipFill>
          <a:blip r:embed="rId2"/>
          <a:stretch>
            <a:fillRect/>
          </a:stretch>
        </p:blipFill>
        <p:spPr>
          <a:xfrm>
            <a:off x="1487130" y="2076846"/>
            <a:ext cx="8677275" cy="1095375"/>
          </a:xfrm>
          <a:prstGeom prst="rect">
            <a:avLst/>
          </a:prstGeom>
        </p:spPr>
      </p:pic>
      <p:sp>
        <p:nvSpPr>
          <p:cNvPr id="5" name="CuadroTexto 4">
            <a:extLst>
              <a:ext uri="{FF2B5EF4-FFF2-40B4-BE49-F238E27FC236}">
                <a16:creationId xmlns:a16="http://schemas.microsoft.com/office/drawing/2014/main" id="{D39BEAAA-4C32-CD19-3BD5-CCABECB264A8}"/>
              </a:ext>
            </a:extLst>
          </p:cNvPr>
          <p:cNvSpPr txBox="1"/>
          <p:nvPr/>
        </p:nvSpPr>
        <p:spPr>
          <a:xfrm>
            <a:off x="577645" y="1387256"/>
            <a:ext cx="11353800" cy="646331"/>
          </a:xfrm>
          <a:prstGeom prst="rect">
            <a:avLst/>
          </a:prstGeom>
          <a:noFill/>
        </p:spPr>
        <p:txBody>
          <a:bodyPr wrap="square" rtlCol="0">
            <a:spAutoFit/>
          </a:bodyPr>
          <a:lstStyle/>
          <a:p>
            <a:r>
              <a:rPr lang="es-MX" dirty="0"/>
              <a:t>Hay 5.975 UPM en la región central, estas se reparten en 156 paneles de un tamaño aproximadamente 38 UPM por paneles  (5.975 / 156): </a:t>
            </a:r>
            <a:endParaRPr lang="es-419" dirty="0"/>
          </a:p>
        </p:txBody>
      </p:sp>
      <p:pic>
        <p:nvPicPr>
          <p:cNvPr id="7" name="Imagen 6">
            <a:extLst>
              <a:ext uri="{FF2B5EF4-FFF2-40B4-BE49-F238E27FC236}">
                <a16:creationId xmlns:a16="http://schemas.microsoft.com/office/drawing/2014/main" id="{3978FCAB-2EB7-9145-933B-1E4432953534}"/>
              </a:ext>
            </a:extLst>
          </p:cNvPr>
          <p:cNvPicPr>
            <a:picLocks noChangeAspect="1"/>
          </p:cNvPicPr>
          <p:nvPr/>
        </p:nvPicPr>
        <p:blipFill>
          <a:blip r:embed="rId3"/>
          <a:stretch>
            <a:fillRect/>
          </a:stretch>
        </p:blipFill>
        <p:spPr>
          <a:xfrm>
            <a:off x="1605118" y="4984043"/>
            <a:ext cx="7658100" cy="1390650"/>
          </a:xfrm>
          <a:prstGeom prst="rect">
            <a:avLst/>
          </a:prstGeom>
        </p:spPr>
      </p:pic>
      <p:sp>
        <p:nvSpPr>
          <p:cNvPr id="12" name="CuadroTexto 11">
            <a:extLst>
              <a:ext uri="{FF2B5EF4-FFF2-40B4-BE49-F238E27FC236}">
                <a16:creationId xmlns:a16="http://schemas.microsoft.com/office/drawing/2014/main" id="{CED057A3-F078-8B06-CD7D-900F7389117D}"/>
              </a:ext>
            </a:extLst>
          </p:cNvPr>
          <p:cNvSpPr txBox="1"/>
          <p:nvPr/>
        </p:nvSpPr>
        <p:spPr>
          <a:xfrm>
            <a:off x="577645" y="3224115"/>
            <a:ext cx="11353800" cy="923330"/>
          </a:xfrm>
          <a:prstGeom prst="rect">
            <a:avLst/>
          </a:prstGeom>
          <a:noFill/>
        </p:spPr>
        <p:txBody>
          <a:bodyPr wrap="square">
            <a:spAutoFit/>
          </a:bodyPr>
          <a:lstStyle/>
          <a:p>
            <a:r>
              <a:rPr lang="es-MX" dirty="0"/>
              <a:t>En cada trimestre se requiere realizar un total de 952 UPM den la región central (ver diapositiva anterior), para lograr esto se deben utilizar 15 paneles por trimestre, por lo tanto se requerirán asignar aproximadamente 63 paneles por UPM (952 / 116)</a:t>
            </a:r>
            <a:endParaRPr lang="es-419" dirty="0"/>
          </a:p>
        </p:txBody>
      </p:sp>
      <p:pic>
        <p:nvPicPr>
          <p:cNvPr id="14" name="Imagen 13">
            <a:extLst>
              <a:ext uri="{FF2B5EF4-FFF2-40B4-BE49-F238E27FC236}">
                <a16:creationId xmlns:a16="http://schemas.microsoft.com/office/drawing/2014/main" id="{6B42D6FB-7099-EE19-89F7-8B16725D2BFD}"/>
              </a:ext>
            </a:extLst>
          </p:cNvPr>
          <p:cNvPicPr>
            <a:picLocks noChangeAspect="1"/>
          </p:cNvPicPr>
          <p:nvPr/>
        </p:nvPicPr>
        <p:blipFill>
          <a:blip r:embed="rId4"/>
          <a:stretch>
            <a:fillRect/>
          </a:stretch>
        </p:blipFill>
        <p:spPr>
          <a:xfrm>
            <a:off x="925154" y="4199339"/>
            <a:ext cx="9801225" cy="600075"/>
          </a:xfrm>
          <a:prstGeom prst="rect">
            <a:avLst/>
          </a:prstGeom>
        </p:spPr>
      </p:pic>
      <p:sp>
        <p:nvSpPr>
          <p:cNvPr id="18" name="CuadroTexto 17">
            <a:extLst>
              <a:ext uri="{FF2B5EF4-FFF2-40B4-BE49-F238E27FC236}">
                <a16:creationId xmlns:a16="http://schemas.microsoft.com/office/drawing/2014/main" id="{C60A801B-77EA-D682-015D-F89C037C89CB}"/>
              </a:ext>
            </a:extLst>
          </p:cNvPr>
          <p:cNvSpPr txBox="1"/>
          <p:nvPr/>
        </p:nvSpPr>
        <p:spPr>
          <a:xfrm>
            <a:off x="577645" y="6368911"/>
            <a:ext cx="6098458" cy="369332"/>
          </a:xfrm>
          <a:prstGeom prst="rect">
            <a:avLst/>
          </a:prstGeom>
          <a:noFill/>
        </p:spPr>
        <p:txBody>
          <a:bodyPr wrap="square">
            <a:spAutoFit/>
          </a:bodyPr>
          <a:lstStyle/>
          <a:p>
            <a:r>
              <a:rPr lang="es-MX" dirty="0"/>
              <a:t>Se requiere crear </a:t>
            </a:r>
            <a:r>
              <a:rPr lang="es-MX" dirty="0" err="1"/>
              <a:t>UPMs</a:t>
            </a:r>
            <a:r>
              <a:rPr lang="es-MX" dirty="0"/>
              <a:t> virtuales: </a:t>
            </a:r>
            <a:endParaRPr lang="es-419" dirty="0"/>
          </a:p>
        </p:txBody>
      </p:sp>
    </p:spTree>
    <p:extLst>
      <p:ext uri="{BB962C8B-B14F-4D97-AF65-F5344CB8AC3E}">
        <p14:creationId xmlns:p14="http://schemas.microsoft.com/office/powerpoint/2010/main" val="162551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FD675-2264-1566-02B0-A601D9F6E4BE}"/>
              </a:ext>
            </a:extLst>
          </p:cNvPr>
          <p:cNvSpPr>
            <a:spLocks noGrp="1"/>
          </p:cNvSpPr>
          <p:nvPr>
            <p:ph type="title"/>
          </p:nvPr>
        </p:nvSpPr>
        <p:spPr/>
        <p:txBody>
          <a:bodyPr/>
          <a:lstStyle/>
          <a:p>
            <a:r>
              <a:rPr lang="es-MX" dirty="0"/>
              <a:t>Creación de UPMS virtuales y asignación de estas a los paneles</a:t>
            </a:r>
            <a:endParaRPr lang="es-419" dirty="0"/>
          </a:p>
        </p:txBody>
      </p:sp>
      <p:pic>
        <p:nvPicPr>
          <p:cNvPr id="5" name="Imagen 4">
            <a:extLst>
              <a:ext uri="{FF2B5EF4-FFF2-40B4-BE49-F238E27FC236}">
                <a16:creationId xmlns:a16="http://schemas.microsoft.com/office/drawing/2014/main" id="{1EBB9008-77EB-958D-94EA-783DF5446D3A}"/>
              </a:ext>
            </a:extLst>
          </p:cNvPr>
          <p:cNvPicPr>
            <a:picLocks noChangeAspect="1"/>
          </p:cNvPicPr>
          <p:nvPr/>
        </p:nvPicPr>
        <p:blipFill>
          <a:blip r:embed="rId2"/>
          <a:stretch>
            <a:fillRect/>
          </a:stretch>
        </p:blipFill>
        <p:spPr>
          <a:xfrm>
            <a:off x="1001653" y="2571299"/>
            <a:ext cx="11190347" cy="1430440"/>
          </a:xfrm>
          <a:prstGeom prst="rect">
            <a:avLst/>
          </a:prstGeom>
        </p:spPr>
      </p:pic>
      <p:sp>
        <p:nvSpPr>
          <p:cNvPr id="7" name="CuadroTexto 6">
            <a:extLst>
              <a:ext uri="{FF2B5EF4-FFF2-40B4-BE49-F238E27FC236}">
                <a16:creationId xmlns:a16="http://schemas.microsoft.com/office/drawing/2014/main" id="{9CF0CA85-CE19-1F9D-654E-1402ECF92967}"/>
              </a:ext>
            </a:extLst>
          </p:cNvPr>
          <p:cNvSpPr txBox="1"/>
          <p:nvPr/>
        </p:nvSpPr>
        <p:spPr>
          <a:xfrm>
            <a:off x="985683" y="1792446"/>
            <a:ext cx="9559413" cy="646331"/>
          </a:xfrm>
          <a:prstGeom prst="rect">
            <a:avLst/>
          </a:prstGeom>
          <a:noFill/>
        </p:spPr>
        <p:txBody>
          <a:bodyPr wrap="square">
            <a:spAutoFit/>
          </a:bodyPr>
          <a:lstStyle/>
          <a:p>
            <a:r>
              <a:rPr lang="es-MX" dirty="0"/>
              <a:t>Se construyen 11.950 </a:t>
            </a:r>
            <a:r>
              <a:rPr lang="es-MX" dirty="0" err="1"/>
              <a:t>UPMs</a:t>
            </a:r>
            <a:r>
              <a:rPr lang="es-MX" dirty="0"/>
              <a:t> y se asignan a los 116 paneles, se asignan aproximadamente 76 UPM en cada panel.</a:t>
            </a:r>
            <a:endParaRPr lang="es-419" dirty="0"/>
          </a:p>
        </p:txBody>
      </p:sp>
      <p:pic>
        <p:nvPicPr>
          <p:cNvPr id="9" name="Imagen 8">
            <a:extLst>
              <a:ext uri="{FF2B5EF4-FFF2-40B4-BE49-F238E27FC236}">
                <a16:creationId xmlns:a16="http://schemas.microsoft.com/office/drawing/2014/main" id="{FB0C6205-0D92-2A39-14F7-460D3E2465DB}"/>
              </a:ext>
            </a:extLst>
          </p:cNvPr>
          <p:cNvPicPr>
            <a:picLocks noChangeAspect="1"/>
          </p:cNvPicPr>
          <p:nvPr/>
        </p:nvPicPr>
        <p:blipFill>
          <a:blip r:embed="rId3"/>
          <a:stretch>
            <a:fillRect/>
          </a:stretch>
        </p:blipFill>
        <p:spPr>
          <a:xfrm>
            <a:off x="1208130" y="5098903"/>
            <a:ext cx="7153275" cy="1323975"/>
          </a:xfrm>
          <a:prstGeom prst="rect">
            <a:avLst/>
          </a:prstGeom>
        </p:spPr>
      </p:pic>
      <p:sp>
        <p:nvSpPr>
          <p:cNvPr id="11" name="CuadroTexto 10">
            <a:extLst>
              <a:ext uri="{FF2B5EF4-FFF2-40B4-BE49-F238E27FC236}">
                <a16:creationId xmlns:a16="http://schemas.microsoft.com/office/drawing/2014/main" id="{D834C0C2-421B-DE9F-E105-33F48E9C9EFF}"/>
              </a:ext>
            </a:extLst>
          </p:cNvPr>
          <p:cNvSpPr txBox="1"/>
          <p:nvPr/>
        </p:nvSpPr>
        <p:spPr>
          <a:xfrm>
            <a:off x="985682" y="4314000"/>
            <a:ext cx="9146459" cy="646331"/>
          </a:xfrm>
          <a:prstGeom prst="rect">
            <a:avLst/>
          </a:prstGeom>
          <a:noFill/>
        </p:spPr>
        <p:txBody>
          <a:bodyPr wrap="square">
            <a:spAutoFit/>
          </a:bodyPr>
          <a:lstStyle/>
          <a:p>
            <a:r>
              <a:rPr lang="es-MX" dirty="0"/>
              <a:t>Los 64 paneles que se deben seleccionar en cada panel para alcanzar el tamaño de muestra trimestral de 952 UPMS ya se pueden obtener  a partir de las 76 </a:t>
            </a:r>
            <a:r>
              <a:rPr lang="es-MX" dirty="0" err="1"/>
              <a:t>UPMs</a:t>
            </a:r>
            <a:r>
              <a:rPr lang="es-MX" dirty="0"/>
              <a:t>:</a:t>
            </a:r>
            <a:endParaRPr lang="es-419" dirty="0"/>
          </a:p>
        </p:txBody>
      </p:sp>
    </p:spTree>
    <p:extLst>
      <p:ext uri="{BB962C8B-B14F-4D97-AF65-F5344CB8AC3E}">
        <p14:creationId xmlns:p14="http://schemas.microsoft.com/office/powerpoint/2010/main" val="183541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151D8-299D-458A-B519-F826E0A0860C}"/>
              </a:ext>
            </a:extLst>
          </p:cNvPr>
          <p:cNvSpPr>
            <a:spLocks noGrp="1"/>
          </p:cNvSpPr>
          <p:nvPr>
            <p:ph type="title"/>
          </p:nvPr>
        </p:nvSpPr>
        <p:spPr/>
        <p:txBody>
          <a:bodyPr/>
          <a:lstStyle/>
          <a:p>
            <a:r>
              <a:rPr lang="es-MX" dirty="0"/>
              <a:t>Estructura de selección de </a:t>
            </a:r>
            <a:r>
              <a:rPr lang="es-MX" dirty="0" err="1"/>
              <a:t>UPMs</a:t>
            </a:r>
            <a:r>
              <a:rPr lang="es-MX" dirty="0"/>
              <a:t> virtuales durante el periodo de 12 años</a:t>
            </a:r>
            <a:endParaRPr lang="es-419" dirty="0"/>
          </a:p>
        </p:txBody>
      </p:sp>
      <p:pic>
        <p:nvPicPr>
          <p:cNvPr id="5" name="Imagen 4">
            <a:extLst>
              <a:ext uri="{FF2B5EF4-FFF2-40B4-BE49-F238E27FC236}">
                <a16:creationId xmlns:a16="http://schemas.microsoft.com/office/drawing/2014/main" id="{AFCFCDEE-A443-0E3A-B830-8622437D7391}"/>
              </a:ext>
            </a:extLst>
          </p:cNvPr>
          <p:cNvPicPr>
            <a:picLocks noChangeAspect="1"/>
          </p:cNvPicPr>
          <p:nvPr/>
        </p:nvPicPr>
        <p:blipFill>
          <a:blip r:embed="rId2"/>
          <a:stretch>
            <a:fillRect/>
          </a:stretch>
        </p:blipFill>
        <p:spPr>
          <a:xfrm>
            <a:off x="1364379" y="2071380"/>
            <a:ext cx="7781925" cy="4219575"/>
          </a:xfrm>
          <a:prstGeom prst="rect">
            <a:avLst/>
          </a:prstGeom>
        </p:spPr>
      </p:pic>
    </p:spTree>
    <p:extLst>
      <p:ext uri="{BB962C8B-B14F-4D97-AF65-F5344CB8AC3E}">
        <p14:creationId xmlns:p14="http://schemas.microsoft.com/office/powerpoint/2010/main" val="349799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00365A1-BFFC-12FB-30EA-7DF66E168CD6}"/>
              </a:ext>
            </a:extLst>
          </p:cNvPr>
          <p:cNvSpPr txBox="1"/>
          <p:nvPr/>
        </p:nvSpPr>
        <p:spPr>
          <a:xfrm>
            <a:off x="4669094" y="3318076"/>
            <a:ext cx="6098458" cy="1015663"/>
          </a:xfrm>
          <a:prstGeom prst="rect">
            <a:avLst/>
          </a:prstGeom>
          <a:noFill/>
        </p:spPr>
        <p:txBody>
          <a:bodyPr wrap="square">
            <a:spAutoFit/>
          </a:bodyPr>
          <a:lstStyle/>
          <a:p>
            <a:r>
              <a:rPr lang="es-MX" sz="6000" dirty="0"/>
              <a:t>!Gracias!</a:t>
            </a:r>
            <a:endParaRPr lang="es-419" sz="6000" dirty="0"/>
          </a:p>
        </p:txBody>
      </p:sp>
    </p:spTree>
    <p:extLst>
      <p:ext uri="{BB962C8B-B14F-4D97-AF65-F5344CB8AC3E}">
        <p14:creationId xmlns:p14="http://schemas.microsoft.com/office/powerpoint/2010/main" val="364589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13838-0A19-106B-D9F9-B430310D68C8}"/>
              </a:ext>
            </a:extLst>
          </p:cNvPr>
          <p:cNvSpPr>
            <a:spLocks noGrp="1"/>
          </p:cNvSpPr>
          <p:nvPr>
            <p:ph type="title"/>
          </p:nvPr>
        </p:nvSpPr>
        <p:spPr/>
        <p:txBody>
          <a:bodyPr/>
          <a:lstStyle/>
          <a:p>
            <a:r>
              <a:rPr lang="es-MX" dirty="0"/>
              <a:t>Objetivo </a:t>
            </a:r>
            <a:endParaRPr lang="es-419" dirty="0"/>
          </a:p>
        </p:txBody>
      </p:sp>
      <p:pic>
        <p:nvPicPr>
          <p:cNvPr id="5" name="Imagen 4">
            <a:extLst>
              <a:ext uri="{FF2B5EF4-FFF2-40B4-BE49-F238E27FC236}">
                <a16:creationId xmlns:a16="http://schemas.microsoft.com/office/drawing/2014/main" id="{23443972-C61A-AADE-B2C5-519D4215A650}"/>
              </a:ext>
            </a:extLst>
          </p:cNvPr>
          <p:cNvPicPr>
            <a:picLocks noChangeAspect="1"/>
          </p:cNvPicPr>
          <p:nvPr/>
        </p:nvPicPr>
        <p:blipFill rotWithShape="1">
          <a:blip r:embed="rId2"/>
          <a:srcRect l="1924" t="-1" b="-1150"/>
          <a:stretch/>
        </p:blipFill>
        <p:spPr>
          <a:xfrm>
            <a:off x="1246969" y="3782485"/>
            <a:ext cx="9698062" cy="2726951"/>
          </a:xfrm>
          <a:prstGeom prst="rect">
            <a:avLst/>
          </a:prstGeom>
          <a:ln>
            <a:solidFill>
              <a:schemeClr val="tx1"/>
            </a:solidFill>
          </a:ln>
        </p:spPr>
      </p:pic>
      <p:sp>
        <p:nvSpPr>
          <p:cNvPr id="6" name="CuadroTexto 5">
            <a:extLst>
              <a:ext uri="{FF2B5EF4-FFF2-40B4-BE49-F238E27FC236}">
                <a16:creationId xmlns:a16="http://schemas.microsoft.com/office/drawing/2014/main" id="{D3418250-0E3C-0F44-7863-13D66DE580F5}"/>
              </a:ext>
            </a:extLst>
          </p:cNvPr>
          <p:cNvSpPr txBox="1"/>
          <p:nvPr/>
        </p:nvSpPr>
        <p:spPr>
          <a:xfrm>
            <a:off x="1128716" y="1417638"/>
            <a:ext cx="10589343" cy="2585323"/>
          </a:xfrm>
          <a:prstGeom prst="rect">
            <a:avLst/>
          </a:prstGeom>
          <a:noFill/>
        </p:spPr>
        <p:txBody>
          <a:bodyPr wrap="square" rtlCol="0">
            <a:spAutoFit/>
          </a:bodyPr>
          <a:lstStyle/>
          <a:p>
            <a:r>
              <a:rPr lang="es-MX" dirty="0"/>
              <a:t>Determinar un escenario conjunto para el tamaño de muestra trimestral para la proporción de desocupados y anual para pobreza extrema.</a:t>
            </a:r>
          </a:p>
          <a:p>
            <a:endParaRPr lang="es-MX" dirty="0"/>
          </a:p>
          <a:p>
            <a:pPr marL="285750" indent="-285750">
              <a:buFont typeface="Arial" panose="020B0604020202020204" pitchFamily="34" charset="0"/>
              <a:buChar char="•"/>
            </a:pPr>
            <a:r>
              <a:rPr lang="es-MX" dirty="0"/>
              <a:t>Considera el esquema rotativo 5-0-0 definido para el sistema integrado de encuestas para determinar el tamaño de muestra de los dos principales parámetros trazadores</a:t>
            </a:r>
          </a:p>
          <a:p>
            <a:pPr marL="285750" indent="-285750">
              <a:buFont typeface="Arial" panose="020B0604020202020204" pitchFamily="34" charset="0"/>
              <a:buChar char="•"/>
            </a:pPr>
            <a:r>
              <a:rPr lang="es-MX" dirty="0"/>
              <a:t>Desarrollo de scripts computacionales y procedimientos para definir tamaño de muestra</a:t>
            </a:r>
          </a:p>
          <a:p>
            <a:pPr marL="285750" indent="-285750">
              <a:buFont typeface="Arial" panose="020B0604020202020204" pitchFamily="34" charset="0"/>
              <a:buChar char="•"/>
            </a:pPr>
            <a:r>
              <a:rPr lang="es-MX" dirty="0"/>
              <a:t>Documentar paso a paso los criterios para definir tamaños de muestra.</a:t>
            </a:r>
          </a:p>
          <a:p>
            <a:pPr marL="285750" indent="-285750">
              <a:buFont typeface="Arial" panose="020B0604020202020204" pitchFamily="34" charset="0"/>
              <a:buChar char="•"/>
            </a:pPr>
            <a:endParaRPr lang="es-MX" dirty="0"/>
          </a:p>
          <a:p>
            <a:r>
              <a:rPr lang="es-MX" dirty="0"/>
              <a:t> </a:t>
            </a:r>
            <a:endParaRPr lang="es-419" dirty="0"/>
          </a:p>
        </p:txBody>
      </p:sp>
    </p:spTree>
    <p:extLst>
      <p:ext uri="{BB962C8B-B14F-4D97-AF65-F5344CB8AC3E}">
        <p14:creationId xmlns:p14="http://schemas.microsoft.com/office/powerpoint/2010/main" val="157469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BA435-AA01-E9FA-6128-EEC5CB59E739}"/>
              </a:ext>
            </a:extLst>
          </p:cNvPr>
          <p:cNvSpPr>
            <a:spLocks noGrp="1"/>
          </p:cNvSpPr>
          <p:nvPr>
            <p:ph type="title"/>
          </p:nvPr>
        </p:nvSpPr>
        <p:spPr/>
        <p:txBody>
          <a:bodyPr/>
          <a:lstStyle/>
          <a:p>
            <a:r>
              <a:rPr lang="es-MX" dirty="0"/>
              <a:t>Estructura</a:t>
            </a:r>
            <a:endParaRPr lang="es-419" dirty="0"/>
          </a:p>
        </p:txBody>
      </p:sp>
      <p:sp>
        <p:nvSpPr>
          <p:cNvPr id="3" name="Marcador de contenido 2">
            <a:extLst>
              <a:ext uri="{FF2B5EF4-FFF2-40B4-BE49-F238E27FC236}">
                <a16:creationId xmlns:a16="http://schemas.microsoft.com/office/drawing/2014/main" id="{F0E0F8EF-6EF0-58F0-0E14-8B57F40F30E3}"/>
              </a:ext>
            </a:extLst>
          </p:cNvPr>
          <p:cNvSpPr>
            <a:spLocks noGrp="1"/>
          </p:cNvSpPr>
          <p:nvPr>
            <p:ph idx="1"/>
          </p:nvPr>
        </p:nvSpPr>
        <p:spPr>
          <a:xfrm>
            <a:off x="845575" y="1335024"/>
            <a:ext cx="10972800" cy="4525963"/>
          </a:xfrm>
        </p:spPr>
        <p:txBody>
          <a:bodyPr>
            <a:normAutofit fontScale="92500" lnSpcReduction="10000"/>
          </a:bodyPr>
          <a:lstStyle/>
          <a:p>
            <a:pPr marL="0" indent="0">
              <a:buNone/>
            </a:pPr>
            <a:r>
              <a:rPr lang="es-MX" dirty="0"/>
              <a:t>La estructura de scripts para generar los tamaños de muestra y el documento es:</a:t>
            </a:r>
          </a:p>
          <a:p>
            <a:pPr>
              <a:buFontTx/>
              <a:buChar char="-"/>
            </a:pPr>
            <a:r>
              <a:rPr lang="es-MX" dirty="0"/>
              <a:t>Documento</a:t>
            </a:r>
          </a:p>
          <a:p>
            <a:pPr lvl="1">
              <a:buFontTx/>
              <a:buChar char="-"/>
            </a:pPr>
            <a:r>
              <a:rPr lang="es-MX" b="1" dirty="0"/>
              <a:t>scripts</a:t>
            </a:r>
            <a:r>
              <a:rPr lang="es-MX" dirty="0"/>
              <a:t>: 1.TablaOptimizadaDesocupacion.Rmd, 1.TablaOptimizadaPobrezaExtrema.Rmd y 2.ArticulacionTamMuestra.Rmd</a:t>
            </a:r>
          </a:p>
          <a:p>
            <a:pPr lvl="1">
              <a:buFontTx/>
              <a:buChar char="-"/>
            </a:pPr>
            <a:r>
              <a:rPr lang="es-MX" dirty="0"/>
              <a:t>3.ArticulacionTamMuestraAjustado.Rmd y 4.TamArticulacionTamMuestraPaneles.Rmd</a:t>
            </a:r>
          </a:p>
          <a:p>
            <a:pPr lvl="2">
              <a:buFontTx/>
              <a:buChar char="-"/>
            </a:pPr>
            <a:r>
              <a:rPr lang="es-MX" dirty="0"/>
              <a:t>Funciones: </a:t>
            </a:r>
            <a:r>
              <a:rPr lang="es-MX" dirty="0" err="1"/>
              <a:t>f_tablaMue_desocupacion.R</a:t>
            </a:r>
            <a:r>
              <a:rPr lang="es-MX" dirty="0"/>
              <a:t> y </a:t>
            </a:r>
            <a:r>
              <a:rPr lang="es-MX" dirty="0" err="1"/>
              <a:t>f_tablaMue_pobrezaExtrema.R</a:t>
            </a:r>
            <a:endParaRPr lang="es-MX" dirty="0"/>
          </a:p>
          <a:p>
            <a:pPr lvl="1">
              <a:buFontTx/>
              <a:buChar char="-"/>
            </a:pPr>
            <a:r>
              <a:rPr lang="es-MX" b="1" dirty="0"/>
              <a:t>data</a:t>
            </a:r>
            <a:r>
              <a:rPr lang="es-MX" dirty="0"/>
              <a:t>: ParametrosTablasMuestreo_Desempleo.xlsx y ParametrosTablasMuestreo_PobrezaExtrema.xlsx</a:t>
            </a:r>
          </a:p>
          <a:p>
            <a:pPr lvl="1">
              <a:buFontTx/>
              <a:buChar char="-"/>
            </a:pPr>
            <a:r>
              <a:rPr lang="es-MX" b="1" dirty="0"/>
              <a:t>output</a:t>
            </a:r>
          </a:p>
          <a:p>
            <a:pPr lvl="2">
              <a:buFontTx/>
              <a:buChar char="-"/>
            </a:pPr>
            <a:r>
              <a:rPr lang="es-419" dirty="0"/>
              <a:t>1.TablaOptimizadaDesocupacion: </a:t>
            </a:r>
            <a:r>
              <a:rPr lang="es-419" dirty="0" err="1"/>
              <a:t>tabla_desocup.Rds</a:t>
            </a:r>
            <a:endParaRPr lang="es-419" dirty="0"/>
          </a:p>
          <a:p>
            <a:pPr lvl="2">
              <a:buFontTx/>
              <a:buChar char="-"/>
            </a:pPr>
            <a:r>
              <a:rPr lang="es-419" dirty="0"/>
              <a:t>1.TablaOptimizadaPobrezaExtrema: </a:t>
            </a:r>
            <a:r>
              <a:rPr lang="es-419" dirty="0" err="1"/>
              <a:t>tabla_PE.Rds</a:t>
            </a:r>
            <a:endParaRPr lang="es-MX" dirty="0"/>
          </a:p>
          <a:p>
            <a:pPr lvl="2">
              <a:buFontTx/>
              <a:buChar char="-"/>
            </a:pPr>
            <a:r>
              <a:rPr lang="es-419" dirty="0"/>
              <a:t>2.ArticulacionTamMuestra: resultados_desocupacion.xlsx y resultados_PE.xlsx</a:t>
            </a:r>
          </a:p>
          <a:p>
            <a:pPr lvl="2">
              <a:buFontTx/>
              <a:buChar char="-"/>
            </a:pPr>
            <a:r>
              <a:rPr lang="es-419" dirty="0"/>
              <a:t>3. </a:t>
            </a:r>
            <a:r>
              <a:rPr lang="es-419" dirty="0" err="1"/>
              <a:t>tabla_resultado_desoc</a:t>
            </a:r>
            <a:r>
              <a:rPr lang="es-419" dirty="0"/>
              <a:t> y tabla_resultado_PE.xlsx</a:t>
            </a:r>
          </a:p>
          <a:p>
            <a:pPr lvl="2">
              <a:buFontTx/>
              <a:buChar char="-"/>
            </a:pPr>
            <a:r>
              <a:rPr lang="es-419" dirty="0"/>
              <a:t>4. </a:t>
            </a:r>
            <a:r>
              <a:rPr lang="es-419" dirty="0" err="1"/>
              <a:t>resultados_muestra_paneles.Rds</a:t>
            </a:r>
            <a:r>
              <a:rPr lang="es-419" dirty="0"/>
              <a:t> </a:t>
            </a:r>
          </a:p>
        </p:txBody>
      </p:sp>
      <p:pic>
        <p:nvPicPr>
          <p:cNvPr id="7" name="Imagen 6">
            <a:extLst>
              <a:ext uri="{FF2B5EF4-FFF2-40B4-BE49-F238E27FC236}">
                <a16:creationId xmlns:a16="http://schemas.microsoft.com/office/drawing/2014/main" id="{1275F8BE-2D46-50B8-E47F-362AB938393F}"/>
              </a:ext>
            </a:extLst>
          </p:cNvPr>
          <p:cNvPicPr>
            <a:picLocks noChangeAspect="1"/>
          </p:cNvPicPr>
          <p:nvPr/>
        </p:nvPicPr>
        <p:blipFill>
          <a:blip r:embed="rId2"/>
          <a:stretch>
            <a:fillRect/>
          </a:stretch>
        </p:blipFill>
        <p:spPr>
          <a:xfrm>
            <a:off x="2409518" y="5860987"/>
            <a:ext cx="6134100" cy="866775"/>
          </a:xfrm>
          <a:prstGeom prst="rect">
            <a:avLst/>
          </a:prstGeom>
        </p:spPr>
      </p:pic>
    </p:spTree>
    <p:extLst>
      <p:ext uri="{BB962C8B-B14F-4D97-AF65-F5344CB8AC3E}">
        <p14:creationId xmlns:p14="http://schemas.microsoft.com/office/powerpoint/2010/main" val="292816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1F46F-BE8D-BEEB-18E4-1A121DE3D1E8}"/>
              </a:ext>
            </a:extLst>
          </p:cNvPr>
          <p:cNvSpPr>
            <a:spLocks noGrp="1"/>
          </p:cNvSpPr>
          <p:nvPr>
            <p:ph type="title"/>
          </p:nvPr>
        </p:nvSpPr>
        <p:spPr>
          <a:xfrm>
            <a:off x="514350" y="229015"/>
            <a:ext cx="11461955" cy="1325563"/>
          </a:xfrm>
        </p:spPr>
        <p:txBody>
          <a:bodyPr>
            <a:normAutofit/>
          </a:bodyPr>
          <a:lstStyle/>
          <a:p>
            <a:r>
              <a:rPr lang="es-MX" dirty="0"/>
              <a:t>Tamaños de muestra razón de desocupación (trimestral)</a:t>
            </a:r>
            <a:endParaRPr lang="es-419" dirty="0"/>
          </a:p>
        </p:txBody>
      </p:sp>
      <p:graphicFrame>
        <p:nvGraphicFramePr>
          <p:cNvPr id="5" name="Objeto 4">
            <a:extLst>
              <a:ext uri="{FF2B5EF4-FFF2-40B4-BE49-F238E27FC236}">
                <a16:creationId xmlns:a16="http://schemas.microsoft.com/office/drawing/2014/main" id="{8FA1F856-F64F-B3DD-C91F-B8C803CE2753}"/>
              </a:ext>
            </a:extLst>
          </p:cNvPr>
          <p:cNvGraphicFramePr>
            <a:graphicFrameLocks noChangeAspect="1"/>
          </p:cNvGraphicFramePr>
          <p:nvPr>
            <p:extLst>
              <p:ext uri="{D42A27DB-BD31-4B8C-83A1-F6EECF244321}">
                <p14:modId xmlns:p14="http://schemas.microsoft.com/office/powerpoint/2010/main" val="504854427"/>
              </p:ext>
            </p:extLst>
          </p:nvPr>
        </p:nvGraphicFramePr>
        <p:xfrm>
          <a:off x="489287" y="2277249"/>
          <a:ext cx="11213426" cy="3253396"/>
        </p:xfrm>
        <a:graphic>
          <a:graphicData uri="http://schemas.openxmlformats.org/presentationml/2006/ole">
            <mc:AlternateContent xmlns:mc="http://schemas.openxmlformats.org/markup-compatibility/2006">
              <mc:Choice xmlns:v="urn:schemas-microsoft-com:vml" Requires="v">
                <p:oleObj name="Worksheet" r:id="rId2" imgW="10782412" imgH="2504927" progId="Excel.Sheet.12">
                  <p:embed/>
                </p:oleObj>
              </mc:Choice>
              <mc:Fallback>
                <p:oleObj name="Worksheet" r:id="rId2" imgW="10782412" imgH="2504927" progId="Excel.Sheet.12">
                  <p:embed/>
                  <p:pic>
                    <p:nvPicPr>
                      <p:cNvPr id="0" name=""/>
                      <p:cNvPicPr/>
                      <p:nvPr/>
                    </p:nvPicPr>
                    <p:blipFill>
                      <a:blip r:embed="rId3"/>
                      <a:stretch>
                        <a:fillRect/>
                      </a:stretch>
                    </p:blipFill>
                    <p:spPr>
                      <a:xfrm>
                        <a:off x="489287" y="2277249"/>
                        <a:ext cx="11213426" cy="3253396"/>
                      </a:xfrm>
                      <a:prstGeom prst="rect">
                        <a:avLst/>
                      </a:prstGeom>
                    </p:spPr>
                  </p:pic>
                </p:oleObj>
              </mc:Fallback>
            </mc:AlternateContent>
          </a:graphicData>
        </a:graphic>
      </p:graphicFrame>
    </p:spTree>
    <p:extLst>
      <p:ext uri="{BB962C8B-B14F-4D97-AF65-F5344CB8AC3E}">
        <p14:creationId xmlns:p14="http://schemas.microsoft.com/office/powerpoint/2010/main" val="373758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0EB01-7AD2-5C27-91F8-859AAC65104D}"/>
              </a:ext>
            </a:extLst>
          </p:cNvPr>
          <p:cNvSpPr>
            <a:spLocks noGrp="1"/>
          </p:cNvSpPr>
          <p:nvPr>
            <p:ph type="title"/>
          </p:nvPr>
        </p:nvSpPr>
        <p:spPr>
          <a:xfrm>
            <a:off x="838199" y="365125"/>
            <a:ext cx="10916265" cy="1325563"/>
          </a:xfrm>
        </p:spPr>
        <p:txBody>
          <a:bodyPr/>
          <a:lstStyle/>
          <a:p>
            <a:r>
              <a:rPr lang="es-MX" dirty="0"/>
              <a:t>Tamaño de muestra proporción de pobreza extrema (anual)</a:t>
            </a:r>
            <a:endParaRPr lang="es-419" dirty="0"/>
          </a:p>
        </p:txBody>
      </p:sp>
      <p:graphicFrame>
        <p:nvGraphicFramePr>
          <p:cNvPr id="5" name="Objeto 4">
            <a:extLst>
              <a:ext uri="{FF2B5EF4-FFF2-40B4-BE49-F238E27FC236}">
                <a16:creationId xmlns:a16="http://schemas.microsoft.com/office/drawing/2014/main" id="{FDBF00BF-6C73-6551-B05D-B086C95F88D9}"/>
              </a:ext>
            </a:extLst>
          </p:cNvPr>
          <p:cNvGraphicFramePr>
            <a:graphicFrameLocks noChangeAspect="1"/>
          </p:cNvGraphicFramePr>
          <p:nvPr>
            <p:extLst>
              <p:ext uri="{D42A27DB-BD31-4B8C-83A1-F6EECF244321}">
                <p14:modId xmlns:p14="http://schemas.microsoft.com/office/powerpoint/2010/main" val="2425037801"/>
              </p:ext>
            </p:extLst>
          </p:nvPr>
        </p:nvGraphicFramePr>
        <p:xfrm>
          <a:off x="662558" y="2330245"/>
          <a:ext cx="10656327" cy="3008671"/>
        </p:xfrm>
        <a:graphic>
          <a:graphicData uri="http://schemas.openxmlformats.org/presentationml/2006/ole">
            <mc:AlternateContent xmlns:mc="http://schemas.openxmlformats.org/markup-compatibility/2006">
              <mc:Choice xmlns:v="urn:schemas-microsoft-com:vml" Requires="v">
                <p:oleObj name="Worksheet" r:id="rId2" imgW="6848328" imgH="1933665" progId="Excel.Sheet.12">
                  <p:embed/>
                </p:oleObj>
              </mc:Choice>
              <mc:Fallback>
                <p:oleObj name="Worksheet" r:id="rId2" imgW="6848328" imgH="1933665" progId="Excel.Sheet.12">
                  <p:embed/>
                  <p:pic>
                    <p:nvPicPr>
                      <p:cNvPr id="0" name=""/>
                      <p:cNvPicPr/>
                      <p:nvPr/>
                    </p:nvPicPr>
                    <p:blipFill>
                      <a:blip r:embed="rId3"/>
                      <a:stretch>
                        <a:fillRect/>
                      </a:stretch>
                    </p:blipFill>
                    <p:spPr>
                      <a:xfrm>
                        <a:off x="662558" y="2330245"/>
                        <a:ext cx="10656327" cy="3008671"/>
                      </a:xfrm>
                      <a:prstGeom prst="rect">
                        <a:avLst/>
                      </a:prstGeom>
                    </p:spPr>
                  </p:pic>
                </p:oleObj>
              </mc:Fallback>
            </mc:AlternateContent>
          </a:graphicData>
        </a:graphic>
      </p:graphicFrame>
    </p:spTree>
    <p:extLst>
      <p:ext uri="{BB962C8B-B14F-4D97-AF65-F5344CB8AC3E}">
        <p14:creationId xmlns:p14="http://schemas.microsoft.com/office/powerpoint/2010/main" val="388159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AA91F-7B48-57D6-770A-E738A119960A}"/>
              </a:ext>
            </a:extLst>
          </p:cNvPr>
          <p:cNvSpPr>
            <a:spLocks noGrp="1"/>
          </p:cNvSpPr>
          <p:nvPr>
            <p:ph type="title"/>
          </p:nvPr>
        </p:nvSpPr>
        <p:spPr>
          <a:xfrm>
            <a:off x="838200" y="365126"/>
            <a:ext cx="9236618" cy="667262"/>
          </a:xfrm>
        </p:spPr>
        <p:txBody>
          <a:bodyPr>
            <a:normAutofit fontScale="90000"/>
          </a:bodyPr>
          <a:lstStyle/>
          <a:p>
            <a:pPr algn="ctr"/>
            <a:r>
              <a:rPr lang="es-MX" dirty="0"/>
              <a:t>Articulación tamaño de muestra</a:t>
            </a:r>
            <a:endParaRPr lang="es-419" dirty="0"/>
          </a:p>
        </p:txBody>
      </p:sp>
      <p:sp>
        <p:nvSpPr>
          <p:cNvPr id="5" name="CuadroTexto 4">
            <a:extLst>
              <a:ext uri="{FF2B5EF4-FFF2-40B4-BE49-F238E27FC236}">
                <a16:creationId xmlns:a16="http://schemas.microsoft.com/office/drawing/2014/main" id="{61D03161-C57E-CA8F-52CE-8C99F9D60515}"/>
              </a:ext>
            </a:extLst>
          </p:cNvPr>
          <p:cNvSpPr txBox="1"/>
          <p:nvPr/>
        </p:nvSpPr>
        <p:spPr>
          <a:xfrm>
            <a:off x="950563" y="4549676"/>
            <a:ext cx="9236618" cy="2308324"/>
          </a:xfrm>
          <a:prstGeom prst="rect">
            <a:avLst/>
          </a:prstGeom>
          <a:noFill/>
        </p:spPr>
        <p:txBody>
          <a:bodyPr wrap="square" rtlCol="0">
            <a:spAutoFit/>
          </a:bodyPr>
          <a:lstStyle/>
          <a:p>
            <a:pPr marL="285750" indent="-285750">
              <a:buFont typeface="Arial" panose="020B0604020202020204" pitchFamily="34" charset="0"/>
              <a:buChar char="•"/>
            </a:pPr>
            <a:r>
              <a:rPr lang="es-MX" dirty="0"/>
              <a:t>En la columna </a:t>
            </a:r>
            <a:r>
              <a:rPr lang="es-MX" dirty="0" err="1"/>
              <a:t>PSUinSample_PE</a:t>
            </a:r>
            <a:r>
              <a:rPr lang="es-MX" dirty="0"/>
              <a:t> se puede observar el número de </a:t>
            </a:r>
            <a:r>
              <a:rPr lang="es-MX" dirty="0" err="1"/>
              <a:t>UPM’s</a:t>
            </a:r>
            <a:r>
              <a:rPr lang="es-MX" dirty="0"/>
              <a:t> necesarios para obtener una precisión en el coeficiente de variación del 2,5% a nivel nacional (a nivel regional que para obtener este tamaño se requiere un </a:t>
            </a:r>
            <a:r>
              <a:rPr lang="es-MX" dirty="0" err="1"/>
              <a:t>cve</a:t>
            </a:r>
            <a:r>
              <a:rPr lang="es-MX" dirty="0"/>
              <a:t> del 5,3327%  en las 6 regiones).</a:t>
            </a:r>
          </a:p>
          <a:p>
            <a:pPr marL="285750" indent="-285750">
              <a:buFont typeface="Arial" panose="020B0604020202020204" pitchFamily="34" charset="0"/>
              <a:buChar char="•"/>
            </a:pPr>
            <a:r>
              <a:rPr lang="es-MX" dirty="0"/>
              <a:t>En la columna </a:t>
            </a:r>
            <a:r>
              <a:rPr lang="es-MX" dirty="0" err="1"/>
              <a:t>PSUInSamle_desoc</a:t>
            </a:r>
            <a:r>
              <a:rPr lang="es-MX" dirty="0"/>
              <a:t> (</a:t>
            </a:r>
            <a:r>
              <a:rPr lang="es-MX" dirty="0" err="1"/>
              <a:t>Acum</a:t>
            </a:r>
            <a:r>
              <a:rPr lang="es-MX" dirty="0"/>
              <a:t> 1 año) se muestra el tamaño de muestra  de UPMS acumulado a partir de la tasa de desocupación durante un año.</a:t>
            </a:r>
          </a:p>
          <a:p>
            <a:pPr marL="285750" indent="-285750">
              <a:buFont typeface="Arial" panose="020B0604020202020204" pitchFamily="34" charset="0"/>
              <a:buChar char="•"/>
            </a:pPr>
            <a:r>
              <a:rPr lang="es-MX" dirty="0"/>
              <a:t>Las </a:t>
            </a:r>
            <a:r>
              <a:rPr lang="es-MX" dirty="0" err="1"/>
              <a:t>UPM’s</a:t>
            </a:r>
            <a:r>
              <a:rPr lang="es-MX" dirty="0"/>
              <a:t> pueden ser virtuales (subdivisiones de las </a:t>
            </a:r>
            <a:r>
              <a:rPr lang="es-MX" dirty="0" err="1"/>
              <a:t>UPMs</a:t>
            </a:r>
            <a:r>
              <a:rPr lang="es-MX" dirty="0"/>
              <a:t> originales).</a:t>
            </a:r>
          </a:p>
          <a:p>
            <a:pPr marL="285750" indent="-285750">
              <a:buFont typeface="Arial" panose="020B0604020202020204" pitchFamily="34" charset="0"/>
              <a:buChar char="•"/>
            </a:pPr>
            <a:r>
              <a:rPr lang="es-MX" dirty="0"/>
              <a:t>En la columna </a:t>
            </a:r>
            <a:r>
              <a:rPr lang="es-MX" dirty="0" err="1"/>
              <a:t>PSUinSample_anual</a:t>
            </a:r>
            <a:r>
              <a:rPr lang="es-MX" dirty="0"/>
              <a:t> se presenta el tamaño de muestra que se acumulará en un año.</a:t>
            </a:r>
            <a:endParaRPr lang="es-419" dirty="0"/>
          </a:p>
        </p:txBody>
      </p:sp>
      <p:pic>
        <p:nvPicPr>
          <p:cNvPr id="17" name="Imagen 16">
            <a:extLst>
              <a:ext uri="{FF2B5EF4-FFF2-40B4-BE49-F238E27FC236}">
                <a16:creationId xmlns:a16="http://schemas.microsoft.com/office/drawing/2014/main" id="{2A28697E-46E0-9B8C-B197-55E62ED081E4}"/>
              </a:ext>
            </a:extLst>
          </p:cNvPr>
          <p:cNvPicPr>
            <a:picLocks noChangeAspect="1"/>
          </p:cNvPicPr>
          <p:nvPr/>
        </p:nvPicPr>
        <p:blipFill>
          <a:blip r:embed="rId2"/>
          <a:stretch>
            <a:fillRect/>
          </a:stretch>
        </p:blipFill>
        <p:spPr>
          <a:xfrm>
            <a:off x="620635" y="3134341"/>
            <a:ext cx="9896475" cy="1238250"/>
          </a:xfrm>
          <a:prstGeom prst="rect">
            <a:avLst/>
          </a:prstGeom>
        </p:spPr>
      </p:pic>
      <p:pic>
        <p:nvPicPr>
          <p:cNvPr id="19" name="Imagen 18">
            <a:extLst>
              <a:ext uri="{FF2B5EF4-FFF2-40B4-BE49-F238E27FC236}">
                <a16:creationId xmlns:a16="http://schemas.microsoft.com/office/drawing/2014/main" id="{60110414-4D41-50E1-341E-E9AE6E76B736}"/>
              </a:ext>
            </a:extLst>
          </p:cNvPr>
          <p:cNvPicPr>
            <a:picLocks noChangeAspect="1"/>
          </p:cNvPicPr>
          <p:nvPr/>
        </p:nvPicPr>
        <p:blipFill>
          <a:blip r:embed="rId3"/>
          <a:stretch>
            <a:fillRect/>
          </a:stretch>
        </p:blipFill>
        <p:spPr>
          <a:xfrm>
            <a:off x="1632615" y="904260"/>
            <a:ext cx="7038975" cy="2200275"/>
          </a:xfrm>
          <a:prstGeom prst="rect">
            <a:avLst/>
          </a:prstGeom>
        </p:spPr>
      </p:pic>
    </p:spTree>
    <p:extLst>
      <p:ext uri="{BB962C8B-B14F-4D97-AF65-F5344CB8AC3E}">
        <p14:creationId xmlns:p14="http://schemas.microsoft.com/office/powerpoint/2010/main" val="379451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8AB97-9855-8CFF-C231-3CEDF921A06F}"/>
              </a:ext>
            </a:extLst>
          </p:cNvPr>
          <p:cNvSpPr>
            <a:spLocks noGrp="1"/>
          </p:cNvSpPr>
          <p:nvPr>
            <p:ph type="title"/>
          </p:nvPr>
        </p:nvSpPr>
        <p:spPr/>
        <p:txBody>
          <a:bodyPr/>
          <a:lstStyle/>
          <a:p>
            <a:r>
              <a:rPr lang="es-MX" dirty="0"/>
              <a:t>Tamaño de muestra pobreza extrema</a:t>
            </a:r>
            <a:endParaRPr lang="es-419" dirty="0"/>
          </a:p>
        </p:txBody>
      </p:sp>
      <p:graphicFrame>
        <p:nvGraphicFramePr>
          <p:cNvPr id="13" name="Objeto 12">
            <a:extLst>
              <a:ext uri="{FF2B5EF4-FFF2-40B4-BE49-F238E27FC236}">
                <a16:creationId xmlns:a16="http://schemas.microsoft.com/office/drawing/2014/main" id="{118D852F-024D-6F2C-076F-21D3BB28DB68}"/>
              </a:ext>
            </a:extLst>
          </p:cNvPr>
          <p:cNvGraphicFramePr>
            <a:graphicFrameLocks noChangeAspect="1"/>
          </p:cNvGraphicFramePr>
          <p:nvPr>
            <p:extLst>
              <p:ext uri="{D42A27DB-BD31-4B8C-83A1-F6EECF244321}">
                <p14:modId xmlns:p14="http://schemas.microsoft.com/office/powerpoint/2010/main" val="1870536757"/>
              </p:ext>
            </p:extLst>
          </p:nvPr>
        </p:nvGraphicFramePr>
        <p:xfrm>
          <a:off x="248772" y="3689985"/>
          <a:ext cx="11694455" cy="1858297"/>
        </p:xfrm>
        <a:graphic>
          <a:graphicData uri="http://schemas.openxmlformats.org/presentationml/2006/ole">
            <mc:AlternateContent xmlns:mc="http://schemas.openxmlformats.org/markup-compatibility/2006">
              <mc:Choice xmlns:v="urn:schemas-microsoft-com:vml" Requires="v">
                <p:oleObj name="Worksheet" r:id="rId2" imgW="10429974" imgH="1657548" progId="Excel.Sheet.12">
                  <p:embed/>
                </p:oleObj>
              </mc:Choice>
              <mc:Fallback>
                <p:oleObj name="Worksheet" r:id="rId2" imgW="10429974" imgH="1657548" progId="Excel.Sheet.12">
                  <p:embed/>
                  <p:pic>
                    <p:nvPicPr>
                      <p:cNvPr id="0" name=""/>
                      <p:cNvPicPr/>
                      <p:nvPr/>
                    </p:nvPicPr>
                    <p:blipFill>
                      <a:blip r:embed="rId3"/>
                      <a:stretch>
                        <a:fillRect/>
                      </a:stretch>
                    </p:blipFill>
                    <p:spPr>
                      <a:xfrm>
                        <a:off x="248772" y="3689985"/>
                        <a:ext cx="11694455" cy="1858297"/>
                      </a:xfrm>
                      <a:prstGeom prst="rect">
                        <a:avLst/>
                      </a:prstGeom>
                    </p:spPr>
                  </p:pic>
                </p:oleObj>
              </mc:Fallback>
            </mc:AlternateContent>
          </a:graphicData>
        </a:graphic>
      </p:graphicFrame>
      <p:sp>
        <p:nvSpPr>
          <p:cNvPr id="14" name="CuadroTexto 13">
            <a:extLst>
              <a:ext uri="{FF2B5EF4-FFF2-40B4-BE49-F238E27FC236}">
                <a16:creationId xmlns:a16="http://schemas.microsoft.com/office/drawing/2014/main" id="{35D51C7F-2903-D374-7D7F-11AB60334697}"/>
              </a:ext>
            </a:extLst>
          </p:cNvPr>
          <p:cNvSpPr txBox="1"/>
          <p:nvPr/>
        </p:nvSpPr>
        <p:spPr>
          <a:xfrm>
            <a:off x="1047134" y="1690688"/>
            <a:ext cx="8952271" cy="1477328"/>
          </a:xfrm>
          <a:prstGeom prst="rect">
            <a:avLst/>
          </a:prstGeom>
          <a:noFill/>
        </p:spPr>
        <p:txBody>
          <a:bodyPr wrap="square" rtlCol="0">
            <a:spAutoFit/>
          </a:bodyPr>
          <a:lstStyle/>
          <a:p>
            <a:r>
              <a:rPr lang="es-MX" dirty="0"/>
              <a:t>El tamaño de muestra para pobreza extrema se genera con la articulación de muestra de pobreza extrema y la acumulación del tamaño de muestra de desocupación en un año. </a:t>
            </a:r>
          </a:p>
          <a:p>
            <a:r>
              <a:rPr lang="es-MX" dirty="0"/>
              <a:t>Se escoge el número de </a:t>
            </a:r>
            <a:r>
              <a:rPr lang="es-MX" dirty="0" err="1"/>
              <a:t>UPMs</a:t>
            </a:r>
            <a:r>
              <a:rPr lang="es-MX" dirty="0"/>
              <a:t> máximo que brinda uno de los dos escenarios (el tamaño de muestra de </a:t>
            </a:r>
            <a:r>
              <a:rPr lang="es-MX" dirty="0" err="1"/>
              <a:t>UPMs</a:t>
            </a:r>
            <a:r>
              <a:rPr lang="es-MX" dirty="0"/>
              <a:t> de pobreza extrema, el tamaño de muestra de desocupación al acumular un año) </a:t>
            </a:r>
            <a:endParaRPr lang="es-419" dirty="0"/>
          </a:p>
        </p:txBody>
      </p:sp>
    </p:spTree>
    <p:extLst>
      <p:ext uri="{BB962C8B-B14F-4D97-AF65-F5344CB8AC3E}">
        <p14:creationId xmlns:p14="http://schemas.microsoft.com/office/powerpoint/2010/main" val="371912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3FEF4-8D16-EDB9-4BE6-EABA55087C1C}"/>
              </a:ext>
            </a:extLst>
          </p:cNvPr>
          <p:cNvSpPr>
            <a:spLocks noGrp="1"/>
          </p:cNvSpPr>
          <p:nvPr>
            <p:ph type="title"/>
          </p:nvPr>
        </p:nvSpPr>
        <p:spPr/>
        <p:txBody>
          <a:bodyPr/>
          <a:lstStyle/>
          <a:p>
            <a:r>
              <a:rPr lang="es-MX" dirty="0"/>
              <a:t>Tamaño de muestra de desocupación</a:t>
            </a:r>
            <a:endParaRPr lang="es-419" dirty="0"/>
          </a:p>
        </p:txBody>
      </p:sp>
      <p:sp>
        <p:nvSpPr>
          <p:cNvPr id="8" name="CuadroTexto 7">
            <a:extLst>
              <a:ext uri="{FF2B5EF4-FFF2-40B4-BE49-F238E27FC236}">
                <a16:creationId xmlns:a16="http://schemas.microsoft.com/office/drawing/2014/main" id="{EF9AB14D-A383-25A4-772F-FD91F791C1B2}"/>
              </a:ext>
            </a:extLst>
          </p:cNvPr>
          <p:cNvSpPr txBox="1"/>
          <p:nvPr/>
        </p:nvSpPr>
        <p:spPr>
          <a:xfrm>
            <a:off x="838199" y="1690688"/>
            <a:ext cx="10133283" cy="923330"/>
          </a:xfrm>
          <a:prstGeom prst="rect">
            <a:avLst/>
          </a:prstGeom>
          <a:noFill/>
        </p:spPr>
        <p:txBody>
          <a:bodyPr wrap="square" rtlCol="0">
            <a:spAutoFit/>
          </a:bodyPr>
          <a:lstStyle/>
          <a:p>
            <a:r>
              <a:rPr lang="es-MX" dirty="0"/>
              <a:t>Calculamos el tamaño de muestra para desocupación a partir del tamaño de muestra de pobreza extrema, el tamaño de muestra de UPM se calcula multiplicando por 15/24, posteriormente se despeja el </a:t>
            </a:r>
            <a:r>
              <a:rPr lang="es-MX" dirty="0" err="1"/>
              <a:t>cve</a:t>
            </a:r>
            <a:r>
              <a:rPr lang="es-MX" dirty="0"/>
              <a:t> y se reconstruye las tablas de muestreo.</a:t>
            </a:r>
            <a:endParaRPr lang="es-419" dirty="0"/>
          </a:p>
        </p:txBody>
      </p:sp>
      <p:pic>
        <p:nvPicPr>
          <p:cNvPr id="9" name="Imagen 8">
            <a:extLst>
              <a:ext uri="{FF2B5EF4-FFF2-40B4-BE49-F238E27FC236}">
                <a16:creationId xmlns:a16="http://schemas.microsoft.com/office/drawing/2014/main" id="{757471D1-AF3A-0EB5-E840-395B0DD9BEE9}"/>
              </a:ext>
            </a:extLst>
          </p:cNvPr>
          <p:cNvPicPr>
            <a:picLocks noChangeAspect="1"/>
          </p:cNvPicPr>
          <p:nvPr/>
        </p:nvPicPr>
        <p:blipFill>
          <a:blip r:embed="rId2"/>
          <a:stretch>
            <a:fillRect/>
          </a:stretch>
        </p:blipFill>
        <p:spPr>
          <a:xfrm>
            <a:off x="651802" y="2869022"/>
            <a:ext cx="10506075" cy="1857375"/>
          </a:xfrm>
          <a:prstGeom prst="rect">
            <a:avLst/>
          </a:prstGeom>
        </p:spPr>
      </p:pic>
      <p:sp>
        <p:nvSpPr>
          <p:cNvPr id="11" name="CuadroTexto 10">
            <a:extLst>
              <a:ext uri="{FF2B5EF4-FFF2-40B4-BE49-F238E27FC236}">
                <a16:creationId xmlns:a16="http://schemas.microsoft.com/office/drawing/2014/main" id="{1BCBFAC5-D0BF-D2BB-B826-82A43F95FF8D}"/>
              </a:ext>
            </a:extLst>
          </p:cNvPr>
          <p:cNvSpPr txBox="1"/>
          <p:nvPr/>
        </p:nvSpPr>
        <p:spPr>
          <a:xfrm>
            <a:off x="651802" y="5167312"/>
            <a:ext cx="10701998" cy="369332"/>
          </a:xfrm>
          <a:prstGeom prst="rect">
            <a:avLst/>
          </a:prstGeom>
          <a:noFill/>
        </p:spPr>
        <p:txBody>
          <a:bodyPr wrap="square">
            <a:spAutoFit/>
          </a:bodyPr>
          <a:lstStyle/>
          <a:p>
            <a:r>
              <a:rPr lang="es-MX" dirty="0"/>
              <a:t>El tamaño de muestra de la zona urbana y rural se puede realizar a partir de asignación proporcional</a:t>
            </a:r>
            <a:endParaRPr lang="es-419" dirty="0"/>
          </a:p>
        </p:txBody>
      </p:sp>
    </p:spTree>
    <p:extLst>
      <p:ext uri="{BB962C8B-B14F-4D97-AF65-F5344CB8AC3E}">
        <p14:creationId xmlns:p14="http://schemas.microsoft.com/office/powerpoint/2010/main" val="406431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E97EEA-2FC5-AEFB-91EE-7EFBB344AB1A}"/>
              </a:ext>
            </a:extLst>
          </p:cNvPr>
          <p:cNvSpPr>
            <a:spLocks noGrp="1"/>
          </p:cNvSpPr>
          <p:nvPr>
            <p:ph type="title"/>
          </p:nvPr>
        </p:nvSpPr>
        <p:spPr/>
        <p:txBody>
          <a:bodyPr/>
          <a:lstStyle/>
          <a:p>
            <a:pPr algn="ctr"/>
            <a:r>
              <a:rPr lang="es-MX" dirty="0"/>
              <a:t>Paneles rotativos</a:t>
            </a:r>
            <a:endParaRPr lang="es-419" dirty="0"/>
          </a:p>
        </p:txBody>
      </p:sp>
      <p:pic>
        <p:nvPicPr>
          <p:cNvPr id="5" name="Imagen 4">
            <a:extLst>
              <a:ext uri="{FF2B5EF4-FFF2-40B4-BE49-F238E27FC236}">
                <a16:creationId xmlns:a16="http://schemas.microsoft.com/office/drawing/2014/main" id="{7AA80A8B-077E-4E18-2381-2E51FD2C979B}"/>
              </a:ext>
            </a:extLst>
          </p:cNvPr>
          <p:cNvPicPr>
            <a:picLocks noChangeAspect="1"/>
          </p:cNvPicPr>
          <p:nvPr/>
        </p:nvPicPr>
        <p:blipFill>
          <a:blip r:embed="rId2"/>
          <a:stretch>
            <a:fillRect/>
          </a:stretch>
        </p:blipFill>
        <p:spPr>
          <a:xfrm>
            <a:off x="1088154" y="1513707"/>
            <a:ext cx="9248775" cy="4314825"/>
          </a:xfrm>
          <a:prstGeom prst="rect">
            <a:avLst/>
          </a:prstGeom>
        </p:spPr>
      </p:pic>
      <p:sp>
        <p:nvSpPr>
          <p:cNvPr id="7" name="CuadroTexto 6">
            <a:extLst>
              <a:ext uri="{FF2B5EF4-FFF2-40B4-BE49-F238E27FC236}">
                <a16:creationId xmlns:a16="http://schemas.microsoft.com/office/drawing/2014/main" id="{D821B437-8D7B-95BC-919C-3A049D90DD3D}"/>
              </a:ext>
            </a:extLst>
          </p:cNvPr>
          <p:cNvSpPr txBox="1"/>
          <p:nvPr/>
        </p:nvSpPr>
        <p:spPr>
          <a:xfrm>
            <a:off x="1088154" y="6105422"/>
            <a:ext cx="2893142" cy="369332"/>
          </a:xfrm>
          <a:prstGeom prst="rect">
            <a:avLst/>
          </a:prstGeom>
          <a:noFill/>
        </p:spPr>
        <p:txBody>
          <a:bodyPr wrap="square" rtlCol="0">
            <a:spAutoFit/>
          </a:bodyPr>
          <a:lstStyle/>
          <a:p>
            <a:r>
              <a:rPr lang="es-MX" dirty="0"/>
              <a:t>156 paneles durante 12 años</a:t>
            </a:r>
            <a:endParaRPr lang="es-419" dirty="0"/>
          </a:p>
        </p:txBody>
      </p:sp>
    </p:spTree>
    <p:extLst>
      <p:ext uri="{BB962C8B-B14F-4D97-AF65-F5344CB8AC3E}">
        <p14:creationId xmlns:p14="http://schemas.microsoft.com/office/powerpoint/2010/main" val="12243669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8998</TotalTime>
  <Words>673</Words>
  <Application>Microsoft Office PowerPoint</Application>
  <PresentationFormat>Panorámica</PresentationFormat>
  <Paragraphs>47</Paragraphs>
  <Slides>13</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13</vt:i4>
      </vt:variant>
    </vt:vector>
  </HeadingPairs>
  <TitlesOfParts>
    <vt:vector size="19" baseType="lpstr">
      <vt:lpstr>Arial</vt:lpstr>
      <vt:lpstr>Calibri</vt:lpstr>
      <vt:lpstr>Calibri Light</vt:lpstr>
      <vt:lpstr>Tema de Office</vt:lpstr>
      <vt:lpstr>Worksheet</vt:lpstr>
      <vt:lpstr>Hoja de cálculo de Microsoft Excel</vt:lpstr>
      <vt:lpstr>Tamaños de muestra para la razón de desocupación (trimestral) y la proporción de pobreza extrema (anual) y rotaciones</vt:lpstr>
      <vt:lpstr>Objetivo </vt:lpstr>
      <vt:lpstr>Estructura</vt:lpstr>
      <vt:lpstr>Tamaños de muestra razón de desocupación (trimestral)</vt:lpstr>
      <vt:lpstr>Tamaño de muestra proporción de pobreza extrema (anual)</vt:lpstr>
      <vt:lpstr>Articulación tamaño de muestra</vt:lpstr>
      <vt:lpstr>Tamaño de muestra pobreza extrema</vt:lpstr>
      <vt:lpstr>Tamaño de muestra de desocupación</vt:lpstr>
      <vt:lpstr>Paneles rotativos</vt:lpstr>
      <vt:lpstr>Procedimiento de rotación</vt:lpstr>
      <vt:lpstr>Creación de UPMS virtuales y asignación de estas a los paneles</vt:lpstr>
      <vt:lpstr>Estructura de selección de UPMs virtuales durante el periodo de 12 años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SIEH: Esquema de rotación</dc:title>
  <dc:creator>Braulio Villegas Gonzalez</dc:creator>
  <cp:lastModifiedBy>Jose Fernando Zea Castro</cp:lastModifiedBy>
  <cp:revision>132</cp:revision>
  <dcterms:created xsi:type="dcterms:W3CDTF">2020-12-07T20:53:50Z</dcterms:created>
  <dcterms:modified xsi:type="dcterms:W3CDTF">2023-07-20T19:59:29Z</dcterms:modified>
</cp:coreProperties>
</file>