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2C33C-DB5A-E5DF-AEA8-DAB0F0AE3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3680A5-C854-837D-4CB7-672028B6A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451009-B315-674C-8FFC-26095810B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3894-6890-4A3F-BCC4-CB410420ADC9}" type="datetimeFigureOut">
              <a:rPr lang="es-419" smtClean="0"/>
              <a:t>16/9/2024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CC6F48-D88B-9164-357E-8E0CEC858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AF2CE3-C065-9805-BA5A-6A2D13C8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EB-F7C8-49FD-827C-E456C416979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4216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3C2FE3-365B-C588-287C-BAD092FBD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8629E7F-AB0B-1FD2-02CD-05CD54D0B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EDE028-179C-6B56-B151-AE8322B59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3894-6890-4A3F-BCC4-CB410420ADC9}" type="datetimeFigureOut">
              <a:rPr lang="es-419" smtClean="0"/>
              <a:t>16/9/2024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30087B-F2B9-E535-C90D-4DEA968D4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F6278D-DCDB-6429-8B31-2C26240C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EB-F7C8-49FD-827C-E456C416979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9769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85D9F64-5289-9F35-0330-66BAD6BFC4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8F2931A-07C2-EA56-1F58-4A0F5FAC8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1D4497-0658-BAB9-4FE4-7A820EF6C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3894-6890-4A3F-BCC4-CB410420ADC9}" type="datetimeFigureOut">
              <a:rPr lang="es-419" smtClean="0"/>
              <a:t>16/9/2024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B38CFD-9C27-6B62-6344-B44FAAD61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CA7467-0737-392F-979B-995968C26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EB-F7C8-49FD-827C-E456C416979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47088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AE947-7052-F16A-662D-5C50F8B32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5D905E-BB85-8CA8-EC0C-1F6D9634B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C48A12-8B13-5B52-26DD-F8C137AF4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3894-6890-4A3F-BCC4-CB410420ADC9}" type="datetimeFigureOut">
              <a:rPr lang="es-419" smtClean="0"/>
              <a:t>16/9/2024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B72F7F-7A27-783B-7FEE-2214250C3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581012-30BB-7DA9-6A00-FAAF4CEC9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EB-F7C8-49FD-827C-E456C416979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4189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836DE-FB85-DB2C-617A-E564B9FAA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BCA827-FD29-22AF-6C70-DD7B30EBE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CEB08B-015E-3AA0-3355-61F71BBF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3894-6890-4A3F-BCC4-CB410420ADC9}" type="datetimeFigureOut">
              <a:rPr lang="es-419" smtClean="0"/>
              <a:t>16/9/2024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96E7A6-1A8C-55AF-6E41-1C6F52B7E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51D1FA-2444-C3EE-F0B2-897D50D91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EB-F7C8-49FD-827C-E456C416979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69232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457899-B2D3-D801-EA48-9D32F4149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7C1EB9-BA4D-383A-7B08-91E11F5E3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77E5417-2F18-367C-A40E-1079BF594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5A1DD1-3BDC-0433-D10B-6BCD18FCC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3894-6890-4A3F-BCC4-CB410420ADC9}" type="datetimeFigureOut">
              <a:rPr lang="es-419" smtClean="0"/>
              <a:t>16/9/2024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F91EDB-F4C9-C3FD-8948-E65669CD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8F4421-0F96-63A4-4A8E-9D3DA9421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EB-F7C8-49FD-827C-E456C416979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50638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CDB87F-746B-2E79-1031-5E95FFA0D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537E27-D7F5-0E44-7F7D-E6A2901A5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60CA99E-A24D-E156-F6C7-874E79299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804B036-E122-8C7A-8A1A-4B611BB93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372590B-C1BC-1B62-E856-8BF0380D80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BE4F7BA-8D8E-809A-CDCF-1EADE6BA5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3894-6890-4A3F-BCC4-CB410420ADC9}" type="datetimeFigureOut">
              <a:rPr lang="es-419" smtClean="0"/>
              <a:t>16/9/2024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22E1A7A-EF7A-2453-2C1A-EA5FB63BC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E1D53A9-81B8-0BF8-1C42-19DD5EA83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EB-F7C8-49FD-827C-E456C416979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16151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3403E3-1185-C28C-6A4C-B452CD089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3633C0-C371-5A2B-E6C7-F21B37C9D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3894-6890-4A3F-BCC4-CB410420ADC9}" type="datetimeFigureOut">
              <a:rPr lang="es-419" smtClean="0"/>
              <a:t>16/9/2024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C9B81BC-345E-AD80-D82E-F3BFC72A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7C138C1-9227-7167-9CFA-195F62441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EB-F7C8-49FD-827C-E456C416979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9771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733EC86-9829-ABC4-716F-4750DC76F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3894-6890-4A3F-BCC4-CB410420ADC9}" type="datetimeFigureOut">
              <a:rPr lang="es-419" smtClean="0"/>
              <a:t>16/9/2024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EBC2F98-B46E-B886-88DD-326990229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A54E06-6506-9F75-F5A6-185F427C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EB-F7C8-49FD-827C-E456C416979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9698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CA80C-D0D5-D7F0-CE41-B5F578F8D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4EC072-07E5-0B0F-463C-0B8F7F857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B922CFC-231E-4130-E352-2AC950D36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92F65F-8AC2-6CAB-54F4-56F1C28EA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3894-6890-4A3F-BCC4-CB410420ADC9}" type="datetimeFigureOut">
              <a:rPr lang="es-419" smtClean="0"/>
              <a:t>16/9/2024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7E7F18-CFEE-4A06-36F8-0B6B1809C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53D767-EC7A-61BF-097A-D8B3A8BB0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EB-F7C8-49FD-827C-E456C416979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05313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A7479-E3E4-7A3D-57F4-ECBCD506E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92D2185-45D4-1DB1-3D0F-50327C845C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96A5C5B-C28C-DEC3-4C05-DA3349DCC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A1DD1B-97E5-A518-F861-BE8DD75F8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3894-6890-4A3F-BCC4-CB410420ADC9}" type="datetimeFigureOut">
              <a:rPr lang="es-419" smtClean="0"/>
              <a:t>16/9/2024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6EA885-87DD-9F20-FC8D-E66B4EEC2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69BDD1-7942-4B95-EE3B-0CC2EAFDD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EB-F7C8-49FD-827C-E456C416979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98764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C79A803-2B83-558F-66F7-874F2DF6E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BEB7FF-5854-12D3-F9AF-2C2D39FFA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04A8E7-CCCA-E7E3-B7AD-1F3E352B3D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23894-6890-4A3F-BCC4-CB410420ADC9}" type="datetimeFigureOut">
              <a:rPr lang="es-419" smtClean="0"/>
              <a:t>16/9/2024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53C6FE-AFCD-4197-5BA9-9C6175CA8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F7EAA5-069D-D065-A911-88E58FAB0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589EB-F7C8-49FD-827C-E456C416979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50665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D605C-EDB7-B192-8302-0018CCEE9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>
                <a:solidFill>
                  <a:schemeClr val="accent1"/>
                </a:solidFill>
              </a:rPr>
              <a:t>Propuesta 1: Panel 5-0-0 con 7% de salidas y entrada de </a:t>
            </a:r>
            <a:r>
              <a:rPr lang="es-MX" dirty="0" err="1">
                <a:solidFill>
                  <a:schemeClr val="accent1"/>
                </a:solidFill>
              </a:rPr>
              <a:t>UPMs</a:t>
            </a:r>
            <a:r>
              <a:rPr lang="es-MX" dirty="0">
                <a:solidFill>
                  <a:schemeClr val="accent1"/>
                </a:solidFill>
              </a:rPr>
              <a:t> bianualmente</a:t>
            </a:r>
            <a:endParaRPr lang="es-419" dirty="0">
              <a:solidFill>
                <a:schemeClr val="accent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9236AF0-7D15-172E-7FB3-2810B6EE6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316" y="4132111"/>
            <a:ext cx="8190104" cy="257440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11755DE-44E7-7D29-DF27-EDDFD8DF5012}"/>
              </a:ext>
            </a:extLst>
          </p:cNvPr>
          <p:cNvSpPr txBox="1"/>
          <p:nvPr/>
        </p:nvSpPr>
        <p:spPr>
          <a:xfrm>
            <a:off x="705464" y="1690688"/>
            <a:ext cx="1032633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/>
              <a:t>Cada trimestre se seleccionará 2.500 </a:t>
            </a:r>
            <a:r>
              <a:rPr lang="es-MX" sz="1400" dirty="0" err="1"/>
              <a:t>UPMs</a:t>
            </a:r>
            <a:r>
              <a:rPr lang="es-MX" sz="1400" dirty="0"/>
              <a:t> de una muestra maestra de UPMS,  en cada una de estas </a:t>
            </a:r>
            <a:r>
              <a:rPr lang="es-MX" sz="1400" i="1" dirty="0" err="1"/>
              <a:t>UPMs</a:t>
            </a:r>
            <a:r>
              <a:rPr lang="es-MX" sz="1400" i="1" dirty="0"/>
              <a:t> </a:t>
            </a:r>
            <a:r>
              <a:rPr lang="es-MX" sz="1400" dirty="0"/>
              <a:t>se seleccionan aleatoriamente 10 viviendas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/>
              <a:t>Se considera para 15 años un panel rotativo 5-0-0, </a:t>
            </a:r>
            <a:r>
              <a:rPr lang="es-MX" sz="1400" b="1" dirty="0"/>
              <a:t>cada dos años</a:t>
            </a:r>
            <a:r>
              <a:rPr lang="es-MX" sz="1400" dirty="0"/>
              <a:t> saldrán 167 </a:t>
            </a:r>
            <a:r>
              <a:rPr lang="es-MX" sz="1400" i="1" dirty="0" err="1"/>
              <a:t>UPMs</a:t>
            </a:r>
            <a:r>
              <a:rPr lang="es-MX" sz="1400" i="1" dirty="0"/>
              <a:t> </a:t>
            </a:r>
            <a:r>
              <a:rPr lang="es-MX" sz="1400" dirty="0"/>
              <a:t>de la muestra maestra e ingresarán otras 167 </a:t>
            </a:r>
            <a:r>
              <a:rPr lang="es-MX" sz="1400" i="1" dirty="0" err="1"/>
              <a:t>UPMs</a:t>
            </a:r>
            <a:r>
              <a:rPr lang="es-MX" sz="1400" dirty="0"/>
              <a:t> por fuera de la muestra maestra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/>
              <a:t>Los paneles F1, F2, …F12, G1, G2, …G13 hasta O1, O2, …O13 repiten las mimas 167 </a:t>
            </a:r>
            <a:r>
              <a:rPr lang="es-MX" sz="1400" i="1" dirty="0" err="1"/>
              <a:t>UPM’s</a:t>
            </a:r>
            <a:r>
              <a:rPr lang="es-MX" sz="1400" dirty="0"/>
              <a:t> durante 12 o 13 trimestres consecutivos por lo que se deberá dividir el número total de viviendas de cada</a:t>
            </a:r>
            <a:r>
              <a:rPr lang="es-MX" sz="1400" i="1" dirty="0"/>
              <a:t> </a:t>
            </a:r>
            <a:r>
              <a:rPr lang="es-MX" sz="1400" i="1" dirty="0" err="1"/>
              <a:t>UPMs</a:t>
            </a:r>
            <a:r>
              <a:rPr lang="es-MX" sz="1400" dirty="0"/>
              <a:t> (</a:t>
            </a:r>
            <a:r>
              <a:rPr lang="es-MX" sz="1400" dirty="0" err="1"/>
              <a:t>aprox</a:t>
            </a:r>
            <a:r>
              <a:rPr lang="es-MX" sz="1400" dirty="0"/>
              <a:t> 150) en 12 o 13 grupos para realizar una rotación  de viviendas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/>
              <a:t>En contaste en los panes que empiezan por las letras, A, B, C, D y E tendrán cada una de ellos dos agrupaciones de 167 paneles. Por ejemplo, los paneles C1 y C2 tendrán las mismas 167 agrupaciones de </a:t>
            </a:r>
            <a:r>
              <a:rPr lang="es-MX" sz="1400" dirty="0" err="1"/>
              <a:t>UPMs</a:t>
            </a:r>
            <a:r>
              <a:rPr lang="es-MX" sz="1400" dirty="0"/>
              <a:t>, en contraste los paneles C3, C4, …C14 tendrán otras agrupaciones de 167 </a:t>
            </a:r>
            <a:r>
              <a:rPr lang="es-MX" sz="1400" dirty="0" err="1"/>
              <a:t>UPMs</a:t>
            </a:r>
            <a:r>
              <a:rPr lang="es-MX" sz="1400" dirty="0"/>
              <a:t>. </a:t>
            </a:r>
            <a:r>
              <a:rPr lang="es-MX" sz="1400" b="1" dirty="0"/>
              <a:t>Se gestionarán 3.674 </a:t>
            </a:r>
            <a:r>
              <a:rPr lang="es-MX" sz="1400" b="1" dirty="0" err="1"/>
              <a:t>UPMs</a:t>
            </a:r>
            <a:r>
              <a:rPr lang="es-MX" sz="1400" b="1" dirty="0"/>
              <a:t> es decir 1.169 </a:t>
            </a:r>
            <a:r>
              <a:rPr lang="es-MX" sz="1400" b="1" dirty="0" err="1"/>
              <a:t>UPM’s</a:t>
            </a:r>
            <a:r>
              <a:rPr lang="es-MX" sz="1400" b="1" dirty="0"/>
              <a:t> </a:t>
            </a:r>
            <a:r>
              <a:rPr lang="es-MX" sz="1400" b="1" dirty="0" err="1"/>
              <a:t>adcionales</a:t>
            </a:r>
            <a:r>
              <a:rPr lang="es-MX" sz="1400" b="1" dirty="0"/>
              <a:t> alas 2.505 que se planteaban en la muestra maestra. (46,6% de </a:t>
            </a:r>
            <a:r>
              <a:rPr lang="es-MX" sz="1400" b="1" dirty="0" err="1"/>
              <a:t>UPMs</a:t>
            </a:r>
            <a:r>
              <a:rPr lang="es-MX" sz="1400" b="1" dirty="0"/>
              <a:t> en adición).</a:t>
            </a:r>
            <a:endParaRPr lang="es-419" sz="1400" b="1" dirty="0"/>
          </a:p>
        </p:txBody>
      </p:sp>
    </p:spTree>
    <p:extLst>
      <p:ext uri="{BB962C8B-B14F-4D97-AF65-F5344CB8AC3E}">
        <p14:creationId xmlns:p14="http://schemas.microsoft.com/office/powerpoint/2010/main" val="652575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D605C-EDB7-B192-8302-0018CCEE9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>
                <a:solidFill>
                  <a:schemeClr val="accent1"/>
                </a:solidFill>
              </a:rPr>
              <a:t>Propuesta 2: Panel 5-0-0 con 7% de salidas y entrada de </a:t>
            </a:r>
            <a:r>
              <a:rPr lang="es-MX" dirty="0" err="1">
                <a:solidFill>
                  <a:schemeClr val="accent1"/>
                </a:solidFill>
              </a:rPr>
              <a:t>UPMs</a:t>
            </a:r>
            <a:r>
              <a:rPr lang="es-MX" dirty="0">
                <a:solidFill>
                  <a:schemeClr val="accent1"/>
                </a:solidFill>
              </a:rPr>
              <a:t> anualmente</a:t>
            </a:r>
            <a:endParaRPr lang="es-419" dirty="0">
              <a:solidFill>
                <a:schemeClr val="accent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11755DE-44E7-7D29-DF27-EDDFD8DF5012}"/>
              </a:ext>
            </a:extLst>
          </p:cNvPr>
          <p:cNvSpPr txBox="1"/>
          <p:nvPr/>
        </p:nvSpPr>
        <p:spPr>
          <a:xfrm>
            <a:off x="705463" y="1690688"/>
            <a:ext cx="109015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/>
              <a:t>Cada trimestre se seleccionará 2.500 </a:t>
            </a:r>
            <a:r>
              <a:rPr lang="es-MX" sz="1400" dirty="0" err="1"/>
              <a:t>UPMs</a:t>
            </a:r>
            <a:r>
              <a:rPr lang="es-MX" sz="1400" dirty="0"/>
              <a:t> de una muestra maestra de UPMS,  en cada una de estas </a:t>
            </a:r>
            <a:r>
              <a:rPr lang="es-MX" sz="1400" i="1" dirty="0" err="1"/>
              <a:t>UPMs</a:t>
            </a:r>
            <a:r>
              <a:rPr lang="es-MX" sz="1400" i="1" dirty="0"/>
              <a:t> </a:t>
            </a:r>
            <a:r>
              <a:rPr lang="es-MX" sz="1400" dirty="0"/>
              <a:t>se seleccionan aleatoriamente 10 viviendas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/>
              <a:t>Se considera para 15 años un panel rotativo 5-0-0, </a:t>
            </a:r>
            <a:r>
              <a:rPr lang="es-MX" sz="1400" b="1" dirty="0"/>
              <a:t>cada año</a:t>
            </a:r>
            <a:r>
              <a:rPr lang="es-MX" sz="1400" dirty="0"/>
              <a:t> saldrán 167 </a:t>
            </a:r>
            <a:r>
              <a:rPr lang="es-MX" sz="1400" i="1" dirty="0" err="1"/>
              <a:t>UPMs</a:t>
            </a:r>
            <a:r>
              <a:rPr lang="es-MX" sz="1400" i="1" dirty="0"/>
              <a:t> </a:t>
            </a:r>
            <a:r>
              <a:rPr lang="es-MX" sz="1400" dirty="0"/>
              <a:t>de la muestra maestra e ingresarán otras 167 </a:t>
            </a:r>
            <a:r>
              <a:rPr lang="es-MX" sz="1400" i="1" dirty="0" err="1"/>
              <a:t>UPMs</a:t>
            </a:r>
            <a:r>
              <a:rPr lang="es-MX" sz="1400" dirty="0"/>
              <a:t> por fuera de la muestra maestra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/>
              <a:t>Los paneles F1, F2, …F12, G1, G2, …G13 hasta O1, O2, …O13 repiten las mimas 167 </a:t>
            </a:r>
            <a:r>
              <a:rPr lang="es-MX" sz="1400" i="1" dirty="0" err="1"/>
              <a:t>UPM’s</a:t>
            </a:r>
            <a:r>
              <a:rPr lang="es-MX" sz="1400" dirty="0"/>
              <a:t> durante 12 o 13 trimestres consecutivos por lo que se deberá dividir el número total de viviendas de cada</a:t>
            </a:r>
            <a:r>
              <a:rPr lang="es-MX" sz="1400" i="1" dirty="0"/>
              <a:t> </a:t>
            </a:r>
            <a:r>
              <a:rPr lang="es-MX" sz="1400" i="1" dirty="0" err="1"/>
              <a:t>UPMs</a:t>
            </a:r>
            <a:r>
              <a:rPr lang="es-MX" sz="1400" dirty="0"/>
              <a:t> (</a:t>
            </a:r>
            <a:r>
              <a:rPr lang="es-MX" sz="1400" dirty="0" err="1"/>
              <a:t>aprox</a:t>
            </a:r>
            <a:r>
              <a:rPr lang="es-MX" sz="1400" dirty="0"/>
              <a:t> 150) en 12 o 13 grupos para realizar una rotación  de viviendas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/>
              <a:t>En contaste en los panes que empiezan por las letras, A, B, C, D y E tendrán cada una de ellos tres agrupaciones de 167 paneles. Por ejemplo, los paneles C1, C2 tendrán las misma </a:t>
            </a:r>
            <a:r>
              <a:rPr lang="es-MX" sz="1400" dirty="0" err="1"/>
              <a:t>sagrupaciones</a:t>
            </a:r>
            <a:r>
              <a:rPr lang="es-MX" sz="1400" dirty="0"/>
              <a:t> de 167 UPMS,  C3, C4, en contraste los paneles C3, C4, C5, C6 tendrán otras agrupaciones de 167 </a:t>
            </a:r>
            <a:r>
              <a:rPr lang="es-MX" sz="1400" dirty="0" err="1"/>
              <a:t>UPMs</a:t>
            </a:r>
            <a:r>
              <a:rPr lang="es-MX" sz="1400" dirty="0"/>
              <a:t>, C7, C8, C9, C10 otras agrupaciones de 167 </a:t>
            </a:r>
            <a:r>
              <a:rPr lang="es-MX" sz="1400" dirty="0" err="1"/>
              <a:t>UPMs</a:t>
            </a:r>
            <a:r>
              <a:rPr lang="es-MX" sz="1400" dirty="0"/>
              <a:t> y C11, C12, y C13 otras agrupaciones de 167 </a:t>
            </a:r>
            <a:r>
              <a:rPr lang="es-MX" sz="1400" dirty="0" err="1"/>
              <a:t>UPMs</a:t>
            </a:r>
            <a:r>
              <a:rPr lang="es-MX" sz="1400" dirty="0"/>
              <a:t>. </a:t>
            </a:r>
            <a:r>
              <a:rPr lang="es-MX" sz="1400" b="1" dirty="0"/>
              <a:t>Se gestionarán 4.843 </a:t>
            </a:r>
            <a:r>
              <a:rPr lang="es-MX" sz="1400" b="1" dirty="0" err="1"/>
              <a:t>UPMs</a:t>
            </a:r>
            <a:r>
              <a:rPr lang="es-MX" sz="1400" b="1" dirty="0"/>
              <a:t> es decir 2.338 </a:t>
            </a:r>
            <a:r>
              <a:rPr lang="es-MX" sz="1400" b="1" dirty="0" err="1"/>
              <a:t>UPM’s</a:t>
            </a:r>
            <a:r>
              <a:rPr lang="es-MX" sz="1400" b="1" dirty="0"/>
              <a:t> </a:t>
            </a:r>
            <a:r>
              <a:rPr lang="es-MX" sz="1400" b="1" dirty="0" err="1"/>
              <a:t>adcionales</a:t>
            </a:r>
            <a:r>
              <a:rPr lang="es-MX" sz="1400" b="1" dirty="0"/>
              <a:t> alas 2.505 que se planteaban en la muestra maestra (93,3% de </a:t>
            </a:r>
            <a:r>
              <a:rPr lang="es-MX" sz="1400" b="1" dirty="0" err="1"/>
              <a:t>UPMs</a:t>
            </a:r>
            <a:r>
              <a:rPr lang="es-MX" sz="1400" b="1" dirty="0"/>
              <a:t> en adición).</a:t>
            </a:r>
            <a:endParaRPr lang="es-419" sz="1400" dirty="0"/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32A1E97F-CE9B-706F-59BC-CEB67BE397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945665"/>
              </p:ext>
            </p:extLst>
          </p:nvPr>
        </p:nvGraphicFramePr>
        <p:xfrm>
          <a:off x="1386348" y="4099284"/>
          <a:ext cx="8259097" cy="2555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353243" imgH="3438567" progId="Excel.Sheet.12">
                  <p:embed/>
                </p:oleObj>
              </mc:Choice>
              <mc:Fallback>
                <p:oleObj name="Worksheet" r:id="rId2" imgW="8353243" imgH="343856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86348" y="4099284"/>
                        <a:ext cx="8259097" cy="2555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31339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474</Words>
  <Application>Microsoft Office PowerPoint</Application>
  <PresentationFormat>Panorámica</PresentationFormat>
  <Paragraphs>10</Paragraphs>
  <Slides>2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Hoja de cálculo de Microsoft Excel</vt:lpstr>
      <vt:lpstr>Propuesta 1: Panel 5-0-0 con 7% de salidas y entrada de UPMs bianualmente</vt:lpstr>
      <vt:lpstr>Propuesta 2: Panel 5-0-0 con 7% de salidas y entrada de UPMs anualmente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 Fernando Zea Castro</dc:creator>
  <cp:lastModifiedBy>Jose Fernando Zea Castro</cp:lastModifiedBy>
  <cp:revision>6</cp:revision>
  <dcterms:created xsi:type="dcterms:W3CDTF">2024-09-16T13:04:41Z</dcterms:created>
  <dcterms:modified xsi:type="dcterms:W3CDTF">2024-09-16T13:18:07Z</dcterms:modified>
</cp:coreProperties>
</file>