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F0D1F-D290-43B2-AC9B-6A96E5F3C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547235"/>
            <a:ext cx="8144134" cy="1373070"/>
          </a:xfrm>
        </p:spPr>
        <p:txBody>
          <a:bodyPr/>
          <a:lstStyle/>
          <a:p>
            <a:r>
              <a:rPr lang="es-ES" dirty="0"/>
              <a:t>TAREA HITO 2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172B30-C32D-4C3F-B4B9-1317B4D1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592821"/>
            <a:ext cx="8144134" cy="18477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dirty="0"/>
              <a:t>Integrante:</a:t>
            </a:r>
            <a:r>
              <a:rPr lang="es-BO" dirty="0"/>
              <a:t> Cristian Josue Poma Zuleta</a:t>
            </a:r>
          </a:p>
          <a:p>
            <a:pPr algn="l"/>
            <a:endParaRPr lang="es-BO" dirty="0"/>
          </a:p>
          <a:p>
            <a:pPr algn="l"/>
            <a:r>
              <a:rPr lang="es-BO" dirty="0"/>
              <a:t>Docente: William Roddy Barra Paredes</a:t>
            </a:r>
          </a:p>
          <a:p>
            <a:pPr algn="l"/>
            <a:endParaRPr lang="es-BO" dirty="0"/>
          </a:p>
          <a:p>
            <a:pPr algn="l"/>
            <a:r>
              <a:rPr lang="es-BO" dirty="0"/>
              <a:t>Asignatura: Programación De Sistemas Embebidos  </a:t>
            </a:r>
            <a:r>
              <a:rPr lang="es-B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434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753D83B-E5B2-4410-85C3-C37FEF3A5B14}"/>
              </a:ext>
            </a:extLst>
          </p:cNvPr>
          <p:cNvSpPr txBox="1"/>
          <p:nvPr/>
        </p:nvSpPr>
        <p:spPr>
          <a:xfrm>
            <a:off x="940905" y="588331"/>
            <a:ext cx="6096000" cy="2613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 Crear un programa Python que genere los primeros N números de la serie </a:t>
            </a:r>
            <a:r>
              <a:rPr lang="es-B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fibonacci</a:t>
            </a:r>
            <a:r>
              <a:rPr lang="es-B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Bef>
                <a:spcPts val="560"/>
              </a:spcBef>
              <a:spcAft>
                <a:spcPts val="800"/>
              </a:spcAft>
              <a:buFont typeface="Arial" panose="020B0604020202020204" pitchFamily="34" charset="0"/>
              <a:buChar char="○"/>
              <a:tabLst>
                <a:tab pos="977265" algn="l"/>
                <a:tab pos="977900" algn="l"/>
              </a:tabLst>
            </a:pPr>
            <a:r>
              <a:rPr lang="es-BO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tiene que leer un valor por</a:t>
            </a:r>
            <a:r>
              <a:rPr lang="es-BO" spc="-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BO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consola.</a:t>
            </a:r>
          </a:p>
          <a:p>
            <a:pPr lvl="2">
              <a:lnSpc>
                <a:spcPct val="107000"/>
              </a:lnSpc>
              <a:spcBef>
                <a:spcPts val="675"/>
              </a:spcBef>
              <a:spcAft>
                <a:spcPts val="800"/>
              </a:spcAft>
              <a:buSzPts val="1100"/>
              <a:tabLst>
                <a:tab pos="1434465" algn="l"/>
                <a:tab pos="1435100" algn="l"/>
              </a:tabLst>
            </a:pPr>
            <a:r>
              <a:rPr lang="es-BO" spc="-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Ejem: </a:t>
            </a:r>
            <a:r>
              <a:rPr lang="es-BO" b="1" spc="-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 =</a:t>
            </a:r>
            <a:r>
              <a:rPr lang="es-BO" b="1" spc="-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BO" b="1" spc="-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8</a:t>
            </a:r>
            <a:endParaRPr lang="es-BO" spc="-5" dirty="0">
              <a:effectLst/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80"/>
              </a:spcBef>
              <a:spcAft>
                <a:spcPts val="800"/>
              </a:spcAft>
              <a:buFont typeface="Arial" panose="020B0604020202020204" pitchFamily="34" charset="0"/>
              <a:buChar char="○"/>
              <a:tabLst>
                <a:tab pos="977265" algn="l"/>
                <a:tab pos="977900" algn="l"/>
              </a:tabLst>
            </a:pPr>
            <a:r>
              <a:rPr lang="es-BO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el valor leído anteriormente, la salida debería</a:t>
            </a:r>
            <a:r>
              <a:rPr lang="es-BO" spc="-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BO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ser:</a:t>
            </a:r>
          </a:p>
          <a:p>
            <a:pPr lvl="0">
              <a:lnSpc>
                <a:spcPct val="107000"/>
              </a:lnSpc>
              <a:spcBef>
                <a:spcPts val="675"/>
              </a:spcBef>
              <a:spcAft>
                <a:spcPts val="800"/>
              </a:spcAft>
              <a:buSzPts val="1100"/>
              <a:tabLst>
                <a:tab pos="1434465" algn="l"/>
                <a:tab pos="1435100" algn="l"/>
              </a:tabLst>
            </a:pPr>
            <a:r>
              <a:rPr lang="es-BO" b="1" spc="-5" dirty="0"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      </a:t>
            </a:r>
            <a:r>
              <a:rPr lang="es-BO" b="1" spc="-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0, 1, 1, 2, 3, 5, 8,</a:t>
            </a:r>
            <a:r>
              <a:rPr lang="es-BO" b="1" spc="-4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BO" b="1" spc="-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13,</a:t>
            </a:r>
            <a:endParaRPr lang="es-BO" spc="-5" dirty="0">
              <a:effectLst/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A6A8F0-A298-47F1-BACE-828BF2FD9664}"/>
              </a:ext>
            </a:extLst>
          </p:cNvPr>
          <p:cNvSpPr txBox="1"/>
          <p:nvPr/>
        </p:nvSpPr>
        <p:spPr>
          <a:xfrm>
            <a:off x="940905" y="4256194"/>
            <a:ext cx="2186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BO" dirty="0">
                <a:latin typeface="Calibri" panose="020F0502020204030204" pitchFamily="34" charset="0"/>
                <a:cs typeface="Times New Roman" panose="02020603050405020304" pitchFamily="18" charset="0"/>
              </a:rPr>
              <a:t>odigo en Python:</a:t>
            </a:r>
            <a:endParaRPr lang="es-B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9E1565-49DD-432A-BB60-3CEBEEF0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783" y="3429000"/>
            <a:ext cx="3286539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fibonacci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(nu):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arr = [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nu ==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'0'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elif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nu ==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'[0,'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'1]'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while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(arr) &lt; nu):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arr.append(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(nu ==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or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nu ==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arr[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arr[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nu):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arr[i] = arr[i -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 + arr[i -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(arr)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fibonacci(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nu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"Ingrese N: 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)))</a:t>
            </a:r>
            <a:r>
              <a:rPr kumimoji="0" lang="es-BO" altLang="es-B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C6E3C2-0E7F-4CDB-A37E-51A7360614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93081" y="4770783"/>
            <a:ext cx="3286539" cy="11375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2652DD-5ED7-46B7-BF4B-21D11EC3D164}"/>
              </a:ext>
            </a:extLst>
          </p:cNvPr>
          <p:cNvSpPr txBox="1"/>
          <p:nvPr/>
        </p:nvSpPr>
        <p:spPr>
          <a:xfrm>
            <a:off x="8362123" y="3886862"/>
            <a:ext cx="2186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Funcionamiento</a:t>
            </a:r>
            <a:r>
              <a:rPr lang="es-BO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7541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A592EF32-B8A1-4298-8A32-679B4A901475}"/>
              </a:ext>
            </a:extLst>
          </p:cNvPr>
          <p:cNvGrpSpPr>
            <a:grpSpLocks/>
          </p:cNvGrpSpPr>
          <p:nvPr/>
        </p:nvGrpSpPr>
        <p:grpSpPr bwMode="auto">
          <a:xfrm>
            <a:off x="1000540" y="1701355"/>
            <a:ext cx="3829584" cy="2219325"/>
            <a:chOff x="2880" y="187"/>
            <a:chExt cx="7940" cy="4520"/>
          </a:xfrm>
        </p:grpSpPr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9FFBFECD-DAF6-4B7C-8DB4-EA9027AA7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87"/>
              <a:ext cx="7930" cy="4510"/>
            </a:xfrm>
            <a:custGeom>
              <a:avLst/>
              <a:gdLst>
                <a:gd name="T0" fmla="+- 0 2890 2880"/>
                <a:gd name="T1" fmla="*/ T0 w 7930"/>
                <a:gd name="T2" fmla="+- 0 187 187"/>
                <a:gd name="T3" fmla="*/ 187 h 4510"/>
                <a:gd name="T4" fmla="+- 0 2890 2880"/>
                <a:gd name="T5" fmla="*/ T4 w 7930"/>
                <a:gd name="T6" fmla="+- 0 4687 187"/>
                <a:gd name="T7" fmla="*/ 4687 h 4510"/>
                <a:gd name="T8" fmla="+- 0 10810 2880"/>
                <a:gd name="T9" fmla="*/ T8 w 7930"/>
                <a:gd name="T10" fmla="+- 0 187 187"/>
                <a:gd name="T11" fmla="*/ 187 h 4510"/>
                <a:gd name="T12" fmla="+- 0 10810 2880"/>
                <a:gd name="T13" fmla="*/ T12 w 7930"/>
                <a:gd name="T14" fmla="+- 0 4687 187"/>
                <a:gd name="T15" fmla="*/ 4687 h 4510"/>
                <a:gd name="T16" fmla="+- 0 2880 2880"/>
                <a:gd name="T17" fmla="*/ T16 w 7930"/>
                <a:gd name="T18" fmla="+- 0 197 187"/>
                <a:gd name="T19" fmla="*/ 197 h 4510"/>
                <a:gd name="T20" fmla="+- 0 10800 2880"/>
                <a:gd name="T21" fmla="*/ T20 w 7930"/>
                <a:gd name="T22" fmla="+- 0 197 187"/>
                <a:gd name="T23" fmla="*/ 197 h 4510"/>
                <a:gd name="T24" fmla="+- 0 2880 2880"/>
                <a:gd name="T25" fmla="*/ T24 w 7930"/>
                <a:gd name="T26" fmla="+- 0 4697 187"/>
                <a:gd name="T27" fmla="*/ 4697 h 4510"/>
                <a:gd name="T28" fmla="+- 0 10800 2880"/>
                <a:gd name="T29" fmla="*/ T28 w 7930"/>
                <a:gd name="T30" fmla="+- 0 4697 187"/>
                <a:gd name="T31" fmla="*/ 4697 h 451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7930" h="4510">
                  <a:moveTo>
                    <a:pt x="10" y="0"/>
                  </a:moveTo>
                  <a:lnTo>
                    <a:pt x="10" y="4500"/>
                  </a:lnTo>
                  <a:moveTo>
                    <a:pt x="7930" y="0"/>
                  </a:moveTo>
                  <a:lnTo>
                    <a:pt x="7930" y="4500"/>
                  </a:lnTo>
                  <a:moveTo>
                    <a:pt x="0" y="10"/>
                  </a:moveTo>
                  <a:lnTo>
                    <a:pt x="7920" y="10"/>
                  </a:lnTo>
                  <a:moveTo>
                    <a:pt x="0" y="4510"/>
                  </a:moveTo>
                  <a:lnTo>
                    <a:pt x="7920" y="45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BO"/>
            </a:p>
          </p:txBody>
        </p:sp>
        <p:pic>
          <p:nvPicPr>
            <p:cNvPr id="5" name="Picture 7">
              <a:extLst>
                <a:ext uri="{FF2B5EF4-FFF2-40B4-BE49-F238E27FC236}">
                  <a16:creationId xmlns:a16="http://schemas.microsoft.com/office/drawing/2014/main" id="{EAABC061-FEDB-45D1-BC16-966F7D7D6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0" y="367"/>
              <a:ext cx="7245" cy="4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64830C9-0CC3-415B-B9D0-DACB2B5B0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39" y="6957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BO" altLang="es-B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660B74-124A-4B3E-936B-380F75D76BCA}"/>
              </a:ext>
            </a:extLst>
          </p:cNvPr>
          <p:cNvSpPr txBox="1"/>
          <p:nvPr/>
        </p:nvSpPr>
        <p:spPr>
          <a:xfrm>
            <a:off x="1000539" y="837769"/>
            <a:ext cx="6096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14, POO - Crear las clases necesarias para resolver el siguiente planteamiento.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63F26B3-AF74-4130-87CB-6201A72E7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343" y="1445639"/>
            <a:ext cx="3420365" cy="298443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0E4BB3A-3135-4915-82E1-B449823D1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539" y="4366029"/>
            <a:ext cx="3829584" cy="219105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B89FE02-9466-42F6-90AD-5AD389928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105" y="1445639"/>
            <a:ext cx="3050389" cy="298594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1154A28-032E-49D8-8E5F-BD1323ED513F}"/>
              </a:ext>
            </a:extLst>
          </p:cNvPr>
          <p:cNvSpPr txBox="1"/>
          <p:nvPr/>
        </p:nvSpPr>
        <p:spPr>
          <a:xfrm>
            <a:off x="5062343" y="5227695"/>
            <a:ext cx="2186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Funcionamiento</a:t>
            </a:r>
            <a:r>
              <a:rPr lang="es-BO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BO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E73C5445-3D9C-4AA9-B3AF-6E11D2B1B0F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984407" y="4811319"/>
            <a:ext cx="4385960" cy="17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4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87EA01-478D-4EA6-AA09-DBCA671CC47D}"/>
              </a:ext>
            </a:extLst>
          </p:cNvPr>
          <p:cNvSpPr txBox="1"/>
          <p:nvPr/>
        </p:nvSpPr>
        <p:spPr>
          <a:xfrm>
            <a:off x="476763" y="403121"/>
            <a:ext cx="609399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s-BO" dirty="0">
                <a:latin typeface="Calibri" panose="020F0502020204030204" pitchFamily="34" charset="0"/>
                <a:cs typeface="Calibri" panose="020F0502020204030204" pitchFamily="34" charset="0"/>
              </a:rPr>
              <a:t>15. Realizar un análisis para el siguiente escenario.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C2FC01-7726-4090-8088-9881997090B0}"/>
              </a:ext>
            </a:extLst>
          </p:cNvPr>
          <p:cNvGrpSpPr>
            <a:grpSpLocks/>
          </p:cNvGrpSpPr>
          <p:nvPr/>
        </p:nvGrpSpPr>
        <p:grpSpPr bwMode="auto">
          <a:xfrm>
            <a:off x="476763" y="1108768"/>
            <a:ext cx="3337426" cy="1855537"/>
            <a:chOff x="0" y="0"/>
            <a:chExt cx="7950" cy="4480"/>
          </a:xfrm>
        </p:grpSpPr>
        <p:sp>
          <p:nvSpPr>
            <p:cNvPr id="5" name="AutoShape 9">
              <a:extLst>
                <a:ext uri="{FF2B5EF4-FFF2-40B4-BE49-F238E27FC236}">
                  <a16:creationId xmlns:a16="http://schemas.microsoft.com/office/drawing/2014/main" id="{73A4E747-385C-4145-9A2F-CF7A1CCAB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950" cy="4480"/>
            </a:xfrm>
            <a:custGeom>
              <a:avLst/>
              <a:gdLst>
                <a:gd name="T0" fmla="*/ 10 w 7950"/>
                <a:gd name="T1" fmla="*/ 0 h 4480"/>
                <a:gd name="T2" fmla="*/ 10 w 7950"/>
                <a:gd name="T3" fmla="*/ 4480 h 4480"/>
                <a:gd name="T4" fmla="*/ 7950 w 7950"/>
                <a:gd name="T5" fmla="*/ 0 h 4480"/>
                <a:gd name="T6" fmla="*/ 7950 w 7950"/>
                <a:gd name="T7" fmla="*/ 4480 h 4480"/>
                <a:gd name="T8" fmla="*/ 0 w 7950"/>
                <a:gd name="T9" fmla="*/ 10 h 4480"/>
                <a:gd name="T10" fmla="*/ 7940 w 7950"/>
                <a:gd name="T11" fmla="*/ 10 h 4480"/>
                <a:gd name="T12" fmla="*/ 0 w 7950"/>
                <a:gd name="T13" fmla="*/ 4470 h 4480"/>
                <a:gd name="T14" fmla="*/ 7940 w 7950"/>
                <a:gd name="T15" fmla="*/ 4470 h 4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0" h="4480">
                  <a:moveTo>
                    <a:pt x="10" y="0"/>
                  </a:moveTo>
                  <a:lnTo>
                    <a:pt x="10" y="4480"/>
                  </a:lnTo>
                  <a:moveTo>
                    <a:pt x="7950" y="0"/>
                  </a:moveTo>
                  <a:lnTo>
                    <a:pt x="7950" y="4480"/>
                  </a:lnTo>
                  <a:moveTo>
                    <a:pt x="0" y="10"/>
                  </a:moveTo>
                  <a:lnTo>
                    <a:pt x="7940" y="10"/>
                  </a:lnTo>
                  <a:moveTo>
                    <a:pt x="0" y="4470"/>
                  </a:moveTo>
                  <a:lnTo>
                    <a:pt x="7940" y="447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BO"/>
            </a:p>
          </p:txBody>
        </p:sp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E1AE585A-AD5F-4C2A-9BE2-30232F6A3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" y="165"/>
              <a:ext cx="6000" cy="4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3D1A62A8-F973-4A2F-B660-16193A69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252" y="1050891"/>
            <a:ext cx="3455426" cy="25686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5C04660-5DF3-4A63-A661-B7BFE6F33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9" y="945893"/>
            <a:ext cx="4101573" cy="267368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DBC3E7D-33C2-4137-819B-872057660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84" y="4061932"/>
            <a:ext cx="4101574" cy="22301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B845680-420A-4455-82D2-58E251170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7127" y="3891795"/>
            <a:ext cx="4892710" cy="242865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5978A29-E58B-4E45-9D70-6C2492CE12B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829800" y="4304947"/>
            <a:ext cx="2054016" cy="221161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4AA157B-A115-42F0-820D-E114216D80A6}"/>
              </a:ext>
            </a:extLst>
          </p:cNvPr>
          <p:cNvSpPr txBox="1"/>
          <p:nvPr/>
        </p:nvSpPr>
        <p:spPr>
          <a:xfrm>
            <a:off x="9697207" y="3876402"/>
            <a:ext cx="2186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Funcionamiento</a:t>
            </a:r>
            <a:r>
              <a:rPr lang="es-BO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BO" sz="1400" dirty="0"/>
          </a:p>
        </p:txBody>
      </p:sp>
    </p:spTree>
    <p:extLst>
      <p:ext uri="{BB962C8B-B14F-4D97-AF65-F5344CB8AC3E}">
        <p14:creationId xmlns:p14="http://schemas.microsoft.com/office/powerpoint/2010/main" val="281861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540321B-C5AF-4C9A-A19F-56A6CD5E9321}"/>
              </a:ext>
            </a:extLst>
          </p:cNvPr>
          <p:cNvSpPr txBox="1"/>
          <p:nvPr/>
        </p:nvSpPr>
        <p:spPr>
          <a:xfrm>
            <a:off x="678305" y="486322"/>
            <a:ext cx="6093500" cy="220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s-BO" dirty="0">
                <a:latin typeface="Calibri" panose="020F0502020204030204" pitchFamily="34" charset="0"/>
                <a:cs typeface="Calibri" panose="020F0502020204030204" pitchFamily="34" charset="0"/>
              </a:rPr>
              <a:t>16.  Ejercicio de planteamiento.</a:t>
            </a:r>
          </a:p>
          <a:p>
            <a:pPr marL="457200">
              <a:lnSpc>
                <a:spcPct val="107000"/>
              </a:lnSpc>
            </a:pPr>
            <a:r>
              <a:rPr lang="es-BO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○"/>
              <a:tabLst>
                <a:tab pos="977265" algn="l"/>
                <a:tab pos="977900" algn="l"/>
              </a:tabLst>
            </a:pPr>
            <a:r>
              <a:rPr lang="es-BO" dirty="0" err="1">
                <a:latin typeface="Calibri" panose="020F0502020204030204" pitchFamily="34" charset="0"/>
                <a:cs typeface="Calibri" panose="020F0502020204030204" pitchFamily="34" charset="0"/>
              </a:rPr>
              <a:t>Identiﬁcar</a:t>
            </a:r>
            <a:r>
              <a:rPr lang="es-BO" dirty="0">
                <a:latin typeface="Calibri" panose="020F0502020204030204" pitchFamily="34" charset="0"/>
                <a:cs typeface="Calibri" panose="020F0502020204030204" pitchFamily="34" charset="0"/>
              </a:rPr>
              <a:t> un problema cualquiera del mundo real.</a:t>
            </a:r>
          </a:p>
          <a:p>
            <a:pPr marL="742950" lvl="1" indent="-285750">
              <a:lnSpc>
                <a:spcPct val="107000"/>
              </a:lnSpc>
              <a:spcBef>
                <a:spcPts val="75"/>
              </a:spcBef>
              <a:spcAft>
                <a:spcPts val="800"/>
              </a:spcAft>
              <a:buFont typeface="Arial" panose="020B0604020202020204" pitchFamily="34" charset="0"/>
              <a:buChar char="○"/>
              <a:tabLst>
                <a:tab pos="977265" algn="l"/>
                <a:tab pos="977900" algn="l"/>
              </a:tabLst>
            </a:pPr>
            <a:r>
              <a:rPr lang="es-BO" dirty="0">
                <a:latin typeface="Calibri" panose="020F0502020204030204" pitchFamily="34" charset="0"/>
                <a:cs typeface="Calibri" panose="020F0502020204030204" pitchFamily="34" charset="0"/>
              </a:rPr>
              <a:t>Mostrar el uso de encapsulación.</a:t>
            </a:r>
          </a:p>
          <a:p>
            <a:pPr marL="742950" lvl="1" indent="-285750">
              <a:lnSpc>
                <a:spcPct val="107000"/>
              </a:lnSpc>
              <a:spcBef>
                <a:spcPts val="75"/>
              </a:spcBef>
              <a:spcAft>
                <a:spcPts val="800"/>
              </a:spcAft>
              <a:buFont typeface="Arial" panose="020B0604020202020204" pitchFamily="34" charset="0"/>
              <a:buChar char="○"/>
              <a:tabLst>
                <a:tab pos="977265" algn="l"/>
                <a:tab pos="977900" algn="l"/>
              </a:tabLst>
            </a:pPr>
            <a:r>
              <a:rPr lang="es-BO" dirty="0">
                <a:latin typeface="Calibri" panose="020F0502020204030204" pitchFamily="34" charset="0"/>
                <a:cs typeface="Calibri" panose="020F0502020204030204" pitchFamily="34" charset="0"/>
              </a:rPr>
              <a:t>Mostrar el usos de herencia simple.</a:t>
            </a:r>
          </a:p>
          <a:p>
            <a:pPr marL="742950" lvl="1" indent="-285750">
              <a:lnSpc>
                <a:spcPct val="107000"/>
              </a:lnSpc>
              <a:spcBef>
                <a:spcPts val="75"/>
              </a:spcBef>
              <a:spcAft>
                <a:spcPts val="800"/>
              </a:spcAft>
              <a:buFont typeface="Arial" panose="020B0604020202020204" pitchFamily="34" charset="0"/>
              <a:buChar char="○"/>
              <a:tabLst>
                <a:tab pos="977265" algn="l"/>
                <a:tab pos="977900" algn="l"/>
              </a:tabLst>
            </a:pPr>
            <a:r>
              <a:rPr lang="es-BO" dirty="0">
                <a:latin typeface="Calibri" panose="020F0502020204030204" pitchFamily="34" charset="0"/>
                <a:cs typeface="Calibri" panose="020F0502020204030204" pitchFamily="34" charset="0"/>
              </a:rPr>
              <a:t>Mostrar el uso de herencia múltiple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5B328F-6B84-44DC-B17E-BF0C9110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51" y="2842048"/>
            <a:ext cx="3581143" cy="37957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6A29003-9CA6-4E8A-80C6-F7EEA6BD0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01" y="313466"/>
            <a:ext cx="4874253" cy="62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8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928B28A-E803-43B3-BDEC-F016D985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14" y="366503"/>
            <a:ext cx="4083136" cy="612499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D96C532-7401-4135-9803-FEFE345E2F84}"/>
              </a:ext>
            </a:extLst>
          </p:cNvPr>
          <p:cNvSpPr txBox="1"/>
          <p:nvPr/>
        </p:nvSpPr>
        <p:spPr>
          <a:xfrm>
            <a:off x="6576350" y="366503"/>
            <a:ext cx="2186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Funcionamiento</a:t>
            </a:r>
            <a:r>
              <a:rPr lang="es-BO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B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8EBC18-5AD4-4A79-9C09-1BD8824EF0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8156" y="1053646"/>
            <a:ext cx="3033791" cy="53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3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DE4C223-F387-4D84-B27E-AB71A64C6DD6}"/>
              </a:ext>
            </a:extLst>
          </p:cNvPr>
          <p:cNvSpPr txBox="1"/>
          <p:nvPr/>
        </p:nvSpPr>
        <p:spPr>
          <a:xfrm>
            <a:off x="4320914" y="2609610"/>
            <a:ext cx="4028607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s-BO" sz="7200" dirty="0">
                <a:latin typeface="Calibri" panose="020F0502020204030204" pitchFamily="34" charset="0"/>
                <a:cs typeface="Calibri" panose="020F0502020204030204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58098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B9FB6-9CFD-4F64-99BB-2EC7DFC3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CONCEPTOS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553069-06FA-4EDF-945F-DCF376DC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53" y="2242551"/>
            <a:ext cx="4673555" cy="2163543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B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Qué es un sistema embebido?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sistema embebido es un sistema de computación basado en un microprocesador o un microcontrolador diseñado para realizar una o algunas pocas funciones dedicadas, ​​ frecuentemente en un sistema de computación en tiempo real.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10647E-E994-4DBB-9419-22CD9D5AF4BA}"/>
              </a:ext>
            </a:extLst>
          </p:cNvPr>
          <p:cNvSpPr txBox="1"/>
          <p:nvPr/>
        </p:nvSpPr>
        <p:spPr>
          <a:xfrm>
            <a:off x="654668" y="4412466"/>
            <a:ext cx="4858235" cy="2039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s-BO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  ¿Mencione 5 ejemplos de sistemas embebidos?</a:t>
            </a:r>
          </a:p>
          <a:p>
            <a:pPr marL="457200">
              <a:lnSpc>
                <a:spcPct val="107000"/>
              </a:lnSpc>
            </a:pPr>
            <a:r>
              <a:rPr lang="es-BO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BO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 de calefacción central.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BO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 GPS.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BO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Cajeros automáticos.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BO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Dispositivos médicos.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BO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 de automoción.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6D06CA-99B2-46A2-AE82-81747E0FCAA7}"/>
              </a:ext>
            </a:extLst>
          </p:cNvPr>
          <p:cNvSpPr txBox="1"/>
          <p:nvPr/>
        </p:nvSpPr>
        <p:spPr>
          <a:xfrm>
            <a:off x="5512903" y="2445534"/>
            <a:ext cx="6175514" cy="3439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3, </a:t>
            </a:r>
            <a:r>
              <a:rPr lang="es-BO" sz="1700" b="1" dirty="0">
                <a:latin typeface="Calibri" panose="020F0502020204030204" pitchFamily="34" charset="0"/>
                <a:cs typeface="Calibri" panose="020F0502020204030204" pitchFamily="34" charset="0"/>
              </a:rPr>
              <a:t>¿Menciona las diferencias o similitudes entre un sistema  	operativo, un sistema móvil y un sistema embebido? </a:t>
            </a:r>
          </a:p>
          <a:p>
            <a:pPr marL="457200" algn="just">
              <a:lnSpc>
                <a:spcPct val="107000"/>
              </a:lnSpc>
            </a:pPr>
            <a:endParaRPr lang="es-BO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s-BO" sz="1700" b="1" dirty="0">
                <a:latin typeface="Calibri" panose="020F0502020204030204" pitchFamily="34" charset="0"/>
                <a:cs typeface="Calibri" panose="020F0502020204030204" pitchFamily="34" charset="0"/>
              </a:rPr>
              <a:t>Sistema Operativo: </a:t>
            </a: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Es el conjunto de programas de un sistema informático que gestiona los recursos de hardware y provee servicios a los programas de aplicación de software</a:t>
            </a:r>
          </a:p>
          <a:p>
            <a:pPr marL="457200" algn="just">
              <a:lnSpc>
                <a:spcPct val="107000"/>
              </a:lnSpc>
            </a:pPr>
            <a:r>
              <a:rPr lang="es-BO" sz="1700" b="1" dirty="0">
                <a:latin typeface="Calibri" panose="020F0502020204030204" pitchFamily="34" charset="0"/>
                <a:cs typeface="Calibri" panose="020F0502020204030204" pitchFamily="34" charset="0"/>
              </a:rPr>
              <a:t>Sistema móvil: </a:t>
            </a: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Es un conjunto de programas de bajo nivel que permite la abstracción de las peculiaridades específico del teléfono móvil.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BO" sz="1700" b="1" dirty="0">
                <a:latin typeface="Calibri" panose="020F0502020204030204" pitchFamily="34" charset="0"/>
                <a:cs typeface="Calibri" panose="020F0502020204030204" pitchFamily="34" charset="0"/>
              </a:rPr>
              <a:t>Sistema embebido: </a:t>
            </a: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Es un sistema electrónico diseñado para realizar pocas funciones en tiempo real, según sea el caso, y se diseñan para cubrir necesidades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394379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936E2AF-C13E-473F-B374-63E67D2D9845}"/>
              </a:ext>
            </a:extLst>
          </p:cNvPr>
          <p:cNvSpPr txBox="1"/>
          <p:nvPr/>
        </p:nvSpPr>
        <p:spPr>
          <a:xfrm>
            <a:off x="596348" y="768580"/>
            <a:ext cx="5353878" cy="3999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4,  </a:t>
            </a:r>
            <a:r>
              <a:rPr lang="es-BO" sz="1700" b="1" dirty="0">
                <a:latin typeface="Calibri" panose="020F0502020204030204" pitchFamily="34" charset="0"/>
                <a:cs typeface="Calibri" panose="020F0502020204030204" pitchFamily="34" charset="0"/>
              </a:rPr>
              <a:t>¿A que se referirán los términos MCU y MPU? Explique 	cada una de ellas. </a:t>
            </a:r>
          </a:p>
          <a:p>
            <a:pPr marL="457200" algn="just">
              <a:lnSpc>
                <a:spcPct val="107000"/>
              </a:lnSpc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457200" algn="just">
              <a:lnSpc>
                <a:spcPct val="107000"/>
              </a:lnSpc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MCU: Se refiere a un circuito integrado programable, capaz de ejecutar las órdenes grabadas en su memoria. Está compuesto de varios bloques funcionales que cumplen una tarea específica.</a:t>
            </a:r>
          </a:p>
          <a:p>
            <a:pPr marL="457200" algn="just">
              <a:lnSpc>
                <a:spcPct val="107000"/>
              </a:lnSpc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MPU: Se refiere al chip que se encuentra integrado en la placa base y que se encarga de ejecutar las instrucciones que ordena el usuario, su meta del microprocesador es llevar a cabo las órdenes que se vayan dando por parte del usuario del dispositivo vía sistema operativo.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0267A7-5CA1-4D92-8477-F29AD43390DA}"/>
              </a:ext>
            </a:extLst>
          </p:cNvPr>
          <p:cNvSpPr txBox="1"/>
          <p:nvPr/>
        </p:nvSpPr>
        <p:spPr>
          <a:xfrm>
            <a:off x="6480313" y="1837177"/>
            <a:ext cx="5115339" cy="4689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s-BO" sz="1700" b="1" dirty="0">
                <a:latin typeface="Calibri" panose="020F0502020204030204" pitchFamily="34" charset="0"/>
                <a:cs typeface="Calibri" panose="020F0502020204030204" pitchFamily="34" charset="0"/>
              </a:rPr>
              <a:t>5,  ¿Cuáles son los pilares de POO?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700" b="1" dirty="0">
                <a:latin typeface="Calibri" panose="020F0502020204030204" pitchFamily="34" charset="0"/>
                <a:cs typeface="Calibri" panose="020F0502020204030204" pitchFamily="34" charset="0"/>
              </a:rPr>
              <a:t>Abstracción: </a:t>
            </a: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Es cuando separamos los datos de un objeto para luego generar un molde (una clase).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Encapsulamiento: Lo puedes utilizar cuando deseas que ciertos métodos o propiedades sean inviolables o inalterables.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700" b="1" dirty="0">
                <a:latin typeface="Calibri" panose="020F0502020204030204" pitchFamily="34" charset="0"/>
                <a:cs typeface="Calibri" panose="020F0502020204030204" pitchFamily="34" charset="0"/>
              </a:rPr>
              <a:t>Herencia: </a:t>
            </a: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Nos permite crear nuevas clases a partir de otras. Si tuviéramos una clase “Autos” y quisiéramos crear unas clases “Auto deportivo” o “Auto clásico”, podríamos tomar varias propiedades y métodos de la clase “Autos”. Esto nos da una jerarquía de padre e hijo.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700" b="1" dirty="0">
                <a:latin typeface="Calibri" panose="020F0502020204030204" pitchFamily="34" charset="0"/>
                <a:cs typeface="Calibri" panose="020F0502020204030204" pitchFamily="34" charset="0"/>
              </a:rPr>
              <a:t>Polimorfismo: </a:t>
            </a: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Proviene de Poli = muchas, morfismo = formas. Se utiliza para crear métodos con el mismo nombre, pero con diferente comportamiento.</a:t>
            </a:r>
          </a:p>
        </p:txBody>
      </p:sp>
    </p:spTree>
    <p:extLst>
      <p:ext uri="{BB962C8B-B14F-4D97-AF65-F5344CB8AC3E}">
        <p14:creationId xmlns:p14="http://schemas.microsoft.com/office/powerpoint/2010/main" val="319424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F427E85-0340-43B5-BBFA-29A026FE644F}"/>
              </a:ext>
            </a:extLst>
          </p:cNvPr>
          <p:cNvSpPr txBox="1"/>
          <p:nvPr/>
        </p:nvSpPr>
        <p:spPr>
          <a:xfrm>
            <a:off x="450575" y="486243"/>
            <a:ext cx="4293703" cy="5809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s-BO" sz="1700" b="1" dirty="0">
                <a:latin typeface="Calibri" panose="020F0502020204030204" pitchFamily="34" charset="0"/>
                <a:cs typeface="Calibri" panose="020F0502020204030204" pitchFamily="34" charset="0"/>
              </a:rPr>
              <a:t>7,  ¿Mencione los componentes en lo que se basa 	POO?. Y explicar cada una de ellas.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700" b="1" dirty="0">
                <a:latin typeface="Calibri" panose="020F0502020204030204" pitchFamily="34" charset="0"/>
                <a:cs typeface="Calibri" panose="020F0502020204030204" pitchFamily="34" charset="0"/>
              </a:rPr>
              <a:t>Clases: </a:t>
            </a: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Las clases pueden ser definidas como un molde que contendrá todas las características y acciones con las cuales podemos construir N cantidad de objetos.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700" b="1" dirty="0">
                <a:latin typeface="Calibri" panose="020F0502020204030204" pitchFamily="34" charset="0"/>
                <a:cs typeface="Calibri" panose="020F0502020204030204" pitchFamily="34" charset="0"/>
              </a:rPr>
              <a:t>Propiedades: </a:t>
            </a: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Las propiedades son las características de una clase, tomando como ejemplo la clase humanos, las propiedades podrían ser: nombre, el género, la altura, color de cabello, color de piel, etc.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700" b="1" dirty="0">
                <a:latin typeface="Calibri" panose="020F0502020204030204" pitchFamily="34" charset="0"/>
                <a:cs typeface="Calibri" panose="020F0502020204030204" pitchFamily="34" charset="0"/>
              </a:rPr>
              <a:t>Métodos: </a:t>
            </a: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Los métodos son las acciones que una clase puede realizar, siguiendo el mismo ejemplo anterior, estas podrían ser: caminar, comer, dormir, soñar, respirar, nadar, etc.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700" b="1" dirty="0">
                <a:latin typeface="Calibri" panose="020F0502020204030204" pitchFamily="34" charset="0"/>
                <a:cs typeface="Calibri" panose="020F0502020204030204" pitchFamily="34" charset="0"/>
              </a:rPr>
              <a:t>Objetos: </a:t>
            </a: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Son aquellos que tienen propiedades y comportamientos, estos pueden ser físicos o conceptuales.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DCB30A-89F0-46F6-AA06-5959D7062F16}"/>
              </a:ext>
            </a:extLst>
          </p:cNvPr>
          <p:cNvSpPr txBox="1"/>
          <p:nvPr/>
        </p:nvSpPr>
        <p:spPr>
          <a:xfrm>
            <a:off x="4929809" y="78387"/>
            <a:ext cx="5499652" cy="6779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s-BO" sz="1700" b="1" dirty="0">
                <a:latin typeface="Calibri" panose="020F0502020204030204" pitchFamily="34" charset="0"/>
                <a:cs typeface="Calibri" panose="020F0502020204030204" pitchFamily="34" charset="0"/>
              </a:rPr>
              <a:t>8,  Defina los siguientes: ○ Multiplataforma. ○ Multiparadigma. ○ </a:t>
            </a:r>
            <a:r>
              <a:rPr lang="es-BO" sz="17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Multiproposito</a:t>
            </a:r>
            <a:r>
              <a:rPr lang="es-BO" sz="1700" b="1" dirty="0">
                <a:latin typeface="Calibri" panose="020F0502020204030204" pitchFamily="34" charset="0"/>
                <a:cs typeface="Calibri" panose="020F0502020204030204" pitchFamily="34" charset="0"/>
              </a:rPr>
              <a:t>. ○ Lenguaje interpretado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endParaRPr lang="es-BO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Multiplataforma.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Se denomina multiplataforma a un atributo conferido a programas informáticos o métodos y conceptos de cómputo que son implementados, y operan internamente en múltiples plataformas informáticas.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Multiparadigma.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Es una práctica que emerge como resultado de la coexistencia de los paradigmas orientado a objetos, procedural, declarativo y funcional buscando mejorar la producción en el desarrollo de proyectos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Multipropósito.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Es mayormente utilizado como un gestor de contactos para dispositivos iOS como iPhone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Lenguaje interpretado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700" dirty="0">
                <a:latin typeface="Calibri" panose="020F0502020204030204" pitchFamily="34" charset="0"/>
                <a:cs typeface="Calibri" panose="020F0502020204030204" pitchFamily="34" charset="0"/>
              </a:rPr>
              <a:t>Es un lenguaje de programación para el que la mayoría de sus implementaciones ejecuta las instrucciones directamente, sin una previa compilación del programa a instrucciones en lenguaje máquina.</a:t>
            </a:r>
          </a:p>
        </p:txBody>
      </p:sp>
    </p:spTree>
    <p:extLst>
      <p:ext uri="{BB962C8B-B14F-4D97-AF65-F5344CB8AC3E}">
        <p14:creationId xmlns:p14="http://schemas.microsoft.com/office/powerpoint/2010/main" val="30052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DE81133-0115-4F78-B0D9-4903FB06FBF7}"/>
              </a:ext>
            </a:extLst>
          </p:cNvPr>
          <p:cNvSpPr txBox="1"/>
          <p:nvPr/>
        </p:nvSpPr>
        <p:spPr>
          <a:xfrm>
            <a:off x="768626" y="590501"/>
            <a:ext cx="6096000" cy="245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s-B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8,  Defina a que se refiere cuando se habla de encapsulación y muestre un ejemplo(Código en Python). </a:t>
            </a:r>
          </a:p>
          <a:p>
            <a:pPr marL="457200">
              <a:lnSpc>
                <a:spcPct val="107000"/>
              </a:lnSpc>
            </a:pP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programación orientada a objetos, se denomina encapsulamiento al ocultamiento del estado, es decir, de los datos miembro, de un objeto de manera que sólo se puede cambiar mediante las operaciones definidas para ese objeto.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B9BF61F-671A-44BF-A8A3-5FE354E9C362}"/>
              </a:ext>
            </a:extLst>
          </p:cNvPr>
          <p:cNvSpPr txBox="1"/>
          <p:nvPr/>
        </p:nvSpPr>
        <p:spPr>
          <a:xfrm>
            <a:off x="824948" y="3990549"/>
            <a:ext cx="2680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Ejemplo c</a:t>
            </a:r>
            <a:r>
              <a:rPr lang="es-BO" dirty="0">
                <a:latin typeface="Calibri" panose="020F0502020204030204" pitchFamily="34" charset="0"/>
                <a:cs typeface="Times New Roman" panose="02020603050405020304" pitchFamily="18" charset="0"/>
              </a:rPr>
              <a:t>odigo en Python:</a:t>
            </a:r>
            <a:endParaRPr lang="es-B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17C968-C50C-4932-BF4E-EA3D51E99373}"/>
              </a:ext>
            </a:extLst>
          </p:cNvPr>
          <p:cNvSpPr txBox="1"/>
          <p:nvPr/>
        </p:nvSpPr>
        <p:spPr>
          <a:xfrm>
            <a:off x="3982278" y="2867451"/>
            <a:ext cx="5764696" cy="3776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BO" sz="14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Prueba:</a:t>
            </a:r>
            <a:b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__</a:t>
            </a:r>
            <a:r>
              <a:rPr lang="es-BO" sz="14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atributo_privado</a:t>
            </a: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BO" sz="14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"Atributo fuera de alcance"</a:t>
            </a:r>
            <a:br>
              <a:rPr lang="es-BO" sz="14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BO" sz="14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4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BO" sz="1400" dirty="0" err="1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s-BO" sz="14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BO" sz="1400" dirty="0">
                <a:solidFill>
                  <a:srgbClr val="FFC6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s-BO" sz="1400" dirty="0" err="1">
                <a:solidFill>
                  <a:srgbClr val="FFC6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metodo_privado</a:t>
            </a: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BO" sz="14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BO" sz="1400" dirty="0">
                <a:solidFill>
                  <a:srgbClr val="8888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BO" sz="14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"Método fuera de alcance"</a:t>
            </a: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BO" sz="1400" dirty="0" err="1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s-BO" sz="14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BO" sz="1400" dirty="0" err="1">
                <a:solidFill>
                  <a:srgbClr val="FFC6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atributo_publico</a:t>
            </a: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BO" sz="14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BO" sz="1400" dirty="0" err="1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BO" sz="14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BO" sz="14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es-BO" sz="14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atributo_privado</a:t>
            </a:r>
            <a:b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BO" sz="1400" dirty="0" err="1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s-BO" sz="14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BO" sz="1400" dirty="0" err="1">
                <a:solidFill>
                  <a:srgbClr val="FFC6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metodo_publico</a:t>
            </a: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BO" sz="14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BO" sz="1400" dirty="0" err="1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BO" sz="14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BO" sz="14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es-BO" sz="14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metodo_privado</a:t>
            </a: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= Prueba()</a:t>
            </a:r>
            <a:b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400" dirty="0">
                <a:solidFill>
                  <a:srgbClr val="8888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BO" sz="14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e.atributo_publico</a:t>
            </a: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4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e.metodo_publico</a:t>
            </a:r>
            <a:r>
              <a:rPr lang="es-BO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s-B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3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709EE22-D73A-414F-A906-BD1C13BDEB9C}"/>
              </a:ext>
            </a:extLst>
          </p:cNvPr>
          <p:cNvSpPr txBox="1"/>
          <p:nvPr/>
        </p:nvSpPr>
        <p:spPr>
          <a:xfrm>
            <a:off x="874644" y="539204"/>
            <a:ext cx="6096000" cy="2319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s-BO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9,  Defina a que se refiere cuando se habla de herencia y muestre un ejemplo(Código en Python).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s-BO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herencia es el mecanismo por el cual una clase permite heredar las características (atributos y métodos) de otra clase. La herencia permite que se puedan definir nuevas clases basadas de unas ya existentes a fin de reutilizar el código, generando así una jerarquía de clases dentro de una aplicación.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B685C43-E30E-4D62-9A21-F11C39CCE83D}"/>
              </a:ext>
            </a:extLst>
          </p:cNvPr>
          <p:cNvSpPr txBox="1"/>
          <p:nvPr/>
        </p:nvSpPr>
        <p:spPr>
          <a:xfrm>
            <a:off x="874644" y="3999251"/>
            <a:ext cx="2680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Ejemplo c</a:t>
            </a:r>
            <a:r>
              <a:rPr lang="es-BO" dirty="0">
                <a:latin typeface="Calibri" panose="020F0502020204030204" pitchFamily="34" charset="0"/>
                <a:cs typeface="Times New Roman" panose="02020603050405020304" pitchFamily="18" charset="0"/>
              </a:rPr>
              <a:t>odigo en Python:</a:t>
            </a:r>
            <a:endParaRPr lang="es-B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17ED26C-5A27-4842-AC21-E84B28AC2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25" y="308123"/>
            <a:ext cx="3828672" cy="264290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6DAC1E8-EC95-4A91-8D13-8D02F9004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574" y="3177556"/>
            <a:ext cx="3828672" cy="337232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3F4969A-5CD6-4302-B443-8BD783873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821" y="3367548"/>
            <a:ext cx="4101858" cy="29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10FB2B2-3EBF-41CF-B2CD-8769BEE66335}"/>
              </a:ext>
            </a:extLst>
          </p:cNvPr>
          <p:cNvSpPr txBox="1"/>
          <p:nvPr/>
        </p:nvSpPr>
        <p:spPr>
          <a:xfrm>
            <a:off x="1099930" y="960493"/>
            <a:ext cx="5168348" cy="4409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s-BO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10,  Defina los siguientes: </a:t>
            </a:r>
            <a:endParaRPr lang="es-BO" sz="1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s-BO" sz="17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BO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es una Clase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s-BO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 clase es una plantilla para la creación de objetos de datos según un modelo predefinido.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BO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es un Objeto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s-BO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objeto es un ente orientado a objetos que consta de un estado y de un comportamiento, que a su vez constan respectivamente de datos almacenados y de tareas realizables durante el tiempo de ejecución.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BO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es una instancia.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instancia es todo objeto que derive de algún otro. De esta forma, todos los objetos son instancias de algún otro.</a:t>
            </a:r>
          </a:p>
        </p:txBody>
      </p:sp>
    </p:spTree>
    <p:extLst>
      <p:ext uri="{BB962C8B-B14F-4D97-AF65-F5344CB8AC3E}">
        <p14:creationId xmlns:p14="http://schemas.microsoft.com/office/powerpoint/2010/main" val="101850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A4621-A17C-47AE-84D4-9C14B0A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PRACTICA</a:t>
            </a:r>
            <a:endParaRPr lang="es-B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C8A6B3-4F59-4600-8D22-C380D9533A26}"/>
              </a:ext>
            </a:extLst>
          </p:cNvPr>
          <p:cNvSpPr txBox="1"/>
          <p:nvPr/>
        </p:nvSpPr>
        <p:spPr>
          <a:xfrm>
            <a:off x="680321" y="2462658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 Llevar el siguiente código JAVA a Python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1D5CFD4-68F3-4E12-A0EE-6528AE038A00}"/>
              </a:ext>
            </a:extLst>
          </p:cNvPr>
          <p:cNvGrpSpPr>
            <a:grpSpLocks/>
          </p:cNvGrpSpPr>
          <p:nvPr/>
        </p:nvGrpSpPr>
        <p:grpSpPr bwMode="auto">
          <a:xfrm>
            <a:off x="1046922" y="3526256"/>
            <a:ext cx="3909391" cy="2812774"/>
            <a:chOff x="0" y="0"/>
            <a:chExt cx="7930" cy="629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A31F332-D75A-4723-A0DD-6F67BFCDB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930" cy="6290"/>
            </a:xfrm>
            <a:custGeom>
              <a:avLst/>
              <a:gdLst>
                <a:gd name="T0" fmla="*/ 10 w 7930"/>
                <a:gd name="T1" fmla="*/ 0 h 6290"/>
                <a:gd name="T2" fmla="*/ 10 w 7930"/>
                <a:gd name="T3" fmla="*/ 6280 h 6290"/>
                <a:gd name="T4" fmla="*/ 7930 w 7930"/>
                <a:gd name="T5" fmla="*/ 0 h 6290"/>
                <a:gd name="T6" fmla="*/ 7930 w 7930"/>
                <a:gd name="T7" fmla="*/ 6280 h 6290"/>
                <a:gd name="T8" fmla="*/ 0 w 7930"/>
                <a:gd name="T9" fmla="*/ 10 h 6290"/>
                <a:gd name="T10" fmla="*/ 7920 w 7930"/>
                <a:gd name="T11" fmla="*/ 10 h 6290"/>
                <a:gd name="T12" fmla="*/ 0 w 7930"/>
                <a:gd name="T13" fmla="*/ 6290 h 6290"/>
                <a:gd name="T14" fmla="*/ 7920 w 7930"/>
                <a:gd name="T15" fmla="*/ 6290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30" h="6290">
                  <a:moveTo>
                    <a:pt x="10" y="0"/>
                  </a:moveTo>
                  <a:lnTo>
                    <a:pt x="10" y="6280"/>
                  </a:lnTo>
                  <a:moveTo>
                    <a:pt x="7930" y="0"/>
                  </a:moveTo>
                  <a:lnTo>
                    <a:pt x="7930" y="6280"/>
                  </a:lnTo>
                  <a:moveTo>
                    <a:pt x="0" y="10"/>
                  </a:moveTo>
                  <a:lnTo>
                    <a:pt x="7920" y="10"/>
                  </a:lnTo>
                  <a:moveTo>
                    <a:pt x="0" y="6290"/>
                  </a:moveTo>
                  <a:lnTo>
                    <a:pt x="7920" y="629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BO"/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17D3368E-DDDC-4ED6-9A98-79698E9CC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" y="160"/>
              <a:ext cx="7710" cy="5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F81ECB9B-FF6D-4681-A866-DF92A79A82E0}"/>
              </a:ext>
            </a:extLst>
          </p:cNvPr>
          <p:cNvSpPr txBox="1"/>
          <p:nvPr/>
        </p:nvSpPr>
        <p:spPr>
          <a:xfrm>
            <a:off x="1773936" y="3059668"/>
            <a:ext cx="189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BO" dirty="0">
                <a:latin typeface="Calibri" panose="020F0502020204030204" pitchFamily="34" charset="0"/>
                <a:cs typeface="Times New Roman" panose="02020603050405020304" pitchFamily="18" charset="0"/>
              </a:rPr>
              <a:t>odigo en Java:</a:t>
            </a:r>
            <a:endParaRPr lang="es-B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78B08CE-43DB-400A-840B-4395130AF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52" y="2326484"/>
            <a:ext cx="3336183" cy="220503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037680E-6DF1-4395-878C-B6EC785F964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83180" y="5023833"/>
            <a:ext cx="3057525" cy="14478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5F4F490-98C9-4E16-9A0F-78FC114CF7AA}"/>
              </a:ext>
            </a:extLst>
          </p:cNvPr>
          <p:cNvSpPr txBox="1"/>
          <p:nvPr/>
        </p:nvSpPr>
        <p:spPr>
          <a:xfrm>
            <a:off x="5357243" y="3089566"/>
            <a:ext cx="2186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BO" dirty="0">
                <a:latin typeface="Calibri" panose="020F0502020204030204" pitchFamily="34" charset="0"/>
                <a:cs typeface="Times New Roman" panose="02020603050405020304" pitchFamily="18" charset="0"/>
              </a:rPr>
              <a:t>odigo en Python:</a:t>
            </a:r>
            <a:endParaRPr lang="es-B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06996B1-65D2-4538-B17B-E5B501DC7B9D}"/>
              </a:ext>
            </a:extLst>
          </p:cNvPr>
          <p:cNvSpPr txBox="1"/>
          <p:nvPr/>
        </p:nvSpPr>
        <p:spPr>
          <a:xfrm>
            <a:off x="5357242" y="5417583"/>
            <a:ext cx="2186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Funcionamiento</a:t>
            </a:r>
            <a:r>
              <a:rPr lang="es-BO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6003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401DAC-3743-4083-93B1-E41CB1A8B81C}"/>
              </a:ext>
            </a:extLst>
          </p:cNvPr>
          <p:cNvSpPr txBox="1"/>
          <p:nvPr/>
        </p:nvSpPr>
        <p:spPr>
          <a:xfrm>
            <a:off x="861392" y="766381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 Crear el código JAVA y Python para el siguiente análisis.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A618869-8407-4477-9727-928B178828E4}"/>
              </a:ext>
            </a:extLst>
          </p:cNvPr>
          <p:cNvGrpSpPr>
            <a:grpSpLocks/>
          </p:cNvGrpSpPr>
          <p:nvPr/>
        </p:nvGrpSpPr>
        <p:grpSpPr bwMode="auto">
          <a:xfrm>
            <a:off x="1060450" y="1570576"/>
            <a:ext cx="4797011" cy="2019300"/>
            <a:chOff x="2880" y="187"/>
            <a:chExt cx="7930" cy="3180"/>
          </a:xfrm>
        </p:grpSpPr>
        <p:sp>
          <p:nvSpPr>
            <p:cNvPr id="5" name="AutoShape 12">
              <a:extLst>
                <a:ext uri="{FF2B5EF4-FFF2-40B4-BE49-F238E27FC236}">
                  <a16:creationId xmlns:a16="http://schemas.microsoft.com/office/drawing/2014/main" id="{A95712C1-2634-453B-A854-88308DDE4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87"/>
              <a:ext cx="7930" cy="3180"/>
            </a:xfrm>
            <a:custGeom>
              <a:avLst/>
              <a:gdLst>
                <a:gd name="T0" fmla="+- 0 2890 2880"/>
                <a:gd name="T1" fmla="*/ T0 w 7930"/>
                <a:gd name="T2" fmla="+- 0 188 188"/>
                <a:gd name="T3" fmla="*/ 188 h 3180"/>
                <a:gd name="T4" fmla="+- 0 2890 2880"/>
                <a:gd name="T5" fmla="*/ T4 w 7930"/>
                <a:gd name="T6" fmla="+- 0 3368 188"/>
                <a:gd name="T7" fmla="*/ 3368 h 3180"/>
                <a:gd name="T8" fmla="+- 0 10810 2880"/>
                <a:gd name="T9" fmla="*/ T8 w 7930"/>
                <a:gd name="T10" fmla="+- 0 188 188"/>
                <a:gd name="T11" fmla="*/ 188 h 3180"/>
                <a:gd name="T12" fmla="+- 0 10810 2880"/>
                <a:gd name="T13" fmla="*/ T12 w 7930"/>
                <a:gd name="T14" fmla="+- 0 3368 188"/>
                <a:gd name="T15" fmla="*/ 3368 h 3180"/>
                <a:gd name="T16" fmla="+- 0 2880 2880"/>
                <a:gd name="T17" fmla="*/ T16 w 7930"/>
                <a:gd name="T18" fmla="+- 0 198 188"/>
                <a:gd name="T19" fmla="*/ 198 h 3180"/>
                <a:gd name="T20" fmla="+- 0 10800 2880"/>
                <a:gd name="T21" fmla="*/ T20 w 7930"/>
                <a:gd name="T22" fmla="+- 0 198 188"/>
                <a:gd name="T23" fmla="*/ 198 h 3180"/>
                <a:gd name="T24" fmla="+- 0 2880 2880"/>
                <a:gd name="T25" fmla="*/ T24 w 7930"/>
                <a:gd name="T26" fmla="+- 0 3358 188"/>
                <a:gd name="T27" fmla="*/ 3358 h 3180"/>
                <a:gd name="T28" fmla="+- 0 10800 2880"/>
                <a:gd name="T29" fmla="*/ T28 w 7930"/>
                <a:gd name="T30" fmla="+- 0 3358 188"/>
                <a:gd name="T31" fmla="*/ 3358 h 31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7930" h="3180">
                  <a:moveTo>
                    <a:pt x="10" y="0"/>
                  </a:moveTo>
                  <a:lnTo>
                    <a:pt x="10" y="3180"/>
                  </a:lnTo>
                  <a:moveTo>
                    <a:pt x="7930" y="0"/>
                  </a:moveTo>
                  <a:lnTo>
                    <a:pt x="7930" y="3180"/>
                  </a:lnTo>
                  <a:moveTo>
                    <a:pt x="0" y="10"/>
                  </a:moveTo>
                  <a:lnTo>
                    <a:pt x="7920" y="10"/>
                  </a:lnTo>
                  <a:moveTo>
                    <a:pt x="0" y="3170"/>
                  </a:moveTo>
                  <a:lnTo>
                    <a:pt x="7920" y="317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BO"/>
            </a:p>
          </p:txBody>
        </p:sp>
        <p:pic>
          <p:nvPicPr>
            <p:cNvPr id="6" name="Picture 13">
              <a:extLst>
                <a:ext uri="{FF2B5EF4-FFF2-40B4-BE49-F238E27FC236}">
                  <a16:creationId xmlns:a16="http://schemas.microsoft.com/office/drawing/2014/main" id="{5DCF2399-5A28-4BBB-A3F7-BFBBE2BFC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" y="352"/>
              <a:ext cx="7710" cy="2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38DE34B9-53F8-4E17-9C03-E8E74FA95B5E}"/>
              </a:ext>
            </a:extLst>
          </p:cNvPr>
          <p:cNvSpPr txBox="1"/>
          <p:nvPr/>
        </p:nvSpPr>
        <p:spPr>
          <a:xfrm>
            <a:off x="7305313" y="1141933"/>
            <a:ext cx="2186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BO" dirty="0">
                <a:latin typeface="Calibri" panose="020F0502020204030204" pitchFamily="34" charset="0"/>
                <a:cs typeface="Times New Roman" panose="02020603050405020304" pitchFamily="18" charset="0"/>
              </a:rPr>
              <a:t>odigo en Python:</a:t>
            </a:r>
            <a:endParaRPr lang="es-B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8BC5E87-D3C6-4867-A0E7-355BAD8DC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508" y="4820592"/>
            <a:ext cx="2324424" cy="17909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695F50C-39F9-47DF-BDF4-D8CA0B69F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002" y="1675351"/>
            <a:ext cx="2975008" cy="29914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6A9A87D-5E60-47A2-B05C-60F5A1430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341" y="4313798"/>
            <a:ext cx="5188120" cy="173770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DA41AA7-6D5D-43FA-9731-F60BB380019E}"/>
              </a:ext>
            </a:extLst>
          </p:cNvPr>
          <p:cNvSpPr txBox="1"/>
          <p:nvPr/>
        </p:nvSpPr>
        <p:spPr>
          <a:xfrm>
            <a:off x="6957392" y="5415915"/>
            <a:ext cx="2186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Funcionamiento</a:t>
            </a:r>
            <a:r>
              <a:rPr lang="es-BO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715518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250</TotalTime>
  <Words>1375</Words>
  <Application>Microsoft Office PowerPoint</Application>
  <PresentationFormat>Panorámica</PresentationFormat>
  <Paragraphs>94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Arial Unicode MS</vt:lpstr>
      <vt:lpstr>Calibri</vt:lpstr>
      <vt:lpstr>Courier New</vt:lpstr>
      <vt:lpstr>Symbol</vt:lpstr>
      <vt:lpstr>Times New Roman</vt:lpstr>
      <vt:lpstr>Trebuchet MS</vt:lpstr>
      <vt:lpstr>Berlín</vt:lpstr>
      <vt:lpstr>TAREA HITO 2</vt:lpstr>
      <vt:lpstr>MANEJO DE CONCEPTOS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PARTE PRACTICA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HITO 2</dc:title>
  <dc:creator>Josue Poma</dc:creator>
  <cp:lastModifiedBy>Josue Poma</cp:lastModifiedBy>
  <cp:revision>17</cp:revision>
  <dcterms:created xsi:type="dcterms:W3CDTF">2022-04-05T23:11:31Z</dcterms:created>
  <dcterms:modified xsi:type="dcterms:W3CDTF">2022-04-06T03:21:39Z</dcterms:modified>
</cp:coreProperties>
</file>