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vml" ContentType="application/vnd.openxmlformats-officedocument.vmlDrawi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6.xml" ContentType="application/vnd.openxmlformats-officedocument.presentationml.notesSlide+xml"/>
  <Override PartName="/ppt/embeddings/oleObject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3" r:id="rId1"/>
  </p:sldMasterIdLst>
  <p:notesMasterIdLst>
    <p:notesMasterId r:id="rId74"/>
  </p:notesMasterIdLst>
  <p:handoutMasterIdLst>
    <p:handoutMasterId r:id="rId75"/>
  </p:handoutMasterIdLst>
  <p:sldIdLst>
    <p:sldId id="256" r:id="rId2"/>
    <p:sldId id="983" r:id="rId3"/>
    <p:sldId id="984" r:id="rId4"/>
    <p:sldId id="985" r:id="rId5"/>
    <p:sldId id="986" r:id="rId6"/>
    <p:sldId id="987" r:id="rId7"/>
    <p:sldId id="988" r:id="rId8"/>
    <p:sldId id="989" r:id="rId9"/>
    <p:sldId id="990" r:id="rId10"/>
    <p:sldId id="991" r:id="rId11"/>
    <p:sldId id="992" r:id="rId12"/>
    <p:sldId id="993" r:id="rId13"/>
    <p:sldId id="1093" r:id="rId14"/>
    <p:sldId id="1096" r:id="rId15"/>
    <p:sldId id="1094" r:id="rId16"/>
    <p:sldId id="1000" r:id="rId17"/>
    <p:sldId id="1115" r:id="rId18"/>
    <p:sldId id="1004" r:id="rId19"/>
    <p:sldId id="1005" r:id="rId20"/>
    <p:sldId id="1008" r:id="rId21"/>
    <p:sldId id="1211" r:id="rId22"/>
    <p:sldId id="1210" r:id="rId23"/>
    <p:sldId id="1212" r:id="rId24"/>
    <p:sldId id="1213" r:id="rId25"/>
    <p:sldId id="1214" r:id="rId26"/>
    <p:sldId id="1215" r:id="rId27"/>
    <p:sldId id="1031" r:id="rId28"/>
    <p:sldId id="1163" r:id="rId29"/>
    <p:sldId id="1167" r:id="rId30"/>
    <p:sldId id="1165" r:id="rId31"/>
    <p:sldId id="1216" r:id="rId32"/>
    <p:sldId id="1217" r:id="rId33"/>
    <p:sldId id="1166" r:id="rId34"/>
    <p:sldId id="1032" r:id="rId35"/>
    <p:sldId id="1198" r:id="rId36"/>
    <p:sldId id="1199" r:id="rId37"/>
    <p:sldId id="1200" r:id="rId38"/>
    <p:sldId id="1201" r:id="rId39"/>
    <p:sldId id="1202" r:id="rId40"/>
    <p:sldId id="1203" r:id="rId41"/>
    <p:sldId id="1204" r:id="rId42"/>
    <p:sldId id="1205" r:id="rId43"/>
    <p:sldId id="1206" r:id="rId44"/>
    <p:sldId id="1207" r:id="rId45"/>
    <p:sldId id="1182" r:id="rId46"/>
    <p:sldId id="1183" r:id="rId47"/>
    <p:sldId id="1184" r:id="rId48"/>
    <p:sldId id="1185" r:id="rId49"/>
    <p:sldId id="1186" r:id="rId50"/>
    <p:sldId id="1187" r:id="rId51"/>
    <p:sldId id="1188" r:id="rId52"/>
    <p:sldId id="1189" r:id="rId53"/>
    <p:sldId id="1190" r:id="rId54"/>
    <p:sldId id="1191" r:id="rId55"/>
    <p:sldId id="1192" r:id="rId56"/>
    <p:sldId id="1193" r:id="rId57"/>
    <p:sldId id="1194" r:id="rId58"/>
    <p:sldId id="1195" r:id="rId59"/>
    <p:sldId id="1196" r:id="rId60"/>
    <p:sldId id="1169" r:id="rId61"/>
    <p:sldId id="1170" r:id="rId62"/>
    <p:sldId id="1172" r:id="rId63"/>
    <p:sldId id="1156" r:id="rId64"/>
    <p:sldId id="1157" r:id="rId65"/>
    <p:sldId id="1158" r:id="rId66"/>
    <p:sldId id="1159" r:id="rId67"/>
    <p:sldId id="1160" r:id="rId68"/>
    <p:sldId id="1171" r:id="rId69"/>
    <p:sldId id="1208" r:id="rId70"/>
    <p:sldId id="1209" r:id="rId71"/>
    <p:sldId id="1092" r:id="rId72"/>
    <p:sldId id="825" r:id="rId73"/>
  </p:sldIdLst>
  <p:sldSz cx="9144000" cy="6858000" type="screen4x3"/>
  <p:notesSz cx="6797675" cy="9874250"/>
  <p:defaultTextStyle>
    <a:defPPr>
      <a:defRPr lang="fr-FR"/>
    </a:defPPr>
    <a:lvl1pPr algn="l"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1pPr>
    <a:lvl2pPr marL="457200" algn="l"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2pPr>
    <a:lvl3pPr marL="914400" algn="l"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3pPr>
    <a:lvl4pPr marL="1371600" algn="l"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4pPr>
    <a:lvl5pPr marL="1828800" algn="l" rtl="0" eaLnBrk="0" fontAlgn="base" hangingPunct="0">
      <a:spcBef>
        <a:spcPct val="0"/>
      </a:spcBef>
      <a:spcAft>
        <a:spcPct val="0"/>
      </a:spcAft>
      <a:defRPr sz="2400" kern="1200">
        <a:solidFill>
          <a:schemeClr val="tx1"/>
        </a:solidFill>
        <a:latin typeface="Times New Roman" charset="0"/>
        <a:ea typeface="MS PGothic" charset="0"/>
        <a:cs typeface="MS PGothic" charset="0"/>
      </a:defRPr>
    </a:lvl5pPr>
    <a:lvl6pPr marL="2286000" algn="l" defTabSz="457200" rtl="0" eaLnBrk="1" latinLnBrk="0" hangingPunct="1">
      <a:defRPr sz="2400" kern="1200">
        <a:solidFill>
          <a:schemeClr val="tx1"/>
        </a:solidFill>
        <a:latin typeface="Times New Roman" charset="0"/>
        <a:ea typeface="MS PGothic" charset="0"/>
        <a:cs typeface="MS PGothic" charset="0"/>
      </a:defRPr>
    </a:lvl6pPr>
    <a:lvl7pPr marL="2743200" algn="l" defTabSz="457200" rtl="0" eaLnBrk="1" latinLnBrk="0" hangingPunct="1">
      <a:defRPr sz="2400" kern="1200">
        <a:solidFill>
          <a:schemeClr val="tx1"/>
        </a:solidFill>
        <a:latin typeface="Times New Roman" charset="0"/>
        <a:ea typeface="MS PGothic" charset="0"/>
        <a:cs typeface="MS PGothic" charset="0"/>
      </a:defRPr>
    </a:lvl7pPr>
    <a:lvl8pPr marL="3200400" algn="l" defTabSz="457200" rtl="0" eaLnBrk="1" latinLnBrk="0" hangingPunct="1">
      <a:defRPr sz="2400" kern="1200">
        <a:solidFill>
          <a:schemeClr val="tx1"/>
        </a:solidFill>
        <a:latin typeface="Times New Roman" charset="0"/>
        <a:ea typeface="MS PGothic" charset="0"/>
        <a:cs typeface="MS PGothic" charset="0"/>
      </a:defRPr>
    </a:lvl8pPr>
    <a:lvl9pPr marL="3657600" algn="l" defTabSz="457200" rtl="0" eaLnBrk="1" latinLnBrk="0" hangingPunct="1">
      <a:defRPr sz="2400" kern="1200">
        <a:solidFill>
          <a:schemeClr val="tx1"/>
        </a:solidFill>
        <a:latin typeface="Times New Roman" charset="0"/>
        <a:ea typeface="MS PGothic" charset="0"/>
        <a:cs typeface="MS PGothic"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MSUNG" initials="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984"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heme" Target="theme/theme1.xml"/><Relationship Id="rId81"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notesMaster" Target="notesMasters/notesMaster1.xml"/><Relationship Id="rId75" Type="http://schemas.openxmlformats.org/officeDocument/2006/relationships/handoutMaster" Target="handoutMasters/handoutMaster1.xml"/><Relationship Id="rId76" Type="http://schemas.openxmlformats.org/officeDocument/2006/relationships/printerSettings" Target="printerSettings/printerSettings1.bin"/><Relationship Id="rId77" Type="http://schemas.openxmlformats.org/officeDocument/2006/relationships/commentAuthors" Target="commentAuthors.xml"/><Relationship Id="rId78" Type="http://schemas.openxmlformats.org/officeDocument/2006/relationships/presProps" Target="presProps.xml"/><Relationship Id="rId79" Type="http://schemas.openxmlformats.org/officeDocument/2006/relationships/viewProps" Target="view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03-21T08:46:19.426" idx="4">
    <p:pos x="10" y="10"/>
    <p:text>Croissance : fait de croitre, d’accroitre à long terme, de grandir, de progresser, de se développer (augmentation en quantité et en qualité)
Compétitivité : capacité de fournir durablement des biens et services marchands sur un marché donné en situation de concurrence (conquérir les parts de marché)
Pérennité : État, caractère de ce qui dure toujours ou très longtemps (durabilité, continuité, perpétuité, permanence)</p:text>
  </p:cm>
</p:cmLst>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8D2D81-C5D7-4016-BAA5-F5CFA7F5BFF1}" type="doc">
      <dgm:prSet loTypeId="urn:microsoft.com/office/officeart/2005/8/layout/radial1" loCatId="cycle" qsTypeId="urn:microsoft.com/office/officeart/2005/8/quickstyle/simple1" qsCatId="simple" csTypeId="urn:microsoft.com/office/officeart/2005/8/colors/accent0_3" csCatId="mainScheme" phldr="1"/>
      <dgm:spPr/>
      <dgm:t>
        <a:bodyPr/>
        <a:lstStyle/>
        <a:p>
          <a:endParaRPr lang="fr-FR"/>
        </a:p>
      </dgm:t>
    </dgm:pt>
    <dgm:pt modelId="{A6C4AF88-7950-4899-B908-AB2CDE7CA00E}">
      <dgm:prSet phldrT="[Texte]" custT="1"/>
      <dgm:spPr/>
      <dgm:t>
        <a:bodyPr/>
        <a:lstStyle/>
        <a:p>
          <a:r>
            <a:rPr lang="fr-FR" sz="2000" b="1" dirty="0" smtClean="0">
              <a:solidFill>
                <a:srgbClr val="FFFF00"/>
              </a:solidFill>
              <a:latin typeface="Century Gothic" panose="020B0502020202020204" pitchFamily="34" charset="0"/>
            </a:rPr>
            <a:t>Finalités de l’entreprise</a:t>
          </a:r>
          <a:endParaRPr lang="fr-FR" sz="2000" b="1" dirty="0">
            <a:solidFill>
              <a:srgbClr val="FFFF00"/>
            </a:solidFill>
            <a:latin typeface="Century Gothic" panose="020B0502020202020204" pitchFamily="34" charset="0"/>
          </a:endParaRPr>
        </a:p>
      </dgm:t>
    </dgm:pt>
    <dgm:pt modelId="{78D5EA45-757C-470D-AF82-54FB800BF934}" type="parTrans" cxnId="{9E2373E5-59B2-4691-8F66-0701FE4AB03A}">
      <dgm:prSet/>
      <dgm:spPr/>
      <dgm:t>
        <a:bodyPr/>
        <a:lstStyle/>
        <a:p>
          <a:endParaRPr lang="fr-FR"/>
        </a:p>
      </dgm:t>
    </dgm:pt>
    <dgm:pt modelId="{8FE10468-ABFE-4B04-8753-07C9B8307A1F}" type="sibTrans" cxnId="{9E2373E5-59B2-4691-8F66-0701FE4AB03A}">
      <dgm:prSet/>
      <dgm:spPr/>
      <dgm:t>
        <a:bodyPr/>
        <a:lstStyle/>
        <a:p>
          <a:endParaRPr lang="fr-FR"/>
        </a:p>
      </dgm:t>
    </dgm:pt>
    <dgm:pt modelId="{51869298-4C0C-4079-A5AE-B7EC744BB3D4}">
      <dgm:prSet phldrT="[Texte]" custT="1"/>
      <dgm:spPr/>
      <dgm:t>
        <a:bodyPr/>
        <a:lstStyle/>
        <a:p>
          <a:r>
            <a:rPr lang="fr-FR" sz="1600" dirty="0" smtClean="0">
              <a:latin typeface="Century Gothic" panose="020B0502020202020204" pitchFamily="34" charset="0"/>
            </a:rPr>
            <a:t>Rechercher le profit</a:t>
          </a:r>
          <a:endParaRPr lang="fr-FR" sz="1600" dirty="0">
            <a:latin typeface="Century Gothic" panose="020B0502020202020204" pitchFamily="34" charset="0"/>
          </a:endParaRPr>
        </a:p>
      </dgm:t>
    </dgm:pt>
    <dgm:pt modelId="{F01BFF5F-8DE1-42A2-A8B5-2425E1CF4666}" type="parTrans" cxnId="{9652E6D9-502A-461A-B556-5EDEF41D739E}">
      <dgm:prSet/>
      <dgm:spPr>
        <a:ln w="57150">
          <a:solidFill>
            <a:srgbClr val="FF3300"/>
          </a:solidFill>
        </a:ln>
      </dgm:spPr>
      <dgm:t>
        <a:bodyPr/>
        <a:lstStyle/>
        <a:p>
          <a:endParaRPr lang="fr-FR"/>
        </a:p>
      </dgm:t>
    </dgm:pt>
    <dgm:pt modelId="{D47EA477-0598-4DFC-9BDD-80AEBBB09EE4}" type="sibTrans" cxnId="{9652E6D9-502A-461A-B556-5EDEF41D739E}">
      <dgm:prSet/>
      <dgm:spPr/>
      <dgm:t>
        <a:bodyPr/>
        <a:lstStyle/>
        <a:p>
          <a:endParaRPr lang="fr-FR"/>
        </a:p>
      </dgm:t>
    </dgm:pt>
    <dgm:pt modelId="{5140D6E4-EDD6-4568-AC53-BCE0812FE6BA}">
      <dgm:prSet phldrT="[Texte]" custT="1"/>
      <dgm:spPr/>
      <dgm:t>
        <a:bodyPr/>
        <a:lstStyle/>
        <a:p>
          <a:r>
            <a:rPr lang="fr-FR" sz="1600" dirty="0" smtClean="0">
              <a:latin typeface="Century Gothic" panose="020B0502020202020204" pitchFamily="34" charset="0"/>
            </a:rPr>
            <a:t>Accroitre les parts de marché</a:t>
          </a:r>
          <a:endParaRPr lang="fr-FR" sz="1600" dirty="0">
            <a:latin typeface="Century Gothic" panose="020B0502020202020204" pitchFamily="34" charset="0"/>
          </a:endParaRPr>
        </a:p>
      </dgm:t>
    </dgm:pt>
    <dgm:pt modelId="{6659D8EE-7C06-45B3-AC21-0005953FF857}" type="parTrans" cxnId="{1B87A95D-CE50-4241-B585-835A6AD9FC04}">
      <dgm:prSet/>
      <dgm:spPr>
        <a:ln w="57150">
          <a:solidFill>
            <a:srgbClr val="FF3300"/>
          </a:solidFill>
        </a:ln>
      </dgm:spPr>
      <dgm:t>
        <a:bodyPr/>
        <a:lstStyle/>
        <a:p>
          <a:endParaRPr lang="fr-FR"/>
        </a:p>
      </dgm:t>
    </dgm:pt>
    <dgm:pt modelId="{4C1FEB8A-B1C9-4DC6-8C97-24A7B64308CC}" type="sibTrans" cxnId="{1B87A95D-CE50-4241-B585-835A6AD9FC04}">
      <dgm:prSet/>
      <dgm:spPr/>
      <dgm:t>
        <a:bodyPr/>
        <a:lstStyle/>
        <a:p>
          <a:endParaRPr lang="fr-FR"/>
        </a:p>
      </dgm:t>
    </dgm:pt>
    <dgm:pt modelId="{12DFFF8A-85E5-43F7-9749-4F44FD8674FE}">
      <dgm:prSet phldrT="[Texte]" custT="1"/>
      <dgm:spPr/>
      <dgm:t>
        <a:bodyPr/>
        <a:lstStyle/>
        <a:p>
          <a:r>
            <a:rPr lang="fr-FR" sz="1600" dirty="0" smtClean="0">
              <a:latin typeface="Century Gothic" panose="020B0502020202020204" pitchFamily="34" charset="0"/>
            </a:rPr>
            <a:t>Se développer (croissance</a:t>
          </a:r>
          <a:r>
            <a:rPr lang="fr-FR" sz="1600" dirty="0" smtClean="0">
              <a:latin typeface="+mn-lt"/>
            </a:rPr>
            <a:t>)</a:t>
          </a:r>
          <a:endParaRPr lang="fr-FR" sz="1600" dirty="0">
            <a:latin typeface="+mn-lt"/>
          </a:endParaRPr>
        </a:p>
      </dgm:t>
    </dgm:pt>
    <dgm:pt modelId="{67CAE37D-7C1C-405F-976D-502F1780E59B}" type="parTrans" cxnId="{AC7C708C-254A-4FD6-BC68-6A8CD4C4B1E5}">
      <dgm:prSet/>
      <dgm:spPr>
        <a:ln w="57150">
          <a:solidFill>
            <a:srgbClr val="FF3300"/>
          </a:solidFill>
        </a:ln>
      </dgm:spPr>
      <dgm:t>
        <a:bodyPr/>
        <a:lstStyle/>
        <a:p>
          <a:endParaRPr lang="fr-FR"/>
        </a:p>
      </dgm:t>
    </dgm:pt>
    <dgm:pt modelId="{9A3A7112-1BC5-4C37-B597-615994D1A9E4}" type="sibTrans" cxnId="{AC7C708C-254A-4FD6-BC68-6A8CD4C4B1E5}">
      <dgm:prSet/>
      <dgm:spPr/>
      <dgm:t>
        <a:bodyPr/>
        <a:lstStyle/>
        <a:p>
          <a:endParaRPr lang="fr-FR"/>
        </a:p>
      </dgm:t>
    </dgm:pt>
    <dgm:pt modelId="{86C095F1-6735-4F5F-BDFF-8417C8531CCC}">
      <dgm:prSet custT="1"/>
      <dgm:spPr/>
      <dgm:t>
        <a:bodyPr/>
        <a:lstStyle/>
        <a:p>
          <a:r>
            <a:rPr lang="fr-FR" sz="1600" dirty="0" smtClean="0">
              <a:latin typeface="Century Gothic" panose="020B0502020202020204" pitchFamily="34" charset="0"/>
            </a:rPr>
            <a:t>Conserver son indépendance</a:t>
          </a:r>
          <a:endParaRPr lang="fr-FR" sz="1600" dirty="0">
            <a:latin typeface="Century Gothic" panose="020B0502020202020204" pitchFamily="34" charset="0"/>
          </a:endParaRPr>
        </a:p>
      </dgm:t>
    </dgm:pt>
    <dgm:pt modelId="{5C4058D3-DDDB-4653-A6DC-4CC6B5FC4C7D}" type="parTrans" cxnId="{364B2325-7FE4-4054-9015-4CF5D737B4EB}">
      <dgm:prSet/>
      <dgm:spPr>
        <a:ln w="57150">
          <a:solidFill>
            <a:srgbClr val="FF3300"/>
          </a:solidFill>
        </a:ln>
      </dgm:spPr>
      <dgm:t>
        <a:bodyPr/>
        <a:lstStyle/>
        <a:p>
          <a:endParaRPr lang="fr-FR"/>
        </a:p>
      </dgm:t>
    </dgm:pt>
    <dgm:pt modelId="{44CFB057-0E03-44B1-8113-A9FFEFF580CD}" type="sibTrans" cxnId="{364B2325-7FE4-4054-9015-4CF5D737B4EB}">
      <dgm:prSet/>
      <dgm:spPr/>
      <dgm:t>
        <a:bodyPr/>
        <a:lstStyle/>
        <a:p>
          <a:endParaRPr lang="fr-FR"/>
        </a:p>
      </dgm:t>
    </dgm:pt>
    <dgm:pt modelId="{CA7B424D-AA15-44FE-8EF1-30D19D3F0F52}">
      <dgm:prSet/>
      <dgm:spPr/>
      <dgm:t>
        <a:bodyPr/>
        <a:lstStyle/>
        <a:p>
          <a:r>
            <a:rPr lang="fr-FR" dirty="0" smtClean="0">
              <a:latin typeface="Century Gothic" panose="020B0502020202020204" pitchFamily="34" charset="0"/>
            </a:rPr>
            <a:t>Améliorer les conditions de travail</a:t>
          </a:r>
          <a:endParaRPr lang="fr-FR" dirty="0">
            <a:latin typeface="Century Gothic" panose="020B0502020202020204" pitchFamily="34" charset="0"/>
          </a:endParaRPr>
        </a:p>
      </dgm:t>
    </dgm:pt>
    <dgm:pt modelId="{1774E729-0909-447D-B713-B0BDD3FC33F1}" type="parTrans" cxnId="{50B645A4-5276-4060-8A16-F1C74C2BC7B1}">
      <dgm:prSet/>
      <dgm:spPr>
        <a:ln w="57150">
          <a:solidFill>
            <a:srgbClr val="FF3300"/>
          </a:solidFill>
        </a:ln>
      </dgm:spPr>
      <dgm:t>
        <a:bodyPr/>
        <a:lstStyle/>
        <a:p>
          <a:endParaRPr lang="fr-FR"/>
        </a:p>
      </dgm:t>
    </dgm:pt>
    <dgm:pt modelId="{6D6F8A7C-0003-4D16-BB16-4D212E3796E2}" type="sibTrans" cxnId="{50B645A4-5276-4060-8A16-F1C74C2BC7B1}">
      <dgm:prSet/>
      <dgm:spPr/>
      <dgm:t>
        <a:bodyPr/>
        <a:lstStyle/>
        <a:p>
          <a:endParaRPr lang="fr-FR"/>
        </a:p>
      </dgm:t>
    </dgm:pt>
    <dgm:pt modelId="{3F576D0F-738E-40FE-B6F5-6011AB8EB23C}">
      <dgm:prSet custT="1"/>
      <dgm:spPr/>
      <dgm:t>
        <a:bodyPr/>
        <a:lstStyle/>
        <a:p>
          <a:r>
            <a:rPr lang="fr-FR" sz="1800" dirty="0" smtClean="0">
              <a:latin typeface="Century Gothic" panose="020B0502020202020204" pitchFamily="34" charset="0"/>
            </a:rPr>
            <a:t>Améliorer la performance</a:t>
          </a:r>
          <a:endParaRPr lang="fr-FR" sz="1800" dirty="0">
            <a:latin typeface="Century Gothic" panose="020B0502020202020204" pitchFamily="34" charset="0"/>
          </a:endParaRPr>
        </a:p>
      </dgm:t>
    </dgm:pt>
    <dgm:pt modelId="{A9F2F3AC-8C9F-4FF3-8E1F-03A3F3E41310}" type="parTrans" cxnId="{73C5E23F-3D3F-4CE3-B43A-4A55E914A3E9}">
      <dgm:prSet/>
      <dgm:spPr>
        <a:ln w="57150">
          <a:solidFill>
            <a:srgbClr val="FF3300"/>
          </a:solidFill>
        </a:ln>
      </dgm:spPr>
      <dgm:t>
        <a:bodyPr/>
        <a:lstStyle/>
        <a:p>
          <a:endParaRPr lang="fr-FR"/>
        </a:p>
      </dgm:t>
    </dgm:pt>
    <dgm:pt modelId="{DD0A7F67-EEC5-4FDA-AB6B-0569197D9418}" type="sibTrans" cxnId="{73C5E23F-3D3F-4CE3-B43A-4A55E914A3E9}">
      <dgm:prSet/>
      <dgm:spPr/>
      <dgm:t>
        <a:bodyPr/>
        <a:lstStyle/>
        <a:p>
          <a:endParaRPr lang="fr-FR"/>
        </a:p>
      </dgm:t>
    </dgm:pt>
    <dgm:pt modelId="{36C8A19F-52D6-45D9-8FD7-15FBC75204E2}">
      <dgm:prSet custT="1"/>
      <dgm:spPr/>
      <dgm:t>
        <a:bodyPr/>
        <a:lstStyle/>
        <a:p>
          <a:r>
            <a:rPr lang="fr-FR" sz="1600" dirty="0" smtClean="0">
              <a:latin typeface="Century Gothic" panose="020B0502020202020204" pitchFamily="34" charset="0"/>
            </a:rPr>
            <a:t>Satisfaire les parties prenantes</a:t>
          </a:r>
          <a:endParaRPr lang="fr-FR" sz="1600" dirty="0">
            <a:latin typeface="Century Gothic" panose="020B0502020202020204" pitchFamily="34" charset="0"/>
          </a:endParaRPr>
        </a:p>
      </dgm:t>
    </dgm:pt>
    <dgm:pt modelId="{4EF50F33-7A2B-4514-A2ED-486CAE7112AB}" type="parTrans" cxnId="{7F4C4346-9D2F-4E0A-8781-0147CA4C0AA4}">
      <dgm:prSet/>
      <dgm:spPr>
        <a:ln w="57150">
          <a:solidFill>
            <a:srgbClr val="FF3300"/>
          </a:solidFill>
        </a:ln>
      </dgm:spPr>
      <dgm:t>
        <a:bodyPr/>
        <a:lstStyle/>
        <a:p>
          <a:endParaRPr lang="fr-FR"/>
        </a:p>
      </dgm:t>
    </dgm:pt>
    <dgm:pt modelId="{F252845B-044A-445C-A01C-3E1D6AD5533A}" type="sibTrans" cxnId="{7F4C4346-9D2F-4E0A-8781-0147CA4C0AA4}">
      <dgm:prSet/>
      <dgm:spPr/>
      <dgm:t>
        <a:bodyPr/>
        <a:lstStyle/>
        <a:p>
          <a:endParaRPr lang="fr-FR"/>
        </a:p>
      </dgm:t>
    </dgm:pt>
    <dgm:pt modelId="{E5DF539D-3467-4CB4-A4B3-709BD4D35CEA}" type="pres">
      <dgm:prSet presAssocID="{938D2D81-C5D7-4016-BAA5-F5CFA7F5BFF1}" presName="cycle" presStyleCnt="0">
        <dgm:presLayoutVars>
          <dgm:chMax val="1"/>
          <dgm:dir/>
          <dgm:animLvl val="ctr"/>
          <dgm:resizeHandles val="exact"/>
        </dgm:presLayoutVars>
      </dgm:prSet>
      <dgm:spPr/>
      <dgm:t>
        <a:bodyPr/>
        <a:lstStyle/>
        <a:p>
          <a:endParaRPr lang="fr-FR"/>
        </a:p>
      </dgm:t>
    </dgm:pt>
    <dgm:pt modelId="{83D811F7-E26D-424B-98B0-AAEF18B158D0}" type="pres">
      <dgm:prSet presAssocID="{A6C4AF88-7950-4899-B908-AB2CDE7CA00E}" presName="centerShape" presStyleLbl="node0" presStyleIdx="0" presStyleCnt="1" custScaleX="179683" custScaleY="110803"/>
      <dgm:spPr/>
      <dgm:t>
        <a:bodyPr/>
        <a:lstStyle/>
        <a:p>
          <a:endParaRPr lang="fr-FR"/>
        </a:p>
      </dgm:t>
    </dgm:pt>
    <dgm:pt modelId="{3DAB901A-068E-448E-947A-2C4EFDD4AED0}" type="pres">
      <dgm:prSet presAssocID="{F01BFF5F-8DE1-42A2-A8B5-2425E1CF4666}" presName="Name9" presStyleLbl="parChTrans1D2" presStyleIdx="0" presStyleCnt="7"/>
      <dgm:spPr/>
      <dgm:t>
        <a:bodyPr/>
        <a:lstStyle/>
        <a:p>
          <a:endParaRPr lang="fr-FR"/>
        </a:p>
      </dgm:t>
    </dgm:pt>
    <dgm:pt modelId="{D135B212-9DB8-4D4D-B807-811F532B3FC5}" type="pres">
      <dgm:prSet presAssocID="{F01BFF5F-8DE1-42A2-A8B5-2425E1CF4666}" presName="connTx" presStyleLbl="parChTrans1D2" presStyleIdx="0" presStyleCnt="7"/>
      <dgm:spPr/>
      <dgm:t>
        <a:bodyPr/>
        <a:lstStyle/>
        <a:p>
          <a:endParaRPr lang="fr-FR"/>
        </a:p>
      </dgm:t>
    </dgm:pt>
    <dgm:pt modelId="{83713D2A-E4AE-4085-BDC4-B9F0A7BD436D}" type="pres">
      <dgm:prSet presAssocID="{51869298-4C0C-4079-A5AE-B7EC744BB3D4}" presName="node" presStyleLbl="node1" presStyleIdx="0" presStyleCnt="7" custScaleX="133529">
        <dgm:presLayoutVars>
          <dgm:bulletEnabled val="1"/>
        </dgm:presLayoutVars>
      </dgm:prSet>
      <dgm:spPr/>
      <dgm:t>
        <a:bodyPr/>
        <a:lstStyle/>
        <a:p>
          <a:endParaRPr lang="fr-FR"/>
        </a:p>
      </dgm:t>
    </dgm:pt>
    <dgm:pt modelId="{16C4E670-1073-4DC8-B080-10EFD54A3B16}" type="pres">
      <dgm:prSet presAssocID="{4EF50F33-7A2B-4514-A2ED-486CAE7112AB}" presName="Name9" presStyleLbl="parChTrans1D2" presStyleIdx="1" presStyleCnt="7"/>
      <dgm:spPr/>
      <dgm:t>
        <a:bodyPr/>
        <a:lstStyle/>
        <a:p>
          <a:endParaRPr lang="fr-FR"/>
        </a:p>
      </dgm:t>
    </dgm:pt>
    <dgm:pt modelId="{0F669D46-D28C-4450-892B-F0BBB156A3CF}" type="pres">
      <dgm:prSet presAssocID="{4EF50F33-7A2B-4514-A2ED-486CAE7112AB}" presName="connTx" presStyleLbl="parChTrans1D2" presStyleIdx="1" presStyleCnt="7"/>
      <dgm:spPr/>
      <dgm:t>
        <a:bodyPr/>
        <a:lstStyle/>
        <a:p>
          <a:endParaRPr lang="fr-FR"/>
        </a:p>
      </dgm:t>
    </dgm:pt>
    <dgm:pt modelId="{03FCA29E-16AF-43BE-B2EE-8A5B84F3FC68}" type="pres">
      <dgm:prSet presAssocID="{36C8A19F-52D6-45D9-8FD7-15FBC75204E2}" presName="node" presStyleLbl="node1" presStyleIdx="1" presStyleCnt="7" custScaleX="163625" custRadScaleRad="128457" custRadScaleInc="24427">
        <dgm:presLayoutVars>
          <dgm:bulletEnabled val="1"/>
        </dgm:presLayoutVars>
      </dgm:prSet>
      <dgm:spPr/>
      <dgm:t>
        <a:bodyPr/>
        <a:lstStyle/>
        <a:p>
          <a:endParaRPr lang="fr-FR"/>
        </a:p>
      </dgm:t>
    </dgm:pt>
    <dgm:pt modelId="{07E164FB-EB7A-4A50-A54F-EE8A9420B7BB}" type="pres">
      <dgm:prSet presAssocID="{A9F2F3AC-8C9F-4FF3-8E1F-03A3F3E41310}" presName="Name9" presStyleLbl="parChTrans1D2" presStyleIdx="2" presStyleCnt="7"/>
      <dgm:spPr/>
      <dgm:t>
        <a:bodyPr/>
        <a:lstStyle/>
        <a:p>
          <a:endParaRPr lang="fr-FR"/>
        </a:p>
      </dgm:t>
    </dgm:pt>
    <dgm:pt modelId="{388A7D7E-A2C2-4797-9D1B-E7411B43FE09}" type="pres">
      <dgm:prSet presAssocID="{A9F2F3AC-8C9F-4FF3-8E1F-03A3F3E41310}" presName="connTx" presStyleLbl="parChTrans1D2" presStyleIdx="2" presStyleCnt="7"/>
      <dgm:spPr/>
      <dgm:t>
        <a:bodyPr/>
        <a:lstStyle/>
        <a:p>
          <a:endParaRPr lang="fr-FR"/>
        </a:p>
      </dgm:t>
    </dgm:pt>
    <dgm:pt modelId="{37316EED-D341-4401-9AC9-7C0CDA4BDBC0}" type="pres">
      <dgm:prSet presAssocID="{3F576D0F-738E-40FE-B6F5-6011AB8EB23C}" presName="node" presStyleLbl="node1" presStyleIdx="2" presStyleCnt="7" custScaleX="174650" custRadScaleRad="134070" custRadScaleInc="-9389">
        <dgm:presLayoutVars>
          <dgm:bulletEnabled val="1"/>
        </dgm:presLayoutVars>
      </dgm:prSet>
      <dgm:spPr/>
      <dgm:t>
        <a:bodyPr/>
        <a:lstStyle/>
        <a:p>
          <a:endParaRPr lang="fr-FR"/>
        </a:p>
      </dgm:t>
    </dgm:pt>
    <dgm:pt modelId="{EDC5FFA4-AAA1-413C-8D15-DB2194897134}" type="pres">
      <dgm:prSet presAssocID="{6659D8EE-7C06-45B3-AC21-0005953FF857}" presName="Name9" presStyleLbl="parChTrans1D2" presStyleIdx="3" presStyleCnt="7"/>
      <dgm:spPr/>
      <dgm:t>
        <a:bodyPr/>
        <a:lstStyle/>
        <a:p>
          <a:endParaRPr lang="fr-FR"/>
        </a:p>
      </dgm:t>
    </dgm:pt>
    <dgm:pt modelId="{1FFA4D94-301B-418C-92CD-9F8D4332F89D}" type="pres">
      <dgm:prSet presAssocID="{6659D8EE-7C06-45B3-AC21-0005953FF857}" presName="connTx" presStyleLbl="parChTrans1D2" presStyleIdx="3" presStyleCnt="7"/>
      <dgm:spPr/>
      <dgm:t>
        <a:bodyPr/>
        <a:lstStyle/>
        <a:p>
          <a:endParaRPr lang="fr-FR"/>
        </a:p>
      </dgm:t>
    </dgm:pt>
    <dgm:pt modelId="{775BDC0A-7D62-4E9E-BF81-6ABAF69119CE}" type="pres">
      <dgm:prSet presAssocID="{5140D6E4-EDD6-4568-AC53-BCE0812FE6BA}" presName="node" presStyleLbl="node1" presStyleIdx="3" presStyleCnt="7" custScaleX="143602" custRadScaleRad="112587" custRadScaleInc="-33218">
        <dgm:presLayoutVars>
          <dgm:bulletEnabled val="1"/>
        </dgm:presLayoutVars>
      </dgm:prSet>
      <dgm:spPr/>
      <dgm:t>
        <a:bodyPr/>
        <a:lstStyle/>
        <a:p>
          <a:endParaRPr lang="fr-FR"/>
        </a:p>
      </dgm:t>
    </dgm:pt>
    <dgm:pt modelId="{7A254C82-30DB-4410-9FE0-ECF27F12A0A7}" type="pres">
      <dgm:prSet presAssocID="{1774E729-0909-447D-B713-B0BDD3FC33F1}" presName="Name9" presStyleLbl="parChTrans1D2" presStyleIdx="4" presStyleCnt="7"/>
      <dgm:spPr/>
      <dgm:t>
        <a:bodyPr/>
        <a:lstStyle/>
        <a:p>
          <a:endParaRPr lang="fr-FR"/>
        </a:p>
      </dgm:t>
    </dgm:pt>
    <dgm:pt modelId="{50662E86-198C-40A4-80E5-3DB9458D78EE}" type="pres">
      <dgm:prSet presAssocID="{1774E729-0909-447D-B713-B0BDD3FC33F1}" presName="connTx" presStyleLbl="parChTrans1D2" presStyleIdx="4" presStyleCnt="7"/>
      <dgm:spPr/>
      <dgm:t>
        <a:bodyPr/>
        <a:lstStyle/>
        <a:p>
          <a:endParaRPr lang="fr-FR"/>
        </a:p>
      </dgm:t>
    </dgm:pt>
    <dgm:pt modelId="{22169952-941B-49D0-920C-9B4E3E526192}" type="pres">
      <dgm:prSet presAssocID="{CA7B424D-AA15-44FE-8EF1-30D19D3F0F52}" presName="node" presStyleLbl="node1" presStyleIdx="4" presStyleCnt="7" custScaleX="140799" custRadScaleRad="110991" custRadScaleInc="28439">
        <dgm:presLayoutVars>
          <dgm:bulletEnabled val="1"/>
        </dgm:presLayoutVars>
      </dgm:prSet>
      <dgm:spPr/>
      <dgm:t>
        <a:bodyPr/>
        <a:lstStyle/>
        <a:p>
          <a:endParaRPr lang="fr-FR"/>
        </a:p>
      </dgm:t>
    </dgm:pt>
    <dgm:pt modelId="{A485422E-3671-47F3-B4D0-681AD93770A8}" type="pres">
      <dgm:prSet presAssocID="{5C4058D3-DDDB-4653-A6DC-4CC6B5FC4C7D}" presName="Name9" presStyleLbl="parChTrans1D2" presStyleIdx="5" presStyleCnt="7"/>
      <dgm:spPr/>
      <dgm:t>
        <a:bodyPr/>
        <a:lstStyle/>
        <a:p>
          <a:endParaRPr lang="fr-FR"/>
        </a:p>
      </dgm:t>
    </dgm:pt>
    <dgm:pt modelId="{27F42FCE-C60D-4873-AF6B-1E3E92354513}" type="pres">
      <dgm:prSet presAssocID="{5C4058D3-DDDB-4653-A6DC-4CC6B5FC4C7D}" presName="connTx" presStyleLbl="parChTrans1D2" presStyleIdx="5" presStyleCnt="7"/>
      <dgm:spPr/>
      <dgm:t>
        <a:bodyPr/>
        <a:lstStyle/>
        <a:p>
          <a:endParaRPr lang="fr-FR"/>
        </a:p>
      </dgm:t>
    </dgm:pt>
    <dgm:pt modelId="{4676B72F-8999-4ECE-9B0B-077639DC970E}" type="pres">
      <dgm:prSet presAssocID="{86C095F1-6735-4F5F-BDFF-8417C8531CCC}" presName="node" presStyleLbl="node1" presStyleIdx="5" presStyleCnt="7" custScaleX="164323" custRadScaleRad="147798" custRadScaleInc="17930">
        <dgm:presLayoutVars>
          <dgm:bulletEnabled val="1"/>
        </dgm:presLayoutVars>
      </dgm:prSet>
      <dgm:spPr/>
      <dgm:t>
        <a:bodyPr/>
        <a:lstStyle/>
        <a:p>
          <a:endParaRPr lang="fr-FR"/>
        </a:p>
      </dgm:t>
    </dgm:pt>
    <dgm:pt modelId="{306FC9DA-98C6-4D9C-8A1A-4695C831FDBB}" type="pres">
      <dgm:prSet presAssocID="{67CAE37D-7C1C-405F-976D-502F1780E59B}" presName="Name9" presStyleLbl="parChTrans1D2" presStyleIdx="6" presStyleCnt="7"/>
      <dgm:spPr/>
      <dgm:t>
        <a:bodyPr/>
        <a:lstStyle/>
        <a:p>
          <a:endParaRPr lang="fr-FR"/>
        </a:p>
      </dgm:t>
    </dgm:pt>
    <dgm:pt modelId="{BD944F92-AC8D-44CB-9AE4-B7B0A5AECF6D}" type="pres">
      <dgm:prSet presAssocID="{67CAE37D-7C1C-405F-976D-502F1780E59B}" presName="connTx" presStyleLbl="parChTrans1D2" presStyleIdx="6" presStyleCnt="7"/>
      <dgm:spPr/>
      <dgm:t>
        <a:bodyPr/>
        <a:lstStyle/>
        <a:p>
          <a:endParaRPr lang="fr-FR"/>
        </a:p>
      </dgm:t>
    </dgm:pt>
    <dgm:pt modelId="{80CE6319-510E-4687-93F5-92C55474FAE7}" type="pres">
      <dgm:prSet presAssocID="{12DFFF8A-85E5-43F7-9749-4F44FD8674FE}" presName="node" presStyleLbl="node1" presStyleIdx="6" presStyleCnt="7" custScaleX="167967" custRadScaleRad="123890" custRadScaleInc="-19197">
        <dgm:presLayoutVars>
          <dgm:bulletEnabled val="1"/>
        </dgm:presLayoutVars>
      </dgm:prSet>
      <dgm:spPr/>
      <dgm:t>
        <a:bodyPr/>
        <a:lstStyle/>
        <a:p>
          <a:endParaRPr lang="fr-FR"/>
        </a:p>
      </dgm:t>
    </dgm:pt>
  </dgm:ptLst>
  <dgm:cxnLst>
    <dgm:cxn modelId="{364B2325-7FE4-4054-9015-4CF5D737B4EB}" srcId="{A6C4AF88-7950-4899-B908-AB2CDE7CA00E}" destId="{86C095F1-6735-4F5F-BDFF-8417C8531CCC}" srcOrd="5" destOrd="0" parTransId="{5C4058D3-DDDB-4653-A6DC-4CC6B5FC4C7D}" sibTransId="{44CFB057-0E03-44B1-8113-A9FFEFF580CD}"/>
    <dgm:cxn modelId="{F2AB4BBF-CF5D-BB49-B0C1-BCCB6E6AE16D}" type="presOf" srcId="{A9F2F3AC-8C9F-4FF3-8E1F-03A3F3E41310}" destId="{07E164FB-EB7A-4A50-A54F-EE8A9420B7BB}" srcOrd="0" destOrd="0" presId="urn:microsoft.com/office/officeart/2005/8/layout/radial1"/>
    <dgm:cxn modelId="{73C5E23F-3D3F-4CE3-B43A-4A55E914A3E9}" srcId="{A6C4AF88-7950-4899-B908-AB2CDE7CA00E}" destId="{3F576D0F-738E-40FE-B6F5-6011AB8EB23C}" srcOrd="2" destOrd="0" parTransId="{A9F2F3AC-8C9F-4FF3-8E1F-03A3F3E41310}" sibTransId="{DD0A7F67-EEC5-4FDA-AB6B-0569197D9418}"/>
    <dgm:cxn modelId="{B91B1784-9E7F-494C-A378-F3050F3B4CF6}" type="presOf" srcId="{A6C4AF88-7950-4899-B908-AB2CDE7CA00E}" destId="{83D811F7-E26D-424B-98B0-AAEF18B158D0}" srcOrd="0" destOrd="0" presId="urn:microsoft.com/office/officeart/2005/8/layout/radial1"/>
    <dgm:cxn modelId="{3F3411DE-60B1-EA47-9980-7274378618F3}" type="presOf" srcId="{F01BFF5F-8DE1-42A2-A8B5-2425E1CF4666}" destId="{3DAB901A-068E-448E-947A-2C4EFDD4AED0}" srcOrd="0" destOrd="0" presId="urn:microsoft.com/office/officeart/2005/8/layout/radial1"/>
    <dgm:cxn modelId="{300F5A7C-5C21-D349-ADDC-6BBDF30BAD00}" type="presOf" srcId="{12DFFF8A-85E5-43F7-9749-4F44FD8674FE}" destId="{80CE6319-510E-4687-93F5-92C55474FAE7}" srcOrd="0" destOrd="0" presId="urn:microsoft.com/office/officeart/2005/8/layout/radial1"/>
    <dgm:cxn modelId="{1C4258E0-48DB-F449-AF7E-23745D6F05B7}" type="presOf" srcId="{86C095F1-6735-4F5F-BDFF-8417C8531CCC}" destId="{4676B72F-8999-4ECE-9B0B-077639DC970E}" srcOrd="0" destOrd="0" presId="urn:microsoft.com/office/officeart/2005/8/layout/radial1"/>
    <dgm:cxn modelId="{50B645A4-5276-4060-8A16-F1C74C2BC7B1}" srcId="{A6C4AF88-7950-4899-B908-AB2CDE7CA00E}" destId="{CA7B424D-AA15-44FE-8EF1-30D19D3F0F52}" srcOrd="4" destOrd="0" parTransId="{1774E729-0909-447D-B713-B0BDD3FC33F1}" sibTransId="{6D6F8A7C-0003-4D16-BB16-4D212E3796E2}"/>
    <dgm:cxn modelId="{433F79B1-90E9-5B4E-A454-B17B249310B6}" type="presOf" srcId="{5C4058D3-DDDB-4653-A6DC-4CC6B5FC4C7D}" destId="{27F42FCE-C60D-4873-AF6B-1E3E92354513}" srcOrd="1" destOrd="0" presId="urn:microsoft.com/office/officeart/2005/8/layout/radial1"/>
    <dgm:cxn modelId="{1D5E62E7-9108-3944-AED4-6051F37DDB87}" type="presOf" srcId="{1774E729-0909-447D-B713-B0BDD3FC33F1}" destId="{7A254C82-30DB-4410-9FE0-ECF27F12A0A7}" srcOrd="0" destOrd="0" presId="urn:microsoft.com/office/officeart/2005/8/layout/radial1"/>
    <dgm:cxn modelId="{9515A8D4-E931-B040-BAAA-E610A151BF79}" type="presOf" srcId="{1774E729-0909-447D-B713-B0BDD3FC33F1}" destId="{50662E86-198C-40A4-80E5-3DB9458D78EE}" srcOrd="1" destOrd="0" presId="urn:microsoft.com/office/officeart/2005/8/layout/radial1"/>
    <dgm:cxn modelId="{6578345B-CC8F-084E-BF40-BF61E056C8BD}" type="presOf" srcId="{938D2D81-C5D7-4016-BAA5-F5CFA7F5BFF1}" destId="{E5DF539D-3467-4CB4-A4B3-709BD4D35CEA}" srcOrd="0" destOrd="0" presId="urn:microsoft.com/office/officeart/2005/8/layout/radial1"/>
    <dgm:cxn modelId="{9652E6D9-502A-461A-B556-5EDEF41D739E}" srcId="{A6C4AF88-7950-4899-B908-AB2CDE7CA00E}" destId="{51869298-4C0C-4079-A5AE-B7EC744BB3D4}" srcOrd="0" destOrd="0" parTransId="{F01BFF5F-8DE1-42A2-A8B5-2425E1CF4666}" sibTransId="{D47EA477-0598-4DFC-9BDD-80AEBBB09EE4}"/>
    <dgm:cxn modelId="{E4905CA6-AF3B-BC46-824A-6284F2829CA9}" type="presOf" srcId="{CA7B424D-AA15-44FE-8EF1-30D19D3F0F52}" destId="{22169952-941B-49D0-920C-9B4E3E526192}" srcOrd="0" destOrd="0" presId="urn:microsoft.com/office/officeart/2005/8/layout/radial1"/>
    <dgm:cxn modelId="{6FABF16D-8BAC-3441-BF0B-0A4B8B4B3408}" type="presOf" srcId="{67CAE37D-7C1C-405F-976D-502F1780E59B}" destId="{BD944F92-AC8D-44CB-9AE4-B7B0A5AECF6D}" srcOrd="1" destOrd="0" presId="urn:microsoft.com/office/officeart/2005/8/layout/radial1"/>
    <dgm:cxn modelId="{1B87A95D-CE50-4241-B585-835A6AD9FC04}" srcId="{A6C4AF88-7950-4899-B908-AB2CDE7CA00E}" destId="{5140D6E4-EDD6-4568-AC53-BCE0812FE6BA}" srcOrd="3" destOrd="0" parTransId="{6659D8EE-7C06-45B3-AC21-0005953FF857}" sibTransId="{4C1FEB8A-B1C9-4DC6-8C97-24A7B64308CC}"/>
    <dgm:cxn modelId="{9E2373E5-59B2-4691-8F66-0701FE4AB03A}" srcId="{938D2D81-C5D7-4016-BAA5-F5CFA7F5BFF1}" destId="{A6C4AF88-7950-4899-B908-AB2CDE7CA00E}" srcOrd="0" destOrd="0" parTransId="{78D5EA45-757C-470D-AF82-54FB800BF934}" sibTransId="{8FE10468-ABFE-4B04-8753-07C9B8307A1F}"/>
    <dgm:cxn modelId="{81E4B420-6CAF-0046-BEAD-288A85EAE1FF}" type="presOf" srcId="{A9F2F3AC-8C9F-4FF3-8E1F-03A3F3E41310}" destId="{388A7D7E-A2C2-4797-9D1B-E7411B43FE09}" srcOrd="1" destOrd="0" presId="urn:microsoft.com/office/officeart/2005/8/layout/radial1"/>
    <dgm:cxn modelId="{113627C1-91F2-3E49-B0AE-C5836759392F}" type="presOf" srcId="{4EF50F33-7A2B-4514-A2ED-486CAE7112AB}" destId="{0F669D46-D28C-4450-892B-F0BBB156A3CF}" srcOrd="1" destOrd="0" presId="urn:microsoft.com/office/officeart/2005/8/layout/radial1"/>
    <dgm:cxn modelId="{7F4C4346-9D2F-4E0A-8781-0147CA4C0AA4}" srcId="{A6C4AF88-7950-4899-B908-AB2CDE7CA00E}" destId="{36C8A19F-52D6-45D9-8FD7-15FBC75204E2}" srcOrd="1" destOrd="0" parTransId="{4EF50F33-7A2B-4514-A2ED-486CAE7112AB}" sibTransId="{F252845B-044A-445C-A01C-3E1D6AD5533A}"/>
    <dgm:cxn modelId="{AC7C708C-254A-4FD6-BC68-6A8CD4C4B1E5}" srcId="{A6C4AF88-7950-4899-B908-AB2CDE7CA00E}" destId="{12DFFF8A-85E5-43F7-9749-4F44FD8674FE}" srcOrd="6" destOrd="0" parTransId="{67CAE37D-7C1C-405F-976D-502F1780E59B}" sibTransId="{9A3A7112-1BC5-4C37-B597-615994D1A9E4}"/>
    <dgm:cxn modelId="{51899A6A-346D-7547-B7D7-349D9C78B0FF}" type="presOf" srcId="{5140D6E4-EDD6-4568-AC53-BCE0812FE6BA}" destId="{775BDC0A-7D62-4E9E-BF81-6ABAF69119CE}" srcOrd="0" destOrd="0" presId="urn:microsoft.com/office/officeart/2005/8/layout/radial1"/>
    <dgm:cxn modelId="{86B94CF3-87B3-E54C-8457-C66CF0309124}" type="presOf" srcId="{3F576D0F-738E-40FE-B6F5-6011AB8EB23C}" destId="{37316EED-D341-4401-9AC9-7C0CDA4BDBC0}" srcOrd="0" destOrd="0" presId="urn:microsoft.com/office/officeart/2005/8/layout/radial1"/>
    <dgm:cxn modelId="{F89948DD-59DF-CD4E-9D10-B9C020D8B14E}" type="presOf" srcId="{51869298-4C0C-4079-A5AE-B7EC744BB3D4}" destId="{83713D2A-E4AE-4085-BDC4-B9F0A7BD436D}" srcOrd="0" destOrd="0" presId="urn:microsoft.com/office/officeart/2005/8/layout/radial1"/>
    <dgm:cxn modelId="{76B4B5E1-385C-3648-9907-20A407356034}" type="presOf" srcId="{4EF50F33-7A2B-4514-A2ED-486CAE7112AB}" destId="{16C4E670-1073-4DC8-B080-10EFD54A3B16}" srcOrd="0" destOrd="0" presId="urn:microsoft.com/office/officeart/2005/8/layout/radial1"/>
    <dgm:cxn modelId="{C25DF664-633F-E444-8209-20FB5DDA7C36}" type="presOf" srcId="{F01BFF5F-8DE1-42A2-A8B5-2425E1CF4666}" destId="{D135B212-9DB8-4D4D-B807-811F532B3FC5}" srcOrd="1" destOrd="0" presId="urn:microsoft.com/office/officeart/2005/8/layout/radial1"/>
    <dgm:cxn modelId="{A7954707-B7E6-0045-B7D1-B398E2EFEE5C}" type="presOf" srcId="{36C8A19F-52D6-45D9-8FD7-15FBC75204E2}" destId="{03FCA29E-16AF-43BE-B2EE-8A5B84F3FC68}" srcOrd="0" destOrd="0" presId="urn:microsoft.com/office/officeart/2005/8/layout/radial1"/>
    <dgm:cxn modelId="{C8DAD982-53CB-3342-B1FB-0A2C930E9A1F}" type="presOf" srcId="{6659D8EE-7C06-45B3-AC21-0005953FF857}" destId="{1FFA4D94-301B-418C-92CD-9F8D4332F89D}" srcOrd="1" destOrd="0" presId="urn:microsoft.com/office/officeart/2005/8/layout/radial1"/>
    <dgm:cxn modelId="{3E553717-5E30-294A-B846-E67FE83B6F33}" type="presOf" srcId="{5C4058D3-DDDB-4653-A6DC-4CC6B5FC4C7D}" destId="{A485422E-3671-47F3-B4D0-681AD93770A8}" srcOrd="0" destOrd="0" presId="urn:microsoft.com/office/officeart/2005/8/layout/radial1"/>
    <dgm:cxn modelId="{1E293526-7629-B14B-9F3F-C731C9E1D4CA}" type="presOf" srcId="{6659D8EE-7C06-45B3-AC21-0005953FF857}" destId="{EDC5FFA4-AAA1-413C-8D15-DB2194897134}" srcOrd="0" destOrd="0" presId="urn:microsoft.com/office/officeart/2005/8/layout/radial1"/>
    <dgm:cxn modelId="{D4A78C3E-3EBF-1E4E-BB8E-852CE58F6037}" type="presOf" srcId="{67CAE37D-7C1C-405F-976D-502F1780E59B}" destId="{306FC9DA-98C6-4D9C-8A1A-4695C831FDBB}" srcOrd="0" destOrd="0" presId="urn:microsoft.com/office/officeart/2005/8/layout/radial1"/>
    <dgm:cxn modelId="{BD6EBE2E-7A09-AE49-96FD-567B480E3E7B}" type="presParOf" srcId="{E5DF539D-3467-4CB4-A4B3-709BD4D35CEA}" destId="{83D811F7-E26D-424B-98B0-AAEF18B158D0}" srcOrd="0" destOrd="0" presId="urn:microsoft.com/office/officeart/2005/8/layout/radial1"/>
    <dgm:cxn modelId="{E9B46D36-73BF-A64B-A905-4AC0C64890A9}" type="presParOf" srcId="{E5DF539D-3467-4CB4-A4B3-709BD4D35CEA}" destId="{3DAB901A-068E-448E-947A-2C4EFDD4AED0}" srcOrd="1" destOrd="0" presId="urn:microsoft.com/office/officeart/2005/8/layout/radial1"/>
    <dgm:cxn modelId="{33C6FA97-4338-3047-AD7D-1A6ABD5F6292}" type="presParOf" srcId="{3DAB901A-068E-448E-947A-2C4EFDD4AED0}" destId="{D135B212-9DB8-4D4D-B807-811F532B3FC5}" srcOrd="0" destOrd="0" presId="urn:microsoft.com/office/officeart/2005/8/layout/radial1"/>
    <dgm:cxn modelId="{90A8F087-3AE9-344A-8D61-C6E72EF126AE}" type="presParOf" srcId="{E5DF539D-3467-4CB4-A4B3-709BD4D35CEA}" destId="{83713D2A-E4AE-4085-BDC4-B9F0A7BD436D}" srcOrd="2" destOrd="0" presId="urn:microsoft.com/office/officeart/2005/8/layout/radial1"/>
    <dgm:cxn modelId="{1B3BA26F-377F-A649-8A55-1A1FF75E75D8}" type="presParOf" srcId="{E5DF539D-3467-4CB4-A4B3-709BD4D35CEA}" destId="{16C4E670-1073-4DC8-B080-10EFD54A3B16}" srcOrd="3" destOrd="0" presId="urn:microsoft.com/office/officeart/2005/8/layout/radial1"/>
    <dgm:cxn modelId="{A9C75721-0C5D-DD49-B590-62021F735A39}" type="presParOf" srcId="{16C4E670-1073-4DC8-B080-10EFD54A3B16}" destId="{0F669D46-D28C-4450-892B-F0BBB156A3CF}" srcOrd="0" destOrd="0" presId="urn:microsoft.com/office/officeart/2005/8/layout/radial1"/>
    <dgm:cxn modelId="{5F20F4C7-6718-C645-BF31-DF9256767B45}" type="presParOf" srcId="{E5DF539D-3467-4CB4-A4B3-709BD4D35CEA}" destId="{03FCA29E-16AF-43BE-B2EE-8A5B84F3FC68}" srcOrd="4" destOrd="0" presId="urn:microsoft.com/office/officeart/2005/8/layout/radial1"/>
    <dgm:cxn modelId="{F50EA350-6112-1944-9EC9-DD821DC6C987}" type="presParOf" srcId="{E5DF539D-3467-4CB4-A4B3-709BD4D35CEA}" destId="{07E164FB-EB7A-4A50-A54F-EE8A9420B7BB}" srcOrd="5" destOrd="0" presId="urn:microsoft.com/office/officeart/2005/8/layout/radial1"/>
    <dgm:cxn modelId="{C8CA5656-38E4-6744-95D6-F2A040DCF732}" type="presParOf" srcId="{07E164FB-EB7A-4A50-A54F-EE8A9420B7BB}" destId="{388A7D7E-A2C2-4797-9D1B-E7411B43FE09}" srcOrd="0" destOrd="0" presId="urn:microsoft.com/office/officeart/2005/8/layout/radial1"/>
    <dgm:cxn modelId="{39CE986A-865B-6545-9D55-F83AD538B0E8}" type="presParOf" srcId="{E5DF539D-3467-4CB4-A4B3-709BD4D35CEA}" destId="{37316EED-D341-4401-9AC9-7C0CDA4BDBC0}" srcOrd="6" destOrd="0" presId="urn:microsoft.com/office/officeart/2005/8/layout/radial1"/>
    <dgm:cxn modelId="{A258C42F-4A45-6C4D-93D2-20DCD7DF3251}" type="presParOf" srcId="{E5DF539D-3467-4CB4-A4B3-709BD4D35CEA}" destId="{EDC5FFA4-AAA1-413C-8D15-DB2194897134}" srcOrd="7" destOrd="0" presId="urn:microsoft.com/office/officeart/2005/8/layout/radial1"/>
    <dgm:cxn modelId="{402FCA05-1D26-B24F-86A6-13F62D3288F6}" type="presParOf" srcId="{EDC5FFA4-AAA1-413C-8D15-DB2194897134}" destId="{1FFA4D94-301B-418C-92CD-9F8D4332F89D}" srcOrd="0" destOrd="0" presId="urn:microsoft.com/office/officeart/2005/8/layout/radial1"/>
    <dgm:cxn modelId="{2DAFE4DD-9E84-7846-9636-05C6F1A9442D}" type="presParOf" srcId="{E5DF539D-3467-4CB4-A4B3-709BD4D35CEA}" destId="{775BDC0A-7D62-4E9E-BF81-6ABAF69119CE}" srcOrd="8" destOrd="0" presId="urn:microsoft.com/office/officeart/2005/8/layout/radial1"/>
    <dgm:cxn modelId="{ABA187F6-8D7B-584E-9866-596A9B83250A}" type="presParOf" srcId="{E5DF539D-3467-4CB4-A4B3-709BD4D35CEA}" destId="{7A254C82-30DB-4410-9FE0-ECF27F12A0A7}" srcOrd="9" destOrd="0" presId="urn:microsoft.com/office/officeart/2005/8/layout/radial1"/>
    <dgm:cxn modelId="{CC664ED1-F717-4349-A9EB-C620C6879379}" type="presParOf" srcId="{7A254C82-30DB-4410-9FE0-ECF27F12A0A7}" destId="{50662E86-198C-40A4-80E5-3DB9458D78EE}" srcOrd="0" destOrd="0" presId="urn:microsoft.com/office/officeart/2005/8/layout/radial1"/>
    <dgm:cxn modelId="{33FF5811-ED09-3F47-BA08-7AF5F5DF418D}" type="presParOf" srcId="{E5DF539D-3467-4CB4-A4B3-709BD4D35CEA}" destId="{22169952-941B-49D0-920C-9B4E3E526192}" srcOrd="10" destOrd="0" presId="urn:microsoft.com/office/officeart/2005/8/layout/radial1"/>
    <dgm:cxn modelId="{84A8EC8A-1450-A540-935C-4E73169C3233}" type="presParOf" srcId="{E5DF539D-3467-4CB4-A4B3-709BD4D35CEA}" destId="{A485422E-3671-47F3-B4D0-681AD93770A8}" srcOrd="11" destOrd="0" presId="urn:microsoft.com/office/officeart/2005/8/layout/radial1"/>
    <dgm:cxn modelId="{AEC4DF02-0425-C047-B02E-E3219FF44D00}" type="presParOf" srcId="{A485422E-3671-47F3-B4D0-681AD93770A8}" destId="{27F42FCE-C60D-4873-AF6B-1E3E92354513}" srcOrd="0" destOrd="0" presId="urn:microsoft.com/office/officeart/2005/8/layout/radial1"/>
    <dgm:cxn modelId="{7EC51CD1-F813-D94C-8F4F-732F67934790}" type="presParOf" srcId="{E5DF539D-3467-4CB4-A4B3-709BD4D35CEA}" destId="{4676B72F-8999-4ECE-9B0B-077639DC970E}" srcOrd="12" destOrd="0" presId="urn:microsoft.com/office/officeart/2005/8/layout/radial1"/>
    <dgm:cxn modelId="{FD505F3D-180D-D742-8374-034F5368BD6C}" type="presParOf" srcId="{E5DF539D-3467-4CB4-A4B3-709BD4D35CEA}" destId="{306FC9DA-98C6-4D9C-8A1A-4695C831FDBB}" srcOrd="13" destOrd="0" presId="urn:microsoft.com/office/officeart/2005/8/layout/radial1"/>
    <dgm:cxn modelId="{752D6307-9614-B24B-8344-92A1C73B0C58}" type="presParOf" srcId="{306FC9DA-98C6-4D9C-8A1A-4695C831FDBB}" destId="{BD944F92-AC8D-44CB-9AE4-B7B0A5AECF6D}" srcOrd="0" destOrd="0" presId="urn:microsoft.com/office/officeart/2005/8/layout/radial1"/>
    <dgm:cxn modelId="{3EF1DE90-1B51-114A-8C88-FCAD50F83AF7}" type="presParOf" srcId="{E5DF539D-3467-4CB4-A4B3-709BD4D35CEA}" destId="{80CE6319-510E-4687-93F5-92C55474FAE7}" srcOrd="14"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CA3CC3-1BC5-4143-B041-429DE825899F}" type="doc">
      <dgm:prSet loTypeId="urn:microsoft.com/office/officeart/2005/8/layout/pyramid1" loCatId="pyramid" qsTypeId="urn:microsoft.com/office/officeart/2005/8/quickstyle/simple2" qsCatId="simple" csTypeId="urn:microsoft.com/office/officeart/2005/8/colors/accent0_1" csCatId="mainScheme" phldr="1"/>
      <dgm:spPr/>
    </dgm:pt>
    <dgm:pt modelId="{0B333914-31B0-442C-8B5A-EAEA9F367E4F}">
      <dgm:prSet phldrT="[Texte]" custT="1"/>
      <dgm:spPr/>
      <dgm:t>
        <a:bodyPr/>
        <a:lstStyle/>
        <a:p>
          <a:endParaRPr lang="fr-FR" sz="3600" dirty="0" smtClean="0"/>
        </a:p>
        <a:p>
          <a:endParaRPr lang="fr-FR" sz="3600" dirty="0" smtClean="0"/>
        </a:p>
      </dgm:t>
    </dgm:pt>
    <dgm:pt modelId="{8C3C83FD-2877-496F-A214-5EBF991988C4}" type="parTrans" cxnId="{7CF2E34C-BDEE-457D-8885-CF75B28B3C9C}">
      <dgm:prSet/>
      <dgm:spPr/>
      <dgm:t>
        <a:bodyPr/>
        <a:lstStyle/>
        <a:p>
          <a:endParaRPr lang="fr-FR"/>
        </a:p>
      </dgm:t>
    </dgm:pt>
    <dgm:pt modelId="{36A0FA25-37DA-45CA-B5D8-091A56877906}" type="sibTrans" cxnId="{7CF2E34C-BDEE-457D-8885-CF75B28B3C9C}">
      <dgm:prSet/>
      <dgm:spPr/>
      <dgm:t>
        <a:bodyPr/>
        <a:lstStyle/>
        <a:p>
          <a:endParaRPr lang="fr-FR"/>
        </a:p>
      </dgm:t>
    </dgm:pt>
    <dgm:pt modelId="{5524C5F0-B7E3-4446-A551-810D39EA5BED}" type="pres">
      <dgm:prSet presAssocID="{47CA3CC3-1BC5-4143-B041-429DE825899F}" presName="Name0" presStyleCnt="0">
        <dgm:presLayoutVars>
          <dgm:dir/>
          <dgm:animLvl val="lvl"/>
          <dgm:resizeHandles val="exact"/>
        </dgm:presLayoutVars>
      </dgm:prSet>
      <dgm:spPr/>
    </dgm:pt>
    <dgm:pt modelId="{3D2AEB62-AC6E-4430-A083-907F3102CE3B}" type="pres">
      <dgm:prSet presAssocID="{0B333914-31B0-442C-8B5A-EAEA9F367E4F}" presName="Name8" presStyleCnt="0"/>
      <dgm:spPr/>
    </dgm:pt>
    <dgm:pt modelId="{819A92B0-4BD6-47F6-A273-91018E5D3025}" type="pres">
      <dgm:prSet presAssocID="{0B333914-31B0-442C-8B5A-EAEA9F367E4F}" presName="level" presStyleLbl="node1" presStyleIdx="0" presStyleCnt="1" custLinFactNeighborX="1413" custLinFactNeighborY="24669">
        <dgm:presLayoutVars>
          <dgm:chMax val="1"/>
          <dgm:bulletEnabled val="1"/>
        </dgm:presLayoutVars>
      </dgm:prSet>
      <dgm:spPr/>
      <dgm:t>
        <a:bodyPr/>
        <a:lstStyle/>
        <a:p>
          <a:endParaRPr lang="fr-FR"/>
        </a:p>
      </dgm:t>
    </dgm:pt>
    <dgm:pt modelId="{6941C3F7-5CDA-4276-BE9A-E0A2A2501E31}" type="pres">
      <dgm:prSet presAssocID="{0B333914-31B0-442C-8B5A-EAEA9F367E4F}" presName="levelTx" presStyleLbl="revTx" presStyleIdx="0" presStyleCnt="0">
        <dgm:presLayoutVars>
          <dgm:chMax val="1"/>
          <dgm:bulletEnabled val="1"/>
        </dgm:presLayoutVars>
      </dgm:prSet>
      <dgm:spPr/>
      <dgm:t>
        <a:bodyPr/>
        <a:lstStyle/>
        <a:p>
          <a:endParaRPr lang="fr-FR"/>
        </a:p>
      </dgm:t>
    </dgm:pt>
  </dgm:ptLst>
  <dgm:cxnLst>
    <dgm:cxn modelId="{74638292-FD1B-8C41-9436-2FA510EC10DB}" type="presOf" srcId="{47CA3CC3-1BC5-4143-B041-429DE825899F}" destId="{5524C5F0-B7E3-4446-A551-810D39EA5BED}" srcOrd="0" destOrd="0" presId="urn:microsoft.com/office/officeart/2005/8/layout/pyramid1"/>
    <dgm:cxn modelId="{915FBEEC-37F4-4446-A4BA-E0B4037DF172}" type="presOf" srcId="{0B333914-31B0-442C-8B5A-EAEA9F367E4F}" destId="{6941C3F7-5CDA-4276-BE9A-E0A2A2501E31}" srcOrd="1" destOrd="0" presId="urn:microsoft.com/office/officeart/2005/8/layout/pyramid1"/>
    <dgm:cxn modelId="{7CF2E34C-BDEE-457D-8885-CF75B28B3C9C}" srcId="{47CA3CC3-1BC5-4143-B041-429DE825899F}" destId="{0B333914-31B0-442C-8B5A-EAEA9F367E4F}" srcOrd="0" destOrd="0" parTransId="{8C3C83FD-2877-496F-A214-5EBF991988C4}" sibTransId="{36A0FA25-37DA-45CA-B5D8-091A56877906}"/>
    <dgm:cxn modelId="{A3C0D0BA-3CF0-C34C-A480-C6707E9EBCEA}" type="presOf" srcId="{0B333914-31B0-442C-8B5A-EAEA9F367E4F}" destId="{819A92B0-4BD6-47F6-A273-91018E5D3025}" srcOrd="0" destOrd="0" presId="urn:microsoft.com/office/officeart/2005/8/layout/pyramid1"/>
    <dgm:cxn modelId="{06F71D26-B185-C047-BE00-B209D46D2004}" type="presParOf" srcId="{5524C5F0-B7E3-4446-A551-810D39EA5BED}" destId="{3D2AEB62-AC6E-4430-A083-907F3102CE3B}" srcOrd="0" destOrd="0" presId="urn:microsoft.com/office/officeart/2005/8/layout/pyramid1"/>
    <dgm:cxn modelId="{D3877668-1157-C240-9D1E-75C06E53FFA3}" type="presParOf" srcId="{3D2AEB62-AC6E-4430-A083-907F3102CE3B}" destId="{819A92B0-4BD6-47F6-A273-91018E5D3025}" srcOrd="0" destOrd="0" presId="urn:microsoft.com/office/officeart/2005/8/layout/pyramid1"/>
    <dgm:cxn modelId="{7F925925-C32F-AE4B-BBB5-80F4D810F1DD}" type="presParOf" srcId="{3D2AEB62-AC6E-4430-A083-907F3102CE3B}" destId="{6941C3F7-5CDA-4276-BE9A-E0A2A2501E31}"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7CA3CC3-1BC5-4143-B041-429DE825899F}" type="doc">
      <dgm:prSet loTypeId="urn:microsoft.com/office/officeart/2005/8/layout/pyramid1" loCatId="pyramid" qsTypeId="urn:microsoft.com/office/officeart/2005/8/quickstyle/simple2" qsCatId="simple" csTypeId="urn:microsoft.com/office/officeart/2005/8/colors/accent0_1" csCatId="mainScheme" phldr="1"/>
      <dgm:spPr/>
    </dgm:pt>
    <dgm:pt modelId="{0B333914-31B0-442C-8B5A-EAEA9F367E4F}">
      <dgm:prSet phldrT="[Texte]" custT="1"/>
      <dgm:spPr/>
      <dgm:t>
        <a:bodyPr/>
        <a:lstStyle/>
        <a:p>
          <a:endParaRPr lang="fr-FR" sz="3600" dirty="0" smtClean="0"/>
        </a:p>
        <a:p>
          <a:endParaRPr lang="fr-FR" sz="3600" dirty="0" smtClean="0"/>
        </a:p>
      </dgm:t>
    </dgm:pt>
    <dgm:pt modelId="{8C3C83FD-2877-496F-A214-5EBF991988C4}" type="parTrans" cxnId="{7CF2E34C-BDEE-457D-8885-CF75B28B3C9C}">
      <dgm:prSet/>
      <dgm:spPr/>
      <dgm:t>
        <a:bodyPr/>
        <a:lstStyle/>
        <a:p>
          <a:endParaRPr lang="fr-FR"/>
        </a:p>
      </dgm:t>
    </dgm:pt>
    <dgm:pt modelId="{36A0FA25-37DA-45CA-B5D8-091A56877906}" type="sibTrans" cxnId="{7CF2E34C-BDEE-457D-8885-CF75B28B3C9C}">
      <dgm:prSet/>
      <dgm:spPr/>
      <dgm:t>
        <a:bodyPr/>
        <a:lstStyle/>
        <a:p>
          <a:endParaRPr lang="fr-FR"/>
        </a:p>
      </dgm:t>
    </dgm:pt>
    <dgm:pt modelId="{5524C5F0-B7E3-4446-A551-810D39EA5BED}" type="pres">
      <dgm:prSet presAssocID="{47CA3CC3-1BC5-4143-B041-429DE825899F}" presName="Name0" presStyleCnt="0">
        <dgm:presLayoutVars>
          <dgm:dir/>
          <dgm:animLvl val="lvl"/>
          <dgm:resizeHandles val="exact"/>
        </dgm:presLayoutVars>
      </dgm:prSet>
      <dgm:spPr/>
    </dgm:pt>
    <dgm:pt modelId="{3D2AEB62-AC6E-4430-A083-907F3102CE3B}" type="pres">
      <dgm:prSet presAssocID="{0B333914-31B0-442C-8B5A-EAEA9F367E4F}" presName="Name8" presStyleCnt="0"/>
      <dgm:spPr/>
    </dgm:pt>
    <dgm:pt modelId="{819A92B0-4BD6-47F6-A273-91018E5D3025}" type="pres">
      <dgm:prSet presAssocID="{0B333914-31B0-442C-8B5A-EAEA9F367E4F}" presName="level" presStyleLbl="node1" presStyleIdx="0" presStyleCnt="1">
        <dgm:presLayoutVars>
          <dgm:chMax val="1"/>
          <dgm:bulletEnabled val="1"/>
        </dgm:presLayoutVars>
      </dgm:prSet>
      <dgm:spPr/>
      <dgm:t>
        <a:bodyPr/>
        <a:lstStyle/>
        <a:p>
          <a:endParaRPr lang="fr-FR"/>
        </a:p>
      </dgm:t>
    </dgm:pt>
    <dgm:pt modelId="{6941C3F7-5CDA-4276-BE9A-E0A2A2501E31}" type="pres">
      <dgm:prSet presAssocID="{0B333914-31B0-442C-8B5A-EAEA9F367E4F}" presName="levelTx" presStyleLbl="revTx" presStyleIdx="0" presStyleCnt="0">
        <dgm:presLayoutVars>
          <dgm:chMax val="1"/>
          <dgm:bulletEnabled val="1"/>
        </dgm:presLayoutVars>
      </dgm:prSet>
      <dgm:spPr/>
      <dgm:t>
        <a:bodyPr/>
        <a:lstStyle/>
        <a:p>
          <a:endParaRPr lang="fr-FR"/>
        </a:p>
      </dgm:t>
    </dgm:pt>
  </dgm:ptLst>
  <dgm:cxnLst>
    <dgm:cxn modelId="{F675CDCE-49B7-2941-9B4B-ECF39701E634}" type="presOf" srcId="{0B333914-31B0-442C-8B5A-EAEA9F367E4F}" destId="{819A92B0-4BD6-47F6-A273-91018E5D3025}" srcOrd="0" destOrd="0" presId="urn:microsoft.com/office/officeart/2005/8/layout/pyramid1"/>
    <dgm:cxn modelId="{7CF2E34C-BDEE-457D-8885-CF75B28B3C9C}" srcId="{47CA3CC3-1BC5-4143-B041-429DE825899F}" destId="{0B333914-31B0-442C-8B5A-EAEA9F367E4F}" srcOrd="0" destOrd="0" parTransId="{8C3C83FD-2877-496F-A214-5EBF991988C4}" sibTransId="{36A0FA25-37DA-45CA-B5D8-091A56877906}"/>
    <dgm:cxn modelId="{2E8454C5-9CEB-6A4E-B0E3-5CDCE0910BFB}" type="presOf" srcId="{47CA3CC3-1BC5-4143-B041-429DE825899F}" destId="{5524C5F0-B7E3-4446-A551-810D39EA5BED}" srcOrd="0" destOrd="0" presId="urn:microsoft.com/office/officeart/2005/8/layout/pyramid1"/>
    <dgm:cxn modelId="{20681993-A08F-6E46-A7E3-4C71D6D9DFD7}" type="presOf" srcId="{0B333914-31B0-442C-8B5A-EAEA9F367E4F}" destId="{6941C3F7-5CDA-4276-BE9A-E0A2A2501E31}" srcOrd="1" destOrd="0" presId="urn:microsoft.com/office/officeart/2005/8/layout/pyramid1"/>
    <dgm:cxn modelId="{E2D83395-538E-B648-9835-02188D6C49B6}" type="presParOf" srcId="{5524C5F0-B7E3-4446-A551-810D39EA5BED}" destId="{3D2AEB62-AC6E-4430-A083-907F3102CE3B}" srcOrd="0" destOrd="0" presId="urn:microsoft.com/office/officeart/2005/8/layout/pyramid1"/>
    <dgm:cxn modelId="{DA133B16-644E-334C-8E74-A4D705758C6B}" type="presParOf" srcId="{3D2AEB62-AC6E-4430-A083-907F3102CE3B}" destId="{819A92B0-4BD6-47F6-A273-91018E5D3025}" srcOrd="0" destOrd="0" presId="urn:microsoft.com/office/officeart/2005/8/layout/pyramid1"/>
    <dgm:cxn modelId="{8991C51A-17FB-4643-ABD0-0AF7955C1169}" type="presParOf" srcId="{3D2AEB62-AC6E-4430-A083-907F3102CE3B}" destId="{6941C3F7-5CDA-4276-BE9A-E0A2A2501E31}"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7CA3CC3-1BC5-4143-B041-429DE825899F}" type="doc">
      <dgm:prSet loTypeId="urn:microsoft.com/office/officeart/2005/8/layout/pyramid1" loCatId="pyramid" qsTypeId="urn:microsoft.com/office/officeart/2005/8/quickstyle/simple2" qsCatId="simple" csTypeId="urn:microsoft.com/office/officeart/2005/8/colors/accent0_1" csCatId="mainScheme" phldr="1"/>
      <dgm:spPr/>
    </dgm:pt>
    <dgm:pt modelId="{0B333914-31B0-442C-8B5A-EAEA9F367E4F}">
      <dgm:prSet phldrT="[Texte]" custT="1"/>
      <dgm:spPr/>
      <dgm:t>
        <a:bodyPr/>
        <a:lstStyle/>
        <a:p>
          <a:endParaRPr lang="fr-FR" sz="3600" dirty="0" smtClean="0"/>
        </a:p>
        <a:p>
          <a:endParaRPr lang="fr-FR" sz="3600" dirty="0" smtClean="0"/>
        </a:p>
      </dgm:t>
    </dgm:pt>
    <dgm:pt modelId="{8C3C83FD-2877-496F-A214-5EBF991988C4}" type="parTrans" cxnId="{7CF2E34C-BDEE-457D-8885-CF75B28B3C9C}">
      <dgm:prSet/>
      <dgm:spPr/>
      <dgm:t>
        <a:bodyPr/>
        <a:lstStyle/>
        <a:p>
          <a:endParaRPr lang="fr-FR"/>
        </a:p>
      </dgm:t>
    </dgm:pt>
    <dgm:pt modelId="{36A0FA25-37DA-45CA-B5D8-091A56877906}" type="sibTrans" cxnId="{7CF2E34C-BDEE-457D-8885-CF75B28B3C9C}">
      <dgm:prSet/>
      <dgm:spPr/>
      <dgm:t>
        <a:bodyPr/>
        <a:lstStyle/>
        <a:p>
          <a:endParaRPr lang="fr-FR"/>
        </a:p>
      </dgm:t>
    </dgm:pt>
    <dgm:pt modelId="{5524C5F0-B7E3-4446-A551-810D39EA5BED}" type="pres">
      <dgm:prSet presAssocID="{47CA3CC3-1BC5-4143-B041-429DE825899F}" presName="Name0" presStyleCnt="0">
        <dgm:presLayoutVars>
          <dgm:dir/>
          <dgm:animLvl val="lvl"/>
          <dgm:resizeHandles val="exact"/>
        </dgm:presLayoutVars>
      </dgm:prSet>
      <dgm:spPr/>
    </dgm:pt>
    <dgm:pt modelId="{3D2AEB62-AC6E-4430-A083-907F3102CE3B}" type="pres">
      <dgm:prSet presAssocID="{0B333914-31B0-442C-8B5A-EAEA9F367E4F}" presName="Name8" presStyleCnt="0"/>
      <dgm:spPr/>
    </dgm:pt>
    <dgm:pt modelId="{819A92B0-4BD6-47F6-A273-91018E5D3025}" type="pres">
      <dgm:prSet presAssocID="{0B333914-31B0-442C-8B5A-EAEA9F367E4F}" presName="level" presStyleLbl="node1" presStyleIdx="0" presStyleCnt="1">
        <dgm:presLayoutVars>
          <dgm:chMax val="1"/>
          <dgm:bulletEnabled val="1"/>
        </dgm:presLayoutVars>
      </dgm:prSet>
      <dgm:spPr/>
      <dgm:t>
        <a:bodyPr/>
        <a:lstStyle/>
        <a:p>
          <a:endParaRPr lang="fr-FR"/>
        </a:p>
      </dgm:t>
    </dgm:pt>
    <dgm:pt modelId="{6941C3F7-5CDA-4276-BE9A-E0A2A2501E31}" type="pres">
      <dgm:prSet presAssocID="{0B333914-31B0-442C-8B5A-EAEA9F367E4F}" presName="levelTx" presStyleLbl="revTx" presStyleIdx="0" presStyleCnt="0">
        <dgm:presLayoutVars>
          <dgm:chMax val="1"/>
          <dgm:bulletEnabled val="1"/>
        </dgm:presLayoutVars>
      </dgm:prSet>
      <dgm:spPr/>
      <dgm:t>
        <a:bodyPr/>
        <a:lstStyle/>
        <a:p>
          <a:endParaRPr lang="fr-FR"/>
        </a:p>
      </dgm:t>
    </dgm:pt>
  </dgm:ptLst>
  <dgm:cxnLst>
    <dgm:cxn modelId="{903E68B2-D505-334B-B0CD-24208530D3A0}" type="presOf" srcId="{0B333914-31B0-442C-8B5A-EAEA9F367E4F}" destId="{819A92B0-4BD6-47F6-A273-91018E5D3025}" srcOrd="0" destOrd="0" presId="urn:microsoft.com/office/officeart/2005/8/layout/pyramid1"/>
    <dgm:cxn modelId="{7CF2E34C-BDEE-457D-8885-CF75B28B3C9C}" srcId="{47CA3CC3-1BC5-4143-B041-429DE825899F}" destId="{0B333914-31B0-442C-8B5A-EAEA9F367E4F}" srcOrd="0" destOrd="0" parTransId="{8C3C83FD-2877-496F-A214-5EBF991988C4}" sibTransId="{36A0FA25-37DA-45CA-B5D8-091A56877906}"/>
    <dgm:cxn modelId="{B52D439D-0F43-544C-9371-1766A62EBB17}" type="presOf" srcId="{47CA3CC3-1BC5-4143-B041-429DE825899F}" destId="{5524C5F0-B7E3-4446-A551-810D39EA5BED}" srcOrd="0" destOrd="0" presId="urn:microsoft.com/office/officeart/2005/8/layout/pyramid1"/>
    <dgm:cxn modelId="{28A1A8B0-DC6B-A64C-9EE1-3397BFA89C1E}" type="presOf" srcId="{0B333914-31B0-442C-8B5A-EAEA9F367E4F}" destId="{6941C3F7-5CDA-4276-BE9A-E0A2A2501E31}" srcOrd="1" destOrd="0" presId="urn:microsoft.com/office/officeart/2005/8/layout/pyramid1"/>
    <dgm:cxn modelId="{4768B73A-0CF8-AB48-AE41-EC45A54C29D0}" type="presParOf" srcId="{5524C5F0-B7E3-4446-A551-810D39EA5BED}" destId="{3D2AEB62-AC6E-4430-A083-907F3102CE3B}" srcOrd="0" destOrd="0" presId="urn:microsoft.com/office/officeart/2005/8/layout/pyramid1"/>
    <dgm:cxn modelId="{52ABAA23-199C-2E4C-B3F6-6AF3BDFBBEE0}" type="presParOf" srcId="{3D2AEB62-AC6E-4430-A083-907F3102CE3B}" destId="{819A92B0-4BD6-47F6-A273-91018E5D3025}" srcOrd="0" destOrd="0" presId="urn:microsoft.com/office/officeart/2005/8/layout/pyramid1"/>
    <dgm:cxn modelId="{5EAB84AC-C77B-674C-83BC-904912EE1F8B}" type="presParOf" srcId="{3D2AEB62-AC6E-4430-A083-907F3102CE3B}" destId="{6941C3F7-5CDA-4276-BE9A-E0A2A2501E31}"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D811F7-E26D-424B-98B0-AAEF18B158D0}">
      <dsp:nvSpPr>
        <dsp:cNvPr id="0" name=""/>
        <dsp:cNvSpPr/>
      </dsp:nvSpPr>
      <dsp:spPr>
        <a:xfrm>
          <a:off x="3024340" y="2049529"/>
          <a:ext cx="2519866" cy="1553896"/>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fr-FR" sz="2000" b="1" kern="1200" dirty="0" smtClean="0">
              <a:solidFill>
                <a:srgbClr val="FFFF00"/>
              </a:solidFill>
              <a:latin typeface="Century Gothic" panose="020B0502020202020204" pitchFamily="34" charset="0"/>
            </a:rPr>
            <a:t>Finalités de l’entreprise</a:t>
          </a:r>
          <a:endParaRPr lang="fr-FR" sz="2000" b="1" kern="1200" dirty="0">
            <a:solidFill>
              <a:srgbClr val="FFFF00"/>
            </a:solidFill>
            <a:latin typeface="Century Gothic" panose="020B0502020202020204" pitchFamily="34" charset="0"/>
          </a:endParaRPr>
        </a:p>
      </dsp:txBody>
      <dsp:txXfrm>
        <a:off x="3393366" y="2277092"/>
        <a:ext cx="1781814" cy="1098770"/>
      </dsp:txXfrm>
    </dsp:sp>
    <dsp:sp modelId="{3DAB901A-068E-448E-947A-2C4EFDD4AED0}">
      <dsp:nvSpPr>
        <dsp:cNvPr id="0" name=""/>
        <dsp:cNvSpPr/>
      </dsp:nvSpPr>
      <dsp:spPr>
        <a:xfrm rot="16200000">
          <a:off x="3971761" y="1722410"/>
          <a:ext cx="625025" cy="29213"/>
        </a:xfrm>
        <a:custGeom>
          <a:avLst/>
          <a:gdLst/>
          <a:ahLst/>
          <a:cxnLst/>
          <a:rect l="0" t="0" r="0" b="0"/>
          <a:pathLst>
            <a:path>
              <a:moveTo>
                <a:pt x="0" y="14606"/>
              </a:moveTo>
              <a:lnTo>
                <a:pt x="625025" y="14606"/>
              </a:lnTo>
            </a:path>
          </a:pathLst>
        </a:custGeom>
        <a:noFill/>
        <a:ln w="57150" cap="flat" cmpd="sng" algn="ctr">
          <a:solidFill>
            <a:srgbClr val="FF330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4268648" y="1721391"/>
        <a:ext cx="31251" cy="31251"/>
      </dsp:txXfrm>
    </dsp:sp>
    <dsp:sp modelId="{83713D2A-E4AE-4085-BDC4-B9F0A7BD436D}">
      <dsp:nvSpPr>
        <dsp:cNvPr id="0" name=""/>
        <dsp:cNvSpPr/>
      </dsp:nvSpPr>
      <dsp:spPr>
        <a:xfrm>
          <a:off x="3347971" y="22108"/>
          <a:ext cx="1872605" cy="1402395"/>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fr-FR" sz="1600" kern="1200" dirty="0" smtClean="0">
              <a:latin typeface="Century Gothic" panose="020B0502020202020204" pitchFamily="34" charset="0"/>
            </a:rPr>
            <a:t>Rechercher le profit</a:t>
          </a:r>
          <a:endParaRPr lang="fr-FR" sz="1600" kern="1200" dirty="0">
            <a:latin typeface="Century Gothic" panose="020B0502020202020204" pitchFamily="34" charset="0"/>
          </a:endParaRPr>
        </a:p>
      </dsp:txBody>
      <dsp:txXfrm>
        <a:off x="3622208" y="227484"/>
        <a:ext cx="1324131" cy="991643"/>
      </dsp:txXfrm>
    </dsp:sp>
    <dsp:sp modelId="{16C4E670-1073-4DC8-B080-10EFD54A3B16}">
      <dsp:nvSpPr>
        <dsp:cNvPr id="0" name=""/>
        <dsp:cNvSpPr/>
      </dsp:nvSpPr>
      <dsp:spPr>
        <a:xfrm rot="19662588">
          <a:off x="5108756" y="2064231"/>
          <a:ext cx="717226" cy="29213"/>
        </a:xfrm>
        <a:custGeom>
          <a:avLst/>
          <a:gdLst/>
          <a:ahLst/>
          <a:cxnLst/>
          <a:rect l="0" t="0" r="0" b="0"/>
          <a:pathLst>
            <a:path>
              <a:moveTo>
                <a:pt x="0" y="14606"/>
              </a:moveTo>
              <a:lnTo>
                <a:pt x="717226" y="14606"/>
              </a:lnTo>
            </a:path>
          </a:pathLst>
        </a:custGeom>
        <a:noFill/>
        <a:ln w="57150" cap="flat" cmpd="sng" algn="ctr">
          <a:solidFill>
            <a:srgbClr val="FF330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5449439" y="2060907"/>
        <a:ext cx="35861" cy="35861"/>
      </dsp:txXfrm>
    </dsp:sp>
    <dsp:sp modelId="{03FCA29E-16AF-43BE-B2EE-8A5B84F3FC68}">
      <dsp:nvSpPr>
        <dsp:cNvPr id="0" name=""/>
        <dsp:cNvSpPr/>
      </dsp:nvSpPr>
      <dsp:spPr>
        <a:xfrm>
          <a:off x="5420804" y="682026"/>
          <a:ext cx="2294670" cy="1402395"/>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fr-FR" sz="1600" kern="1200" dirty="0" smtClean="0">
              <a:latin typeface="Century Gothic" panose="020B0502020202020204" pitchFamily="34" charset="0"/>
            </a:rPr>
            <a:t>Satisfaire les parties prenantes</a:t>
          </a:r>
          <a:endParaRPr lang="fr-FR" sz="1600" kern="1200" dirty="0">
            <a:latin typeface="Century Gothic" panose="020B0502020202020204" pitchFamily="34" charset="0"/>
          </a:endParaRPr>
        </a:p>
      </dsp:txBody>
      <dsp:txXfrm>
        <a:off x="5756851" y="887402"/>
        <a:ext cx="1622576" cy="991643"/>
      </dsp:txXfrm>
    </dsp:sp>
    <dsp:sp modelId="{07E164FB-EB7A-4A50-A54F-EE8A9420B7BB}">
      <dsp:nvSpPr>
        <dsp:cNvPr id="0" name=""/>
        <dsp:cNvSpPr/>
      </dsp:nvSpPr>
      <dsp:spPr>
        <a:xfrm rot="626570">
          <a:off x="5488072" y="3071232"/>
          <a:ext cx="406850" cy="29213"/>
        </a:xfrm>
        <a:custGeom>
          <a:avLst/>
          <a:gdLst/>
          <a:ahLst/>
          <a:cxnLst/>
          <a:rect l="0" t="0" r="0" b="0"/>
          <a:pathLst>
            <a:path>
              <a:moveTo>
                <a:pt x="0" y="14606"/>
              </a:moveTo>
              <a:lnTo>
                <a:pt x="406850" y="14606"/>
              </a:lnTo>
            </a:path>
          </a:pathLst>
        </a:custGeom>
        <a:noFill/>
        <a:ln w="57150" cap="flat" cmpd="sng" algn="ctr">
          <a:solidFill>
            <a:srgbClr val="FF330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5681326" y="3075667"/>
        <a:ext cx="20342" cy="20342"/>
      </dsp:txXfrm>
    </dsp:sp>
    <dsp:sp modelId="{37316EED-D341-4401-9AC9-7C0CDA4BDBC0}">
      <dsp:nvSpPr>
        <dsp:cNvPr id="0" name=""/>
        <dsp:cNvSpPr/>
      </dsp:nvSpPr>
      <dsp:spPr>
        <a:xfrm>
          <a:off x="5832648" y="2636366"/>
          <a:ext cx="2449284" cy="1402395"/>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fr-FR" sz="1800" kern="1200" dirty="0" smtClean="0">
              <a:latin typeface="Century Gothic" panose="020B0502020202020204" pitchFamily="34" charset="0"/>
            </a:rPr>
            <a:t>Améliorer la performance</a:t>
          </a:r>
          <a:endParaRPr lang="fr-FR" sz="1800" kern="1200" dirty="0">
            <a:latin typeface="Century Gothic" panose="020B0502020202020204" pitchFamily="34" charset="0"/>
          </a:endParaRPr>
        </a:p>
      </dsp:txBody>
      <dsp:txXfrm>
        <a:off x="6191337" y="2841742"/>
        <a:ext cx="1731906" cy="991643"/>
      </dsp:txXfrm>
    </dsp:sp>
    <dsp:sp modelId="{EDC5FFA4-AAA1-413C-8D15-DB2194897134}">
      <dsp:nvSpPr>
        <dsp:cNvPr id="0" name=""/>
        <dsp:cNvSpPr/>
      </dsp:nvSpPr>
      <dsp:spPr>
        <a:xfrm rot="3311370">
          <a:off x="4631333" y="3811854"/>
          <a:ext cx="696437" cy="29213"/>
        </a:xfrm>
        <a:custGeom>
          <a:avLst/>
          <a:gdLst/>
          <a:ahLst/>
          <a:cxnLst/>
          <a:rect l="0" t="0" r="0" b="0"/>
          <a:pathLst>
            <a:path>
              <a:moveTo>
                <a:pt x="0" y="14606"/>
              </a:moveTo>
              <a:lnTo>
                <a:pt x="696437" y="14606"/>
              </a:lnTo>
            </a:path>
          </a:pathLst>
        </a:custGeom>
        <a:noFill/>
        <a:ln w="57150" cap="flat" cmpd="sng" algn="ctr">
          <a:solidFill>
            <a:srgbClr val="FF330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4962141" y="3809050"/>
        <a:ext cx="34821" cy="34821"/>
      </dsp:txXfrm>
    </dsp:sp>
    <dsp:sp modelId="{775BDC0A-7D62-4E9E-BF81-6ABAF69119CE}">
      <dsp:nvSpPr>
        <dsp:cNvPr id="0" name=""/>
        <dsp:cNvSpPr/>
      </dsp:nvSpPr>
      <dsp:spPr>
        <a:xfrm>
          <a:off x="4610210" y="4042280"/>
          <a:ext cx="2013868" cy="1402395"/>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fr-FR" sz="1600" kern="1200" dirty="0" smtClean="0">
              <a:latin typeface="Century Gothic" panose="020B0502020202020204" pitchFamily="34" charset="0"/>
            </a:rPr>
            <a:t>Accroitre les parts de marché</a:t>
          </a:r>
          <a:endParaRPr lang="fr-FR" sz="1600" kern="1200" dirty="0">
            <a:latin typeface="Century Gothic" panose="020B0502020202020204" pitchFamily="34" charset="0"/>
          </a:endParaRPr>
        </a:p>
      </dsp:txBody>
      <dsp:txXfrm>
        <a:off x="4905134" y="4247656"/>
        <a:ext cx="1424020" cy="991643"/>
      </dsp:txXfrm>
    </dsp:sp>
    <dsp:sp modelId="{7A254C82-30DB-4410-9FE0-ECF27F12A0A7}">
      <dsp:nvSpPr>
        <dsp:cNvPr id="0" name=""/>
        <dsp:cNvSpPr/>
      </dsp:nvSpPr>
      <dsp:spPr>
        <a:xfrm rot="7414312">
          <a:off x="3281723" y="3812767"/>
          <a:ext cx="676528" cy="29213"/>
        </a:xfrm>
        <a:custGeom>
          <a:avLst/>
          <a:gdLst/>
          <a:ahLst/>
          <a:cxnLst/>
          <a:rect l="0" t="0" r="0" b="0"/>
          <a:pathLst>
            <a:path>
              <a:moveTo>
                <a:pt x="0" y="14606"/>
              </a:moveTo>
              <a:lnTo>
                <a:pt x="676528" y="14606"/>
              </a:lnTo>
            </a:path>
          </a:pathLst>
        </a:custGeom>
        <a:noFill/>
        <a:ln w="57150" cap="flat" cmpd="sng" algn="ctr">
          <a:solidFill>
            <a:srgbClr val="FF330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rot="10800000">
        <a:off x="3603074" y="3810460"/>
        <a:ext cx="33826" cy="33826"/>
      </dsp:txXfrm>
    </dsp:sp>
    <dsp:sp modelId="{22169952-941B-49D0-920C-9B4E3E526192}">
      <dsp:nvSpPr>
        <dsp:cNvPr id="0" name=""/>
        <dsp:cNvSpPr/>
      </dsp:nvSpPr>
      <dsp:spPr>
        <a:xfrm>
          <a:off x="2024698" y="4042280"/>
          <a:ext cx="1974559" cy="1402395"/>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fr-FR" sz="1600" kern="1200" dirty="0" smtClean="0">
              <a:latin typeface="Century Gothic" panose="020B0502020202020204" pitchFamily="34" charset="0"/>
            </a:rPr>
            <a:t>Améliorer les conditions de travail</a:t>
          </a:r>
          <a:endParaRPr lang="fr-FR" sz="1600" kern="1200" dirty="0">
            <a:latin typeface="Century Gothic" panose="020B0502020202020204" pitchFamily="34" charset="0"/>
          </a:endParaRPr>
        </a:p>
      </dsp:txBody>
      <dsp:txXfrm>
        <a:off x="2313865" y="4247656"/>
        <a:ext cx="1396225" cy="991643"/>
      </dsp:txXfrm>
    </dsp:sp>
    <dsp:sp modelId="{A485422E-3671-47F3-B4D0-681AD93770A8}">
      <dsp:nvSpPr>
        <dsp:cNvPr id="0" name=""/>
        <dsp:cNvSpPr/>
      </dsp:nvSpPr>
      <dsp:spPr>
        <a:xfrm rot="10305206">
          <a:off x="2325042" y="3042453"/>
          <a:ext cx="736525" cy="29213"/>
        </a:xfrm>
        <a:custGeom>
          <a:avLst/>
          <a:gdLst/>
          <a:ahLst/>
          <a:cxnLst/>
          <a:rect l="0" t="0" r="0" b="0"/>
          <a:pathLst>
            <a:path>
              <a:moveTo>
                <a:pt x="0" y="14606"/>
              </a:moveTo>
              <a:lnTo>
                <a:pt x="736525" y="14606"/>
              </a:lnTo>
            </a:path>
          </a:pathLst>
        </a:custGeom>
        <a:noFill/>
        <a:ln w="57150" cap="flat" cmpd="sng" algn="ctr">
          <a:solidFill>
            <a:srgbClr val="FF330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rot="10800000">
        <a:off x="2674892" y="3038646"/>
        <a:ext cx="36826" cy="36826"/>
      </dsp:txXfrm>
    </dsp:sp>
    <dsp:sp modelId="{4676B72F-8999-4ECE-9B0B-077639DC970E}">
      <dsp:nvSpPr>
        <dsp:cNvPr id="0" name=""/>
        <dsp:cNvSpPr/>
      </dsp:nvSpPr>
      <dsp:spPr>
        <a:xfrm>
          <a:off x="55740" y="2571134"/>
          <a:ext cx="2304458" cy="1402395"/>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fr-FR" sz="1600" kern="1200" dirty="0" smtClean="0">
              <a:latin typeface="Century Gothic" panose="020B0502020202020204" pitchFamily="34" charset="0"/>
            </a:rPr>
            <a:t>Conserver son indépendance</a:t>
          </a:r>
          <a:endParaRPr lang="fr-FR" sz="1600" kern="1200" dirty="0">
            <a:latin typeface="Century Gothic" panose="020B0502020202020204" pitchFamily="34" charset="0"/>
          </a:endParaRPr>
        </a:p>
      </dsp:txBody>
      <dsp:txXfrm>
        <a:off x="393220" y="2776510"/>
        <a:ext cx="1629498" cy="991643"/>
      </dsp:txXfrm>
    </dsp:sp>
    <dsp:sp modelId="{306FC9DA-98C6-4D9C-8A1A-4695C831FDBB}">
      <dsp:nvSpPr>
        <dsp:cNvPr id="0" name=""/>
        <dsp:cNvSpPr/>
      </dsp:nvSpPr>
      <dsp:spPr>
        <a:xfrm rot="12818103">
          <a:off x="2847262" y="2066597"/>
          <a:ext cx="633544" cy="29213"/>
        </a:xfrm>
        <a:custGeom>
          <a:avLst/>
          <a:gdLst/>
          <a:ahLst/>
          <a:cxnLst/>
          <a:rect l="0" t="0" r="0" b="0"/>
          <a:pathLst>
            <a:path>
              <a:moveTo>
                <a:pt x="0" y="14606"/>
              </a:moveTo>
              <a:lnTo>
                <a:pt x="633544" y="14606"/>
              </a:lnTo>
            </a:path>
          </a:pathLst>
        </a:custGeom>
        <a:noFill/>
        <a:ln w="57150" cap="flat" cmpd="sng" algn="ctr">
          <a:solidFill>
            <a:srgbClr val="FF3300"/>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rot="10800000">
        <a:off x="3148195" y="2065365"/>
        <a:ext cx="31677" cy="31677"/>
      </dsp:txXfrm>
    </dsp:sp>
    <dsp:sp modelId="{80CE6319-510E-4687-93F5-92C55474FAE7}">
      <dsp:nvSpPr>
        <dsp:cNvPr id="0" name=""/>
        <dsp:cNvSpPr/>
      </dsp:nvSpPr>
      <dsp:spPr>
        <a:xfrm>
          <a:off x="937099" y="682024"/>
          <a:ext cx="2355562" cy="1402395"/>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fr-FR" sz="1600" kern="1200" dirty="0" smtClean="0">
              <a:latin typeface="Century Gothic" panose="020B0502020202020204" pitchFamily="34" charset="0"/>
            </a:rPr>
            <a:t>Se développer (croissance</a:t>
          </a:r>
          <a:r>
            <a:rPr lang="fr-FR" sz="1600" kern="1200" dirty="0" smtClean="0">
              <a:latin typeface="+mn-lt"/>
            </a:rPr>
            <a:t>)</a:t>
          </a:r>
          <a:endParaRPr lang="fr-FR" sz="1600" kern="1200" dirty="0">
            <a:latin typeface="+mn-lt"/>
          </a:endParaRPr>
        </a:p>
      </dsp:txBody>
      <dsp:txXfrm>
        <a:off x="1282063" y="887400"/>
        <a:ext cx="1665634" cy="9916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9A92B0-4BD6-47F6-A273-91018E5D3025}">
      <dsp:nvSpPr>
        <dsp:cNvPr id="0" name=""/>
        <dsp:cNvSpPr/>
      </dsp:nvSpPr>
      <dsp:spPr>
        <a:xfrm>
          <a:off x="0" y="0"/>
          <a:ext cx="5548703" cy="2617729"/>
        </a:xfrm>
        <a:prstGeom prst="trapezoid">
          <a:avLst>
            <a:gd name="adj" fmla="val 105983"/>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fr-FR" sz="3600" kern="1200" dirty="0" smtClean="0"/>
        </a:p>
        <a:p>
          <a:pPr lvl="0" algn="ctr" defTabSz="1600200">
            <a:lnSpc>
              <a:spcPct val="90000"/>
            </a:lnSpc>
            <a:spcBef>
              <a:spcPct val="0"/>
            </a:spcBef>
            <a:spcAft>
              <a:spcPct val="35000"/>
            </a:spcAft>
          </a:pPr>
          <a:endParaRPr lang="fr-FR" sz="3600" kern="1200" dirty="0" smtClean="0"/>
        </a:p>
      </dsp:txBody>
      <dsp:txXfrm>
        <a:off x="0" y="0"/>
        <a:ext cx="5548703" cy="26177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9A92B0-4BD6-47F6-A273-91018E5D3025}">
      <dsp:nvSpPr>
        <dsp:cNvPr id="0" name=""/>
        <dsp:cNvSpPr/>
      </dsp:nvSpPr>
      <dsp:spPr>
        <a:xfrm>
          <a:off x="0" y="0"/>
          <a:ext cx="5548703" cy="2617729"/>
        </a:xfrm>
        <a:prstGeom prst="trapezoid">
          <a:avLst>
            <a:gd name="adj" fmla="val 105983"/>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fr-FR" sz="3600" kern="1200" dirty="0" smtClean="0"/>
        </a:p>
        <a:p>
          <a:pPr lvl="0" algn="ctr" defTabSz="1600200">
            <a:lnSpc>
              <a:spcPct val="90000"/>
            </a:lnSpc>
            <a:spcBef>
              <a:spcPct val="0"/>
            </a:spcBef>
            <a:spcAft>
              <a:spcPct val="35000"/>
            </a:spcAft>
          </a:pPr>
          <a:endParaRPr lang="fr-FR" sz="3600" kern="1200" dirty="0" smtClean="0"/>
        </a:p>
      </dsp:txBody>
      <dsp:txXfrm>
        <a:off x="0" y="0"/>
        <a:ext cx="5548703" cy="26177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9A92B0-4BD6-47F6-A273-91018E5D3025}">
      <dsp:nvSpPr>
        <dsp:cNvPr id="0" name=""/>
        <dsp:cNvSpPr/>
      </dsp:nvSpPr>
      <dsp:spPr>
        <a:xfrm>
          <a:off x="0" y="0"/>
          <a:ext cx="5548703" cy="2617729"/>
        </a:xfrm>
        <a:prstGeom prst="trapezoid">
          <a:avLst>
            <a:gd name="adj" fmla="val 105983"/>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fr-FR" sz="3600" kern="1200" dirty="0" smtClean="0"/>
        </a:p>
        <a:p>
          <a:pPr lvl="0" algn="ctr" defTabSz="1600200">
            <a:lnSpc>
              <a:spcPct val="90000"/>
            </a:lnSpc>
            <a:spcBef>
              <a:spcPct val="0"/>
            </a:spcBef>
            <a:spcAft>
              <a:spcPct val="35000"/>
            </a:spcAft>
          </a:pPr>
          <a:endParaRPr lang="fr-FR" sz="3600" kern="1200" dirty="0" smtClean="0"/>
        </a:p>
      </dsp:txBody>
      <dsp:txXfrm>
        <a:off x="0" y="0"/>
        <a:ext cx="5548703" cy="2617729"/>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6400" cy="493713"/>
          </a:xfrm>
          <a:prstGeom prst="rect">
            <a:avLst/>
          </a:prstGeom>
        </p:spPr>
        <p:txBody>
          <a:bodyPr vert="horz" lIns="91440" tIns="45720" rIns="91440" bIns="45720" rtlCol="0"/>
          <a:lstStyle>
            <a:lvl1pPr algn="l" eaLnBrk="1" hangingPunct="1">
              <a:defRPr sz="1200">
                <a:latin typeface="Times New Roman" panose="02020603050405020304" pitchFamily="18" charset="0"/>
                <a:ea typeface="+mn-ea"/>
                <a:cs typeface="+mn-cs"/>
              </a:defRPr>
            </a:lvl1pPr>
          </a:lstStyle>
          <a:p>
            <a:pPr>
              <a:defRPr/>
            </a:pPr>
            <a:endParaRPr lang="fr-FR"/>
          </a:p>
        </p:txBody>
      </p:sp>
      <p:sp>
        <p:nvSpPr>
          <p:cNvPr id="3" name="Espace réservé de la date 2"/>
          <p:cNvSpPr>
            <a:spLocks noGrp="1"/>
          </p:cNvSpPr>
          <p:nvPr>
            <p:ph type="dt" sz="quarter" idx="1"/>
          </p:nvPr>
        </p:nvSpPr>
        <p:spPr>
          <a:xfrm>
            <a:off x="3849688" y="0"/>
            <a:ext cx="2946400" cy="493713"/>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2C08E860-5F45-AF48-B9AC-60977E2218D4}" type="datetimeFigureOut">
              <a:rPr lang="fr-FR"/>
              <a:pPr>
                <a:defRPr/>
              </a:pPr>
              <a:t>18/06/18</a:t>
            </a:fld>
            <a:endParaRPr lang="fr-FR"/>
          </a:p>
        </p:txBody>
      </p:sp>
      <p:sp>
        <p:nvSpPr>
          <p:cNvPr id="4" name="Espace réservé du pied de page 3"/>
          <p:cNvSpPr>
            <a:spLocks noGrp="1"/>
          </p:cNvSpPr>
          <p:nvPr>
            <p:ph type="ftr" sz="quarter" idx="2"/>
          </p:nvPr>
        </p:nvSpPr>
        <p:spPr>
          <a:xfrm>
            <a:off x="0" y="9378950"/>
            <a:ext cx="2946400" cy="493713"/>
          </a:xfrm>
          <a:prstGeom prst="rect">
            <a:avLst/>
          </a:prstGeom>
        </p:spPr>
        <p:txBody>
          <a:bodyPr vert="horz" lIns="91440" tIns="45720" rIns="91440" bIns="45720" rtlCol="0" anchor="b"/>
          <a:lstStyle>
            <a:lvl1pPr algn="l" eaLnBrk="1" hangingPunct="1">
              <a:defRPr sz="1200">
                <a:latin typeface="Times New Roman" panose="02020603050405020304" pitchFamily="18" charset="0"/>
                <a:ea typeface="+mn-ea"/>
                <a:cs typeface="+mn-cs"/>
              </a:defRPr>
            </a:lvl1pPr>
          </a:lstStyle>
          <a:p>
            <a:pPr>
              <a:defRPr/>
            </a:pPr>
            <a:endParaRPr lang="fr-FR"/>
          </a:p>
        </p:txBody>
      </p:sp>
      <p:sp>
        <p:nvSpPr>
          <p:cNvPr id="5" name="Espace réservé du numéro de diapositive 4"/>
          <p:cNvSpPr>
            <a:spLocks noGrp="1"/>
          </p:cNvSpPr>
          <p:nvPr>
            <p:ph type="sldNum" sz="quarter" idx="3"/>
          </p:nvPr>
        </p:nvSpPr>
        <p:spPr>
          <a:xfrm>
            <a:off x="3849688" y="9378950"/>
            <a:ext cx="2946400" cy="493713"/>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CC9F2D9E-CEF3-0149-A2FA-FB5DD1F2128F}" type="slidenum">
              <a:rPr lang="fr-FR"/>
              <a:pPr>
                <a:defRPr/>
              </a:pPr>
              <a:t>‹#›</a:t>
            </a:fld>
            <a:endParaRPr lang="fr-FR"/>
          </a:p>
        </p:txBody>
      </p:sp>
    </p:spTree>
    <p:extLst>
      <p:ext uri="{BB962C8B-B14F-4D97-AF65-F5344CB8AC3E}">
        <p14:creationId xmlns:p14="http://schemas.microsoft.com/office/powerpoint/2010/main" val="9834754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0162" name="Rectangle 1026"/>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ea typeface="+mn-ea"/>
                <a:cs typeface="+mn-cs"/>
              </a:defRPr>
            </a:lvl1pPr>
          </a:lstStyle>
          <a:p>
            <a:pPr>
              <a:defRPr/>
            </a:pPr>
            <a:endParaRPr lang="fr-FR"/>
          </a:p>
        </p:txBody>
      </p:sp>
      <p:sp>
        <p:nvSpPr>
          <p:cNvPr id="220163" name="Rectangle 1027"/>
          <p:cNvSpPr>
            <a:spLocks noGrp="1" noChangeArrowheads="1"/>
          </p:cNvSpPr>
          <p:nvPr>
            <p:ph type="dt" idx="1"/>
          </p:nvPr>
        </p:nvSpPr>
        <p:spPr bwMode="auto">
          <a:xfrm>
            <a:off x="3851275"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ea typeface="+mn-ea"/>
                <a:cs typeface="+mn-cs"/>
              </a:defRPr>
            </a:lvl1pPr>
          </a:lstStyle>
          <a:p>
            <a:pPr>
              <a:defRPr/>
            </a:pPr>
            <a:endParaRPr lang="fr-FR"/>
          </a:p>
        </p:txBody>
      </p:sp>
      <p:sp>
        <p:nvSpPr>
          <p:cNvPr id="14340" name="Rectangle 1028"/>
          <p:cNvSpPr>
            <a:spLocks noGrp="1" noRot="1" noChangeAspect="1" noChangeArrowheads="1" noTextEdit="1"/>
          </p:cNvSpPr>
          <p:nvPr>
            <p:ph type="sldImg" idx="2"/>
          </p:nvPr>
        </p:nvSpPr>
        <p:spPr bwMode="auto">
          <a:xfrm>
            <a:off x="931863" y="741363"/>
            <a:ext cx="4933950" cy="3702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20165" name="Rectangle 1029"/>
          <p:cNvSpPr>
            <a:spLocks noGrp="1" noChangeArrowheads="1"/>
          </p:cNvSpPr>
          <p:nvPr>
            <p:ph type="body" sz="quarter" idx="3"/>
          </p:nvPr>
        </p:nvSpPr>
        <p:spPr bwMode="auto">
          <a:xfrm>
            <a:off x="906463" y="4691063"/>
            <a:ext cx="4984750" cy="4443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20166" name="Rectangle 1030"/>
          <p:cNvSpPr>
            <a:spLocks noGrp="1" noChangeArrowheads="1"/>
          </p:cNvSpPr>
          <p:nvPr>
            <p:ph type="ftr" sz="quarter" idx="4"/>
          </p:nvPr>
        </p:nvSpPr>
        <p:spPr bwMode="auto">
          <a:xfrm>
            <a:off x="0" y="9380538"/>
            <a:ext cx="2946400"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ea typeface="+mn-ea"/>
                <a:cs typeface="+mn-cs"/>
              </a:defRPr>
            </a:lvl1pPr>
          </a:lstStyle>
          <a:p>
            <a:pPr>
              <a:defRPr/>
            </a:pPr>
            <a:endParaRPr lang="fr-FR"/>
          </a:p>
        </p:txBody>
      </p:sp>
      <p:sp>
        <p:nvSpPr>
          <p:cNvPr id="220167" name="Rectangle 1031"/>
          <p:cNvSpPr>
            <a:spLocks noGrp="1" noChangeArrowheads="1"/>
          </p:cNvSpPr>
          <p:nvPr>
            <p:ph type="sldNum" sz="quarter" idx="5"/>
          </p:nvPr>
        </p:nvSpPr>
        <p:spPr bwMode="auto">
          <a:xfrm>
            <a:off x="3851275" y="9380538"/>
            <a:ext cx="2946400"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9F15207F-9951-4345-BA3E-3CD672A5EDEC}" type="slidenum">
              <a:rPr lang="fr-FR"/>
              <a:pPr>
                <a:defRPr/>
              </a:pPr>
              <a:t>‹#›</a:t>
            </a:fld>
            <a:endParaRPr lang="fr-FR"/>
          </a:p>
        </p:txBody>
      </p:sp>
    </p:spTree>
    <p:extLst>
      <p:ext uri="{BB962C8B-B14F-4D97-AF65-F5344CB8AC3E}">
        <p14:creationId xmlns:p14="http://schemas.microsoft.com/office/powerpoint/2010/main" val="32908292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fld id="{34B9310D-8F8E-234A-8125-872C76E48E17}" type="slidenum">
              <a:rPr lang="fr-FR" sz="1200"/>
              <a:pPr/>
              <a:t>1</a:t>
            </a:fld>
            <a:endParaRPr lang="fr-FR" sz="12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Times New Roman" charset="0"/>
              <a:ea typeface="MS PGothic"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Espace réservé de l'image des diapositives 1"/>
          <p:cNvSpPr>
            <a:spLocks noGrp="1" noRot="1" noChangeAspect="1" noTextEdit="1"/>
          </p:cNvSpPr>
          <p:nvPr>
            <p:ph type="sldImg"/>
          </p:nvPr>
        </p:nvSpPr>
        <p:spPr>
          <a:ln/>
        </p:spPr>
      </p:sp>
      <p:sp>
        <p:nvSpPr>
          <p:cNvPr id="38914" name="Espace réservé des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atin typeface="Calibri" charset="0"/>
              <a:ea typeface="MS PGothic" charset="0"/>
            </a:endParaRPr>
          </a:p>
          <a:p>
            <a:r>
              <a:rPr lang="fr-FR">
                <a:latin typeface="Calibri" charset="0"/>
                <a:ea typeface="MS PGothic" charset="0"/>
              </a:rPr>
              <a:t> </a:t>
            </a:r>
          </a:p>
        </p:txBody>
      </p:sp>
      <p:sp>
        <p:nvSpPr>
          <p:cNvPr id="38915"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fld id="{4C451660-2B44-B44A-BBB6-1563F608FA00}" type="slidenum">
              <a:rPr lang="fr-FR" sz="1200"/>
              <a:pPr/>
              <a:t>14</a:t>
            </a:fld>
            <a:endParaRPr lang="fr-F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p:cNvSpPr>
            <a:spLocks noGrp="1" noRot="1" noChangeAspect="1" noTextEdit="1"/>
          </p:cNvSpPr>
          <p:nvPr>
            <p:ph type="sldImg"/>
          </p:nvPr>
        </p:nvSpPr>
        <p:spPr>
          <a:ln/>
        </p:spPr>
      </p:sp>
      <p:sp>
        <p:nvSpPr>
          <p:cNvPr id="40962" name="Espace réservé des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atin typeface="Calibri" charset="0"/>
              <a:ea typeface="MS PGothic" charset="0"/>
            </a:endParaRPr>
          </a:p>
          <a:p>
            <a:r>
              <a:rPr lang="fr-FR">
                <a:latin typeface="Calibri" charset="0"/>
                <a:ea typeface="MS PGothic" charset="0"/>
              </a:rPr>
              <a:t> </a:t>
            </a:r>
          </a:p>
        </p:txBody>
      </p:sp>
      <p:sp>
        <p:nvSpPr>
          <p:cNvPr id="40963"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fld id="{D4FAA996-8EC6-F04E-A420-7AD0E85055AB}" type="slidenum">
              <a:rPr lang="fr-FR" sz="1200"/>
              <a:pPr/>
              <a:t>15</a:t>
            </a:fld>
            <a:endParaRPr lang="fr-FR"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Espace réservé de l'image des diapositives 1"/>
          <p:cNvSpPr>
            <a:spLocks noGrp="1" noRot="1" noChangeAspect="1" noTextEdit="1"/>
          </p:cNvSpPr>
          <p:nvPr>
            <p:ph type="sldImg"/>
          </p:nvPr>
        </p:nvSpPr>
        <p:spPr>
          <a:ln/>
        </p:spPr>
      </p:sp>
      <p:sp>
        <p:nvSpPr>
          <p:cNvPr id="43010"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atin typeface="Calibri" charset="0"/>
                <a:ea typeface="MS PGothic" charset="0"/>
              </a:rPr>
              <a:t>L</a:t>
            </a:r>
            <a:r>
              <a:rPr lang="ja-JP" altLang="fr-FR">
                <a:latin typeface="Calibri" charset="0"/>
                <a:ea typeface="MS PGothic" charset="0"/>
              </a:rPr>
              <a:t>’</a:t>
            </a:r>
            <a:r>
              <a:rPr lang="fr-FR" altLang="ja-JP">
                <a:latin typeface="Calibri" charset="0"/>
                <a:ea typeface="MS PGothic" charset="0"/>
              </a:rPr>
              <a:t>entreprise est une organisation humaine, structurée, qui doit concilier plusieurs finalités. Elle recherche le profit </a:t>
            </a:r>
          </a:p>
          <a:p>
            <a:r>
              <a:rPr lang="fr-FR">
                <a:latin typeface="Calibri" charset="0"/>
                <a:ea typeface="MS PGothic" charset="0"/>
              </a:rPr>
              <a:t>mais, en même temps, doit assumer sa responsabilité en matière sociale et environnementale notamment.</a:t>
            </a:r>
          </a:p>
          <a:p>
            <a:endParaRPr lang="fr-FR">
              <a:latin typeface="Times New Roman" charset="0"/>
              <a:ea typeface="MS PGothic" charset="0"/>
            </a:endParaRPr>
          </a:p>
        </p:txBody>
      </p:sp>
      <p:sp>
        <p:nvSpPr>
          <p:cNvPr id="43011"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fld id="{5CD2F0D4-AEDE-954A-BF89-7566B1985763}" type="slidenum">
              <a:rPr lang="fr-FR" sz="1200"/>
              <a:pPr/>
              <a:t>16</a:t>
            </a:fld>
            <a:endParaRPr lang="fr-F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Espace réservé de l'image des diapositives 1"/>
          <p:cNvSpPr>
            <a:spLocks noGrp="1" noRot="1" noChangeAspect="1" noTextEdit="1"/>
          </p:cNvSpPr>
          <p:nvPr>
            <p:ph type="sldImg"/>
          </p:nvPr>
        </p:nvSpPr>
        <p:spPr>
          <a:ln/>
        </p:spPr>
      </p:sp>
      <p:sp>
        <p:nvSpPr>
          <p:cNvPr id="45058" name="Espace réservé des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b="1">
                <a:latin typeface="Times New Roman" charset="0"/>
                <a:ea typeface="MS PGothic" charset="0"/>
              </a:rPr>
              <a:t>La mission</a:t>
            </a:r>
            <a:r>
              <a:rPr lang="fr-FR">
                <a:latin typeface="Times New Roman" charset="0"/>
                <a:ea typeface="MS PGothic" charset="0"/>
              </a:rPr>
              <a:t/>
            </a:r>
            <a:br>
              <a:rPr lang="fr-FR">
                <a:latin typeface="Times New Roman" charset="0"/>
                <a:ea typeface="MS PGothic" charset="0"/>
              </a:rPr>
            </a:br>
            <a:r>
              <a:rPr lang="fr-FR">
                <a:latin typeface="Times New Roman" charset="0"/>
                <a:ea typeface="MS PGothic" charset="0"/>
              </a:rPr>
              <a:t/>
            </a:r>
            <a:br>
              <a:rPr lang="fr-FR">
                <a:latin typeface="Times New Roman" charset="0"/>
                <a:ea typeface="MS PGothic" charset="0"/>
              </a:rPr>
            </a:br>
            <a:r>
              <a:rPr lang="fr-FR">
                <a:latin typeface="Times New Roman" charset="0"/>
                <a:ea typeface="MS PGothic" charset="0"/>
              </a:rPr>
              <a:t>Selon Belley, Dussault et Laferté (2006), la mission d’une entreprise est « sa raison d’être. Elle fait généralement état des produits et des services que l’entreprise offre, du type de clientèle et du territoire qu’elle dessert dans une perspective à long terme. Elle mentionne également les technologies utilisées, de même que les valeurs privilégiées par l’entreprise. » [1] La mission est pertinente pour aider vos clients à savoir à quoi ils devront s’attendre. Elle aide également vos employés à bien comprendre le rôle que l’organisation veut les amener à jouer.</a:t>
            </a:r>
            <a:br>
              <a:rPr lang="fr-FR">
                <a:latin typeface="Times New Roman" charset="0"/>
                <a:ea typeface="MS PGothic" charset="0"/>
              </a:rPr>
            </a:br>
            <a:r>
              <a:rPr lang="fr-FR">
                <a:latin typeface="Times New Roman" charset="0"/>
                <a:ea typeface="MS PGothic" charset="0"/>
              </a:rPr>
              <a:t/>
            </a:r>
            <a:br>
              <a:rPr lang="fr-FR">
                <a:latin typeface="Times New Roman" charset="0"/>
                <a:ea typeface="MS PGothic" charset="0"/>
              </a:rPr>
            </a:br>
            <a:r>
              <a:rPr lang="fr-FR" b="1">
                <a:latin typeface="Times New Roman" charset="0"/>
                <a:ea typeface="MS PGothic" charset="0"/>
              </a:rPr>
              <a:t>La vision</a:t>
            </a:r>
            <a:r>
              <a:rPr lang="fr-FR">
                <a:latin typeface="Times New Roman" charset="0"/>
                <a:ea typeface="MS PGothic" charset="0"/>
              </a:rPr>
              <a:t/>
            </a:r>
            <a:br>
              <a:rPr lang="fr-FR">
                <a:latin typeface="Times New Roman" charset="0"/>
                <a:ea typeface="MS PGothic" charset="0"/>
              </a:rPr>
            </a:br>
            <a:r>
              <a:rPr lang="fr-FR">
                <a:latin typeface="Times New Roman" charset="0"/>
                <a:ea typeface="MS PGothic" charset="0"/>
              </a:rPr>
              <a:t/>
            </a:r>
            <a:br>
              <a:rPr lang="fr-FR">
                <a:latin typeface="Times New Roman" charset="0"/>
                <a:ea typeface="MS PGothic" charset="0"/>
              </a:rPr>
            </a:br>
            <a:r>
              <a:rPr lang="fr-FR">
                <a:latin typeface="Times New Roman" charset="0"/>
                <a:ea typeface="MS PGothic" charset="0"/>
              </a:rPr>
              <a:t>La vision est une représentation de l’avenir commune à l’ensemble des membres de l’organisation. Elle n’est pas une fin en soi, mais bien un guide vers l’endroit où on voit l’organisation dans le futur. Cette vision doit être stimulante tout en étant réaliste. Établir une bonne vision est important puisque cela permet d'établir des objectifs précis qui vont aider à atteindre ce qu’on désire.</a:t>
            </a:r>
            <a:br>
              <a:rPr lang="fr-FR">
                <a:latin typeface="Times New Roman" charset="0"/>
                <a:ea typeface="MS PGothic" charset="0"/>
              </a:rPr>
            </a:br>
            <a:r>
              <a:rPr lang="fr-FR">
                <a:latin typeface="Times New Roman" charset="0"/>
                <a:ea typeface="MS PGothic" charset="0"/>
              </a:rPr>
              <a:t/>
            </a:r>
            <a:br>
              <a:rPr lang="fr-FR">
                <a:latin typeface="Times New Roman" charset="0"/>
                <a:ea typeface="MS PGothic" charset="0"/>
              </a:rPr>
            </a:br>
            <a:r>
              <a:rPr lang="fr-FR" b="1">
                <a:latin typeface="Times New Roman" charset="0"/>
                <a:ea typeface="MS PGothic" charset="0"/>
              </a:rPr>
              <a:t>Les valeurs</a:t>
            </a:r>
            <a:r>
              <a:rPr lang="fr-FR">
                <a:latin typeface="Times New Roman" charset="0"/>
                <a:ea typeface="MS PGothic" charset="0"/>
              </a:rPr>
              <a:t/>
            </a:r>
            <a:br>
              <a:rPr lang="fr-FR">
                <a:latin typeface="Times New Roman" charset="0"/>
                <a:ea typeface="MS PGothic" charset="0"/>
              </a:rPr>
            </a:br>
            <a:r>
              <a:rPr lang="fr-FR">
                <a:latin typeface="Times New Roman" charset="0"/>
                <a:ea typeface="MS PGothic" charset="0"/>
              </a:rPr>
              <a:t/>
            </a:r>
            <a:br>
              <a:rPr lang="fr-FR">
                <a:latin typeface="Times New Roman" charset="0"/>
                <a:ea typeface="MS PGothic" charset="0"/>
              </a:rPr>
            </a:br>
            <a:r>
              <a:rPr lang="fr-FR">
                <a:latin typeface="Times New Roman" charset="0"/>
                <a:ea typeface="MS PGothic" charset="0"/>
              </a:rPr>
              <a:t>« Il s’agit d’une norme, croyance ou conviction adoptée par une personne, qui influe sur la façon dont elle accomplit ses tâches quotidiennes » [2]. Dans une entreprise, il y a deux types de valeurs, les valeurs organisationnelles et les valeurs personnelles, qui sont propres à chaque employé. En général, on recommande d’avoir un fit entre les deux types de valeurs afin de s’assurer que les valeurs des deux parties sont cohérentes.On appelle cela le « Person-Organization Fit ».Handler (2004) définit le PO Fit comme ceci : « Person-Organization Fit is the congruence of an individual’s beliefs and values with the culture, norms, and values of an organization » [3].</a:t>
            </a:r>
            <a:br>
              <a:rPr lang="fr-FR">
                <a:latin typeface="Times New Roman" charset="0"/>
                <a:ea typeface="MS PGothic" charset="0"/>
              </a:rPr>
            </a:br>
            <a:r>
              <a:rPr lang="fr-FR">
                <a:latin typeface="Times New Roman" charset="0"/>
                <a:ea typeface="MS PGothic" charset="0"/>
              </a:rPr>
              <a:t/>
            </a:r>
            <a:br>
              <a:rPr lang="fr-FR">
                <a:latin typeface="Times New Roman" charset="0"/>
                <a:ea typeface="MS PGothic" charset="0"/>
              </a:rPr>
            </a:br>
            <a:r>
              <a:rPr lang="fr-FR" b="1">
                <a:latin typeface="Times New Roman" charset="0"/>
                <a:ea typeface="MS PGothic" charset="0"/>
              </a:rPr>
              <a:t>Les objectifs</a:t>
            </a:r>
            <a:r>
              <a:rPr lang="fr-FR">
                <a:latin typeface="Times New Roman" charset="0"/>
                <a:ea typeface="MS PGothic" charset="0"/>
              </a:rPr>
              <a:t/>
            </a:r>
            <a:br>
              <a:rPr lang="fr-FR">
                <a:latin typeface="Times New Roman" charset="0"/>
                <a:ea typeface="MS PGothic" charset="0"/>
              </a:rPr>
            </a:br>
            <a:r>
              <a:rPr lang="fr-FR">
                <a:latin typeface="Times New Roman" charset="0"/>
                <a:ea typeface="MS PGothic" charset="0"/>
              </a:rPr>
              <a:t/>
            </a:r>
            <a:br>
              <a:rPr lang="fr-FR">
                <a:latin typeface="Times New Roman" charset="0"/>
                <a:ea typeface="MS PGothic" charset="0"/>
              </a:rPr>
            </a:br>
            <a:r>
              <a:rPr lang="fr-FR">
                <a:latin typeface="Times New Roman" charset="0"/>
                <a:ea typeface="MS PGothic" charset="0"/>
              </a:rPr>
              <a:t>Les objectifs sont des moyens de réaliser la mission et d’atteindre l’endroit que la vision indique à l’entreprise. Avec des objectifs, il est plus facile de suivre l’avancement d’une organisation dans la réalisation de sa mission et de comprendre où celle-ci se dirige. Selon Belley, Dussault et Laferté (2006), on retrouve trois sortes d’objectifs : à long terme, à moyen terme et à court terme. D’autres auteurs vont suggérer qu’il n’y ait que deux sortes : les objectifs généraux et les spécifiques (Leclerc, 1988). Les objectifs à long terme ou généraux sont des objectifs globaux qui seront séparés en objectifs moyen et court terme ou spécifiques.</a:t>
            </a:r>
            <a:br>
              <a:rPr lang="fr-FR">
                <a:latin typeface="Times New Roman" charset="0"/>
                <a:ea typeface="MS PGothic" charset="0"/>
              </a:rPr>
            </a:br>
            <a:r>
              <a:rPr lang="fr-FR">
                <a:latin typeface="Times New Roman" charset="0"/>
                <a:ea typeface="MS PGothic" charset="0"/>
              </a:rPr>
              <a:t/>
            </a:r>
            <a:br>
              <a:rPr lang="fr-FR">
                <a:latin typeface="Times New Roman" charset="0"/>
                <a:ea typeface="MS PGothic" charset="0"/>
              </a:rPr>
            </a:br>
            <a:r>
              <a:rPr lang="fr-FR">
                <a:latin typeface="Times New Roman" charset="0"/>
                <a:ea typeface="MS PGothic" charset="0"/>
              </a:rPr>
              <a:t>Un bon objectif spécifique (ou court-moyen terme) se doit d’être l’éclatement de notre objectif global en plus petites étapes. Il doit aussi avoir un certain nombre de caractéristiques afin que celui-ci soit pertinent pour l’entreprise. Souvent, on utilisera l’acronyme SMART pour vérifier si l’objectif spécifique répond à tous les critères auquel un bon objectif devra répondre. Voici la signification de chacune des lettres :</a:t>
            </a:r>
            <a:br>
              <a:rPr lang="fr-FR">
                <a:latin typeface="Times New Roman" charset="0"/>
                <a:ea typeface="MS PGothic" charset="0"/>
              </a:rPr>
            </a:br>
            <a:r>
              <a:rPr lang="fr-FR">
                <a:latin typeface="Times New Roman" charset="0"/>
                <a:ea typeface="MS PGothic" charset="0"/>
              </a:rPr>
              <a:t/>
            </a:r>
            <a:br>
              <a:rPr lang="fr-FR">
                <a:latin typeface="Times New Roman" charset="0"/>
                <a:ea typeface="MS PGothic" charset="0"/>
              </a:rPr>
            </a:br>
            <a:r>
              <a:rPr lang="fr-FR" i="1">
                <a:latin typeface="Times New Roman" charset="0"/>
                <a:ea typeface="MS PGothic" charset="0"/>
              </a:rPr>
              <a:t>Spécifique</a:t>
            </a:r>
            <a:r>
              <a:rPr lang="fr-FR">
                <a:latin typeface="Times New Roman" charset="0"/>
                <a:ea typeface="MS PGothic" charset="0"/>
              </a:rPr>
              <a:t/>
            </a:r>
            <a:br>
              <a:rPr lang="fr-FR">
                <a:latin typeface="Times New Roman" charset="0"/>
                <a:ea typeface="MS PGothic" charset="0"/>
              </a:rPr>
            </a:br>
            <a:r>
              <a:rPr lang="fr-FR">
                <a:latin typeface="Times New Roman" charset="0"/>
                <a:ea typeface="MS PGothic" charset="0"/>
              </a:rPr>
              <a:t>L’objectif se devra d’être clair, compréhensible et précis.</a:t>
            </a:r>
            <a:br>
              <a:rPr lang="fr-FR">
                <a:latin typeface="Times New Roman" charset="0"/>
                <a:ea typeface="MS PGothic" charset="0"/>
              </a:rPr>
            </a:br>
            <a:r>
              <a:rPr lang="fr-FR">
                <a:latin typeface="Times New Roman" charset="0"/>
                <a:ea typeface="MS PGothic" charset="0"/>
              </a:rPr>
              <a:t/>
            </a:r>
            <a:br>
              <a:rPr lang="fr-FR">
                <a:latin typeface="Times New Roman" charset="0"/>
                <a:ea typeface="MS PGothic" charset="0"/>
              </a:rPr>
            </a:br>
            <a:r>
              <a:rPr lang="fr-FR" i="1">
                <a:latin typeface="Times New Roman" charset="0"/>
                <a:ea typeface="MS PGothic" charset="0"/>
              </a:rPr>
              <a:t>Mesurable</a:t>
            </a:r>
            <a:r>
              <a:rPr lang="fr-FR">
                <a:latin typeface="Times New Roman" charset="0"/>
                <a:ea typeface="MS PGothic" charset="0"/>
              </a:rPr>
              <a:t/>
            </a:r>
            <a:br>
              <a:rPr lang="fr-FR">
                <a:latin typeface="Times New Roman" charset="0"/>
                <a:ea typeface="MS PGothic" charset="0"/>
              </a:rPr>
            </a:br>
            <a:r>
              <a:rPr lang="fr-FR">
                <a:latin typeface="Times New Roman" charset="0"/>
                <a:ea typeface="MS PGothic" charset="0"/>
              </a:rPr>
              <a:t>Les objectifs chiffrés permettent d’en mesurer leur atteinte et ainsi d’être beaucoup plus précis.</a:t>
            </a:r>
            <a:br>
              <a:rPr lang="fr-FR">
                <a:latin typeface="Times New Roman" charset="0"/>
                <a:ea typeface="MS PGothic" charset="0"/>
              </a:rPr>
            </a:br>
            <a:r>
              <a:rPr lang="fr-FR">
                <a:latin typeface="Times New Roman" charset="0"/>
                <a:ea typeface="MS PGothic" charset="0"/>
              </a:rPr>
              <a:t/>
            </a:r>
            <a:br>
              <a:rPr lang="fr-FR">
                <a:latin typeface="Times New Roman" charset="0"/>
                <a:ea typeface="MS PGothic" charset="0"/>
              </a:rPr>
            </a:br>
            <a:r>
              <a:rPr lang="fr-FR" i="1">
                <a:latin typeface="Times New Roman" charset="0"/>
                <a:ea typeface="MS PGothic" charset="0"/>
              </a:rPr>
              <a:t>Atteignable</a:t>
            </a:r>
            <a:r>
              <a:rPr lang="fr-FR">
                <a:latin typeface="Times New Roman" charset="0"/>
                <a:ea typeface="MS PGothic" charset="0"/>
              </a:rPr>
              <a:t/>
            </a:r>
            <a:br>
              <a:rPr lang="fr-FR">
                <a:latin typeface="Times New Roman" charset="0"/>
                <a:ea typeface="MS PGothic" charset="0"/>
              </a:rPr>
            </a:br>
            <a:r>
              <a:rPr lang="fr-FR">
                <a:latin typeface="Times New Roman" charset="0"/>
                <a:ea typeface="MS PGothic" charset="0"/>
              </a:rPr>
              <a:t>Les individus concernés par l’objectif devront être en mesure de l’atteindre.</a:t>
            </a:r>
            <a:br>
              <a:rPr lang="fr-FR">
                <a:latin typeface="Times New Roman" charset="0"/>
                <a:ea typeface="MS PGothic" charset="0"/>
              </a:rPr>
            </a:br>
            <a:r>
              <a:rPr lang="fr-FR">
                <a:latin typeface="Times New Roman" charset="0"/>
                <a:ea typeface="MS PGothic" charset="0"/>
              </a:rPr>
              <a:t/>
            </a:r>
            <a:br>
              <a:rPr lang="fr-FR">
                <a:latin typeface="Times New Roman" charset="0"/>
                <a:ea typeface="MS PGothic" charset="0"/>
              </a:rPr>
            </a:br>
            <a:r>
              <a:rPr lang="fr-FR" i="1">
                <a:latin typeface="Times New Roman" charset="0"/>
                <a:ea typeface="MS PGothic" charset="0"/>
              </a:rPr>
              <a:t>Réaliste</a:t>
            </a:r>
            <a:r>
              <a:rPr lang="fr-FR">
                <a:latin typeface="Times New Roman" charset="0"/>
                <a:ea typeface="MS PGothic" charset="0"/>
              </a:rPr>
              <a:t/>
            </a:r>
            <a:br>
              <a:rPr lang="fr-FR">
                <a:latin typeface="Times New Roman" charset="0"/>
                <a:ea typeface="MS PGothic" charset="0"/>
              </a:rPr>
            </a:br>
            <a:r>
              <a:rPr lang="fr-FR">
                <a:latin typeface="Times New Roman" charset="0"/>
                <a:ea typeface="MS PGothic" charset="0"/>
              </a:rPr>
              <a:t>Afin d’être réaliste, un objectif se doit d’être efficient, ce qui veut dire fait de façon pratique, dans un délai et un coût raisonnable.</a:t>
            </a:r>
            <a:br>
              <a:rPr lang="fr-FR">
                <a:latin typeface="Times New Roman" charset="0"/>
                <a:ea typeface="MS PGothic" charset="0"/>
              </a:rPr>
            </a:br>
            <a:r>
              <a:rPr lang="fr-FR">
                <a:latin typeface="Times New Roman" charset="0"/>
                <a:ea typeface="MS PGothic" charset="0"/>
              </a:rPr>
              <a:t/>
            </a:r>
            <a:br>
              <a:rPr lang="fr-FR">
                <a:latin typeface="Times New Roman" charset="0"/>
                <a:ea typeface="MS PGothic" charset="0"/>
              </a:rPr>
            </a:br>
            <a:r>
              <a:rPr lang="fr-FR" i="1">
                <a:latin typeface="Times New Roman" charset="0"/>
                <a:ea typeface="MS PGothic" charset="0"/>
              </a:rPr>
              <a:t>Temporel</a:t>
            </a:r>
            <a:r>
              <a:rPr lang="fr-FR">
                <a:latin typeface="Times New Roman" charset="0"/>
                <a:ea typeface="MS PGothic" charset="0"/>
              </a:rPr>
              <a:t/>
            </a:r>
            <a:br>
              <a:rPr lang="fr-FR">
                <a:latin typeface="Times New Roman" charset="0"/>
                <a:ea typeface="MS PGothic" charset="0"/>
              </a:rPr>
            </a:br>
            <a:r>
              <a:rPr lang="fr-FR">
                <a:latin typeface="Times New Roman" charset="0"/>
                <a:ea typeface="MS PGothic" charset="0"/>
              </a:rPr>
              <a:t>Un objectif doit être mesuré dans le temps, on doit lui fixer un début et une fin.</a:t>
            </a:r>
          </a:p>
        </p:txBody>
      </p:sp>
      <p:sp>
        <p:nvSpPr>
          <p:cNvPr id="45059"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fld id="{ED2075C4-72D7-1E4C-925F-AFE81CAC20F7}" type="slidenum">
              <a:rPr lang="fr-FR" sz="1200"/>
              <a:pPr/>
              <a:t>17</a:t>
            </a:fld>
            <a:endParaRPr lang="fr-FR"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Espace réservé de l'image des diapositives 1"/>
          <p:cNvSpPr>
            <a:spLocks noGrp="1" noRot="1" noChangeAspect="1" noTextEdit="1"/>
          </p:cNvSpPr>
          <p:nvPr>
            <p:ph type="sldImg"/>
          </p:nvPr>
        </p:nvSpPr>
        <p:spPr>
          <a:ln/>
        </p:spPr>
      </p:sp>
      <p:sp>
        <p:nvSpPr>
          <p:cNvPr id="56322"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atin typeface="Times New Roman" charset="0"/>
                <a:ea typeface="MS PGothic" charset="0"/>
              </a:rPr>
              <a:t>L'entreprise ne peut fonctionner que si les tâches à accomplir sont réparties de façon précise et si le rôle de chacun dans l’entreprise est clairement déterminé. Plus l’entreprise est importante, plus son organisation, pour être efficace, doit être structurée.</a:t>
            </a:r>
            <a:br>
              <a:rPr lang="fr-FR">
                <a:latin typeface="Times New Roman" charset="0"/>
                <a:ea typeface="MS PGothic" charset="0"/>
              </a:rPr>
            </a:br>
            <a:r>
              <a:rPr lang="fr-FR">
                <a:latin typeface="Times New Roman" charset="0"/>
                <a:ea typeface="MS PGothic" charset="0"/>
              </a:rPr>
              <a:t>Certaines revêtent une importance cruciale, car elles participent directement à la création de richesse. D’autres, appelées "fonctions support", sont secondaires.</a:t>
            </a:r>
            <a:br>
              <a:rPr lang="fr-FR">
                <a:latin typeface="Times New Roman" charset="0"/>
                <a:ea typeface="MS PGothic" charset="0"/>
              </a:rPr>
            </a:br>
            <a:r>
              <a:rPr lang="fr-FR">
                <a:latin typeface="Times New Roman" charset="0"/>
                <a:ea typeface="MS PGothic" charset="0"/>
              </a:rPr>
              <a:t/>
            </a:r>
            <a:br>
              <a:rPr lang="fr-FR">
                <a:latin typeface="Times New Roman" charset="0"/>
                <a:ea typeface="MS PGothic" charset="0"/>
              </a:rPr>
            </a:br>
            <a:r>
              <a:rPr lang="fr-FR">
                <a:latin typeface="Times New Roman" charset="0"/>
                <a:ea typeface="MS PGothic" charset="0"/>
              </a:rPr>
              <a:t>Il faut donc explorer l’anatomie de l’entreprise et regarder d’un peu plus près ses fonctions, afin de comprendre leur signification, leur articulation et leur importance.</a:t>
            </a:r>
          </a:p>
          <a:p>
            <a:endParaRPr lang="fr-FR">
              <a:latin typeface="Times New Roman" charset="0"/>
              <a:ea typeface="MS PGothic" charset="0"/>
            </a:endParaRPr>
          </a:p>
          <a:p>
            <a:endParaRPr lang="fr-FR">
              <a:latin typeface="Times New Roman" charset="0"/>
              <a:ea typeface="MS PGothic" charset="0"/>
            </a:endParaRPr>
          </a:p>
        </p:txBody>
      </p:sp>
      <p:sp>
        <p:nvSpPr>
          <p:cNvPr id="56323"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fld id="{6DCE9755-B087-2E40-BAE1-9415604F6CF4}" type="slidenum">
              <a:rPr lang="fr-FR" sz="1200"/>
              <a:pPr/>
              <a:t>18</a:t>
            </a:fld>
            <a:endParaRPr lang="fr-FR"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Espace réservé de l'image des diapositives 1"/>
          <p:cNvSpPr>
            <a:spLocks noGrp="1" noRot="1" noChangeAspect="1" noTextEdit="1"/>
          </p:cNvSpPr>
          <p:nvPr>
            <p:ph type="sldImg"/>
          </p:nvPr>
        </p:nvSpPr>
        <p:spPr>
          <a:ln/>
        </p:spPr>
      </p:sp>
      <p:sp>
        <p:nvSpPr>
          <p:cNvPr id="58370"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atin typeface="Times New Roman" charset="0"/>
                <a:ea typeface="MS PGothic" charset="0"/>
              </a:rPr>
              <a:t>L'entreprise ne peut fonctionner que si les tâches à accomplir sont réparties de façon précise et si le rôle de chacun dans l’entreprise est clairement déterminé. Plus l’entreprise est importante, plus son organisation, pour être efficace, doit être structurée.</a:t>
            </a:r>
            <a:br>
              <a:rPr lang="fr-FR">
                <a:latin typeface="Times New Roman" charset="0"/>
                <a:ea typeface="MS PGothic" charset="0"/>
              </a:rPr>
            </a:br>
            <a:r>
              <a:rPr lang="fr-FR">
                <a:latin typeface="Times New Roman" charset="0"/>
                <a:ea typeface="MS PGothic" charset="0"/>
              </a:rPr>
              <a:t>Certaines revêtent une importance cruciale, car elles participent directement à la création de richesse. D’autres, appelées "fonctions support", sont secondaires.</a:t>
            </a:r>
            <a:br>
              <a:rPr lang="fr-FR">
                <a:latin typeface="Times New Roman" charset="0"/>
                <a:ea typeface="MS PGothic" charset="0"/>
              </a:rPr>
            </a:br>
            <a:r>
              <a:rPr lang="fr-FR">
                <a:latin typeface="Times New Roman" charset="0"/>
                <a:ea typeface="MS PGothic" charset="0"/>
              </a:rPr>
              <a:t/>
            </a:r>
            <a:br>
              <a:rPr lang="fr-FR">
                <a:latin typeface="Times New Roman" charset="0"/>
                <a:ea typeface="MS PGothic" charset="0"/>
              </a:rPr>
            </a:br>
            <a:r>
              <a:rPr lang="fr-FR">
                <a:latin typeface="Times New Roman" charset="0"/>
                <a:ea typeface="MS PGothic" charset="0"/>
              </a:rPr>
              <a:t>Il faut donc explorer l’anatomie de l’entreprise et regarder d’un peu plus près ses fonctions, afin de comprendre leur signification, leur articulation et leur importance.</a:t>
            </a:r>
          </a:p>
          <a:p>
            <a:endParaRPr lang="fr-FR">
              <a:latin typeface="Times New Roman" charset="0"/>
              <a:ea typeface="MS PGothic" charset="0"/>
            </a:endParaRPr>
          </a:p>
          <a:p>
            <a:endParaRPr lang="fr-FR">
              <a:latin typeface="Times New Roman" charset="0"/>
              <a:ea typeface="MS PGothic" charset="0"/>
            </a:endParaRPr>
          </a:p>
        </p:txBody>
      </p:sp>
      <p:sp>
        <p:nvSpPr>
          <p:cNvPr id="58371"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fld id="{65402865-56F6-1040-8BFD-209F234D5433}" type="slidenum">
              <a:rPr lang="fr-FR" sz="1200"/>
              <a:pPr/>
              <a:t>19</a:t>
            </a:fld>
            <a:endParaRPr lang="fr-FR"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27100">
              <a:defRPr sz="2400">
                <a:solidFill>
                  <a:schemeClr val="tx1"/>
                </a:solidFill>
                <a:latin typeface="Times New Roman" charset="0"/>
                <a:ea typeface="MS PGothic" charset="0"/>
                <a:cs typeface="MS PGothic" charset="0"/>
              </a:defRPr>
            </a:lvl1pPr>
            <a:lvl2pPr marL="742950" indent="-285750" defTabSz="927100">
              <a:defRPr sz="2400">
                <a:solidFill>
                  <a:schemeClr val="tx1"/>
                </a:solidFill>
                <a:latin typeface="Times New Roman" charset="0"/>
                <a:ea typeface="MS PGothic" charset="0"/>
                <a:cs typeface="MS PGothic" charset="0"/>
              </a:defRPr>
            </a:lvl2pPr>
            <a:lvl3pPr marL="1143000" indent="-228600" defTabSz="927100">
              <a:defRPr sz="2400">
                <a:solidFill>
                  <a:schemeClr val="tx1"/>
                </a:solidFill>
                <a:latin typeface="Times New Roman" charset="0"/>
                <a:ea typeface="MS PGothic" charset="0"/>
                <a:cs typeface="MS PGothic" charset="0"/>
              </a:defRPr>
            </a:lvl3pPr>
            <a:lvl4pPr marL="1600200" indent="-228600" defTabSz="927100">
              <a:defRPr sz="2400">
                <a:solidFill>
                  <a:schemeClr val="tx1"/>
                </a:solidFill>
                <a:latin typeface="Times New Roman" charset="0"/>
                <a:ea typeface="MS PGothic" charset="0"/>
                <a:cs typeface="MS PGothic" charset="0"/>
              </a:defRPr>
            </a:lvl4pPr>
            <a:lvl5pPr marL="2057400" indent="-228600" defTabSz="927100">
              <a:defRPr sz="2400">
                <a:solidFill>
                  <a:schemeClr val="tx1"/>
                </a:solidFill>
                <a:latin typeface="Times New Roman" charset="0"/>
                <a:ea typeface="MS PGothic" charset="0"/>
                <a:cs typeface="MS PGothic" charset="0"/>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r>
              <a:rPr lang="fr-FR" sz="1200">
                <a:cs typeface="Times New Roman" charset="0"/>
              </a:rPr>
              <a:t>Les modèles organisationnels</a:t>
            </a:r>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 uri="{FAA26D3D-D897-4be2-8F04-BA451C77F1D7}">
              <ma14:placeholderFlag xmlns:ma14="http://schemas.microsoft.com/office/mac/drawingml/2011/main" val="1"/>
            </a:ext>
          </a:extLst>
        </p:spPr>
        <p:txBody>
          <a:bodyPr/>
          <a:lstStyle/>
          <a:p>
            <a:pPr eaLnBrk="1" hangingPunct="1"/>
            <a:endParaRPr lang="en-US">
              <a:latin typeface="Times New Roman" charset="0"/>
              <a:ea typeface="MS PGothic"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Espace réservé de l'image des diapositives 1"/>
          <p:cNvSpPr>
            <a:spLocks noGrp="1" noRot="1" noChangeAspect="1" noTextEdit="1"/>
          </p:cNvSpPr>
          <p:nvPr>
            <p:ph type="sldImg"/>
          </p:nvPr>
        </p:nvSpPr>
        <p:spPr>
          <a:ln/>
        </p:spPr>
      </p:sp>
      <p:sp>
        <p:nvSpPr>
          <p:cNvPr id="48130" name="Espace réservé des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atin typeface="Times New Roman" charset="0"/>
                <a:ea typeface="MS PGothic" charset="0"/>
              </a:rPr>
              <a:t>Croissance : fait de croitre, d’accroitre à long terme, de grandir, de progresser, de se développer (augmentation en quantité et en qualité)</a:t>
            </a:r>
          </a:p>
          <a:p>
            <a:r>
              <a:rPr lang="fr-FR">
                <a:latin typeface="Times New Roman" charset="0"/>
                <a:ea typeface="MS PGothic" charset="0"/>
              </a:rPr>
              <a:t>Compétitivité : capacité de fournir durablement des biens et services marchands sur un marché donné en situation de concurrence (conquérir les parts de marché)</a:t>
            </a:r>
          </a:p>
          <a:p>
            <a:r>
              <a:rPr lang="fr-FR">
                <a:latin typeface="Times New Roman" charset="0"/>
                <a:ea typeface="MS PGothic" charset="0"/>
              </a:rPr>
              <a:t>Pérennité : </a:t>
            </a:r>
          </a:p>
        </p:txBody>
      </p:sp>
      <p:sp>
        <p:nvSpPr>
          <p:cNvPr id="48131"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fld id="{00E454F5-8AAD-4C44-B535-F872E0631BA0}" type="slidenum">
              <a:rPr lang="fr-FR" sz="1200"/>
              <a:pPr/>
              <a:t>31</a:t>
            </a:fld>
            <a:endParaRPr lang="fr-FR"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fld id="{32AF6763-3DA7-1148-BE85-428112EF31A8}" type="slidenum">
              <a:rPr lang="fr-FR" sz="1200"/>
              <a:pPr/>
              <a:t>45</a:t>
            </a:fld>
            <a:endParaRPr lang="fr-FR" sz="1200"/>
          </a:p>
        </p:txBody>
      </p:sp>
      <p:sp>
        <p:nvSpPr>
          <p:cNvPr id="89090"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pPr eaLnBrk="1" hangingPunct="1">
              <a:defRPr/>
            </a:pPr>
            <a:r>
              <a:rPr lang="fr-FR" smtClean="0">
                <a:cs typeface="+mn-cs"/>
              </a:rPr>
              <a:t>…………………………………………………………………………………………………………………………………………………………………………………………………………………………………………………………………………………………………………………………………………</a:t>
            </a:r>
          </a:p>
          <a:p>
            <a:pPr eaLnBrk="1" hangingPunct="1">
              <a:defRPr/>
            </a:pPr>
            <a:r>
              <a:rPr lang="fr-FR" smtClean="0">
                <a:cs typeface="+mn-cs"/>
              </a:rPr>
              <a:t>…………………………………………………………………………………………………………………………………………………………………………………………………………………………………………………………………………………………………………………………………………..</a:t>
            </a:r>
          </a:p>
          <a:p>
            <a:pPr eaLnBrk="1" hangingPunct="1">
              <a:defRPr/>
            </a:pPr>
            <a:r>
              <a:rPr lang="fr-FR" smtClean="0">
                <a:cs typeface="+mn-cs"/>
              </a:rPr>
              <a:t>…………………………………………………………………………………………………………………………………………………………………………………………………………………………………………………………………………………………………………………………………………..</a:t>
            </a:r>
          </a:p>
          <a:p>
            <a:pPr eaLnBrk="1" hangingPunct="1">
              <a:defRPr/>
            </a:pPr>
            <a:r>
              <a:rPr lang="fr-FR" smtClean="0">
                <a:cs typeface="+mn-cs"/>
              </a:rPr>
              <a:t>…………………………………………………………………………………………………………………………………………………………………………………………………………………………………………………………………………………………………………………………………………..</a:t>
            </a:r>
          </a:p>
          <a:p>
            <a:pPr eaLnBrk="1" hangingPunct="1">
              <a:defRPr/>
            </a:pPr>
            <a:r>
              <a:rPr lang="fr-FR" smtClean="0">
                <a:cs typeface="+mn-cs"/>
              </a:rPr>
              <a:t>…………………………………………………………………………………………………………………………………………………………………………………………………………………………………………………………………………………………………………………………………………..</a:t>
            </a:r>
          </a:p>
          <a:p>
            <a:pPr eaLnBrk="1" hangingPunct="1">
              <a:defRPr/>
            </a:pPr>
            <a:r>
              <a:rPr lang="fr-FR" smtClean="0">
                <a:cs typeface="+mn-cs"/>
              </a:rPr>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fld id="{1116E375-B27E-D84C-84E3-409D849BDF20}" type="slidenum">
              <a:rPr lang="fr-FR" sz="1200"/>
              <a:pPr/>
              <a:t>46</a:t>
            </a:fld>
            <a:endParaRPr lang="fr-FR" sz="1200"/>
          </a:p>
        </p:txBody>
      </p:sp>
      <p:sp>
        <p:nvSpPr>
          <p:cNvPr id="91138"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pPr eaLnBrk="1" hangingPunct="1">
              <a:defRPr/>
            </a:pPr>
            <a:r>
              <a:rPr lang="fr-FR" smtClean="0">
                <a:cs typeface="+mn-cs"/>
              </a:rPr>
              <a:t>…………………………………………………………………………………………………………………………………………………………………………………………………………………………………………………………………………………………………………………………………………</a:t>
            </a:r>
          </a:p>
          <a:p>
            <a:pPr eaLnBrk="1" hangingPunct="1">
              <a:defRPr/>
            </a:pPr>
            <a:r>
              <a:rPr lang="fr-FR" smtClean="0">
                <a:cs typeface="+mn-cs"/>
              </a:rPr>
              <a:t>…………………………………………………………………………………………………………………………………………………………………………………………………………………………………………………………………………………………………………………………………………..</a:t>
            </a:r>
          </a:p>
          <a:p>
            <a:pPr eaLnBrk="1" hangingPunct="1">
              <a:defRPr/>
            </a:pPr>
            <a:r>
              <a:rPr lang="fr-FR" smtClean="0">
                <a:cs typeface="+mn-cs"/>
              </a:rPr>
              <a:t>…………………………………………………………………………………………………………………………………………………………………………………………………………………………………………………………………………………………………………………………………………..</a:t>
            </a:r>
          </a:p>
          <a:p>
            <a:pPr eaLnBrk="1" hangingPunct="1">
              <a:defRPr/>
            </a:pPr>
            <a:r>
              <a:rPr lang="fr-FR" smtClean="0">
                <a:cs typeface="+mn-cs"/>
              </a:rPr>
              <a:t>…………………………………………………………………………………………………………………………………………………………………………………………………………………………………………………………………………………………………………………………………………..</a:t>
            </a:r>
          </a:p>
          <a:p>
            <a:pPr eaLnBrk="1" hangingPunct="1">
              <a:defRPr/>
            </a:pPr>
            <a:r>
              <a:rPr lang="fr-FR" smtClean="0">
                <a:cs typeface="+mn-cs"/>
              </a:rPr>
              <a:t>…………………………………………………………………………………………………………………………………………………………………………………………………………………………………………………………………………………………………………………………………………..</a:t>
            </a:r>
          </a:p>
          <a:p>
            <a:pPr eaLnBrk="1" hangingPunct="1">
              <a:defRPr/>
            </a:pPr>
            <a:r>
              <a:rPr lang="fr-FR" smtClean="0">
                <a:cs typeface="+mn-cs"/>
              </a:rPr>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Espace réservé de l'image des diapositives 1"/>
          <p:cNvSpPr>
            <a:spLocks noGrp="1" noRot="1" noChangeAspect="1" noTextEdit="1"/>
          </p:cNvSpPr>
          <p:nvPr>
            <p:ph type="sldImg"/>
          </p:nvPr>
        </p:nvSpPr>
        <p:spPr>
          <a:ln/>
        </p:spPr>
      </p:sp>
      <p:sp>
        <p:nvSpPr>
          <p:cNvPr id="19458" name="Espace réservé des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a typeface="MS PGothic" charset="0"/>
            </a:endParaRPr>
          </a:p>
        </p:txBody>
      </p:sp>
      <p:sp>
        <p:nvSpPr>
          <p:cNvPr id="19459"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fld id="{D2DA7F24-0761-6A40-8522-DB3DC7D6EF24}" type="slidenum">
              <a:rPr lang="fr-FR" sz="1200"/>
              <a:pPr/>
              <a:t>3</a:t>
            </a:fld>
            <a:endParaRPr lang="fr-FR"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fld id="{ADA3BB70-E65C-7D41-9ECF-475A5258C97D}" type="slidenum">
              <a:rPr lang="fr-FR" sz="1200"/>
              <a:pPr/>
              <a:t>47</a:t>
            </a:fld>
            <a:endParaRPr lang="fr-FR" sz="1200"/>
          </a:p>
        </p:txBody>
      </p:sp>
      <p:sp>
        <p:nvSpPr>
          <p:cNvPr id="93186"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fld id="{E5408D63-4490-3442-B4A7-E7FBBDFDAE14}" type="slidenum">
              <a:rPr lang="fr-FR" sz="1200"/>
              <a:pPr/>
              <a:t>48</a:t>
            </a:fld>
            <a:endParaRPr lang="fr-FR" sz="1200"/>
          </a:p>
        </p:txBody>
      </p:sp>
      <p:sp>
        <p:nvSpPr>
          <p:cNvPr id="95234"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pPr eaLnBrk="1" hangingPunct="1">
              <a:defRPr/>
            </a:pPr>
            <a:r>
              <a:rPr lang="fr-FR" smtClean="0">
                <a:cs typeface="+mn-cs"/>
              </a:rPr>
              <a:t>…………………………………………………………………………………………………………………………………………………………………………………………………………………………………………………………………………………………………………………………………………</a:t>
            </a:r>
          </a:p>
          <a:p>
            <a:pPr eaLnBrk="1" hangingPunct="1">
              <a:defRPr/>
            </a:pPr>
            <a:r>
              <a:rPr lang="fr-FR" smtClean="0">
                <a:cs typeface="+mn-cs"/>
              </a:rPr>
              <a:t>…………………………………………………………………………………………………………………………………………………………………………………………………………………………………………………………………………………………………………………………………………..</a:t>
            </a:r>
          </a:p>
          <a:p>
            <a:pPr eaLnBrk="1" hangingPunct="1">
              <a:defRPr/>
            </a:pPr>
            <a:r>
              <a:rPr lang="fr-FR" smtClean="0">
                <a:cs typeface="+mn-cs"/>
              </a:rPr>
              <a:t>…………………………………………………………………………………………………………………………………………………………………………………………………………………………………………………………………………………………………………………………………………..</a:t>
            </a:r>
          </a:p>
          <a:p>
            <a:pPr eaLnBrk="1" hangingPunct="1">
              <a:defRPr/>
            </a:pPr>
            <a:r>
              <a:rPr lang="fr-FR" smtClean="0">
                <a:cs typeface="+mn-cs"/>
              </a:rPr>
              <a:t>…………………………………………………………………………………………………………………………………………………………………………………………………………………………………………………………………………………………………………………………………………..</a:t>
            </a:r>
          </a:p>
          <a:p>
            <a:pPr eaLnBrk="1" hangingPunct="1">
              <a:defRPr/>
            </a:pPr>
            <a:r>
              <a:rPr lang="fr-FR" smtClean="0">
                <a:cs typeface="+mn-cs"/>
              </a:rPr>
              <a:t>…………………………………………………………………………………………………………………………………………………………………………………………………………………………………………………………………………………………………………………………………………..</a:t>
            </a:r>
          </a:p>
          <a:p>
            <a:pPr eaLnBrk="1" hangingPunct="1">
              <a:defRPr/>
            </a:pPr>
            <a:r>
              <a:rPr lang="fr-FR" smtClean="0">
                <a:cs typeface="+mn-cs"/>
              </a:rPr>
              <a: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fld id="{FDC38C4B-CE36-9249-9DD6-0115962BA861}" type="slidenum">
              <a:rPr lang="fr-FR" sz="1200"/>
              <a:pPr/>
              <a:t>49</a:t>
            </a:fld>
            <a:endParaRPr lang="fr-FR" sz="1200"/>
          </a:p>
        </p:txBody>
      </p:sp>
      <p:sp>
        <p:nvSpPr>
          <p:cNvPr id="97282"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fld id="{AA80F7BD-9719-044D-AEEC-99530BC2A891}" type="slidenum">
              <a:rPr lang="fr-FR" sz="1200"/>
              <a:pPr/>
              <a:t>50</a:t>
            </a:fld>
            <a:endParaRPr lang="fr-FR" sz="1200"/>
          </a:p>
        </p:txBody>
      </p:sp>
      <p:sp>
        <p:nvSpPr>
          <p:cNvPr id="99330"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pPr eaLnBrk="1" hangingPunct="1">
              <a:defRPr/>
            </a:pPr>
            <a:r>
              <a:rPr lang="fr-FR" smtClean="0">
                <a:cs typeface="+mn-cs"/>
              </a:rPr>
              <a:t>…………………………………………………………………………………………………………………………………………………………………………………………………………………………………………………………………………………………………………………………………………</a:t>
            </a:r>
          </a:p>
          <a:p>
            <a:pPr eaLnBrk="1" hangingPunct="1">
              <a:defRPr/>
            </a:pPr>
            <a:r>
              <a:rPr lang="fr-FR" smtClean="0">
                <a:cs typeface="+mn-cs"/>
              </a:rPr>
              <a:t>…………………………………………………………………………………………………………………………………………………………………………………………………………………………………………………………………………………………………………………………………………..</a:t>
            </a:r>
          </a:p>
          <a:p>
            <a:pPr eaLnBrk="1" hangingPunct="1">
              <a:defRPr/>
            </a:pPr>
            <a:r>
              <a:rPr lang="fr-FR" smtClean="0">
                <a:cs typeface="+mn-cs"/>
              </a:rPr>
              <a:t>…………………………………………………………………………………………………………………………………………………………………………………………………………………………………………………………………………………………………………………………………………..</a:t>
            </a:r>
          </a:p>
          <a:p>
            <a:pPr eaLnBrk="1" hangingPunct="1">
              <a:defRPr/>
            </a:pPr>
            <a:r>
              <a:rPr lang="fr-FR" smtClean="0">
                <a:cs typeface="+mn-cs"/>
              </a:rPr>
              <a:t>…………………………………………………………………………………………………………………………………………………………………………………………………………………………………………………………………………………………………………………………………………..</a:t>
            </a:r>
          </a:p>
          <a:p>
            <a:pPr eaLnBrk="1" hangingPunct="1">
              <a:defRPr/>
            </a:pPr>
            <a:r>
              <a:rPr lang="fr-FR" smtClean="0">
                <a:cs typeface="+mn-cs"/>
              </a:rPr>
              <a:t>…………………………………………………………………………………………………………………………………………………………………………………………………………………………………………………………………………………………………………………………………………..</a:t>
            </a:r>
          </a:p>
          <a:p>
            <a:pPr eaLnBrk="1" hangingPunct="1">
              <a:defRPr/>
            </a:pPr>
            <a:r>
              <a:rPr lang="fr-FR" smtClean="0">
                <a:cs typeface="+mn-cs"/>
              </a:rPr>
              <a: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fld id="{8576E987-C396-9A44-AD10-FBF9171858B1}" type="slidenum">
              <a:rPr lang="fr-FR" sz="1200"/>
              <a:pPr/>
              <a:t>51</a:t>
            </a:fld>
            <a:endParaRPr lang="fr-FR" sz="1200"/>
          </a:p>
        </p:txBody>
      </p:sp>
      <p:sp>
        <p:nvSpPr>
          <p:cNvPr id="101378"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fld id="{E9364863-FCA4-FC46-B20F-E7AC2D7151F8}" type="slidenum">
              <a:rPr lang="fr-FR" sz="1200"/>
              <a:pPr/>
              <a:t>52</a:t>
            </a:fld>
            <a:endParaRPr lang="fr-FR" sz="1200"/>
          </a:p>
        </p:txBody>
      </p:sp>
      <p:sp>
        <p:nvSpPr>
          <p:cNvPr id="103426"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pPr eaLnBrk="1" hangingPunct="1">
              <a:defRPr/>
            </a:pPr>
            <a:r>
              <a:rPr lang="fr-FR" smtClean="0">
                <a:cs typeface="+mn-cs"/>
              </a:rPr>
              <a:t>…………………………………………………………………………………………………………………………………………………………………………………………………………………………………………………………………………………………………………………………………………</a:t>
            </a:r>
          </a:p>
          <a:p>
            <a:pPr eaLnBrk="1" hangingPunct="1">
              <a:defRPr/>
            </a:pPr>
            <a:r>
              <a:rPr lang="fr-FR" smtClean="0">
                <a:cs typeface="+mn-cs"/>
              </a:rPr>
              <a:t>…………………………………………………………………………………………………………………………………………………………………………………………………………………………………………………………………………………………………………………………………………..</a:t>
            </a:r>
          </a:p>
          <a:p>
            <a:pPr eaLnBrk="1" hangingPunct="1">
              <a:defRPr/>
            </a:pPr>
            <a:r>
              <a:rPr lang="fr-FR" smtClean="0">
                <a:cs typeface="+mn-cs"/>
              </a:rPr>
              <a:t>…………………………………………………………………………………………………………………………………………………………………………………………………………………………………………………………………………………………………………………………………………..</a:t>
            </a:r>
          </a:p>
          <a:p>
            <a:pPr eaLnBrk="1" hangingPunct="1">
              <a:defRPr/>
            </a:pPr>
            <a:r>
              <a:rPr lang="fr-FR" smtClean="0">
                <a:cs typeface="+mn-cs"/>
              </a:rPr>
              <a:t>…………………………………………………………………………………………………………………………………………………………………………………………………………………………………………………………………………………………………………………………………………..</a:t>
            </a:r>
          </a:p>
          <a:p>
            <a:pPr eaLnBrk="1" hangingPunct="1">
              <a:defRPr/>
            </a:pPr>
            <a:r>
              <a:rPr lang="fr-FR" smtClean="0">
                <a:cs typeface="+mn-cs"/>
              </a:rPr>
              <a:t>…………………………………………………………………………………………………………………………………………………………………………………………………………………………………………………………………………………………………………………………………………..</a:t>
            </a:r>
          </a:p>
          <a:p>
            <a:pPr eaLnBrk="1" hangingPunct="1">
              <a:defRPr/>
            </a:pPr>
            <a:r>
              <a:rPr lang="fr-FR" smtClean="0">
                <a:cs typeface="+mn-cs"/>
              </a:rPr>
              <a: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fld id="{65390566-68BC-DA40-93E2-2A2371D48860}" type="slidenum">
              <a:rPr lang="fr-FR" sz="1200"/>
              <a:pPr/>
              <a:t>53</a:t>
            </a:fld>
            <a:endParaRPr lang="fr-FR" sz="1200"/>
          </a:p>
        </p:txBody>
      </p:sp>
      <p:sp>
        <p:nvSpPr>
          <p:cNvPr id="10547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fld id="{24E353B9-325E-B642-8E5E-67560CD455C7}" type="slidenum">
              <a:rPr lang="fr-FR" sz="1200"/>
              <a:pPr/>
              <a:t>54</a:t>
            </a:fld>
            <a:endParaRPr lang="fr-FR" sz="1200"/>
          </a:p>
        </p:txBody>
      </p:sp>
      <p:sp>
        <p:nvSpPr>
          <p:cNvPr id="107522"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pPr eaLnBrk="1" hangingPunct="1">
              <a:defRPr/>
            </a:pPr>
            <a:r>
              <a:rPr lang="fr-FR" smtClean="0">
                <a:cs typeface="+mn-cs"/>
              </a:rPr>
              <a:t>…………………………………………………………………………………………………………………………………………………………………………………………………………………………………………………………………………………………………………………………………………</a:t>
            </a:r>
          </a:p>
          <a:p>
            <a:pPr eaLnBrk="1" hangingPunct="1">
              <a:defRPr/>
            </a:pPr>
            <a:r>
              <a:rPr lang="fr-FR" smtClean="0">
                <a:cs typeface="+mn-cs"/>
              </a:rPr>
              <a:t>…………………………………………………………………………………………………………………………………………………………………………………………………………………………………………………………………………………………………………………………………………..</a:t>
            </a:r>
          </a:p>
          <a:p>
            <a:pPr eaLnBrk="1" hangingPunct="1">
              <a:defRPr/>
            </a:pPr>
            <a:r>
              <a:rPr lang="fr-FR" smtClean="0">
                <a:cs typeface="+mn-cs"/>
              </a:rPr>
              <a:t>…………………………………………………………………………………………………………………………………………………………………………………………………………………………………………………………………………………………………………………………………………..</a:t>
            </a:r>
          </a:p>
          <a:p>
            <a:pPr eaLnBrk="1" hangingPunct="1">
              <a:defRPr/>
            </a:pPr>
            <a:r>
              <a:rPr lang="fr-FR" smtClean="0">
                <a:cs typeface="+mn-cs"/>
              </a:rPr>
              <a:t>…………………………………………………………………………………………………………………………………………………………………………………………………………………………………………………………………………………………………………………………………………..</a:t>
            </a:r>
          </a:p>
          <a:p>
            <a:pPr eaLnBrk="1" hangingPunct="1">
              <a:defRPr/>
            </a:pPr>
            <a:r>
              <a:rPr lang="fr-FR" smtClean="0">
                <a:cs typeface="+mn-cs"/>
              </a:rPr>
              <a:t>…………………………………………………………………………………………………………………………………………………………………………………………………………………………………………………………………………………………………………………………………………..</a:t>
            </a:r>
          </a:p>
          <a:p>
            <a:pPr eaLnBrk="1" hangingPunct="1">
              <a:defRPr/>
            </a:pPr>
            <a:r>
              <a:rPr lang="fr-FR" smtClean="0">
                <a:cs typeface="+mn-cs"/>
              </a:rPr>
              <a: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fld id="{1289F8C0-EECD-9046-B91D-550837F27B82}" type="slidenum">
              <a:rPr lang="fr-FR" sz="1200"/>
              <a:pPr/>
              <a:t>55</a:t>
            </a:fld>
            <a:endParaRPr lang="fr-FR" sz="1200"/>
          </a:p>
        </p:txBody>
      </p:sp>
      <p:sp>
        <p:nvSpPr>
          <p:cNvPr id="109570"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fld id="{C1A6B82B-10F3-7C48-BE62-9A1AB7C5F344}" type="slidenum">
              <a:rPr lang="fr-FR" sz="1200"/>
              <a:pPr/>
              <a:t>56</a:t>
            </a:fld>
            <a:endParaRPr lang="fr-FR" sz="1200"/>
          </a:p>
        </p:txBody>
      </p:sp>
      <p:sp>
        <p:nvSpPr>
          <p:cNvPr id="1116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pPr eaLnBrk="1" hangingPunct="1">
              <a:defRPr/>
            </a:pPr>
            <a:r>
              <a:rPr lang="fr-FR" smtClean="0">
                <a:cs typeface="+mn-cs"/>
              </a:rPr>
              <a:t>…………………………………………………………………………………………………………………………………………………………………………………………………………………………………………………………………………………………………………………………………………</a:t>
            </a:r>
          </a:p>
          <a:p>
            <a:pPr eaLnBrk="1" hangingPunct="1">
              <a:defRPr/>
            </a:pPr>
            <a:r>
              <a:rPr lang="fr-FR" smtClean="0">
                <a:cs typeface="+mn-cs"/>
              </a:rPr>
              <a:t>…………………………………………………………………………………………………………………………………………………………………………………………………………………………………………………………………………………………………………………………………………..</a:t>
            </a:r>
          </a:p>
          <a:p>
            <a:pPr eaLnBrk="1" hangingPunct="1">
              <a:defRPr/>
            </a:pPr>
            <a:r>
              <a:rPr lang="fr-FR" smtClean="0">
                <a:cs typeface="+mn-cs"/>
              </a:rPr>
              <a:t>…………………………………………………………………………………………………………………………………………………………………………………………………………………………………………………………………………………………………………………………………………..</a:t>
            </a:r>
          </a:p>
          <a:p>
            <a:pPr eaLnBrk="1" hangingPunct="1">
              <a:defRPr/>
            </a:pPr>
            <a:r>
              <a:rPr lang="fr-FR" smtClean="0">
                <a:cs typeface="+mn-cs"/>
              </a:rPr>
              <a:t>…………………………………………………………………………………………………………………………………………………………………………………………………………………………………………………………………………………………………………………………………………..</a:t>
            </a:r>
          </a:p>
          <a:p>
            <a:pPr eaLnBrk="1" hangingPunct="1">
              <a:defRPr/>
            </a:pPr>
            <a:r>
              <a:rPr lang="fr-FR" smtClean="0">
                <a:cs typeface="+mn-cs"/>
              </a:rPr>
              <a:t>…………………………………………………………………………………………………………………………………………………………………………………………………………………………………………………………………………………………………………………………………………..</a:t>
            </a:r>
          </a:p>
          <a:p>
            <a:pPr eaLnBrk="1" hangingPunct="1">
              <a:defRPr/>
            </a:pPr>
            <a:r>
              <a:rPr lang="fr-FR" smtClean="0">
                <a:cs typeface="+mn-cs"/>
              </a:rPr>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Espace réservé de l'image des diapositives 1"/>
          <p:cNvSpPr>
            <a:spLocks noGrp="1" noRot="1" noChangeAspect="1" noTextEdit="1"/>
          </p:cNvSpPr>
          <p:nvPr>
            <p:ph type="sldImg"/>
          </p:nvPr>
        </p:nvSpPr>
        <p:spPr>
          <a:ln/>
        </p:spPr>
      </p:sp>
      <p:sp>
        <p:nvSpPr>
          <p:cNvPr id="21506" name="Espace réservé des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a typeface="MS PGothic" charset="0"/>
            </a:endParaRPr>
          </a:p>
        </p:txBody>
      </p:sp>
      <p:sp>
        <p:nvSpPr>
          <p:cNvPr id="21507"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fld id="{733D43B6-9F8D-BE4A-9AD6-A69FE8266A9D}" type="slidenum">
              <a:rPr lang="fr-FR" sz="1200"/>
              <a:pPr/>
              <a:t>4</a:t>
            </a:fld>
            <a:endParaRPr lang="fr-FR"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fld id="{7BCF187C-C183-F64F-8666-4EEE294B1121}" type="slidenum">
              <a:rPr lang="fr-FR" sz="1200"/>
              <a:pPr/>
              <a:t>57</a:t>
            </a:fld>
            <a:endParaRPr lang="fr-FR" sz="1200"/>
          </a:p>
        </p:txBody>
      </p:sp>
      <p:sp>
        <p:nvSpPr>
          <p:cNvPr id="113666"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fld id="{EC6A4F82-B6AB-104E-A620-1FFEE074D76E}" type="slidenum">
              <a:rPr lang="fr-FR" sz="1200"/>
              <a:pPr/>
              <a:t>58</a:t>
            </a:fld>
            <a:endParaRPr lang="fr-FR" sz="1200"/>
          </a:p>
        </p:txBody>
      </p:sp>
      <p:sp>
        <p:nvSpPr>
          <p:cNvPr id="115714"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pPr eaLnBrk="1" hangingPunct="1">
              <a:defRPr/>
            </a:pPr>
            <a:r>
              <a:rPr lang="fr-FR" smtClean="0">
                <a:cs typeface="+mn-cs"/>
              </a:rPr>
              <a:t>…………………………………………………………………………………………………………………………………………………………………………………………………………………………………………………………………………………………………………………………………………</a:t>
            </a:r>
          </a:p>
          <a:p>
            <a:pPr eaLnBrk="1" hangingPunct="1">
              <a:defRPr/>
            </a:pPr>
            <a:r>
              <a:rPr lang="fr-FR" smtClean="0">
                <a:cs typeface="+mn-cs"/>
              </a:rPr>
              <a:t>…………………………………………………………………………………………………………………………………………………………………………………………………………………………………………………………………………………………………………………………………………..</a:t>
            </a:r>
          </a:p>
          <a:p>
            <a:pPr eaLnBrk="1" hangingPunct="1">
              <a:defRPr/>
            </a:pPr>
            <a:r>
              <a:rPr lang="fr-FR" smtClean="0">
                <a:cs typeface="+mn-cs"/>
              </a:rPr>
              <a:t>…………………………………………………………………………………………………………………………………………………………………………………………………………………………………………………………………………………………………………………………………………..</a:t>
            </a:r>
          </a:p>
          <a:p>
            <a:pPr eaLnBrk="1" hangingPunct="1">
              <a:defRPr/>
            </a:pPr>
            <a:r>
              <a:rPr lang="fr-FR" smtClean="0">
                <a:cs typeface="+mn-cs"/>
              </a:rPr>
              <a:t>…………………………………………………………………………………………………………………………………………………………………………………………………………………………………………………………………………………………………………………………………………..</a:t>
            </a:r>
          </a:p>
          <a:p>
            <a:pPr eaLnBrk="1" hangingPunct="1">
              <a:defRPr/>
            </a:pPr>
            <a:r>
              <a:rPr lang="fr-FR" smtClean="0">
                <a:cs typeface="+mn-cs"/>
              </a:rPr>
              <a:t>…………………………………………………………………………………………………………………………………………………………………………………………………………………………………………………………………………………………………………………………………………..</a:t>
            </a:r>
          </a:p>
          <a:p>
            <a:pPr eaLnBrk="1" hangingPunct="1">
              <a:defRPr/>
            </a:pPr>
            <a:r>
              <a:rPr lang="fr-FR" smtClean="0">
                <a:cs typeface="+mn-cs"/>
              </a:rPr>
              <a: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fld id="{BA229A90-8098-4A41-89D0-60BB632DF9DD}" type="slidenum">
              <a:rPr lang="fr-FR" sz="1200"/>
              <a:pPr/>
              <a:t>59</a:t>
            </a:fld>
            <a:endParaRPr lang="fr-FR" sz="1200"/>
          </a:p>
        </p:txBody>
      </p:sp>
      <p:sp>
        <p:nvSpPr>
          <p:cNvPr id="117762"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pPr eaLnBrk="1" hangingPunct="1">
              <a:defRPr/>
            </a:pPr>
            <a:endParaRPr lang="en-US" smtClean="0">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Espace réservé de l'image des diapositives 1"/>
          <p:cNvSpPr>
            <a:spLocks noGrp="1" noRot="1" noChangeAspect="1" noTextEdit="1"/>
          </p:cNvSpPr>
          <p:nvPr>
            <p:ph type="sldImg"/>
          </p:nvPr>
        </p:nvSpPr>
        <p:spPr>
          <a:ln/>
        </p:spPr>
      </p:sp>
      <p:sp>
        <p:nvSpPr>
          <p:cNvPr id="119810"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fr-FR" b="1">
                <a:latin typeface="Times New Roman" charset="0"/>
                <a:ea typeface="MS PGothic" charset="0"/>
              </a:rPr>
              <a:t>1</a:t>
            </a:r>
            <a:r>
              <a:rPr lang="fr-FR" b="1" baseline="30000">
                <a:latin typeface="Times New Roman" charset="0"/>
                <a:ea typeface="MS PGothic" charset="0"/>
              </a:rPr>
              <a:t>er</a:t>
            </a:r>
            <a:r>
              <a:rPr lang="fr-FR" b="1">
                <a:latin typeface="Times New Roman" charset="0"/>
                <a:ea typeface="MS PGothic" charset="0"/>
              </a:rPr>
              <a:t>e étape : Trouver une idée </a:t>
            </a:r>
            <a:r>
              <a:rPr lang="fr-FR">
                <a:latin typeface="Times New Roman" charset="0"/>
                <a:ea typeface="MS PGothic" charset="0"/>
              </a:rPr>
              <a:t>à partir de vos passions, à partir de vos compétences, une idée d’entreprise innovante, Être à l’écoute : on parle de l’entrepreneuriat</a:t>
            </a:r>
          </a:p>
          <a:p>
            <a:pPr eaLnBrk="1" hangingPunct="1">
              <a:buFont typeface="Wingdings 3" charset="0"/>
              <a:buNone/>
            </a:pPr>
            <a:r>
              <a:rPr lang="fr-FR">
                <a:solidFill>
                  <a:srgbClr val="FF0000"/>
                </a:solidFill>
                <a:latin typeface="Berlin Sans FB" charset="0"/>
                <a:ea typeface="MS PGothic" charset="0"/>
              </a:rPr>
              <a:t>L’entrepreneuriat ou l’entreprenariat</a:t>
            </a:r>
          </a:p>
          <a:p>
            <a:r>
              <a:rPr lang="fr-FR">
                <a:latin typeface="Berlin Sans FB" charset="0"/>
                <a:ea typeface="MS PGothic" charset="0"/>
              </a:rPr>
              <a:t>Le terme « entrepreneuriat » vient de l’anglais </a:t>
            </a:r>
            <a:r>
              <a:rPr lang="fr-FR" i="1">
                <a:latin typeface="Berlin Sans FB" charset="0"/>
                <a:ea typeface="MS PGothic" charset="0"/>
              </a:rPr>
              <a:t>« entrepreneurship »</a:t>
            </a:r>
            <a:r>
              <a:rPr lang="fr-FR">
                <a:latin typeface="Berlin Sans FB" charset="0"/>
                <a:ea typeface="MS PGothic" charset="0"/>
              </a:rPr>
              <a:t> qui est le reflet d’une idéologie considérant </a:t>
            </a:r>
            <a:r>
              <a:rPr lang="fr-FR">
                <a:solidFill>
                  <a:srgbClr val="FF0000"/>
                </a:solidFill>
                <a:latin typeface="Berlin Sans FB" charset="0"/>
                <a:ea typeface="MS PGothic" charset="0"/>
              </a:rPr>
              <a:t>l’esprit d’entreprise </a:t>
            </a:r>
            <a:r>
              <a:rPr lang="fr-FR">
                <a:latin typeface="Berlin Sans FB" charset="0"/>
                <a:ea typeface="MS PGothic" charset="0"/>
              </a:rPr>
              <a:t>comme un facteur décisif de création de richesses.</a:t>
            </a:r>
          </a:p>
          <a:p>
            <a:r>
              <a:rPr lang="fr-FR">
                <a:latin typeface="Berlin Sans FB" charset="0"/>
                <a:ea typeface="MS PGothic" charset="0"/>
              </a:rPr>
              <a:t>La première définition fait référence à l’acte d’entreprendre : « est entrepreneur » celui qui entreprend quelque chose.</a:t>
            </a:r>
          </a:p>
          <a:p>
            <a:pPr>
              <a:buFont typeface="Wingdings 3" charset="0"/>
              <a:buNone/>
            </a:pPr>
            <a:r>
              <a:rPr lang="fr-FR">
                <a:latin typeface="Berlin Sans FB" charset="0"/>
                <a:ea typeface="MS PGothic" charset="0"/>
              </a:rPr>
              <a:t>La deuxième, dans une perspective économique, est entrepreneur : </a:t>
            </a:r>
          </a:p>
          <a:p>
            <a:pPr>
              <a:buFont typeface="Wingdings" charset="0"/>
              <a:buChar char="Ø"/>
            </a:pPr>
            <a:r>
              <a:rPr lang="fr-FR">
                <a:latin typeface="Berlin Sans FB" charset="0"/>
                <a:ea typeface="MS PGothic" charset="0"/>
              </a:rPr>
              <a:t>Celui qui a </a:t>
            </a:r>
            <a:r>
              <a:rPr lang="fr-FR">
                <a:solidFill>
                  <a:srgbClr val="FF0000"/>
                </a:solidFill>
                <a:latin typeface="Berlin Sans FB" charset="0"/>
                <a:ea typeface="MS PGothic" charset="0"/>
              </a:rPr>
              <a:t>le gout du risque</a:t>
            </a:r>
            <a:r>
              <a:rPr lang="fr-FR">
                <a:latin typeface="Berlin Sans FB" charset="0"/>
                <a:ea typeface="MS PGothic" charset="0"/>
              </a:rPr>
              <a:t>, Qui dirige une entreprise pour son propre compte, Qui met en œuvre les divers facteurs de production en vue de vendre des produits ou des services et Qui a le goût du profit.</a:t>
            </a:r>
            <a:endParaRPr lang="fr-FR">
              <a:solidFill>
                <a:srgbClr val="FF0000"/>
              </a:solidFill>
              <a:latin typeface="Berlin Sans FB" charset="0"/>
              <a:ea typeface="MS PGothic" charset="0"/>
            </a:endParaRPr>
          </a:p>
          <a:p>
            <a:pPr>
              <a:buFont typeface="Wingdings 3" charset="0"/>
              <a:buNone/>
            </a:pPr>
            <a:r>
              <a:rPr lang="fr-FR" sz="1400">
                <a:latin typeface="Berlin Sans FB" charset="0"/>
                <a:ea typeface="MS PGothic" charset="0"/>
              </a:rPr>
              <a:t>L’entrepreneuriat est un concept qui couvre : </a:t>
            </a:r>
            <a:r>
              <a:rPr lang="fr-FR">
                <a:latin typeface="Berlin Sans FB" charset="0"/>
                <a:ea typeface="MS PGothic" charset="0"/>
              </a:rPr>
              <a:t>l’identification des opportunités d’affaires en termes de besoin, l’imagination une façon de répondre à ce besoin avant que d’autres ne le fassent et la poursuite et la concrétisation, indépendamment des ressources. </a:t>
            </a:r>
          </a:p>
          <a:p>
            <a:pPr>
              <a:buFont typeface="Wingdings 3" charset="0"/>
              <a:buNone/>
            </a:pPr>
            <a:r>
              <a:rPr lang="fr-FR" b="1">
                <a:latin typeface="Berlin Sans FB" charset="0"/>
                <a:ea typeface="MS PGothic" charset="0"/>
              </a:rPr>
              <a:t>Deux écoles de la pensée entrepreneuriale :</a:t>
            </a:r>
          </a:p>
          <a:p>
            <a:pPr>
              <a:buFont typeface="Wingdings 3" charset="0"/>
              <a:buNone/>
            </a:pPr>
            <a:r>
              <a:rPr lang="fr-FR">
                <a:latin typeface="Berlin Sans FB" charset="0"/>
                <a:ea typeface="MS PGothic" charset="0"/>
              </a:rPr>
              <a:t>1) La première école prétend que l'on est née avec les capacités d’entreprendre (ninnéisme) , soit on les a, soit on ne les a pas (un état d’esprit).</a:t>
            </a:r>
          </a:p>
          <a:p>
            <a:pPr>
              <a:buFont typeface="Wingdings 3" charset="0"/>
              <a:buNone/>
            </a:pPr>
            <a:r>
              <a:rPr lang="fr-FR">
                <a:latin typeface="Berlin Sans FB" charset="0"/>
                <a:ea typeface="MS PGothic" charset="0"/>
              </a:rPr>
              <a:t> 2) La seconde école prétend que l'on peut apprendre à entreprendre. L'entrepreneuriat serait donc une question d'un comportement. Il s'agit donc d'apprendre (</a:t>
            </a:r>
            <a:r>
              <a:rPr lang="fr-FR">
                <a:solidFill>
                  <a:srgbClr val="FF0000"/>
                </a:solidFill>
                <a:latin typeface="Berlin Sans FB" charset="0"/>
                <a:ea typeface="MS PGothic" charset="0"/>
              </a:rPr>
              <a:t>l’esprit d'entreprendre)</a:t>
            </a:r>
            <a:r>
              <a:rPr lang="fr-FR">
                <a:latin typeface="Berlin Sans FB" charset="0"/>
                <a:ea typeface="MS PGothic" charset="0"/>
              </a:rPr>
              <a:t>. </a:t>
            </a:r>
          </a:p>
          <a:p>
            <a:pPr eaLnBrk="1" hangingPunct="1">
              <a:spcBef>
                <a:spcPct val="0"/>
              </a:spcBef>
            </a:pPr>
            <a:r>
              <a:rPr lang="fr-FR" b="1">
                <a:latin typeface="Times New Roman" charset="0"/>
                <a:ea typeface="MS PGothic" charset="0"/>
              </a:rPr>
              <a:t>Deux profils d’entrepreneurs :</a:t>
            </a:r>
          </a:p>
          <a:p>
            <a:r>
              <a:rPr lang="fr-FR">
                <a:latin typeface="Berlin Sans FB" charset="0"/>
                <a:ea typeface="MS PGothic" charset="0"/>
              </a:rPr>
              <a:t>Profil PIC : Pérennité, Indépendance et croissance</a:t>
            </a:r>
          </a:p>
          <a:p>
            <a:r>
              <a:rPr lang="fr-FR">
                <a:latin typeface="Berlin Sans FB" charset="0"/>
                <a:ea typeface="MS PGothic" charset="0"/>
              </a:rPr>
              <a:t>Profil CAP: Croissance, Autonomie et Pérennité.</a:t>
            </a:r>
          </a:p>
          <a:p>
            <a:r>
              <a:rPr lang="fr-FR" b="1">
                <a:latin typeface="Times New Roman" charset="0"/>
                <a:ea typeface="MS PGothic" charset="0"/>
              </a:rPr>
              <a:t>2</a:t>
            </a:r>
            <a:r>
              <a:rPr lang="fr-FR" b="1" baseline="30000">
                <a:latin typeface="Times New Roman" charset="0"/>
                <a:ea typeface="MS PGothic" charset="0"/>
              </a:rPr>
              <a:t>ème</a:t>
            </a:r>
            <a:r>
              <a:rPr lang="fr-FR" b="1">
                <a:latin typeface="Times New Roman" charset="0"/>
                <a:ea typeface="MS PGothic" charset="0"/>
              </a:rPr>
              <a:t> étape : </a:t>
            </a:r>
            <a:r>
              <a:rPr lang="fr-FR">
                <a:latin typeface="Times New Roman" charset="0"/>
                <a:ea typeface="MS PGothic" charset="0"/>
              </a:rPr>
              <a:t>L’étude de marché va vous permettre notamment de déterminer :</a:t>
            </a:r>
          </a:p>
          <a:p>
            <a:r>
              <a:rPr lang="fr-FR">
                <a:latin typeface="Times New Roman" charset="0"/>
                <a:ea typeface="MS PGothic" charset="0"/>
              </a:rPr>
              <a:t>Le type de votre marché : allez-vous vous adresser plus particulièrement aux particuliers (BtoC), aux entreprises (BtoB), aux deux (dans quelle proportion ?) ?</a:t>
            </a:r>
          </a:p>
          <a:p>
            <a:r>
              <a:rPr lang="fr-FR">
                <a:latin typeface="Times New Roman" charset="0"/>
                <a:ea typeface="MS PGothic" charset="0"/>
              </a:rPr>
              <a:t>Qui votre produit ou votre service intéresse. Déterminer votre client type (son âge, son niveau d’études, son métier, ses loisirs, où il vit, son statut matrimonial, ) et pourquoi il est intéressé par votre produit ou service vous sera d’une grande aide pour mettre en place votre marketing ensuite.</a:t>
            </a:r>
          </a:p>
          <a:p>
            <a:r>
              <a:rPr lang="fr-FR">
                <a:latin typeface="Times New Roman" charset="0"/>
                <a:ea typeface="MS PGothic" charset="0"/>
              </a:rPr>
              <a:t>Quels sont vos concurrents : quel est leur nombre, leur taille, les produits et services qu’ils proposent, à quel prix.</a:t>
            </a:r>
          </a:p>
          <a:p>
            <a:r>
              <a:rPr lang="fr-FR" b="1">
                <a:latin typeface="Times New Roman" charset="0"/>
                <a:ea typeface="MS PGothic" charset="0"/>
              </a:rPr>
              <a:t>3</a:t>
            </a:r>
            <a:r>
              <a:rPr lang="fr-FR" b="1" baseline="30000">
                <a:latin typeface="Times New Roman" charset="0"/>
                <a:ea typeface="MS PGothic" charset="0"/>
              </a:rPr>
              <a:t>ème</a:t>
            </a:r>
            <a:r>
              <a:rPr lang="fr-FR" b="1">
                <a:latin typeface="Times New Roman" charset="0"/>
                <a:ea typeface="MS PGothic" charset="0"/>
              </a:rPr>
              <a:t> étape : </a:t>
            </a:r>
            <a:r>
              <a:rPr lang="fr-FR">
                <a:latin typeface="Times New Roman" charset="0"/>
                <a:ea typeface="MS PGothic" charset="0"/>
              </a:rPr>
              <a:t>Une fois que vous aurez validé votre idée grâce à l’étude de marché préliminaire, il est temps de créer le dossier qui vous servira de base pour rencontrer les organismes d’accompagnement à l’étape 4.</a:t>
            </a:r>
          </a:p>
          <a:p>
            <a:r>
              <a:rPr lang="fr-FR" b="1">
                <a:latin typeface="Times New Roman" charset="0"/>
                <a:ea typeface="MS PGothic" charset="0"/>
              </a:rPr>
              <a:t>4</a:t>
            </a:r>
            <a:r>
              <a:rPr lang="fr-FR" b="1" baseline="30000">
                <a:latin typeface="Times New Roman" charset="0"/>
                <a:ea typeface="MS PGothic" charset="0"/>
              </a:rPr>
              <a:t>ème</a:t>
            </a:r>
            <a:r>
              <a:rPr lang="fr-FR" b="1">
                <a:latin typeface="Times New Roman" charset="0"/>
                <a:ea typeface="MS PGothic" charset="0"/>
              </a:rPr>
              <a:t> etape : </a:t>
            </a:r>
            <a:r>
              <a:rPr lang="fr-FR">
                <a:latin typeface="Times New Roman" charset="0"/>
                <a:ea typeface="MS PGothic" charset="0"/>
              </a:rPr>
              <a:t>Pour le moment vous n’avez pas vraiment confronté votre idée au monde réel. Certes, vous avez fait l’étude de marché et vous en avez probablement parlé à vos amis, mais vous n’avez pas encore eu d’avis objectif, désintéressé sur votre idée</a:t>
            </a:r>
          </a:p>
          <a:p>
            <a:r>
              <a:rPr lang="fr-FR">
                <a:latin typeface="Times New Roman" charset="0"/>
                <a:ea typeface="MS PGothic" charset="0"/>
              </a:rPr>
              <a:t>C’est dans ce but, mais pas seulement, que vous allez rencontrer </a:t>
            </a:r>
            <a:r>
              <a:rPr lang="fr-FR" u="sng">
                <a:latin typeface="Times New Roman" charset="0"/>
                <a:ea typeface="MS PGothic" charset="0"/>
              </a:rPr>
              <a:t>tous</a:t>
            </a:r>
            <a:r>
              <a:rPr lang="fr-FR">
                <a:latin typeface="Times New Roman" charset="0"/>
                <a:ea typeface="MS PGothic" charset="0"/>
              </a:rPr>
              <a:t> les organismes d’accompagnement à la création de votre ville. En plus de ce premier avis sur votre projet, cette série de rencontres vous sera bénéfique sur de nombreux points :</a:t>
            </a:r>
          </a:p>
          <a:p>
            <a:r>
              <a:rPr lang="fr-FR">
                <a:latin typeface="Times New Roman" charset="0"/>
                <a:ea typeface="MS PGothic" charset="0"/>
              </a:rPr>
              <a:t>Vous commencerez à vous </a:t>
            </a:r>
            <a:r>
              <a:rPr lang="fr-FR" u="sng">
                <a:latin typeface="Times New Roman" charset="0"/>
                <a:ea typeface="MS PGothic" charset="0"/>
              </a:rPr>
              <a:t>tisser un réseau</a:t>
            </a:r>
            <a:r>
              <a:rPr lang="fr-FR">
                <a:latin typeface="Times New Roman" charset="0"/>
                <a:ea typeface="MS PGothic" charset="0"/>
              </a:rPr>
              <a:t> dans le milieu de la création d’entreprises de votre ville qui pourra vous être fort utile par la suite (personnellement c’est là que j’ai trouvé mes premiers clients !)</a:t>
            </a:r>
          </a:p>
          <a:p>
            <a:r>
              <a:rPr lang="fr-FR">
                <a:latin typeface="Times New Roman" charset="0"/>
                <a:ea typeface="MS PGothic" charset="0"/>
              </a:rPr>
              <a:t>Vous découvrirez </a:t>
            </a:r>
            <a:r>
              <a:rPr lang="fr-FR" b="1">
                <a:latin typeface="Times New Roman" charset="0"/>
                <a:ea typeface="MS PGothic" charset="0"/>
              </a:rPr>
              <a:t>toutes les ressources auxquelles vous avez droit</a:t>
            </a:r>
            <a:r>
              <a:rPr lang="fr-FR">
                <a:latin typeface="Times New Roman" charset="0"/>
                <a:ea typeface="MS PGothic" charset="0"/>
              </a:rPr>
              <a:t> en tant que créateur d’entreprise, y compris les subventions et les prêts sans intérêt auxquels vous pourrez prétendre.</a:t>
            </a:r>
          </a:p>
          <a:p>
            <a:r>
              <a:rPr lang="fr-FR">
                <a:latin typeface="Times New Roman" charset="0"/>
                <a:ea typeface="MS PGothic" charset="0"/>
              </a:rPr>
              <a:t>Vous rencontrerez d’autres créateurs d’entreprise comme vous, ce qui pourra faire naître des relations d’affaires et d’amitié qui pourront durer des années (ou même la vie entière !)</a:t>
            </a:r>
          </a:p>
          <a:p>
            <a:r>
              <a:rPr lang="fr-FR">
                <a:latin typeface="Times New Roman" charset="0"/>
                <a:ea typeface="MS PGothic" charset="0"/>
              </a:rPr>
              <a:t>Cela vous permettra d’avoir un avant-goût de l’ambiance et des services proposés par tous les organismes d’accompagnement, ce qui vous facilitera la tâche pour choisir l’organisme principal qui assurera votre suivi (voir plus bas)</a:t>
            </a:r>
          </a:p>
          <a:p>
            <a:pPr eaLnBrk="1" hangingPunct="1">
              <a:spcBef>
                <a:spcPct val="0"/>
              </a:spcBef>
            </a:pPr>
            <a:r>
              <a:rPr lang="fr-FR" b="1">
                <a:latin typeface="Times New Roman" charset="0"/>
                <a:ea typeface="MS PGothic" charset="0"/>
              </a:rPr>
              <a:t>Etape 5 : Créer le business plan</a:t>
            </a:r>
          </a:p>
          <a:p>
            <a:r>
              <a:rPr lang="fr-FR">
                <a:latin typeface="Times New Roman" charset="0"/>
                <a:ea typeface="MS PGothic" charset="0"/>
              </a:rPr>
              <a:t>Le business plan, c’est le dossier complet qui détaillera votre projet, les résultats de l’étude de marché,  et la prévision de l’ensemble des recettes et des dépenses, poste par poste et mois par mois, souvent pour les 3 premières années de l’entreprise. Une chose est claire : il est très rare que les recettes et dépenses des 3 premières années d’une entreprise correspondent à ce qui a été prévu dans le business plan.</a:t>
            </a:r>
          </a:p>
          <a:p>
            <a:r>
              <a:rPr lang="fr-FR">
                <a:latin typeface="Times New Roman" charset="0"/>
                <a:ea typeface="MS PGothic" charset="0"/>
              </a:rPr>
              <a:t>Pourquoi en faire un alors ? C’est tout d’abord l’occasion pour vous </a:t>
            </a:r>
            <a:r>
              <a:rPr lang="fr-FR" b="1">
                <a:latin typeface="Times New Roman" charset="0"/>
                <a:ea typeface="MS PGothic" charset="0"/>
              </a:rPr>
              <a:t>de bien poser les choses</a:t>
            </a:r>
            <a:r>
              <a:rPr lang="fr-FR">
                <a:latin typeface="Times New Roman" charset="0"/>
                <a:ea typeface="MS PGothic" charset="0"/>
              </a:rPr>
              <a:t> et de structurer votre pensée. Le simple fait de devoir mettre des chiffres dans les cases des recettes et dépenses chaque mois vous force à y penser et à déterminer comment vous comptez atteindre les chiffres de vente.</a:t>
            </a:r>
          </a:p>
          <a:p>
            <a:r>
              <a:rPr lang="fr-FR">
                <a:latin typeface="Times New Roman" charset="0"/>
                <a:ea typeface="MS PGothic" charset="0"/>
              </a:rPr>
              <a:t>C’est également une fois le business plan élaboré que vous pourrez déterminer de combien d’argent vous avez besoin, étape indispensable avant d’aller voir les investisseurs. C’est également en élaborant le business plan que vous allez choisir votre structure juridique, avec l’aide de votre interlocuteur principal.</a:t>
            </a:r>
          </a:p>
          <a:p>
            <a:r>
              <a:rPr lang="fr-FR">
                <a:latin typeface="Times New Roman" charset="0"/>
                <a:ea typeface="MS PGothic" charset="0"/>
              </a:rPr>
              <a:t>L’autre intérêt est que ce document est indispensable si vous voulez convaincre des investisseurs – organismes, banques, business angels, etc. – de vous prêter de l’argent. Votre personnalité et votre capacité à convaincre joueront bien sûr un grand rôle, mais c’est sur le business plan qu’ils s’appuieront pour déterminer s’ils croient suffisamment en votre projet pour y risquer de l’argent.</a:t>
            </a:r>
          </a:p>
          <a:p>
            <a:r>
              <a:rPr lang="fr-FR" b="1">
                <a:latin typeface="Times New Roman" charset="0"/>
                <a:ea typeface="MS PGothic" charset="0"/>
              </a:rPr>
              <a:t>Le business plan est un document difficile à élaborer seul</a:t>
            </a:r>
            <a:r>
              <a:rPr lang="fr-FR">
                <a:latin typeface="Times New Roman" charset="0"/>
                <a:ea typeface="MS PGothic" charset="0"/>
              </a:rPr>
              <a:t>, en particulier si vous ne l’avez jamais fait auparavant, et sur c’est sur ce point que votre interlocuteur principal  apportera sa plus grande plus value. </a:t>
            </a:r>
          </a:p>
          <a:p>
            <a:pPr eaLnBrk="1" hangingPunct="1">
              <a:spcBef>
                <a:spcPct val="0"/>
              </a:spcBef>
            </a:pPr>
            <a:r>
              <a:rPr lang="fr-FR" b="1">
                <a:latin typeface="Times New Roman" charset="0"/>
                <a:ea typeface="MS PGothic" charset="0"/>
              </a:rPr>
              <a:t>étape 6 : Rencontrer, choisir et convaincre les investisseurs</a:t>
            </a:r>
          </a:p>
          <a:p>
            <a:pPr eaLnBrk="1" hangingPunct="1">
              <a:spcBef>
                <a:spcPct val="0"/>
              </a:spcBef>
            </a:pPr>
            <a:r>
              <a:rPr lang="fr-FR">
                <a:latin typeface="Times New Roman" charset="0"/>
                <a:ea typeface="MS PGothic" charset="0"/>
              </a:rPr>
              <a:t>Armé de votre business plan en béton terminé avec l’aide de l’organisme, il est temps d’aller rencontrer les investisseurs pour les convaincre d’investir dans votre entreprise.</a:t>
            </a:r>
          </a:p>
          <a:p>
            <a:pPr eaLnBrk="1" hangingPunct="1">
              <a:spcBef>
                <a:spcPct val="0"/>
              </a:spcBef>
            </a:pPr>
            <a:r>
              <a:rPr lang="fr-FR" b="1">
                <a:latin typeface="Times New Roman" charset="0"/>
                <a:ea typeface="MS PGothic" charset="0"/>
              </a:rPr>
              <a:t>étape 7 : Créer votre entreprise !</a:t>
            </a:r>
          </a:p>
          <a:p>
            <a:r>
              <a:rPr lang="fr-FR">
                <a:latin typeface="Times New Roman" charset="0"/>
                <a:ea typeface="MS PGothic" charset="0"/>
              </a:rPr>
              <a:t>Ça y est, après moult épreuves vous avez triomphé de tous les obstacles, vous avez obtenu tous les financements dont vous avez besoin, et vous pouvez enfin vous rendre à la Chambre de Commerce ou la Chambre des Métiers pour accomplir les formalités de création.</a:t>
            </a:r>
          </a:p>
          <a:p>
            <a:r>
              <a:rPr lang="fr-FR">
                <a:latin typeface="Times New Roman" charset="0"/>
                <a:ea typeface="MS PGothic" charset="0"/>
              </a:rPr>
              <a:t>Bravo ! Fêtez ce succès comme il se doit ! </a:t>
            </a:r>
            <a:r>
              <a:rPr lang="fr-FR" b="1">
                <a:latin typeface="Times New Roman" charset="0"/>
                <a:ea typeface="MS PGothic" charset="0"/>
              </a:rPr>
              <a:t>Sortez la bouteille de champagne</a:t>
            </a:r>
            <a:r>
              <a:rPr lang="fr-FR">
                <a:latin typeface="Times New Roman" charset="0"/>
                <a:ea typeface="MS PGothic" charset="0"/>
              </a:rPr>
              <a:t> que vous avez mise au frais pour l’occasion et faites-la péter !</a:t>
            </a:r>
            <a:r>
              <a:rPr lang="fr-FR" b="1">
                <a:latin typeface="Times New Roman" charset="0"/>
                <a:ea typeface="MS PGothic" charset="0"/>
              </a:rPr>
              <a:t> Célébrez l’évènement</a:t>
            </a:r>
            <a:r>
              <a:rPr lang="fr-FR">
                <a:latin typeface="Times New Roman" charset="0"/>
                <a:ea typeface="MS PGothic" charset="0"/>
              </a:rPr>
              <a:t> avec des proches que vous aimez, faites-vous plaisir en allant dans un excellent restaurant avec votre conjoint, bref savourez ce moment qui restera à jamais gravé dans votre mémoire. Vous l’avez bien mérité.</a:t>
            </a:r>
          </a:p>
          <a:p>
            <a:r>
              <a:rPr lang="fr-FR">
                <a:latin typeface="Times New Roman" charset="0"/>
                <a:ea typeface="MS PGothic" charset="0"/>
              </a:rPr>
              <a:t>Puis </a:t>
            </a:r>
            <a:r>
              <a:rPr lang="fr-FR" b="1">
                <a:latin typeface="Times New Roman" charset="0"/>
                <a:ea typeface="MS PGothic" charset="0"/>
              </a:rPr>
              <a:t>remettez-vous au travail</a:t>
            </a:r>
            <a:r>
              <a:rPr lang="fr-FR">
                <a:latin typeface="Times New Roman" charset="0"/>
                <a:ea typeface="MS PGothic" charset="0"/>
              </a:rPr>
              <a:t>. À fond. Créer votre entreprise a été une aventure merveilleuse et éprouvante, et une nouvelle encore plus passionnante et dangereuse vous attend à présent : la faire croître pour qu’elle survive, puis pour qu’elle vous offre ce que vous attendez d’elle, que ce soit la joie de faire ce que vous aimez pour longtemps, l’argent, la liberté et l’indépendance, la satisfaction profonde d’apporter de la valeur à la société tout en étant payé à votre juste valeur, le plaisir de contribuer en créant des emplois.</a:t>
            </a:r>
          </a:p>
          <a:p>
            <a:r>
              <a:rPr lang="fr-FR">
                <a:latin typeface="Times New Roman" charset="0"/>
                <a:ea typeface="MS PGothic" charset="0"/>
              </a:rPr>
              <a:t>Le sujet de cet article n’est pas de développer votre entreprise (j’en ferai peut-être un autre sur le sujet), mais sachez que </a:t>
            </a:r>
            <a:r>
              <a:rPr lang="fr-FR" b="1">
                <a:latin typeface="Times New Roman" charset="0"/>
                <a:ea typeface="MS PGothic" charset="0"/>
              </a:rPr>
              <a:t>la plus grande erreur que font les créateurs d’entreprise débutants est de ne pas se focaliser sur la vente</a:t>
            </a:r>
            <a:r>
              <a:rPr lang="fr-FR">
                <a:latin typeface="Times New Roman" charset="0"/>
                <a:ea typeface="MS PGothic" charset="0"/>
              </a:rPr>
              <a:t>. Ils passent 80% de leur temps sur des tâches annexes, comme chercher le design de leur carte de visite, choisir leur mobilier de bureau, peaufiner le texte de leur plaquette, s’occuper du design de leur site web, etc., et 20% de leur temps à chercher de nouveaux clients pour vendre leurs produits ou services.</a:t>
            </a:r>
          </a:p>
          <a:p>
            <a:r>
              <a:rPr lang="fr-FR">
                <a:latin typeface="Times New Roman" charset="0"/>
                <a:ea typeface="MS PGothic" charset="0"/>
              </a:rPr>
              <a:t>Pour réussir c’est l’inverse qu’il faut faire : </a:t>
            </a:r>
            <a:r>
              <a:rPr lang="fr-FR" b="1">
                <a:latin typeface="Times New Roman" charset="0"/>
                <a:ea typeface="MS PGothic" charset="0"/>
              </a:rPr>
              <a:t>vous devez passer 80% de votre temps à vendre</a:t>
            </a:r>
            <a:r>
              <a:rPr lang="fr-FR">
                <a:latin typeface="Times New Roman" charset="0"/>
                <a:ea typeface="MS PGothic" charset="0"/>
              </a:rPr>
              <a:t> car sans ventes, tout le reste ne servira à rien. Quand vous aurez suffisamment de clients pour assurer au moins le paiement des frais fixes (loyer, salaire, etc.) alors vous pourrez passer du temps à créer votre carte de visite, choisir votre mobilier de bureau et la couleur des murs.</a:t>
            </a:r>
          </a:p>
          <a:p>
            <a:r>
              <a:rPr lang="fr-FR">
                <a:latin typeface="Times New Roman" charset="0"/>
                <a:ea typeface="MS PGothic" charset="0"/>
              </a:rPr>
              <a:t>Donc</a:t>
            </a:r>
            <a:r>
              <a:rPr lang="fr-FR" b="1">
                <a:latin typeface="Times New Roman" charset="0"/>
                <a:ea typeface="MS PGothic" charset="0"/>
              </a:rPr>
              <a:t> travaillez d’arrache-pied pour trouver vos premiers clients</a:t>
            </a:r>
            <a:r>
              <a:rPr lang="fr-FR">
                <a:latin typeface="Times New Roman" charset="0"/>
                <a:ea typeface="MS PGothic" charset="0"/>
              </a:rPr>
              <a:t>, puis les suivants, consacrez tous vos efforts à cela sans relâche, et une fois que vous avez convaincu les premiers faites-en sorte qu’ils soient tellement enchantés qu’ils en parlent à tous leurs amis. Votre super fauteuil de président et votre fond d’écran viendront après.</a:t>
            </a:r>
          </a:p>
          <a:p>
            <a:pPr eaLnBrk="1" hangingPunct="1">
              <a:spcBef>
                <a:spcPct val="0"/>
              </a:spcBef>
            </a:pPr>
            <a:endParaRPr lang="fr-FR" b="1">
              <a:latin typeface="Times New Roman" charset="0"/>
              <a:ea typeface="MS PGothic" charset="0"/>
            </a:endParaRPr>
          </a:p>
          <a:p>
            <a:endParaRPr lang="fr-FR">
              <a:latin typeface="Times New Roman" charset="0"/>
              <a:ea typeface="MS PGothic" charset="0"/>
            </a:endParaRPr>
          </a:p>
          <a:p>
            <a:r>
              <a:rPr lang="fr-FR" b="1">
                <a:latin typeface="Times New Roman" charset="0"/>
                <a:ea typeface="MS PGothic" charset="0"/>
              </a:rPr>
              <a:t>Votre dossier n’a pas besoin d’être très étoffé au départ</a:t>
            </a:r>
            <a:r>
              <a:rPr lang="fr-FR">
                <a:latin typeface="Times New Roman" charset="0"/>
                <a:ea typeface="MS PGothic" charset="0"/>
              </a:rPr>
              <a:t>, 2 à 4 pages peuvent suffire, ensuite l’organisme que vous allez choisir va vous aider à le compléter. Indiquez simplement :</a:t>
            </a:r>
          </a:p>
          <a:p>
            <a:r>
              <a:rPr lang="fr-FR">
                <a:latin typeface="Times New Roman" charset="0"/>
                <a:ea typeface="MS PGothic" charset="0"/>
              </a:rPr>
              <a:t>Le nom envisagé de votre entreprise, ainsi que celui de votre produit phare si vous en avez un</a:t>
            </a:r>
          </a:p>
          <a:p>
            <a:r>
              <a:rPr lang="fr-FR">
                <a:latin typeface="Times New Roman" charset="0"/>
                <a:ea typeface="MS PGothic" charset="0"/>
              </a:rPr>
              <a:t>Son secteur</a:t>
            </a:r>
          </a:p>
          <a:p>
            <a:r>
              <a:rPr lang="fr-FR">
                <a:latin typeface="Times New Roman" charset="0"/>
                <a:ea typeface="MS PGothic" charset="0"/>
              </a:rPr>
              <a:t>En quelques lignes, le but de votre entreprise, et ce qui la différenciera des autres, si possible résumé dans votre slogan</a:t>
            </a:r>
          </a:p>
          <a:p>
            <a:r>
              <a:rPr lang="fr-FR">
                <a:latin typeface="Times New Roman" charset="0"/>
                <a:ea typeface="MS PGothic" charset="0"/>
              </a:rPr>
              <a:t>Les résultats de votre étude de marché : </a:t>
            </a:r>
          </a:p>
          <a:p>
            <a:pPr lvl="1"/>
            <a:r>
              <a:rPr lang="fr-FR">
                <a:latin typeface="Times New Roman" charset="0"/>
                <a:ea typeface="MS PGothic" charset="0"/>
              </a:rPr>
              <a:t>La taille globale du marché si vous l’avez</a:t>
            </a:r>
          </a:p>
          <a:p>
            <a:pPr lvl="1"/>
            <a:r>
              <a:rPr lang="fr-FR">
                <a:latin typeface="Times New Roman" charset="0"/>
                <a:ea typeface="MS PGothic" charset="0"/>
              </a:rPr>
              <a:t>Les résultats qualitatifs et quantitatifs des recherches que vous avez menées auprès des clients de ce secteur</a:t>
            </a:r>
          </a:p>
          <a:p>
            <a:pPr lvl="1"/>
            <a:r>
              <a:rPr lang="fr-FR">
                <a:latin typeface="Times New Roman" charset="0"/>
                <a:ea typeface="MS PGothic" charset="0"/>
              </a:rPr>
              <a:t>Les résultats qualitatifs et quantitatifs des recherches que vous avez menées auprès des compétiteurs de ce secteur</a:t>
            </a:r>
          </a:p>
          <a:p>
            <a:r>
              <a:rPr lang="fr-FR">
                <a:latin typeface="Times New Roman" charset="0"/>
                <a:ea typeface="MS PGothic" charset="0"/>
              </a:rPr>
              <a:t>Une estimation, même vague, du CA envisagé lors de la 1ère année et éventuellement des 3 premières (l’organisme d’accompagnement vous aidera à faire un véritable business plan ensuite)</a:t>
            </a:r>
          </a:p>
          <a:p>
            <a:r>
              <a:rPr lang="fr-FR">
                <a:latin typeface="Times New Roman" charset="0"/>
                <a:ea typeface="MS PGothic" charset="0"/>
              </a:rPr>
              <a:t>Ce dont vous avez besoin en terme d’accompagnement et de financements</a:t>
            </a:r>
          </a:p>
          <a:p>
            <a:r>
              <a:rPr lang="fr-FR">
                <a:latin typeface="Times New Roman" charset="0"/>
                <a:ea typeface="MS PGothic" charset="0"/>
              </a:rPr>
              <a:t>Soyez concis, soyez percutant, le but est que les personnes des organismes d’accompagnement puissent se faire rapidement une idée de ce que vous proposez et du potentiel de votre projet.</a:t>
            </a:r>
          </a:p>
          <a:p>
            <a:pPr eaLnBrk="1" hangingPunct="1">
              <a:spcBef>
                <a:spcPct val="0"/>
              </a:spcBef>
            </a:pPr>
            <a:endParaRPr lang="fr-FR" b="1">
              <a:latin typeface="Times New Roman" charset="0"/>
              <a:ea typeface="MS PGothic" charset="0"/>
            </a:endParaRPr>
          </a:p>
          <a:p>
            <a:pPr eaLnBrk="1" hangingPunct="1">
              <a:spcBef>
                <a:spcPct val="0"/>
              </a:spcBef>
            </a:pPr>
            <a:endParaRPr lang="fr-FR" b="1">
              <a:latin typeface="Times New Roman" charset="0"/>
              <a:ea typeface="MS PGothic" charset="0"/>
            </a:endParaRPr>
          </a:p>
          <a:p>
            <a:endParaRPr lang="fr-FR">
              <a:latin typeface="Times New Roman" charset="0"/>
              <a:ea typeface="MS PGothic" charset="0"/>
            </a:endParaRPr>
          </a:p>
        </p:txBody>
      </p:sp>
      <p:sp>
        <p:nvSpPr>
          <p:cNvPr id="119811"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fld id="{22150E9F-B892-B842-9EAF-63C09284F3CB}" type="slidenum">
              <a:rPr lang="fr-FR" sz="1200"/>
              <a:pPr/>
              <a:t>60</a:t>
            </a:fld>
            <a:endParaRPr lang="fr-FR"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Espace réservé de l'image des diapositives 1"/>
          <p:cNvSpPr>
            <a:spLocks noGrp="1" noRot="1" noChangeAspect="1" noTextEdit="1"/>
          </p:cNvSpPr>
          <p:nvPr>
            <p:ph type="sldImg"/>
          </p:nvPr>
        </p:nvSpPr>
        <p:spPr>
          <a:ln/>
        </p:spPr>
      </p:sp>
      <p:sp>
        <p:nvSpPr>
          <p:cNvPr id="121858"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fr-FR" b="1">
                <a:latin typeface="Times New Roman" charset="0"/>
                <a:ea typeface="MS PGothic" charset="0"/>
              </a:rPr>
              <a:t>1</a:t>
            </a:r>
            <a:r>
              <a:rPr lang="fr-FR" b="1" baseline="30000">
                <a:latin typeface="Times New Roman" charset="0"/>
                <a:ea typeface="MS PGothic" charset="0"/>
              </a:rPr>
              <a:t>er</a:t>
            </a:r>
            <a:r>
              <a:rPr lang="fr-FR" b="1">
                <a:latin typeface="Times New Roman" charset="0"/>
                <a:ea typeface="MS PGothic" charset="0"/>
              </a:rPr>
              <a:t>e étape : Trouver une idée </a:t>
            </a:r>
            <a:r>
              <a:rPr lang="fr-FR">
                <a:latin typeface="Times New Roman" charset="0"/>
                <a:ea typeface="MS PGothic" charset="0"/>
              </a:rPr>
              <a:t>à partir de vos passions, à partir de vos compétences, une idée d’entreprise innovante, Être à l’écoute : on parle de l’entrepreneuriat</a:t>
            </a:r>
          </a:p>
          <a:p>
            <a:pPr eaLnBrk="1" hangingPunct="1">
              <a:buFont typeface="Wingdings 3" charset="0"/>
              <a:buNone/>
            </a:pPr>
            <a:r>
              <a:rPr lang="fr-FR">
                <a:solidFill>
                  <a:srgbClr val="FF0000"/>
                </a:solidFill>
                <a:latin typeface="Berlin Sans FB" charset="0"/>
                <a:ea typeface="MS PGothic" charset="0"/>
              </a:rPr>
              <a:t>L’entrepreneuriat ou l’entreprenariat</a:t>
            </a:r>
          </a:p>
          <a:p>
            <a:r>
              <a:rPr lang="fr-FR">
                <a:latin typeface="Berlin Sans FB" charset="0"/>
                <a:ea typeface="MS PGothic" charset="0"/>
              </a:rPr>
              <a:t>Le terme « entrepreneuriat » vient de l’anglais </a:t>
            </a:r>
            <a:r>
              <a:rPr lang="fr-FR" i="1">
                <a:latin typeface="Berlin Sans FB" charset="0"/>
                <a:ea typeface="MS PGothic" charset="0"/>
              </a:rPr>
              <a:t>« entrepreneurship »</a:t>
            </a:r>
            <a:r>
              <a:rPr lang="fr-FR">
                <a:latin typeface="Berlin Sans FB" charset="0"/>
                <a:ea typeface="MS PGothic" charset="0"/>
              </a:rPr>
              <a:t> qui est le reflet d’une idéologie considérant </a:t>
            </a:r>
            <a:r>
              <a:rPr lang="fr-FR">
                <a:solidFill>
                  <a:srgbClr val="FF0000"/>
                </a:solidFill>
                <a:latin typeface="Berlin Sans FB" charset="0"/>
                <a:ea typeface="MS PGothic" charset="0"/>
              </a:rPr>
              <a:t>l’esprit d’entreprise </a:t>
            </a:r>
            <a:r>
              <a:rPr lang="fr-FR">
                <a:latin typeface="Berlin Sans FB" charset="0"/>
                <a:ea typeface="MS PGothic" charset="0"/>
              </a:rPr>
              <a:t>comme un facteur décisif de création de richesses.</a:t>
            </a:r>
          </a:p>
          <a:p>
            <a:r>
              <a:rPr lang="fr-FR">
                <a:latin typeface="Berlin Sans FB" charset="0"/>
                <a:ea typeface="MS PGothic" charset="0"/>
              </a:rPr>
              <a:t>La première définition fait référence à l’acte d’entreprendre : « est entrepreneur » celui qui entreprend quelque chose.</a:t>
            </a:r>
          </a:p>
          <a:p>
            <a:pPr>
              <a:buFont typeface="Wingdings 3" charset="0"/>
              <a:buNone/>
            </a:pPr>
            <a:r>
              <a:rPr lang="fr-FR">
                <a:latin typeface="Berlin Sans FB" charset="0"/>
                <a:ea typeface="MS PGothic" charset="0"/>
              </a:rPr>
              <a:t>La deuxième, dans une perspective économique, est entrepreneur : </a:t>
            </a:r>
          </a:p>
          <a:p>
            <a:pPr>
              <a:buFont typeface="Wingdings" charset="0"/>
              <a:buChar char="Ø"/>
            </a:pPr>
            <a:r>
              <a:rPr lang="fr-FR">
                <a:latin typeface="Berlin Sans FB" charset="0"/>
                <a:ea typeface="MS PGothic" charset="0"/>
              </a:rPr>
              <a:t>Celui qui a </a:t>
            </a:r>
            <a:r>
              <a:rPr lang="fr-FR">
                <a:solidFill>
                  <a:srgbClr val="FF0000"/>
                </a:solidFill>
                <a:latin typeface="Berlin Sans FB" charset="0"/>
                <a:ea typeface="MS PGothic" charset="0"/>
              </a:rPr>
              <a:t>le gout du risque</a:t>
            </a:r>
            <a:r>
              <a:rPr lang="fr-FR">
                <a:latin typeface="Berlin Sans FB" charset="0"/>
                <a:ea typeface="MS PGothic" charset="0"/>
              </a:rPr>
              <a:t>, Qui dirige une entreprise pour son propre compte, Qui met en œuvre les divers facteurs de production en vue de vendre des produits ou des services et Qui a le goût du profit.</a:t>
            </a:r>
            <a:endParaRPr lang="fr-FR">
              <a:solidFill>
                <a:srgbClr val="FF0000"/>
              </a:solidFill>
              <a:latin typeface="Berlin Sans FB" charset="0"/>
              <a:ea typeface="MS PGothic" charset="0"/>
            </a:endParaRPr>
          </a:p>
          <a:p>
            <a:pPr>
              <a:buFont typeface="Wingdings 3" charset="0"/>
              <a:buNone/>
            </a:pPr>
            <a:r>
              <a:rPr lang="fr-FR" sz="1400">
                <a:latin typeface="Berlin Sans FB" charset="0"/>
                <a:ea typeface="MS PGothic" charset="0"/>
              </a:rPr>
              <a:t>L’entrepreneuriat est un concept qui couvre : </a:t>
            </a:r>
            <a:r>
              <a:rPr lang="fr-FR">
                <a:latin typeface="Berlin Sans FB" charset="0"/>
                <a:ea typeface="MS PGothic" charset="0"/>
              </a:rPr>
              <a:t>l’identification des opportunités d’affaires en termes de besoin, l’imagination une façon de répondre à ce besoin avant que d’autres ne le fassent et la poursuite et la concrétisation, indépendamment des ressources. </a:t>
            </a:r>
          </a:p>
          <a:p>
            <a:pPr>
              <a:buFont typeface="Wingdings 3" charset="0"/>
              <a:buNone/>
            </a:pPr>
            <a:r>
              <a:rPr lang="fr-FR" b="1">
                <a:latin typeface="Berlin Sans FB" charset="0"/>
                <a:ea typeface="MS PGothic" charset="0"/>
              </a:rPr>
              <a:t>Deux écoles de la pensée entrepreneuriale :</a:t>
            </a:r>
          </a:p>
          <a:p>
            <a:pPr>
              <a:buFont typeface="Wingdings 3" charset="0"/>
              <a:buNone/>
            </a:pPr>
            <a:r>
              <a:rPr lang="fr-FR">
                <a:latin typeface="Berlin Sans FB" charset="0"/>
                <a:ea typeface="MS PGothic" charset="0"/>
              </a:rPr>
              <a:t>1) La première école prétend que l'on est née avec les capacités d’entreprendre (ninnéisme) , soit on les a, soit on ne les a pas (un état d’esprit).</a:t>
            </a:r>
          </a:p>
          <a:p>
            <a:pPr>
              <a:buFont typeface="Wingdings 3" charset="0"/>
              <a:buNone/>
            </a:pPr>
            <a:r>
              <a:rPr lang="fr-FR">
                <a:latin typeface="Berlin Sans FB" charset="0"/>
                <a:ea typeface="MS PGothic" charset="0"/>
              </a:rPr>
              <a:t> 2) La seconde école prétend que l'on peut apprendre à entreprendre. L'entrepreneuriat serait donc une question d'un comportement. Il s'agit donc d'apprendre (</a:t>
            </a:r>
            <a:r>
              <a:rPr lang="fr-FR">
                <a:solidFill>
                  <a:srgbClr val="FF0000"/>
                </a:solidFill>
                <a:latin typeface="Berlin Sans FB" charset="0"/>
                <a:ea typeface="MS PGothic" charset="0"/>
              </a:rPr>
              <a:t>l’esprit d'entreprendre)</a:t>
            </a:r>
            <a:r>
              <a:rPr lang="fr-FR">
                <a:latin typeface="Berlin Sans FB" charset="0"/>
                <a:ea typeface="MS PGothic" charset="0"/>
              </a:rPr>
              <a:t>. </a:t>
            </a:r>
          </a:p>
          <a:p>
            <a:pPr eaLnBrk="1" hangingPunct="1">
              <a:spcBef>
                <a:spcPct val="0"/>
              </a:spcBef>
            </a:pPr>
            <a:r>
              <a:rPr lang="fr-FR" b="1">
                <a:latin typeface="Times New Roman" charset="0"/>
                <a:ea typeface="MS PGothic" charset="0"/>
              </a:rPr>
              <a:t>Deux profils d’entrepreneurs :</a:t>
            </a:r>
          </a:p>
          <a:p>
            <a:r>
              <a:rPr lang="fr-FR">
                <a:latin typeface="Berlin Sans FB" charset="0"/>
                <a:ea typeface="MS PGothic" charset="0"/>
              </a:rPr>
              <a:t>Profil PIC : Pérennité, Indépendance et croissance</a:t>
            </a:r>
          </a:p>
          <a:p>
            <a:r>
              <a:rPr lang="fr-FR">
                <a:latin typeface="Berlin Sans FB" charset="0"/>
                <a:ea typeface="MS PGothic" charset="0"/>
              </a:rPr>
              <a:t>Profil CAP: Croissance, Autonomie et Pérennité.</a:t>
            </a:r>
          </a:p>
          <a:p>
            <a:r>
              <a:rPr lang="fr-FR" b="1">
                <a:latin typeface="Times New Roman" charset="0"/>
                <a:ea typeface="MS PGothic" charset="0"/>
              </a:rPr>
              <a:t>2</a:t>
            </a:r>
            <a:r>
              <a:rPr lang="fr-FR" b="1" baseline="30000">
                <a:latin typeface="Times New Roman" charset="0"/>
                <a:ea typeface="MS PGothic" charset="0"/>
              </a:rPr>
              <a:t>ème</a:t>
            </a:r>
            <a:r>
              <a:rPr lang="fr-FR" b="1">
                <a:latin typeface="Times New Roman" charset="0"/>
                <a:ea typeface="MS PGothic" charset="0"/>
              </a:rPr>
              <a:t> étape : </a:t>
            </a:r>
            <a:r>
              <a:rPr lang="fr-FR">
                <a:latin typeface="Times New Roman" charset="0"/>
                <a:ea typeface="MS PGothic" charset="0"/>
              </a:rPr>
              <a:t>L’étude de marché va vous permettre notamment de déterminer :</a:t>
            </a:r>
          </a:p>
          <a:p>
            <a:r>
              <a:rPr lang="fr-FR">
                <a:latin typeface="Times New Roman" charset="0"/>
                <a:ea typeface="MS PGothic" charset="0"/>
              </a:rPr>
              <a:t>Le type de votre marché : allez-vous vous adresser plus particulièrement aux particuliers (BtoC), aux entreprises (BtoB), aux deux (dans quelle proportion ?) ?</a:t>
            </a:r>
          </a:p>
          <a:p>
            <a:r>
              <a:rPr lang="fr-FR">
                <a:latin typeface="Times New Roman" charset="0"/>
                <a:ea typeface="MS PGothic" charset="0"/>
              </a:rPr>
              <a:t>Qui votre produit ou votre service intéresse. Déterminer votre client type (son âge, son niveau d’études, son métier, ses loisirs, où il vit, son statut matrimonial, ) et pourquoi il est intéressé par votre produit ou service vous sera d’une grande aide pour mettre en place votre marketing ensuite.</a:t>
            </a:r>
          </a:p>
          <a:p>
            <a:r>
              <a:rPr lang="fr-FR">
                <a:latin typeface="Times New Roman" charset="0"/>
                <a:ea typeface="MS PGothic" charset="0"/>
              </a:rPr>
              <a:t>Quels sont vos concurrents : quel est leur nombre, leur taille, les produits et services qu’ils proposent, à quel prix.</a:t>
            </a:r>
          </a:p>
          <a:p>
            <a:r>
              <a:rPr lang="fr-FR" b="1">
                <a:latin typeface="Times New Roman" charset="0"/>
                <a:ea typeface="MS PGothic" charset="0"/>
              </a:rPr>
              <a:t>3</a:t>
            </a:r>
            <a:r>
              <a:rPr lang="fr-FR" b="1" baseline="30000">
                <a:latin typeface="Times New Roman" charset="0"/>
                <a:ea typeface="MS PGothic" charset="0"/>
              </a:rPr>
              <a:t>ème</a:t>
            </a:r>
            <a:r>
              <a:rPr lang="fr-FR" b="1">
                <a:latin typeface="Times New Roman" charset="0"/>
                <a:ea typeface="MS PGothic" charset="0"/>
              </a:rPr>
              <a:t> étape : </a:t>
            </a:r>
            <a:r>
              <a:rPr lang="fr-FR">
                <a:latin typeface="Times New Roman" charset="0"/>
                <a:ea typeface="MS PGothic" charset="0"/>
              </a:rPr>
              <a:t>Une fois que vous aurez validé votre idée grâce à l’étude de marché préliminaire, il est temps de créer le dossier qui vous servira de base pour rencontrer les organismes d’accompagnement à l’étape 4.</a:t>
            </a:r>
          </a:p>
          <a:p>
            <a:r>
              <a:rPr lang="fr-FR" b="1">
                <a:latin typeface="Times New Roman" charset="0"/>
                <a:ea typeface="MS PGothic" charset="0"/>
              </a:rPr>
              <a:t>4</a:t>
            </a:r>
            <a:r>
              <a:rPr lang="fr-FR" b="1" baseline="30000">
                <a:latin typeface="Times New Roman" charset="0"/>
                <a:ea typeface="MS PGothic" charset="0"/>
              </a:rPr>
              <a:t>ème</a:t>
            </a:r>
            <a:r>
              <a:rPr lang="fr-FR" b="1">
                <a:latin typeface="Times New Roman" charset="0"/>
                <a:ea typeface="MS PGothic" charset="0"/>
              </a:rPr>
              <a:t> etape : </a:t>
            </a:r>
            <a:r>
              <a:rPr lang="fr-FR">
                <a:latin typeface="Times New Roman" charset="0"/>
                <a:ea typeface="MS PGothic" charset="0"/>
              </a:rPr>
              <a:t>Pour le moment vous n’avez pas vraiment confronté votre idée au monde réel. Certes, vous avez fait l’étude de marché et vous en avez probablement parlé à vos amis, mais vous n’avez pas encore eu d’avis objectif, désintéressé sur votre idée</a:t>
            </a:r>
          </a:p>
          <a:p>
            <a:r>
              <a:rPr lang="fr-FR">
                <a:latin typeface="Times New Roman" charset="0"/>
                <a:ea typeface="MS PGothic" charset="0"/>
              </a:rPr>
              <a:t>C’est dans ce but, mais pas seulement, que vous allez rencontrer </a:t>
            </a:r>
            <a:r>
              <a:rPr lang="fr-FR" u="sng">
                <a:latin typeface="Times New Roman" charset="0"/>
                <a:ea typeface="MS PGothic" charset="0"/>
              </a:rPr>
              <a:t>tous</a:t>
            </a:r>
            <a:r>
              <a:rPr lang="fr-FR">
                <a:latin typeface="Times New Roman" charset="0"/>
                <a:ea typeface="MS PGothic" charset="0"/>
              </a:rPr>
              <a:t> les organismes d’accompagnement à la création de votre ville. En plus de ce premier avis sur votre projet, cette série de rencontres vous sera bénéfique sur de nombreux points :</a:t>
            </a:r>
          </a:p>
          <a:p>
            <a:r>
              <a:rPr lang="fr-FR">
                <a:latin typeface="Times New Roman" charset="0"/>
                <a:ea typeface="MS PGothic" charset="0"/>
              </a:rPr>
              <a:t>Vous commencerez à vous </a:t>
            </a:r>
            <a:r>
              <a:rPr lang="fr-FR" u="sng">
                <a:latin typeface="Times New Roman" charset="0"/>
                <a:ea typeface="MS PGothic" charset="0"/>
              </a:rPr>
              <a:t>tisser un réseau</a:t>
            </a:r>
            <a:r>
              <a:rPr lang="fr-FR">
                <a:latin typeface="Times New Roman" charset="0"/>
                <a:ea typeface="MS PGothic" charset="0"/>
              </a:rPr>
              <a:t> dans le milieu de la création d’entreprises de votre ville qui pourra vous être fort utile par la suite (personnellement c’est là que j’ai trouvé mes premiers clients !)</a:t>
            </a:r>
          </a:p>
          <a:p>
            <a:r>
              <a:rPr lang="fr-FR">
                <a:latin typeface="Times New Roman" charset="0"/>
                <a:ea typeface="MS PGothic" charset="0"/>
              </a:rPr>
              <a:t>Vous découvrirez </a:t>
            </a:r>
            <a:r>
              <a:rPr lang="fr-FR" b="1">
                <a:latin typeface="Times New Roman" charset="0"/>
                <a:ea typeface="MS PGothic" charset="0"/>
              </a:rPr>
              <a:t>toutes les ressources auxquelles vous avez droit</a:t>
            </a:r>
            <a:r>
              <a:rPr lang="fr-FR">
                <a:latin typeface="Times New Roman" charset="0"/>
                <a:ea typeface="MS PGothic" charset="0"/>
              </a:rPr>
              <a:t> en tant que créateur d’entreprise, y compris les subventions et les prêts sans intérêt auxquels vous pourrez prétendre.</a:t>
            </a:r>
          </a:p>
          <a:p>
            <a:r>
              <a:rPr lang="fr-FR">
                <a:latin typeface="Times New Roman" charset="0"/>
                <a:ea typeface="MS PGothic" charset="0"/>
              </a:rPr>
              <a:t>Vous rencontrerez d’autres créateurs d’entreprise comme vous, ce qui pourra faire naître des relations d’affaires et d’amitié qui pourront durer des années (ou même la vie entière !)</a:t>
            </a:r>
          </a:p>
          <a:p>
            <a:r>
              <a:rPr lang="fr-FR">
                <a:latin typeface="Times New Roman" charset="0"/>
                <a:ea typeface="MS PGothic" charset="0"/>
              </a:rPr>
              <a:t>Cela vous permettra d’avoir un avant-goût de l’ambiance et des services proposés par tous les organismes d’accompagnement, ce qui vous facilitera la tâche pour choisir l’organisme principal qui assurera votre suivi (voir plus bas)</a:t>
            </a:r>
          </a:p>
          <a:p>
            <a:pPr eaLnBrk="1" hangingPunct="1">
              <a:spcBef>
                <a:spcPct val="0"/>
              </a:spcBef>
            </a:pPr>
            <a:r>
              <a:rPr lang="fr-FR" b="1">
                <a:latin typeface="Times New Roman" charset="0"/>
                <a:ea typeface="MS PGothic" charset="0"/>
              </a:rPr>
              <a:t>Etape 5 : Créer le business plan</a:t>
            </a:r>
          </a:p>
          <a:p>
            <a:r>
              <a:rPr lang="fr-FR">
                <a:latin typeface="Times New Roman" charset="0"/>
                <a:ea typeface="MS PGothic" charset="0"/>
              </a:rPr>
              <a:t>Le business plan, c’est le dossier complet qui détaillera votre projet, les résultats de l’étude de marché,  et la prévision de l’ensemble des recettes et des dépenses, poste par poste et mois par mois, souvent pour les 3 premières années de l’entreprise. Une chose est claire : il est très rare que les recettes et dépenses des 3 premières années d’une entreprise correspondent à ce qui a été prévu dans le business plan.</a:t>
            </a:r>
          </a:p>
          <a:p>
            <a:r>
              <a:rPr lang="fr-FR">
                <a:latin typeface="Times New Roman" charset="0"/>
                <a:ea typeface="MS PGothic" charset="0"/>
              </a:rPr>
              <a:t>Pourquoi en faire un alors ? C’est tout d’abord l’occasion pour vous </a:t>
            </a:r>
            <a:r>
              <a:rPr lang="fr-FR" b="1">
                <a:latin typeface="Times New Roman" charset="0"/>
                <a:ea typeface="MS PGothic" charset="0"/>
              </a:rPr>
              <a:t>de bien poser les choses</a:t>
            </a:r>
            <a:r>
              <a:rPr lang="fr-FR">
                <a:latin typeface="Times New Roman" charset="0"/>
                <a:ea typeface="MS PGothic" charset="0"/>
              </a:rPr>
              <a:t> et de structurer votre pensée. Le simple fait de devoir mettre des chiffres dans les cases des recettes et dépenses chaque mois vous force à y penser et à déterminer comment vous comptez atteindre les chiffres de vente.</a:t>
            </a:r>
          </a:p>
          <a:p>
            <a:r>
              <a:rPr lang="fr-FR">
                <a:latin typeface="Times New Roman" charset="0"/>
                <a:ea typeface="MS PGothic" charset="0"/>
              </a:rPr>
              <a:t>C’est également une fois le business plan élaboré que vous pourrez déterminer de combien d’argent vous avez besoin, étape indispensable avant d’aller voir les investisseurs. C’est également en élaborant le business plan que vous allez choisir votre structure juridique, avec l’aide de votre interlocuteur principal.</a:t>
            </a:r>
          </a:p>
          <a:p>
            <a:r>
              <a:rPr lang="fr-FR">
                <a:latin typeface="Times New Roman" charset="0"/>
                <a:ea typeface="MS PGothic" charset="0"/>
              </a:rPr>
              <a:t>L’autre intérêt est que ce document est indispensable si vous voulez convaincre des investisseurs – organismes, banques, business angels, etc. – de vous prêter de l’argent. Votre personnalité et votre capacité à convaincre joueront bien sûr un grand rôle, mais c’est sur le business plan qu’ils s’appuieront pour déterminer s’ils croient suffisamment en votre projet pour y risquer de l’argent.</a:t>
            </a:r>
          </a:p>
          <a:p>
            <a:r>
              <a:rPr lang="fr-FR" b="1">
                <a:latin typeface="Times New Roman" charset="0"/>
                <a:ea typeface="MS PGothic" charset="0"/>
              </a:rPr>
              <a:t>Le business plan est un document difficile à élaborer seul</a:t>
            </a:r>
            <a:r>
              <a:rPr lang="fr-FR">
                <a:latin typeface="Times New Roman" charset="0"/>
                <a:ea typeface="MS PGothic" charset="0"/>
              </a:rPr>
              <a:t>, en particulier si vous ne l’avez jamais fait auparavant, et sur c’est sur ce point que votre interlocuteur principal  apportera sa plus grande plus value. </a:t>
            </a:r>
          </a:p>
          <a:p>
            <a:pPr eaLnBrk="1" hangingPunct="1">
              <a:spcBef>
                <a:spcPct val="0"/>
              </a:spcBef>
            </a:pPr>
            <a:r>
              <a:rPr lang="fr-FR" b="1">
                <a:latin typeface="Times New Roman" charset="0"/>
                <a:ea typeface="MS PGothic" charset="0"/>
              </a:rPr>
              <a:t>étape 6 : Rencontrer, choisir et convaincre les investisseurs</a:t>
            </a:r>
          </a:p>
          <a:p>
            <a:pPr eaLnBrk="1" hangingPunct="1">
              <a:spcBef>
                <a:spcPct val="0"/>
              </a:spcBef>
            </a:pPr>
            <a:r>
              <a:rPr lang="fr-FR">
                <a:latin typeface="Times New Roman" charset="0"/>
                <a:ea typeface="MS PGothic" charset="0"/>
              </a:rPr>
              <a:t>Armé de votre business plan en béton terminé avec l’aide de l’organisme, il est temps d’aller rencontrer les investisseurs pour les convaincre d’investir dans votre entreprise.</a:t>
            </a:r>
          </a:p>
          <a:p>
            <a:pPr eaLnBrk="1" hangingPunct="1">
              <a:spcBef>
                <a:spcPct val="0"/>
              </a:spcBef>
            </a:pPr>
            <a:r>
              <a:rPr lang="fr-FR" b="1">
                <a:latin typeface="Times New Roman" charset="0"/>
                <a:ea typeface="MS PGothic" charset="0"/>
              </a:rPr>
              <a:t>étape 7 : Créer votre entreprise !</a:t>
            </a:r>
          </a:p>
          <a:p>
            <a:r>
              <a:rPr lang="fr-FR">
                <a:latin typeface="Times New Roman" charset="0"/>
                <a:ea typeface="MS PGothic" charset="0"/>
              </a:rPr>
              <a:t>Ça y est, après moult épreuves vous avez triomphé de tous les obstacles, vous avez obtenu tous les financements dont vous avez besoin, et vous pouvez enfin vous rendre à la Chambre de Commerce ou la Chambre des Métiers pour accomplir les formalités de création.</a:t>
            </a:r>
          </a:p>
          <a:p>
            <a:r>
              <a:rPr lang="fr-FR">
                <a:latin typeface="Times New Roman" charset="0"/>
                <a:ea typeface="MS PGothic" charset="0"/>
              </a:rPr>
              <a:t>Bravo ! Fêtez ce succès comme il se doit ! </a:t>
            </a:r>
            <a:r>
              <a:rPr lang="fr-FR" b="1">
                <a:latin typeface="Times New Roman" charset="0"/>
                <a:ea typeface="MS PGothic" charset="0"/>
              </a:rPr>
              <a:t>Sortez la bouteille de champagne</a:t>
            </a:r>
            <a:r>
              <a:rPr lang="fr-FR">
                <a:latin typeface="Times New Roman" charset="0"/>
                <a:ea typeface="MS PGothic" charset="0"/>
              </a:rPr>
              <a:t> que vous avez mise au frais pour l’occasion et faites-la péter !</a:t>
            </a:r>
            <a:r>
              <a:rPr lang="fr-FR" b="1">
                <a:latin typeface="Times New Roman" charset="0"/>
                <a:ea typeface="MS PGothic" charset="0"/>
              </a:rPr>
              <a:t> Célébrez l’évènement</a:t>
            </a:r>
            <a:r>
              <a:rPr lang="fr-FR">
                <a:latin typeface="Times New Roman" charset="0"/>
                <a:ea typeface="MS PGothic" charset="0"/>
              </a:rPr>
              <a:t> avec des proches que vous aimez, faites-vous plaisir en allant dans un excellent restaurant avec votre conjoint, bref savourez ce moment qui restera à jamais gravé dans votre mémoire. Vous l’avez bien mérité.</a:t>
            </a:r>
          </a:p>
          <a:p>
            <a:r>
              <a:rPr lang="fr-FR">
                <a:latin typeface="Times New Roman" charset="0"/>
                <a:ea typeface="MS PGothic" charset="0"/>
              </a:rPr>
              <a:t>Puis </a:t>
            </a:r>
            <a:r>
              <a:rPr lang="fr-FR" b="1">
                <a:latin typeface="Times New Roman" charset="0"/>
                <a:ea typeface="MS PGothic" charset="0"/>
              </a:rPr>
              <a:t>remettez-vous au travail</a:t>
            </a:r>
            <a:r>
              <a:rPr lang="fr-FR">
                <a:latin typeface="Times New Roman" charset="0"/>
                <a:ea typeface="MS PGothic" charset="0"/>
              </a:rPr>
              <a:t>. À fond. Créer votre entreprise a été une aventure merveilleuse et éprouvante, et une nouvelle encore plus passionnante et dangereuse vous attend à présent : la faire croître pour qu’elle survive, puis pour qu’elle vous offre ce que vous attendez d’elle, que ce soit la joie de faire ce que vous aimez pour longtemps, l’argent, la liberté et l’indépendance, la satisfaction profonde d’apporter de la valeur à la société tout en étant payé à votre juste valeur, le plaisir de contribuer en créant des emplois.</a:t>
            </a:r>
          </a:p>
          <a:p>
            <a:r>
              <a:rPr lang="fr-FR">
                <a:latin typeface="Times New Roman" charset="0"/>
                <a:ea typeface="MS PGothic" charset="0"/>
              </a:rPr>
              <a:t>Le sujet de cet article n’est pas de développer votre entreprise (j’en ferai peut-être un autre sur le sujet), mais sachez que </a:t>
            </a:r>
            <a:r>
              <a:rPr lang="fr-FR" b="1">
                <a:latin typeface="Times New Roman" charset="0"/>
                <a:ea typeface="MS PGothic" charset="0"/>
              </a:rPr>
              <a:t>la plus grande erreur que font les créateurs d’entreprise débutants est de ne pas se focaliser sur la vente</a:t>
            </a:r>
            <a:r>
              <a:rPr lang="fr-FR">
                <a:latin typeface="Times New Roman" charset="0"/>
                <a:ea typeface="MS PGothic" charset="0"/>
              </a:rPr>
              <a:t>. Ils passent 80% de leur temps sur des tâches annexes, comme chercher le design de leur carte de visite, choisir leur mobilier de bureau, peaufiner le texte de leur plaquette, s’occuper du design de leur site web, etc., et 20% de leur temps à chercher de nouveaux clients pour vendre leurs produits ou services.</a:t>
            </a:r>
          </a:p>
          <a:p>
            <a:r>
              <a:rPr lang="fr-FR">
                <a:latin typeface="Times New Roman" charset="0"/>
                <a:ea typeface="MS PGothic" charset="0"/>
              </a:rPr>
              <a:t>Pour réussir c’est l’inverse qu’il faut faire : </a:t>
            </a:r>
            <a:r>
              <a:rPr lang="fr-FR" b="1">
                <a:latin typeface="Times New Roman" charset="0"/>
                <a:ea typeface="MS PGothic" charset="0"/>
              </a:rPr>
              <a:t>vous devez passer 80% de votre temps à vendre</a:t>
            </a:r>
            <a:r>
              <a:rPr lang="fr-FR">
                <a:latin typeface="Times New Roman" charset="0"/>
                <a:ea typeface="MS PGothic" charset="0"/>
              </a:rPr>
              <a:t> car sans ventes, tout le reste ne servira à rien. Quand vous aurez suffisamment de clients pour assurer au moins le paiement des frais fixes (loyer, salaire, etc.) alors vous pourrez passer du temps à créer votre carte de visite, choisir votre mobilier de bureau et la couleur des murs.</a:t>
            </a:r>
          </a:p>
          <a:p>
            <a:r>
              <a:rPr lang="fr-FR">
                <a:latin typeface="Times New Roman" charset="0"/>
                <a:ea typeface="MS PGothic" charset="0"/>
              </a:rPr>
              <a:t>Donc</a:t>
            </a:r>
            <a:r>
              <a:rPr lang="fr-FR" b="1">
                <a:latin typeface="Times New Roman" charset="0"/>
                <a:ea typeface="MS PGothic" charset="0"/>
              </a:rPr>
              <a:t> travaillez d’arrache-pied pour trouver vos premiers clients</a:t>
            </a:r>
            <a:r>
              <a:rPr lang="fr-FR">
                <a:latin typeface="Times New Roman" charset="0"/>
                <a:ea typeface="MS PGothic" charset="0"/>
              </a:rPr>
              <a:t>, puis les suivants, consacrez tous vos efforts à cela sans relâche, et une fois que vous avez convaincu les premiers faites-en sorte qu’ils soient tellement enchantés qu’ils en parlent à tous leurs amis. Votre super fauteuil de président et votre fond d’écran viendront après.</a:t>
            </a:r>
          </a:p>
          <a:p>
            <a:pPr eaLnBrk="1" hangingPunct="1">
              <a:spcBef>
                <a:spcPct val="0"/>
              </a:spcBef>
            </a:pPr>
            <a:endParaRPr lang="fr-FR" b="1">
              <a:latin typeface="Times New Roman" charset="0"/>
              <a:ea typeface="MS PGothic" charset="0"/>
            </a:endParaRPr>
          </a:p>
          <a:p>
            <a:endParaRPr lang="fr-FR">
              <a:latin typeface="Times New Roman" charset="0"/>
              <a:ea typeface="MS PGothic" charset="0"/>
            </a:endParaRPr>
          </a:p>
          <a:p>
            <a:r>
              <a:rPr lang="fr-FR" b="1">
                <a:latin typeface="Times New Roman" charset="0"/>
                <a:ea typeface="MS PGothic" charset="0"/>
              </a:rPr>
              <a:t>Votre dossier n’a pas besoin d’être très étoffé au départ</a:t>
            </a:r>
            <a:r>
              <a:rPr lang="fr-FR">
                <a:latin typeface="Times New Roman" charset="0"/>
                <a:ea typeface="MS PGothic" charset="0"/>
              </a:rPr>
              <a:t>, 2 à 4 pages peuvent suffire, ensuite l’organisme que vous allez choisir va vous aider à le compléter. Indiquez simplement :</a:t>
            </a:r>
          </a:p>
          <a:p>
            <a:r>
              <a:rPr lang="fr-FR">
                <a:latin typeface="Times New Roman" charset="0"/>
                <a:ea typeface="MS PGothic" charset="0"/>
              </a:rPr>
              <a:t>Le nom envisagé de votre entreprise, ainsi que celui de votre produit phare si vous en avez un</a:t>
            </a:r>
          </a:p>
          <a:p>
            <a:r>
              <a:rPr lang="fr-FR">
                <a:latin typeface="Times New Roman" charset="0"/>
                <a:ea typeface="MS PGothic" charset="0"/>
              </a:rPr>
              <a:t>Son secteur</a:t>
            </a:r>
          </a:p>
          <a:p>
            <a:r>
              <a:rPr lang="fr-FR">
                <a:latin typeface="Times New Roman" charset="0"/>
                <a:ea typeface="MS PGothic" charset="0"/>
              </a:rPr>
              <a:t>En quelques lignes, le but de votre entreprise, et ce qui la différenciera des autres, si possible résumé dans votre slogan</a:t>
            </a:r>
          </a:p>
          <a:p>
            <a:r>
              <a:rPr lang="fr-FR">
                <a:latin typeface="Times New Roman" charset="0"/>
                <a:ea typeface="MS PGothic" charset="0"/>
              </a:rPr>
              <a:t>Les résultats de votre étude de marché : </a:t>
            </a:r>
          </a:p>
          <a:p>
            <a:pPr lvl="1"/>
            <a:r>
              <a:rPr lang="fr-FR">
                <a:latin typeface="Times New Roman" charset="0"/>
                <a:ea typeface="MS PGothic" charset="0"/>
              </a:rPr>
              <a:t>La taille globale du marché si vous l’avez</a:t>
            </a:r>
          </a:p>
          <a:p>
            <a:pPr lvl="1"/>
            <a:r>
              <a:rPr lang="fr-FR">
                <a:latin typeface="Times New Roman" charset="0"/>
                <a:ea typeface="MS PGothic" charset="0"/>
              </a:rPr>
              <a:t>Les résultats qualitatifs et quantitatifs des recherches que vous avez menées auprès des clients de ce secteur</a:t>
            </a:r>
          </a:p>
          <a:p>
            <a:pPr lvl="1"/>
            <a:r>
              <a:rPr lang="fr-FR">
                <a:latin typeface="Times New Roman" charset="0"/>
                <a:ea typeface="MS PGothic" charset="0"/>
              </a:rPr>
              <a:t>Les résultats qualitatifs et quantitatifs des recherches que vous avez menées auprès des compétiteurs de ce secteur</a:t>
            </a:r>
          </a:p>
          <a:p>
            <a:r>
              <a:rPr lang="fr-FR">
                <a:latin typeface="Times New Roman" charset="0"/>
                <a:ea typeface="MS PGothic" charset="0"/>
              </a:rPr>
              <a:t>Une estimation, même vague, du CA envisagé lors de la 1ère année et éventuellement des 3 premières (l’organisme d’accompagnement vous aidera à faire un véritable business plan ensuite)</a:t>
            </a:r>
          </a:p>
          <a:p>
            <a:r>
              <a:rPr lang="fr-FR">
                <a:latin typeface="Times New Roman" charset="0"/>
                <a:ea typeface="MS PGothic" charset="0"/>
              </a:rPr>
              <a:t>Ce dont vous avez besoin en terme d’accompagnement et de financements</a:t>
            </a:r>
          </a:p>
          <a:p>
            <a:r>
              <a:rPr lang="fr-FR">
                <a:latin typeface="Times New Roman" charset="0"/>
                <a:ea typeface="MS PGothic" charset="0"/>
              </a:rPr>
              <a:t>Soyez concis, soyez percutant, le but est que les personnes des organismes d’accompagnement puissent se faire rapidement une idée de ce que vous proposez et du potentiel de votre projet.</a:t>
            </a:r>
          </a:p>
          <a:p>
            <a:pPr eaLnBrk="1" hangingPunct="1">
              <a:spcBef>
                <a:spcPct val="0"/>
              </a:spcBef>
            </a:pPr>
            <a:endParaRPr lang="fr-FR" b="1">
              <a:latin typeface="Times New Roman" charset="0"/>
              <a:ea typeface="MS PGothic" charset="0"/>
            </a:endParaRPr>
          </a:p>
          <a:p>
            <a:pPr eaLnBrk="1" hangingPunct="1">
              <a:spcBef>
                <a:spcPct val="0"/>
              </a:spcBef>
            </a:pPr>
            <a:endParaRPr lang="fr-FR" b="1">
              <a:latin typeface="Times New Roman" charset="0"/>
              <a:ea typeface="MS PGothic" charset="0"/>
            </a:endParaRPr>
          </a:p>
          <a:p>
            <a:endParaRPr lang="fr-FR">
              <a:latin typeface="Times New Roman" charset="0"/>
              <a:ea typeface="MS PGothic" charset="0"/>
            </a:endParaRPr>
          </a:p>
        </p:txBody>
      </p:sp>
      <p:sp>
        <p:nvSpPr>
          <p:cNvPr id="121859"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fld id="{F583FCB7-C9C8-5643-9614-2B183ACA65CF}" type="slidenum">
              <a:rPr lang="fr-FR" sz="1200"/>
              <a:pPr/>
              <a:t>61</a:t>
            </a:fld>
            <a:endParaRPr lang="fr-FR" sz="12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fld id="{5567A3CE-B13D-7449-9CDC-1CFF9393015D}" type="slidenum">
              <a:rPr lang="fr-FR" sz="1200">
                <a:latin typeface="Arial" charset="0"/>
              </a:rPr>
              <a:pPr/>
              <a:t>62</a:t>
            </a:fld>
            <a:endParaRPr lang="fr-FR" sz="1200">
              <a:latin typeface="Arial" charset="0"/>
            </a:endParaRPr>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Times New Roman" charset="0"/>
              <a:ea typeface="MS PGothic"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fld id="{71AF637F-77E1-F840-AB46-D7E799407BDF}" type="slidenum">
              <a:rPr lang="en-US" sz="1200">
                <a:latin typeface="Arial" charset="0"/>
              </a:rPr>
              <a:pPr/>
              <a:t>72</a:t>
            </a:fld>
            <a:endParaRPr lang="en-US" sz="1200">
              <a:latin typeface="Arial" charset="0"/>
            </a:endParaRPr>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zh-CN">
              <a:latin typeface="Times New Roman" charset="0"/>
              <a:ea typeface="SimSun" charset="0"/>
              <a:cs typeface="SimSu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Espace réservé de l'image des diapositives 1"/>
          <p:cNvSpPr>
            <a:spLocks noGrp="1" noRot="1" noChangeAspect="1" noTextEdit="1"/>
          </p:cNvSpPr>
          <p:nvPr>
            <p:ph type="sldImg"/>
          </p:nvPr>
        </p:nvSpPr>
        <p:spPr>
          <a:ln/>
        </p:spPr>
      </p:sp>
      <p:sp>
        <p:nvSpPr>
          <p:cNvPr id="25602" name="Espace réservé des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solidFill>
                  <a:srgbClr val="FF0000"/>
                </a:solidFill>
                <a:latin typeface="Times New Roman" charset="0"/>
                <a:ea typeface="MS PGothic" charset="0"/>
              </a:rPr>
              <a:t>Le mot « organisation » peut être utilisé pour désigner une entité, (comme une entreprise, une association), </a:t>
            </a:r>
          </a:p>
          <a:p>
            <a:r>
              <a:rPr lang="fr-FR">
                <a:solidFill>
                  <a:srgbClr val="FF0000"/>
                </a:solidFill>
                <a:latin typeface="Times New Roman" charset="0"/>
                <a:ea typeface="MS PGothic" charset="0"/>
              </a:rPr>
              <a:t>la façon dont cette entité est agencée, (par exemple la façon dont on a divisé et réparti les tâches entre les participants à l'entité), </a:t>
            </a:r>
          </a:p>
          <a:p>
            <a:r>
              <a:rPr lang="fr-FR">
                <a:solidFill>
                  <a:srgbClr val="FF0000"/>
                </a:solidFill>
                <a:latin typeface="Times New Roman" charset="0"/>
                <a:ea typeface="MS PGothic" charset="0"/>
              </a:rPr>
              <a:t>ou encore pour désigner l'action d'organiser, c'est-à-dire l'ensemble des actes et des processus qui contribuent à construire l'entité et à l'agencer</a:t>
            </a:r>
          </a:p>
        </p:txBody>
      </p:sp>
      <p:sp>
        <p:nvSpPr>
          <p:cNvPr id="25603"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fld id="{51DE6AF6-0DBF-E147-9A6C-C7A94C93274F}" type="slidenum">
              <a:rPr lang="fr-FR" sz="1200"/>
              <a:pPr/>
              <a:t>7</a:t>
            </a:fld>
            <a:endParaRPr lang="fr-F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Espace réservé de l'image des diapositives 1"/>
          <p:cNvSpPr>
            <a:spLocks noGrp="1" noRot="1" noChangeAspect="1" noTextEdit="1"/>
          </p:cNvSpPr>
          <p:nvPr>
            <p:ph type="sldImg"/>
          </p:nvPr>
        </p:nvSpPr>
        <p:spPr>
          <a:ln/>
        </p:spPr>
      </p:sp>
      <p:sp>
        <p:nvSpPr>
          <p:cNvPr id="27650" name="Espace réservé des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a typeface="MS PGothic" charset="0"/>
            </a:endParaRPr>
          </a:p>
        </p:txBody>
      </p:sp>
      <p:sp>
        <p:nvSpPr>
          <p:cNvPr id="27651"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fld id="{B46B107C-79D2-5C4C-906F-61D22018FB91}" type="slidenum">
              <a:rPr lang="fr-FR" sz="1200"/>
              <a:pPr/>
              <a:t>8</a:t>
            </a:fld>
            <a:endParaRPr lang="fr-F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Espace réservé de l'image des diapositives 1"/>
          <p:cNvSpPr>
            <a:spLocks noGrp="1" noRot="1" noChangeAspect="1" noTextEdit="1"/>
          </p:cNvSpPr>
          <p:nvPr>
            <p:ph type="sldImg"/>
          </p:nvPr>
        </p:nvSpPr>
        <p:spPr>
          <a:ln/>
        </p:spPr>
      </p:sp>
      <p:sp>
        <p:nvSpPr>
          <p:cNvPr id="29698" name="Espace réservé des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a typeface="MS PGothic" charset="0"/>
            </a:endParaRPr>
          </a:p>
        </p:txBody>
      </p:sp>
      <p:sp>
        <p:nvSpPr>
          <p:cNvPr id="29699"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fld id="{E8386C7E-233C-064E-A5C2-5D5AC9505B8D}" type="slidenum">
              <a:rPr lang="fr-FR" sz="1200"/>
              <a:pPr/>
              <a:t>9</a:t>
            </a:fld>
            <a:endParaRPr lang="fr-F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Espace réservé de l'image des diapositives 1"/>
          <p:cNvSpPr>
            <a:spLocks noGrp="1" noRot="1" noChangeAspect="1" noTextEdit="1"/>
          </p:cNvSpPr>
          <p:nvPr>
            <p:ph type="sldImg"/>
          </p:nvPr>
        </p:nvSpPr>
        <p:spPr>
          <a:ln/>
        </p:spPr>
      </p:sp>
      <p:sp>
        <p:nvSpPr>
          <p:cNvPr id="31746" name="Espace réservé des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a typeface="MS PGothic" charset="0"/>
            </a:endParaRPr>
          </a:p>
        </p:txBody>
      </p:sp>
      <p:sp>
        <p:nvSpPr>
          <p:cNvPr id="31747"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fld id="{DC03D316-CE36-8947-AB27-99BF4F36CDE8}" type="slidenum">
              <a:rPr lang="fr-FR" sz="1200"/>
              <a:pPr/>
              <a:t>10</a:t>
            </a:fld>
            <a:endParaRPr lang="fr-F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Espace réservé de l'image des diapositives 1"/>
          <p:cNvSpPr>
            <a:spLocks noGrp="1" noRot="1" noChangeAspect="1" noTextEdit="1"/>
          </p:cNvSpPr>
          <p:nvPr>
            <p:ph type="sldImg"/>
          </p:nvPr>
        </p:nvSpPr>
        <p:spPr>
          <a:ln/>
        </p:spPr>
      </p:sp>
      <p:sp>
        <p:nvSpPr>
          <p:cNvPr id="34818" name="Espace réservé des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atin typeface="Calibri" charset="0"/>
              <a:ea typeface="MS PGothic" charset="0"/>
            </a:endParaRPr>
          </a:p>
          <a:p>
            <a:r>
              <a:rPr lang="fr-FR">
                <a:latin typeface="Calibri" charset="0"/>
                <a:ea typeface="MS PGothic" charset="0"/>
              </a:rPr>
              <a:t> </a:t>
            </a:r>
          </a:p>
        </p:txBody>
      </p:sp>
      <p:sp>
        <p:nvSpPr>
          <p:cNvPr id="34819"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fld id="{C2376182-E1A4-5D46-8A63-826CCBC628AF}" type="slidenum">
              <a:rPr lang="fr-FR" sz="1200"/>
              <a:pPr/>
              <a:t>12</a:t>
            </a:fld>
            <a:endParaRPr lang="fr-F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Espace réservé de l'image des diapositives 1"/>
          <p:cNvSpPr>
            <a:spLocks noGrp="1" noRot="1" noChangeAspect="1" noTextEdit="1"/>
          </p:cNvSpPr>
          <p:nvPr>
            <p:ph type="sldImg"/>
          </p:nvPr>
        </p:nvSpPr>
        <p:spPr>
          <a:ln/>
        </p:spPr>
      </p:sp>
      <p:sp>
        <p:nvSpPr>
          <p:cNvPr id="36866" name="Espace réservé des not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atin typeface="Calibri" charset="0"/>
              <a:ea typeface="MS PGothic" charset="0"/>
            </a:endParaRPr>
          </a:p>
          <a:p>
            <a:r>
              <a:rPr lang="fr-FR">
                <a:latin typeface="Calibri" charset="0"/>
                <a:ea typeface="MS PGothic" charset="0"/>
              </a:rPr>
              <a:t> </a:t>
            </a:r>
          </a:p>
        </p:txBody>
      </p:sp>
      <p:sp>
        <p:nvSpPr>
          <p:cNvPr id="36867"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fld id="{60F65D82-8F53-5B47-A276-E07109AE2FEA}" type="slidenum">
              <a:rPr lang="fr-FR" sz="1200"/>
              <a:pPr/>
              <a:t>13</a:t>
            </a:fld>
            <a:endParaRPr lang="fr-F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5" name="Rectangle à coins arrondis 10"/>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Sous-titr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fr-FR" smtClean="0"/>
              <a:t>Cliquez pour modifier le style des sous-titres du masque</a:t>
            </a:r>
            <a:endParaRPr lang="en-US"/>
          </a:p>
        </p:txBody>
      </p:sp>
      <p:sp>
        <p:nvSpPr>
          <p:cNvPr id="8" name="Titr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fr-FR" smtClean="0"/>
              <a:t>Cliquez pour modifier le style du titre</a:t>
            </a:r>
            <a:endParaRPr lang="en-US"/>
          </a:p>
        </p:txBody>
      </p:sp>
      <p:sp>
        <p:nvSpPr>
          <p:cNvPr id="11" name="Espace réservé de la date 27"/>
          <p:cNvSpPr>
            <a:spLocks noGrp="1"/>
          </p:cNvSpPr>
          <p:nvPr>
            <p:ph type="dt" sz="half" idx="10"/>
          </p:nvPr>
        </p:nvSpPr>
        <p:spPr/>
        <p:txBody>
          <a:bodyPr/>
          <a:lstStyle>
            <a:lvl1pPr>
              <a:defRPr/>
            </a:lvl1pPr>
          </a:lstStyle>
          <a:p>
            <a:pPr>
              <a:defRPr/>
            </a:pPr>
            <a:endParaRPr lang="fr-FR"/>
          </a:p>
        </p:txBody>
      </p:sp>
      <p:sp>
        <p:nvSpPr>
          <p:cNvPr id="12" name="Espace réservé du pied de page 16"/>
          <p:cNvSpPr>
            <a:spLocks noGrp="1"/>
          </p:cNvSpPr>
          <p:nvPr>
            <p:ph type="ftr" sz="quarter" idx="11"/>
          </p:nvPr>
        </p:nvSpPr>
        <p:spPr/>
        <p:txBody>
          <a:bodyPr/>
          <a:lstStyle>
            <a:lvl1pPr>
              <a:defRPr/>
            </a:lvl1pPr>
          </a:lstStyle>
          <a:p>
            <a:pPr>
              <a:defRPr/>
            </a:pPr>
            <a:endParaRPr lang="fr-FR"/>
          </a:p>
        </p:txBody>
      </p:sp>
      <p:sp>
        <p:nvSpPr>
          <p:cNvPr id="13" name="Espace réservé du numéro de diapositive 28"/>
          <p:cNvSpPr>
            <a:spLocks noGrp="1"/>
          </p:cNvSpPr>
          <p:nvPr>
            <p:ph type="sldNum" sz="quarter" idx="12"/>
          </p:nvPr>
        </p:nvSpPr>
        <p:spPr/>
        <p:txBody>
          <a:bodyPr/>
          <a:lstStyle>
            <a:lvl1pPr>
              <a:defRPr smtClean="0"/>
            </a:lvl1pPr>
          </a:lstStyle>
          <a:p>
            <a:pPr>
              <a:defRPr/>
            </a:pPr>
            <a:fld id="{DE3A0EF2-59D0-DE42-BE5D-20F291435DBA}" type="slidenum">
              <a:rPr lang="fr-FR"/>
              <a:pPr>
                <a:defRPr/>
              </a:pPr>
              <a:t>‹#›</a:t>
            </a:fld>
            <a:endParaRPr lang="fr-FR"/>
          </a:p>
        </p:txBody>
      </p:sp>
    </p:spTree>
    <p:extLst>
      <p:ext uri="{BB962C8B-B14F-4D97-AF65-F5344CB8AC3E}">
        <p14:creationId xmlns:p14="http://schemas.microsoft.com/office/powerpoint/2010/main" val="427772883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13"/>
          <p:cNvSpPr>
            <a:spLocks noGrp="1"/>
          </p:cNvSpPr>
          <p:nvPr>
            <p:ph type="dt" sz="half" idx="10"/>
          </p:nvPr>
        </p:nvSpPr>
        <p:spPr/>
        <p:txBody>
          <a:bodyPr/>
          <a:lstStyle>
            <a:lvl1pPr>
              <a:defRPr/>
            </a:lvl1pPr>
          </a:lstStyle>
          <a:p>
            <a:pPr>
              <a:defRPr/>
            </a:pPr>
            <a:endParaRPr lang="fr-FR"/>
          </a:p>
        </p:txBody>
      </p:sp>
      <p:sp>
        <p:nvSpPr>
          <p:cNvPr id="5" name="Espace réservé du pied de page 2"/>
          <p:cNvSpPr>
            <a:spLocks noGrp="1"/>
          </p:cNvSpPr>
          <p:nvPr>
            <p:ph type="ftr" sz="quarter" idx="11"/>
          </p:nvPr>
        </p:nvSpPr>
        <p:spPr/>
        <p:txBody>
          <a:bodyPr/>
          <a:lstStyle>
            <a:lvl1pPr>
              <a:defRPr/>
            </a:lvl1pPr>
          </a:lstStyle>
          <a:p>
            <a:pPr>
              <a:defRPr/>
            </a:pPr>
            <a:endParaRPr lang="fr-FR"/>
          </a:p>
        </p:txBody>
      </p:sp>
      <p:sp>
        <p:nvSpPr>
          <p:cNvPr id="6" name="Espace réservé du numéro de diapositive 22"/>
          <p:cNvSpPr>
            <a:spLocks noGrp="1"/>
          </p:cNvSpPr>
          <p:nvPr>
            <p:ph type="sldNum" sz="quarter" idx="12"/>
          </p:nvPr>
        </p:nvSpPr>
        <p:spPr/>
        <p:txBody>
          <a:bodyPr/>
          <a:lstStyle>
            <a:lvl1pPr>
              <a:defRPr/>
            </a:lvl1pPr>
          </a:lstStyle>
          <a:p>
            <a:pPr>
              <a:defRPr/>
            </a:pPr>
            <a:fld id="{554EF407-F061-4944-A65B-D075ABCC689D}" type="slidenum">
              <a:rPr lang="fr-FR"/>
              <a:pPr>
                <a:defRPr/>
              </a:pPr>
              <a:t>‹#›</a:t>
            </a:fld>
            <a:endParaRPr lang="fr-FR"/>
          </a:p>
        </p:txBody>
      </p:sp>
    </p:spTree>
    <p:extLst>
      <p:ext uri="{BB962C8B-B14F-4D97-AF65-F5344CB8AC3E}">
        <p14:creationId xmlns:p14="http://schemas.microsoft.com/office/powerpoint/2010/main" val="3973794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41"/>
            <a:ext cx="2011680" cy="5851525"/>
          </a:xfrm>
        </p:spPr>
        <p:txBody>
          <a:bodyPr vert="eaVert"/>
          <a:lstStyle/>
          <a:p>
            <a:r>
              <a:rPr lang="fr-FR" smtClean="0"/>
              <a:t>Cliquez pour modifier le style du titre</a:t>
            </a:r>
            <a:endParaRPr lang="en-US"/>
          </a:p>
        </p:txBody>
      </p:sp>
      <p:sp>
        <p:nvSpPr>
          <p:cNvPr id="3" name="Espace réservé du texte vertical 2"/>
          <p:cNvSpPr>
            <a:spLocks noGrp="1"/>
          </p:cNvSpPr>
          <p:nvPr>
            <p:ph type="body" orient="vert" idx="1"/>
          </p:nvPr>
        </p:nvSpPr>
        <p:spPr>
          <a:xfrm>
            <a:off x="914400" y="274640"/>
            <a:ext cx="55626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13"/>
          <p:cNvSpPr>
            <a:spLocks noGrp="1"/>
          </p:cNvSpPr>
          <p:nvPr>
            <p:ph type="dt" sz="half" idx="10"/>
          </p:nvPr>
        </p:nvSpPr>
        <p:spPr/>
        <p:txBody>
          <a:bodyPr/>
          <a:lstStyle>
            <a:lvl1pPr>
              <a:defRPr/>
            </a:lvl1pPr>
          </a:lstStyle>
          <a:p>
            <a:pPr>
              <a:defRPr/>
            </a:pPr>
            <a:endParaRPr lang="fr-FR"/>
          </a:p>
        </p:txBody>
      </p:sp>
      <p:sp>
        <p:nvSpPr>
          <p:cNvPr id="5" name="Espace réservé du pied de page 2"/>
          <p:cNvSpPr>
            <a:spLocks noGrp="1"/>
          </p:cNvSpPr>
          <p:nvPr>
            <p:ph type="ftr" sz="quarter" idx="11"/>
          </p:nvPr>
        </p:nvSpPr>
        <p:spPr/>
        <p:txBody>
          <a:bodyPr/>
          <a:lstStyle>
            <a:lvl1pPr>
              <a:defRPr/>
            </a:lvl1pPr>
          </a:lstStyle>
          <a:p>
            <a:pPr>
              <a:defRPr/>
            </a:pPr>
            <a:endParaRPr lang="fr-FR"/>
          </a:p>
        </p:txBody>
      </p:sp>
      <p:sp>
        <p:nvSpPr>
          <p:cNvPr id="6" name="Espace réservé du numéro de diapositive 22"/>
          <p:cNvSpPr>
            <a:spLocks noGrp="1"/>
          </p:cNvSpPr>
          <p:nvPr>
            <p:ph type="sldNum" sz="quarter" idx="12"/>
          </p:nvPr>
        </p:nvSpPr>
        <p:spPr/>
        <p:txBody>
          <a:bodyPr/>
          <a:lstStyle>
            <a:lvl1pPr>
              <a:defRPr/>
            </a:lvl1pPr>
          </a:lstStyle>
          <a:p>
            <a:pPr>
              <a:defRPr/>
            </a:pPr>
            <a:fld id="{17B88675-71AF-0F41-9E59-92E52CE4F5BC}" type="slidenum">
              <a:rPr lang="fr-FR"/>
              <a:pPr>
                <a:defRPr/>
              </a:pPr>
              <a:t>‹#›</a:t>
            </a:fld>
            <a:endParaRPr lang="fr-FR"/>
          </a:p>
        </p:txBody>
      </p:sp>
    </p:spTree>
    <p:extLst>
      <p:ext uri="{BB962C8B-B14F-4D97-AF65-F5344CB8AC3E}">
        <p14:creationId xmlns:p14="http://schemas.microsoft.com/office/powerpoint/2010/main" val="2221520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8" name="Espace réservé du contenu 7"/>
          <p:cNvSpPr>
            <a:spLocks noGrp="1"/>
          </p:cNvSpPr>
          <p:nvPr>
            <p:ph sz="quarter" idx="1"/>
          </p:nvPr>
        </p:nvSpPr>
        <p:spPr>
          <a:xfrm>
            <a:off x="914400" y="1447800"/>
            <a:ext cx="7772400" cy="45720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13"/>
          <p:cNvSpPr>
            <a:spLocks noGrp="1"/>
          </p:cNvSpPr>
          <p:nvPr>
            <p:ph type="dt" sz="half" idx="10"/>
          </p:nvPr>
        </p:nvSpPr>
        <p:spPr/>
        <p:txBody>
          <a:bodyPr/>
          <a:lstStyle>
            <a:lvl1pPr>
              <a:defRPr/>
            </a:lvl1pPr>
          </a:lstStyle>
          <a:p>
            <a:pPr>
              <a:defRPr/>
            </a:pPr>
            <a:endParaRPr lang="fr-FR"/>
          </a:p>
        </p:txBody>
      </p:sp>
      <p:sp>
        <p:nvSpPr>
          <p:cNvPr id="5" name="Espace réservé du pied de page 2"/>
          <p:cNvSpPr>
            <a:spLocks noGrp="1"/>
          </p:cNvSpPr>
          <p:nvPr>
            <p:ph type="ftr" sz="quarter" idx="11"/>
          </p:nvPr>
        </p:nvSpPr>
        <p:spPr/>
        <p:txBody>
          <a:bodyPr/>
          <a:lstStyle>
            <a:lvl1pPr>
              <a:defRPr/>
            </a:lvl1pPr>
          </a:lstStyle>
          <a:p>
            <a:pPr>
              <a:defRPr/>
            </a:pPr>
            <a:endParaRPr lang="fr-FR"/>
          </a:p>
        </p:txBody>
      </p:sp>
      <p:sp>
        <p:nvSpPr>
          <p:cNvPr id="6" name="Espace réservé du numéro de diapositive 22"/>
          <p:cNvSpPr>
            <a:spLocks noGrp="1"/>
          </p:cNvSpPr>
          <p:nvPr>
            <p:ph type="sldNum" sz="quarter" idx="12"/>
          </p:nvPr>
        </p:nvSpPr>
        <p:spPr/>
        <p:txBody>
          <a:bodyPr/>
          <a:lstStyle>
            <a:lvl1pPr>
              <a:defRPr/>
            </a:lvl1pPr>
          </a:lstStyle>
          <a:p>
            <a:pPr>
              <a:defRPr/>
            </a:pPr>
            <a:fld id="{5CDA9213-B6F2-1F44-9379-288C05FF8D36}" type="slidenum">
              <a:rPr lang="fr-FR"/>
              <a:pPr>
                <a:defRPr/>
              </a:pPr>
              <a:t>‹#›</a:t>
            </a:fld>
            <a:endParaRPr lang="fr-FR"/>
          </a:p>
        </p:txBody>
      </p:sp>
    </p:spTree>
    <p:extLst>
      <p:ext uri="{BB962C8B-B14F-4D97-AF65-F5344CB8AC3E}">
        <p14:creationId xmlns:p14="http://schemas.microsoft.com/office/powerpoint/2010/main" val="698906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5" name="Rectangle à coins arrondis 10"/>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re 1"/>
          <p:cNvSpPr>
            <a:spLocks noGrp="1"/>
          </p:cNvSpPr>
          <p:nvPr>
            <p:ph type="title"/>
          </p:nvPr>
        </p:nvSpPr>
        <p:spPr>
          <a:xfrm>
            <a:off x="722313" y="952500"/>
            <a:ext cx="7772400" cy="1362075"/>
          </a:xfrm>
        </p:spPr>
        <p:txBody>
          <a:bodyPr/>
          <a:lstStyle>
            <a:lvl1pPr algn="l">
              <a:buNone/>
              <a:defRPr sz="4000" b="0" cap="none"/>
            </a:lvl1pPr>
          </a:lstStyle>
          <a:p>
            <a:r>
              <a:rPr lang="fr-FR" smtClean="0"/>
              <a:t>Cliquez pour modifier le style du titre</a:t>
            </a:r>
            <a:endParaRPr lang="en-US"/>
          </a:p>
        </p:txBody>
      </p:sp>
      <p:sp>
        <p:nvSpPr>
          <p:cNvPr id="3" name="Espace réservé du texte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fr-FR" smtClean="0"/>
              <a:t>Cliquez pour modifier les styles du texte du masque</a:t>
            </a:r>
          </a:p>
        </p:txBody>
      </p:sp>
      <p:sp>
        <p:nvSpPr>
          <p:cNvPr id="9" name="Espace réservé de la date 3"/>
          <p:cNvSpPr>
            <a:spLocks noGrp="1"/>
          </p:cNvSpPr>
          <p:nvPr>
            <p:ph type="dt" sz="half" idx="10"/>
          </p:nvPr>
        </p:nvSpPr>
        <p:spPr/>
        <p:txBody>
          <a:bodyPr/>
          <a:lstStyle>
            <a:lvl1pPr>
              <a:defRPr/>
            </a:lvl1pPr>
          </a:lstStyle>
          <a:p>
            <a:pPr>
              <a:defRPr/>
            </a:pPr>
            <a:endParaRPr lang="fr-FR"/>
          </a:p>
        </p:txBody>
      </p:sp>
      <p:sp>
        <p:nvSpPr>
          <p:cNvPr id="10" name="Espace réservé du pied de page 4"/>
          <p:cNvSpPr>
            <a:spLocks noGrp="1"/>
          </p:cNvSpPr>
          <p:nvPr>
            <p:ph type="ftr" sz="quarter" idx="11"/>
          </p:nvPr>
        </p:nvSpPr>
        <p:spPr>
          <a:xfrm>
            <a:off x="800100" y="6172200"/>
            <a:ext cx="4000500" cy="457200"/>
          </a:xfrm>
        </p:spPr>
        <p:txBody>
          <a:bodyPr/>
          <a:lstStyle>
            <a:lvl1pPr>
              <a:defRPr/>
            </a:lvl1pPr>
          </a:lstStyle>
          <a:p>
            <a:pPr>
              <a:defRPr/>
            </a:pPr>
            <a:endParaRPr lang="fr-FR"/>
          </a:p>
        </p:txBody>
      </p:sp>
      <p:sp>
        <p:nvSpPr>
          <p:cNvPr id="11" name="Espace réservé du numéro de diapositive 5"/>
          <p:cNvSpPr>
            <a:spLocks noGrp="1"/>
          </p:cNvSpPr>
          <p:nvPr>
            <p:ph type="sldNum" sz="quarter" idx="12"/>
          </p:nvPr>
        </p:nvSpPr>
        <p:spPr>
          <a:xfrm>
            <a:off x="146050" y="6208713"/>
            <a:ext cx="457200" cy="457200"/>
          </a:xfrm>
        </p:spPr>
        <p:txBody>
          <a:bodyPr/>
          <a:lstStyle>
            <a:lvl1pPr>
              <a:defRPr smtClean="0"/>
            </a:lvl1pPr>
          </a:lstStyle>
          <a:p>
            <a:pPr>
              <a:defRPr/>
            </a:pPr>
            <a:fld id="{D45E9ABB-A44F-3847-9CF6-A1E43F200B56}" type="slidenum">
              <a:rPr lang="fr-FR"/>
              <a:pPr>
                <a:defRPr/>
              </a:pPr>
              <a:t>‹#›</a:t>
            </a:fld>
            <a:endParaRPr lang="fr-FR"/>
          </a:p>
        </p:txBody>
      </p:sp>
    </p:spTree>
    <p:extLst>
      <p:ext uri="{BB962C8B-B14F-4D97-AF65-F5344CB8AC3E}">
        <p14:creationId xmlns:p14="http://schemas.microsoft.com/office/powerpoint/2010/main" val="125209469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9" name="Espace réservé du contenu 8"/>
          <p:cNvSpPr>
            <a:spLocks noGrp="1"/>
          </p:cNvSpPr>
          <p:nvPr>
            <p:ph sz="quarter" idx="1"/>
          </p:nvPr>
        </p:nvSpPr>
        <p:spPr>
          <a:xfrm>
            <a:off x="914400" y="1447800"/>
            <a:ext cx="3749040" cy="45720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1" name="Espace réservé du contenu 10"/>
          <p:cNvSpPr>
            <a:spLocks noGrp="1"/>
          </p:cNvSpPr>
          <p:nvPr>
            <p:ph sz="quarter" idx="2"/>
          </p:nvPr>
        </p:nvSpPr>
        <p:spPr>
          <a:xfrm>
            <a:off x="4933950" y="1447800"/>
            <a:ext cx="3749040" cy="45720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13"/>
          <p:cNvSpPr>
            <a:spLocks noGrp="1"/>
          </p:cNvSpPr>
          <p:nvPr>
            <p:ph type="dt" sz="half" idx="10"/>
          </p:nvPr>
        </p:nvSpPr>
        <p:spPr/>
        <p:txBody>
          <a:bodyPr/>
          <a:lstStyle>
            <a:lvl1pPr>
              <a:defRPr/>
            </a:lvl1pPr>
          </a:lstStyle>
          <a:p>
            <a:pPr>
              <a:defRPr/>
            </a:pPr>
            <a:endParaRPr lang="fr-FR"/>
          </a:p>
        </p:txBody>
      </p:sp>
      <p:sp>
        <p:nvSpPr>
          <p:cNvPr id="6" name="Espace réservé du pied de page 2"/>
          <p:cNvSpPr>
            <a:spLocks noGrp="1"/>
          </p:cNvSpPr>
          <p:nvPr>
            <p:ph type="ftr" sz="quarter" idx="11"/>
          </p:nvPr>
        </p:nvSpPr>
        <p:spPr/>
        <p:txBody>
          <a:bodyPr/>
          <a:lstStyle>
            <a:lvl1pPr>
              <a:defRPr/>
            </a:lvl1pPr>
          </a:lstStyle>
          <a:p>
            <a:pPr>
              <a:defRPr/>
            </a:pPr>
            <a:endParaRPr lang="fr-FR"/>
          </a:p>
        </p:txBody>
      </p:sp>
      <p:sp>
        <p:nvSpPr>
          <p:cNvPr id="7" name="Espace réservé du numéro de diapositive 22"/>
          <p:cNvSpPr>
            <a:spLocks noGrp="1"/>
          </p:cNvSpPr>
          <p:nvPr>
            <p:ph type="sldNum" sz="quarter" idx="12"/>
          </p:nvPr>
        </p:nvSpPr>
        <p:spPr/>
        <p:txBody>
          <a:bodyPr/>
          <a:lstStyle>
            <a:lvl1pPr>
              <a:defRPr/>
            </a:lvl1pPr>
          </a:lstStyle>
          <a:p>
            <a:pPr>
              <a:defRPr/>
            </a:pPr>
            <a:fld id="{E0F37F7B-B5EE-1546-A926-11A758D99994}" type="slidenum">
              <a:rPr lang="fr-FR"/>
              <a:pPr>
                <a:defRPr/>
              </a:pPr>
              <a:t>‹#›</a:t>
            </a:fld>
            <a:endParaRPr lang="fr-FR"/>
          </a:p>
        </p:txBody>
      </p:sp>
    </p:spTree>
    <p:extLst>
      <p:ext uri="{BB962C8B-B14F-4D97-AF65-F5344CB8AC3E}">
        <p14:creationId xmlns:p14="http://schemas.microsoft.com/office/powerpoint/2010/main" val="425328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914400" y="273050"/>
            <a:ext cx="7772400" cy="1143000"/>
          </a:xfrm>
        </p:spPr>
        <p:txBody>
          <a:bodyPr/>
          <a:lstStyle>
            <a:lvl1pPr>
              <a:defRPr/>
            </a:lvl1pPr>
          </a:lstStyle>
          <a:p>
            <a:r>
              <a:rPr lang="fr-FR" smtClean="0"/>
              <a:t>Cliquez pour modifier le style du titre</a:t>
            </a:r>
            <a:endParaRPr lang="en-US"/>
          </a:p>
        </p:txBody>
      </p:sp>
      <p:sp>
        <p:nvSpPr>
          <p:cNvPr id="3" name="Espace réservé du texte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fr-FR" smtClean="0"/>
              <a:t>Cliquez pour modifier les styles du texte du masque</a:t>
            </a:r>
          </a:p>
        </p:txBody>
      </p:sp>
      <p:sp>
        <p:nvSpPr>
          <p:cNvPr id="4" name="Espace réservé du texte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fr-FR" smtClean="0"/>
              <a:t>Cliquez pour modifier les styles du texte du masque</a:t>
            </a:r>
          </a:p>
        </p:txBody>
      </p:sp>
      <p:sp>
        <p:nvSpPr>
          <p:cNvPr id="11" name="Espace réservé du contenu 10"/>
          <p:cNvSpPr>
            <a:spLocks noGrp="1"/>
          </p:cNvSpPr>
          <p:nvPr>
            <p:ph sz="half" idx="2"/>
          </p:nvPr>
        </p:nvSpPr>
        <p:spPr>
          <a:xfrm>
            <a:off x="914400" y="2247900"/>
            <a:ext cx="3733800" cy="3886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3" name="Espace réservé du contenu 12"/>
          <p:cNvSpPr>
            <a:spLocks noGrp="1"/>
          </p:cNvSpPr>
          <p:nvPr>
            <p:ph sz="half" idx="4"/>
          </p:nvPr>
        </p:nvSpPr>
        <p:spPr>
          <a:xfrm>
            <a:off x="4953000" y="2247900"/>
            <a:ext cx="3733800" cy="3886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13"/>
          <p:cNvSpPr>
            <a:spLocks noGrp="1"/>
          </p:cNvSpPr>
          <p:nvPr>
            <p:ph type="dt" sz="half" idx="10"/>
          </p:nvPr>
        </p:nvSpPr>
        <p:spPr/>
        <p:txBody>
          <a:bodyPr/>
          <a:lstStyle>
            <a:lvl1pPr>
              <a:defRPr/>
            </a:lvl1pPr>
          </a:lstStyle>
          <a:p>
            <a:pPr>
              <a:defRPr/>
            </a:pPr>
            <a:endParaRPr lang="fr-FR"/>
          </a:p>
        </p:txBody>
      </p:sp>
      <p:sp>
        <p:nvSpPr>
          <p:cNvPr id="8" name="Espace réservé du pied de page 2"/>
          <p:cNvSpPr>
            <a:spLocks noGrp="1"/>
          </p:cNvSpPr>
          <p:nvPr>
            <p:ph type="ftr" sz="quarter" idx="11"/>
          </p:nvPr>
        </p:nvSpPr>
        <p:spPr/>
        <p:txBody>
          <a:bodyPr/>
          <a:lstStyle>
            <a:lvl1pPr>
              <a:defRPr/>
            </a:lvl1pPr>
          </a:lstStyle>
          <a:p>
            <a:pPr>
              <a:defRPr/>
            </a:pPr>
            <a:endParaRPr lang="fr-FR"/>
          </a:p>
        </p:txBody>
      </p:sp>
      <p:sp>
        <p:nvSpPr>
          <p:cNvPr id="9" name="Espace réservé du numéro de diapositive 22"/>
          <p:cNvSpPr>
            <a:spLocks noGrp="1"/>
          </p:cNvSpPr>
          <p:nvPr>
            <p:ph type="sldNum" sz="quarter" idx="12"/>
          </p:nvPr>
        </p:nvSpPr>
        <p:spPr/>
        <p:txBody>
          <a:bodyPr/>
          <a:lstStyle>
            <a:lvl1pPr>
              <a:defRPr/>
            </a:lvl1pPr>
          </a:lstStyle>
          <a:p>
            <a:pPr>
              <a:defRPr/>
            </a:pPr>
            <a:fld id="{9148FB30-B9D1-084D-9388-35E494C3A125}" type="slidenum">
              <a:rPr lang="fr-FR"/>
              <a:pPr>
                <a:defRPr/>
              </a:pPr>
              <a:t>‹#›</a:t>
            </a:fld>
            <a:endParaRPr lang="fr-FR"/>
          </a:p>
        </p:txBody>
      </p:sp>
    </p:spTree>
    <p:extLst>
      <p:ext uri="{BB962C8B-B14F-4D97-AF65-F5344CB8AC3E}">
        <p14:creationId xmlns:p14="http://schemas.microsoft.com/office/powerpoint/2010/main" val="3163729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e la date 13"/>
          <p:cNvSpPr>
            <a:spLocks noGrp="1"/>
          </p:cNvSpPr>
          <p:nvPr>
            <p:ph type="dt" sz="half" idx="10"/>
          </p:nvPr>
        </p:nvSpPr>
        <p:spPr/>
        <p:txBody>
          <a:bodyPr/>
          <a:lstStyle>
            <a:lvl1pPr>
              <a:defRPr/>
            </a:lvl1pPr>
          </a:lstStyle>
          <a:p>
            <a:pPr>
              <a:defRPr/>
            </a:pPr>
            <a:endParaRPr lang="fr-FR"/>
          </a:p>
        </p:txBody>
      </p:sp>
      <p:sp>
        <p:nvSpPr>
          <p:cNvPr id="4" name="Espace réservé du pied de page 2"/>
          <p:cNvSpPr>
            <a:spLocks noGrp="1"/>
          </p:cNvSpPr>
          <p:nvPr>
            <p:ph type="ftr" sz="quarter" idx="11"/>
          </p:nvPr>
        </p:nvSpPr>
        <p:spPr/>
        <p:txBody>
          <a:bodyPr/>
          <a:lstStyle>
            <a:lvl1pPr>
              <a:defRPr/>
            </a:lvl1pPr>
          </a:lstStyle>
          <a:p>
            <a:pPr>
              <a:defRPr/>
            </a:pPr>
            <a:endParaRPr lang="fr-FR"/>
          </a:p>
        </p:txBody>
      </p:sp>
      <p:sp>
        <p:nvSpPr>
          <p:cNvPr id="5" name="Espace réservé du numéro de diapositive 22"/>
          <p:cNvSpPr>
            <a:spLocks noGrp="1"/>
          </p:cNvSpPr>
          <p:nvPr>
            <p:ph type="sldNum" sz="quarter" idx="12"/>
          </p:nvPr>
        </p:nvSpPr>
        <p:spPr/>
        <p:txBody>
          <a:bodyPr/>
          <a:lstStyle>
            <a:lvl1pPr>
              <a:defRPr/>
            </a:lvl1pPr>
          </a:lstStyle>
          <a:p>
            <a:pPr>
              <a:defRPr/>
            </a:pPr>
            <a:fld id="{EB9912D6-4402-A849-84A4-50882CAC6B7F}" type="slidenum">
              <a:rPr lang="fr-FR"/>
              <a:pPr>
                <a:defRPr/>
              </a:pPr>
              <a:t>‹#›</a:t>
            </a:fld>
            <a:endParaRPr lang="fr-FR"/>
          </a:p>
        </p:txBody>
      </p:sp>
    </p:spTree>
    <p:extLst>
      <p:ext uri="{BB962C8B-B14F-4D97-AF65-F5344CB8AC3E}">
        <p14:creationId xmlns:p14="http://schemas.microsoft.com/office/powerpoint/2010/main" val="3256888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3"/>
          <p:cNvSpPr>
            <a:spLocks noGrp="1"/>
          </p:cNvSpPr>
          <p:nvPr>
            <p:ph type="dt" sz="half" idx="10"/>
          </p:nvPr>
        </p:nvSpPr>
        <p:spPr/>
        <p:txBody>
          <a:bodyPr/>
          <a:lstStyle>
            <a:lvl1pPr>
              <a:defRPr/>
            </a:lvl1pPr>
          </a:lstStyle>
          <a:p>
            <a:pPr>
              <a:defRPr/>
            </a:pPr>
            <a:endParaRPr lang="fr-FR"/>
          </a:p>
        </p:txBody>
      </p:sp>
      <p:sp>
        <p:nvSpPr>
          <p:cNvPr id="3" name="Espace réservé du pied de page 2"/>
          <p:cNvSpPr>
            <a:spLocks noGrp="1"/>
          </p:cNvSpPr>
          <p:nvPr>
            <p:ph type="ftr" sz="quarter" idx="11"/>
          </p:nvPr>
        </p:nvSpPr>
        <p:spPr/>
        <p:txBody>
          <a:bodyPr/>
          <a:lstStyle>
            <a:lvl1pPr>
              <a:defRPr/>
            </a:lvl1pPr>
          </a:lstStyle>
          <a:p>
            <a:pPr>
              <a:defRPr/>
            </a:pPr>
            <a:endParaRPr lang="fr-FR"/>
          </a:p>
        </p:txBody>
      </p:sp>
      <p:sp>
        <p:nvSpPr>
          <p:cNvPr id="4" name="Espace réservé du numéro de diapositive 22"/>
          <p:cNvSpPr>
            <a:spLocks noGrp="1"/>
          </p:cNvSpPr>
          <p:nvPr>
            <p:ph type="sldNum" sz="quarter" idx="12"/>
          </p:nvPr>
        </p:nvSpPr>
        <p:spPr/>
        <p:txBody>
          <a:bodyPr/>
          <a:lstStyle>
            <a:lvl1pPr>
              <a:defRPr/>
            </a:lvl1pPr>
          </a:lstStyle>
          <a:p>
            <a:pPr>
              <a:defRPr/>
            </a:pPr>
            <a:fld id="{A671DA6D-7633-264F-AA72-553FE8ECDDDA}" type="slidenum">
              <a:rPr lang="fr-FR"/>
              <a:pPr>
                <a:defRPr/>
              </a:pPr>
              <a:t>‹#›</a:t>
            </a:fld>
            <a:endParaRPr lang="fr-FR"/>
          </a:p>
        </p:txBody>
      </p:sp>
    </p:spTree>
    <p:extLst>
      <p:ext uri="{BB962C8B-B14F-4D97-AF65-F5344CB8AC3E}">
        <p14:creationId xmlns:p14="http://schemas.microsoft.com/office/powerpoint/2010/main" val="3527889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6" name="Rectangle à coins arrondis 10"/>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2" name="Titre 1"/>
          <p:cNvSpPr>
            <a:spLocks noGrp="1"/>
          </p:cNvSpPr>
          <p:nvPr>
            <p:ph type="title"/>
          </p:nvPr>
        </p:nvSpPr>
        <p:spPr>
          <a:xfrm>
            <a:off x="914400" y="273050"/>
            <a:ext cx="7772400" cy="1143000"/>
          </a:xfrm>
        </p:spPr>
        <p:txBody>
          <a:bodyPr/>
          <a:lstStyle>
            <a:lvl1pPr algn="l">
              <a:buNone/>
              <a:defRPr sz="4000" b="0"/>
            </a:lvl1pPr>
          </a:lstStyle>
          <a:p>
            <a:r>
              <a:rPr lang="fr-FR" smtClean="0"/>
              <a:t>Cliquez pour modifier le style du titre</a:t>
            </a:r>
            <a:endParaRPr lang="en-US"/>
          </a:p>
        </p:txBody>
      </p:sp>
      <p:sp>
        <p:nvSpPr>
          <p:cNvPr id="3" name="Espace réservé du texte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fr-FR" smtClean="0"/>
              <a:t>Cliquez pour modifier les styles du texte du masque</a:t>
            </a:r>
          </a:p>
        </p:txBody>
      </p:sp>
      <p:sp>
        <p:nvSpPr>
          <p:cNvPr id="11" name="Espace réservé du contenu 10"/>
          <p:cNvSpPr>
            <a:spLocks noGrp="1"/>
          </p:cNvSpPr>
          <p:nvPr>
            <p:ph sz="quarter" idx="1"/>
          </p:nvPr>
        </p:nvSpPr>
        <p:spPr>
          <a:xfrm>
            <a:off x="2971800" y="1600200"/>
            <a:ext cx="5715000" cy="44958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4"/>
          <p:cNvSpPr>
            <a:spLocks noGrp="1"/>
          </p:cNvSpPr>
          <p:nvPr>
            <p:ph type="dt" sz="half" idx="10"/>
          </p:nvPr>
        </p:nvSpPr>
        <p:spPr/>
        <p:txBody>
          <a:bodyPr/>
          <a:lstStyle>
            <a:lvl1pPr>
              <a:defRPr/>
            </a:lvl1pPr>
          </a:lstStyle>
          <a:p>
            <a:pPr>
              <a:defRPr/>
            </a:pPr>
            <a:endParaRPr lang="fr-FR"/>
          </a:p>
        </p:txBody>
      </p:sp>
      <p:sp>
        <p:nvSpPr>
          <p:cNvPr id="8" name="Espace réservé du pied de page 5"/>
          <p:cNvSpPr>
            <a:spLocks noGrp="1"/>
          </p:cNvSpPr>
          <p:nvPr>
            <p:ph type="ftr" sz="quarter" idx="11"/>
          </p:nvPr>
        </p:nvSpPr>
        <p:spPr/>
        <p:txBody>
          <a:bodyPr/>
          <a:lstStyle>
            <a:lvl1pPr>
              <a:defRPr/>
            </a:lvl1pPr>
          </a:lstStyle>
          <a:p>
            <a:pPr>
              <a:defRPr/>
            </a:pPr>
            <a:endParaRPr lang="fr-FR"/>
          </a:p>
        </p:txBody>
      </p:sp>
      <p:sp>
        <p:nvSpPr>
          <p:cNvPr id="9" name="Espace réservé du numéro de diapositive 6"/>
          <p:cNvSpPr>
            <a:spLocks noGrp="1"/>
          </p:cNvSpPr>
          <p:nvPr>
            <p:ph type="sldNum" sz="quarter" idx="12"/>
          </p:nvPr>
        </p:nvSpPr>
        <p:spPr/>
        <p:txBody>
          <a:bodyPr/>
          <a:lstStyle>
            <a:lvl1pPr>
              <a:defRPr smtClean="0"/>
            </a:lvl1pPr>
          </a:lstStyle>
          <a:p>
            <a:pPr>
              <a:defRPr/>
            </a:pPr>
            <a:fld id="{9361216A-9A2E-BD4A-BD5A-1AD489AC8FE4}" type="slidenum">
              <a:rPr lang="fr-FR"/>
              <a:pPr>
                <a:defRPr/>
              </a:pPr>
              <a:t>‹#›</a:t>
            </a:fld>
            <a:endParaRPr lang="fr-FR"/>
          </a:p>
        </p:txBody>
      </p:sp>
    </p:spTree>
    <p:extLst>
      <p:ext uri="{BB962C8B-B14F-4D97-AF65-F5344CB8AC3E}">
        <p14:creationId xmlns:p14="http://schemas.microsoft.com/office/powerpoint/2010/main" val="4231890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re 1"/>
          <p:cNvSpPr>
            <a:spLocks noGrp="1"/>
          </p:cNvSpPr>
          <p:nvPr>
            <p:ph type="title"/>
          </p:nvPr>
        </p:nvSpPr>
        <p:spPr>
          <a:xfrm>
            <a:off x="914400" y="4900550"/>
            <a:ext cx="7315200" cy="522288"/>
          </a:xfrm>
        </p:spPr>
        <p:txBody>
          <a:bodyPr anchor="ctr">
            <a:noAutofit/>
          </a:bodyPr>
          <a:lstStyle>
            <a:lvl1pPr algn="l">
              <a:buNone/>
              <a:defRPr sz="2800" b="0"/>
            </a:lvl1pPr>
          </a:lstStyle>
          <a:p>
            <a:r>
              <a:rPr lang="fr-FR" smtClean="0"/>
              <a:t>Cliquez pour modifier le style du titre</a:t>
            </a:r>
            <a:endParaRPr lang="en-US"/>
          </a:p>
        </p:txBody>
      </p:sp>
      <p:sp>
        <p:nvSpPr>
          <p:cNvPr id="4" name="Espace réservé du texte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fr-FR" smtClean="0"/>
              <a:t>Cliquez pour modifier les styles du texte du masque</a:t>
            </a:r>
          </a:p>
        </p:txBody>
      </p:sp>
      <p:sp>
        <p:nvSpPr>
          <p:cNvPr id="3" name="Espace réservé pour une imag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fr-FR" noProof="0" smtClean="0"/>
              <a:t>Cliquez sur l'icône pour ajouter une image</a:t>
            </a:r>
            <a:endParaRPr lang="en-US" noProof="0" dirty="0"/>
          </a:p>
        </p:txBody>
      </p:sp>
      <p:sp>
        <p:nvSpPr>
          <p:cNvPr id="8" name="Espace réservé de la date 4"/>
          <p:cNvSpPr>
            <a:spLocks noGrp="1"/>
          </p:cNvSpPr>
          <p:nvPr>
            <p:ph type="dt" sz="half" idx="10"/>
          </p:nvPr>
        </p:nvSpPr>
        <p:spPr/>
        <p:txBody>
          <a:bodyPr/>
          <a:lstStyle>
            <a:lvl1pPr>
              <a:defRPr/>
            </a:lvl1pPr>
          </a:lstStyle>
          <a:p>
            <a:pPr>
              <a:defRPr/>
            </a:pPr>
            <a:endParaRPr lang="fr-FR"/>
          </a:p>
        </p:txBody>
      </p:sp>
      <p:sp>
        <p:nvSpPr>
          <p:cNvPr id="9" name="Espace réservé du pied de page 5"/>
          <p:cNvSpPr>
            <a:spLocks noGrp="1"/>
          </p:cNvSpPr>
          <p:nvPr>
            <p:ph type="ftr" sz="quarter" idx="11"/>
          </p:nvPr>
        </p:nvSpPr>
        <p:spPr>
          <a:xfrm>
            <a:off x="914400" y="6172200"/>
            <a:ext cx="3886200" cy="457200"/>
          </a:xfrm>
        </p:spPr>
        <p:txBody>
          <a:bodyPr/>
          <a:lstStyle>
            <a:lvl1pPr>
              <a:defRPr/>
            </a:lvl1pPr>
          </a:lstStyle>
          <a:p>
            <a:pPr>
              <a:defRPr/>
            </a:pPr>
            <a:endParaRPr lang="fr-FR"/>
          </a:p>
        </p:txBody>
      </p:sp>
      <p:sp>
        <p:nvSpPr>
          <p:cNvPr id="10" name="Espace réservé du numéro de diapositive 6"/>
          <p:cNvSpPr>
            <a:spLocks noGrp="1"/>
          </p:cNvSpPr>
          <p:nvPr>
            <p:ph type="sldNum" sz="quarter" idx="12"/>
          </p:nvPr>
        </p:nvSpPr>
        <p:spPr>
          <a:xfrm>
            <a:off x="146050" y="6208713"/>
            <a:ext cx="457200" cy="457200"/>
          </a:xfrm>
        </p:spPr>
        <p:txBody>
          <a:bodyPr/>
          <a:lstStyle>
            <a:lvl1pPr>
              <a:defRPr smtClean="0"/>
            </a:lvl1pPr>
          </a:lstStyle>
          <a:p>
            <a:pPr>
              <a:defRPr/>
            </a:pPr>
            <a:fld id="{5BF29CE5-AB87-3E4B-A9FC-234682C90B0E}" type="slidenum">
              <a:rPr lang="fr-FR"/>
              <a:pPr>
                <a:defRPr/>
              </a:pPr>
              <a:t>‹#›</a:t>
            </a:fld>
            <a:endParaRPr lang="fr-FR"/>
          </a:p>
        </p:txBody>
      </p:sp>
    </p:spTree>
    <p:extLst>
      <p:ext uri="{BB962C8B-B14F-4D97-AF65-F5344CB8AC3E}">
        <p14:creationId xmlns:p14="http://schemas.microsoft.com/office/powerpoint/2010/main" val="14653480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8" name="Rectangle à coins arrondis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1028" name="Espace réservé du titre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91440" numCol="1" anchor="b" anchorCtr="0" compatLnSpc="1">
            <a:prstTxWarp prst="textNoShape">
              <a:avLst/>
            </a:prstTxWarp>
          </a:bodyPr>
          <a:lstStyle/>
          <a:p>
            <a:pPr lvl="0"/>
            <a:r>
              <a:rPr lang="fr-FR"/>
              <a:t>Cliquez pour modifier le style du titre</a:t>
            </a:r>
            <a:endParaRPr lang="en-US"/>
          </a:p>
        </p:txBody>
      </p:sp>
      <p:sp>
        <p:nvSpPr>
          <p:cNvPr id="1029" name="Espace réservé du texte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4" name="Espace réservé de la date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latin typeface="Times New Roman" panose="02020603050405020304" pitchFamily="18" charset="0"/>
                <a:ea typeface="+mn-ea"/>
                <a:cs typeface="+mn-cs"/>
              </a:defRPr>
            </a:lvl1pPr>
          </a:lstStyle>
          <a:p>
            <a:pPr>
              <a:defRPr/>
            </a:pPr>
            <a:endParaRPr lang="fr-FR"/>
          </a:p>
        </p:txBody>
      </p:sp>
      <p:sp>
        <p:nvSpPr>
          <p:cNvPr id="3" name="Espace réservé du pied de page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latin typeface="Times New Roman" panose="02020603050405020304" pitchFamily="18" charset="0"/>
                <a:ea typeface="+mn-ea"/>
                <a:cs typeface="+mn-cs"/>
              </a:defRPr>
            </a:lvl1pPr>
          </a:lstStyle>
          <a:p>
            <a:pPr>
              <a:defRPr/>
            </a:pPr>
            <a:endParaRPr lang="fr-FR"/>
          </a:p>
        </p:txBody>
      </p:sp>
      <p:sp>
        <p:nvSpPr>
          <p:cNvPr id="23" name="Espace réservé du numéro de diapositive 22"/>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eaLnBrk="1" hangingPunct="1">
              <a:defRPr sz="1400" smtClean="0">
                <a:solidFill>
                  <a:srgbClr val="FFFFFF"/>
                </a:solidFill>
                <a:latin typeface="Franklin Gothic Book" charset="0"/>
              </a:defRPr>
            </a:lvl1pPr>
          </a:lstStyle>
          <a:p>
            <a:pPr>
              <a:defRPr/>
            </a:pPr>
            <a:fld id="{31CC8725-EE3E-3D43-9A59-C0632A916C14}" type="slidenum">
              <a:rPr lang="fr-FR"/>
              <a:pPr>
                <a:defRPr/>
              </a:pPr>
              <a:t>‹#›</a:t>
            </a:fld>
            <a:endParaRPr lang="fr-FR"/>
          </a:p>
        </p:txBody>
      </p:sp>
    </p:spTree>
  </p:cSld>
  <p:clrMap bg1="lt1" tx1="dk1" bg2="lt2" tx2="dk2" accent1="accent1" accent2="accent2" accent3="accent3" accent4="accent4" accent5="accent5" accent6="accent6" hlink="hlink" folHlink="folHlink"/>
  <p:sldLayoutIdLst>
    <p:sldLayoutId id="2147484560" r:id="rId1"/>
    <p:sldLayoutId id="2147484553" r:id="rId2"/>
    <p:sldLayoutId id="2147484561" r:id="rId3"/>
    <p:sldLayoutId id="2147484554" r:id="rId4"/>
    <p:sldLayoutId id="2147484555" r:id="rId5"/>
    <p:sldLayoutId id="2147484556" r:id="rId6"/>
    <p:sldLayoutId id="2147484557" r:id="rId7"/>
    <p:sldLayoutId id="2147484562" r:id="rId8"/>
    <p:sldLayoutId id="2147484563" r:id="rId9"/>
    <p:sldLayoutId id="2147484558" r:id="rId10"/>
    <p:sldLayoutId id="2147484559" r:id="rId11"/>
  </p:sldLayoutIdLst>
  <p:hf hdr="0" ftr="0" dt="0"/>
  <p:txStyles>
    <p:titleStyle>
      <a:lvl1pPr algn="l" rtl="0" eaLnBrk="0" fontAlgn="base" hangingPunct="0">
        <a:spcBef>
          <a:spcPct val="0"/>
        </a:spcBef>
        <a:spcAft>
          <a:spcPct val="0"/>
        </a:spcAft>
        <a:defRPr sz="4000" kern="1200">
          <a:solidFill>
            <a:schemeClr val="tx2"/>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4000">
          <a:solidFill>
            <a:schemeClr val="tx2"/>
          </a:solidFill>
          <a:latin typeface="Franklin Gothic Book" pitchFamily="34" charset="0"/>
          <a:ea typeface="MS PGothic" panose="020B0600070205080204" pitchFamily="34" charset="-128"/>
          <a:cs typeface="MS PGothic" charset="0"/>
        </a:defRPr>
      </a:lvl2pPr>
      <a:lvl3pPr algn="l" rtl="0" eaLnBrk="0" fontAlgn="base" hangingPunct="0">
        <a:spcBef>
          <a:spcPct val="0"/>
        </a:spcBef>
        <a:spcAft>
          <a:spcPct val="0"/>
        </a:spcAft>
        <a:defRPr sz="4000">
          <a:solidFill>
            <a:schemeClr val="tx2"/>
          </a:solidFill>
          <a:latin typeface="Franklin Gothic Book" pitchFamily="34" charset="0"/>
          <a:ea typeface="MS PGothic" panose="020B0600070205080204" pitchFamily="34" charset="-128"/>
          <a:cs typeface="MS PGothic" charset="0"/>
        </a:defRPr>
      </a:lvl3pPr>
      <a:lvl4pPr algn="l" rtl="0" eaLnBrk="0" fontAlgn="base" hangingPunct="0">
        <a:spcBef>
          <a:spcPct val="0"/>
        </a:spcBef>
        <a:spcAft>
          <a:spcPct val="0"/>
        </a:spcAft>
        <a:defRPr sz="4000">
          <a:solidFill>
            <a:schemeClr val="tx2"/>
          </a:solidFill>
          <a:latin typeface="Franklin Gothic Book" pitchFamily="34" charset="0"/>
          <a:ea typeface="MS PGothic" panose="020B0600070205080204" pitchFamily="34" charset="-128"/>
          <a:cs typeface="MS PGothic" charset="0"/>
        </a:defRPr>
      </a:lvl4pPr>
      <a:lvl5pPr algn="l" rtl="0" eaLnBrk="0" fontAlgn="base" hangingPunct="0">
        <a:spcBef>
          <a:spcPct val="0"/>
        </a:spcBef>
        <a:spcAft>
          <a:spcPct val="0"/>
        </a:spcAft>
        <a:defRPr sz="4000">
          <a:solidFill>
            <a:schemeClr val="tx2"/>
          </a:solidFill>
          <a:latin typeface="Franklin Gothic Book" pitchFamily="34" charset="0"/>
          <a:ea typeface="MS PGothic" panose="020B0600070205080204" pitchFamily="34" charset="-128"/>
          <a:cs typeface="MS PGothic"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charset="0"/>
        <a:buChar char=""/>
        <a:defRPr sz="2600" kern="1200">
          <a:solidFill>
            <a:schemeClr val="tx1"/>
          </a:solidFill>
          <a:latin typeface="+mn-lt"/>
          <a:ea typeface="MS PGothic" panose="020B0600070205080204" pitchFamily="34" charset="-128"/>
          <a:cs typeface="MS PGothic" charset="0"/>
        </a:defRPr>
      </a:lvl1pPr>
      <a:lvl2pPr marL="547688" indent="-228600" algn="l" rtl="0" eaLnBrk="0" fontAlgn="base" hangingPunct="0">
        <a:spcBef>
          <a:spcPts val="375"/>
        </a:spcBef>
        <a:spcAft>
          <a:spcPct val="0"/>
        </a:spcAft>
        <a:buClr>
          <a:schemeClr val="accent2"/>
        </a:buClr>
        <a:buSzPct val="85000"/>
        <a:buFont typeface="Wingdings 2" charset="0"/>
        <a:buChar char=""/>
        <a:defRPr sz="2400" kern="1200">
          <a:solidFill>
            <a:schemeClr val="tx1"/>
          </a:solidFill>
          <a:latin typeface="+mn-lt"/>
          <a:ea typeface="MS PGothic" panose="020B0600070205080204" pitchFamily="34" charset="-128"/>
          <a:cs typeface="MS PGothic" charset="0"/>
        </a:defRPr>
      </a:lvl2pPr>
      <a:lvl3pPr marL="822325" indent="-228600" algn="l" rtl="0" eaLnBrk="0" fontAlgn="base" hangingPunct="0">
        <a:spcBef>
          <a:spcPts val="375"/>
        </a:spcBef>
        <a:spcAft>
          <a:spcPct val="0"/>
        </a:spcAft>
        <a:buClr>
          <a:srgbClr val="E6B1AB"/>
        </a:buClr>
        <a:buSzPct val="85000"/>
        <a:buFont typeface="Wingdings 2" charset="0"/>
        <a:buChar char=""/>
        <a:defRPr sz="2000" kern="1200">
          <a:solidFill>
            <a:schemeClr val="tx1"/>
          </a:solidFill>
          <a:latin typeface="+mn-lt"/>
          <a:ea typeface="MS PGothic" panose="020B0600070205080204" pitchFamily="34" charset="-128"/>
          <a:cs typeface="MS PGothic" charset="0"/>
        </a:defRPr>
      </a:lvl3pPr>
      <a:lvl4pPr marL="1096963" indent="-228600" algn="l" rtl="0" eaLnBrk="0" fontAlgn="base" hangingPunct="0">
        <a:spcBef>
          <a:spcPts val="375"/>
        </a:spcBef>
        <a:spcAft>
          <a:spcPct val="0"/>
        </a:spcAft>
        <a:buClr>
          <a:srgbClr val="A28E6A"/>
        </a:buClr>
        <a:buSzPct val="80000"/>
        <a:buFont typeface="Wingdings 2" charset="0"/>
        <a:buChar char=""/>
        <a:defRPr sz="2000" kern="1200">
          <a:solidFill>
            <a:schemeClr val="tx1"/>
          </a:solidFill>
          <a:latin typeface="+mn-lt"/>
          <a:ea typeface="MS PGothic" panose="020B0600070205080204" pitchFamily="34" charset="-128"/>
          <a:cs typeface="MS PGothic" charset="0"/>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S PGothic" panose="020B0600070205080204" pitchFamily="34" charset="-128"/>
          <a:cs typeface="MS PGothic"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www.economie.gouv.fr/facileco/fonction-recherche-developpemen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comments" Target="../comments/comment1.xml"/><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oleObject" Target="../embeddings/oleObject1.bin"/><Relationship Id="rId5" Type="http://schemas.openxmlformats.org/officeDocument/2006/relationships/image" Target="../media/image5.wmf"/><Relationship Id="rId1" Type="http://schemas.openxmlformats.org/officeDocument/2006/relationships/vmlDrawing" Target="../drawings/vmlDrawing1.vml"/><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subTitle" idx="1"/>
          </p:nvPr>
        </p:nvSpPr>
        <p:spPr>
          <a:xfrm>
            <a:off x="1403350" y="3500438"/>
            <a:ext cx="6572250" cy="1249362"/>
          </a:xfrm>
        </p:spPr>
        <p:txBody>
          <a:bodyPr/>
          <a:lstStyle/>
          <a:p>
            <a:pPr eaLnBrk="1" hangingPunct="1"/>
            <a:r>
              <a:rPr lang="fr-FR" sz="4000" u="sng">
                <a:solidFill>
                  <a:schemeClr val="tx1"/>
                </a:solidFill>
                <a:latin typeface="Berlin Sans FB" charset="0"/>
                <a:ea typeface="MS PGothic" charset="0"/>
              </a:rPr>
              <a:t>Pr Pascal Sem Mbimbi (PhD)</a:t>
            </a:r>
          </a:p>
          <a:p>
            <a:pPr eaLnBrk="1" hangingPunct="1"/>
            <a:r>
              <a:rPr lang="fr-FR" sz="3200">
                <a:solidFill>
                  <a:schemeClr val="tx1"/>
                </a:solidFill>
                <a:latin typeface="Berlin Sans FB" charset="0"/>
                <a:ea typeface="MS PGothic" charset="0"/>
              </a:rPr>
              <a:t>Docteur en Sciences de gestion</a:t>
            </a:r>
          </a:p>
        </p:txBody>
      </p:sp>
      <p:sp>
        <p:nvSpPr>
          <p:cNvPr id="15362" name="Espace réservé du numéro de diapositive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4742335A-C596-EA45-8C57-883EB8EB15DD}" type="slidenum">
              <a:rPr lang="fr-FR" sz="2000"/>
              <a:pPr/>
              <a:t>1</a:t>
            </a:fld>
            <a:endParaRPr lang="fr-FR" sz="2000"/>
          </a:p>
        </p:txBody>
      </p:sp>
      <p:sp>
        <p:nvSpPr>
          <p:cNvPr id="6146" name="Rectangle 2"/>
          <p:cNvSpPr>
            <a:spLocks noGrp="1" noChangeArrowheads="1"/>
          </p:cNvSpPr>
          <p:nvPr>
            <p:ph type="ctrTitle"/>
          </p:nvPr>
        </p:nvSpPr>
        <p:spPr>
          <a:xfrm>
            <a:off x="457200" y="1506538"/>
            <a:ext cx="8229600" cy="1470025"/>
          </a:xfrm>
        </p:spPr>
        <p:txBody>
          <a:bodyPr/>
          <a:lstStyle/>
          <a:p>
            <a:pPr eaLnBrk="1" hangingPunct="1"/>
            <a:r>
              <a:rPr lang="fr-FR" sz="5400">
                <a:latin typeface="Franklin Gothic Book" charset="0"/>
                <a:ea typeface="MS PGothic" charset="0"/>
              </a:rPr>
              <a:t>Cours de Création et Gestion des Entreprises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heckerboard(across)">
                                      <p:cBhvr>
                                        <p:cTn id="7" dur="2000"/>
                                        <p:tgtEl>
                                          <p:spTgt spid="61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6147">
                                            <p:txEl>
                                              <p:pRg st="0" end="0"/>
                                            </p:txEl>
                                          </p:spTgt>
                                        </p:tgtEl>
                                        <p:attrNameLst>
                                          <p:attrName>style.visibility</p:attrName>
                                        </p:attrNameLst>
                                      </p:cBhvr>
                                      <p:to>
                                        <p:strVal val="visible"/>
                                      </p:to>
                                    </p:set>
                                    <p:animEffect transition="in" filter="checkerboard(across)">
                                      <p:cBhvr>
                                        <p:cTn id="12" dur="2000"/>
                                        <p:tgtEl>
                                          <p:spTgt spid="614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6147">
                                            <p:txEl>
                                              <p:pRg st="1" end="1"/>
                                            </p:txEl>
                                          </p:spTgt>
                                        </p:tgtEl>
                                        <p:attrNameLst>
                                          <p:attrName>style.visibility</p:attrName>
                                        </p:attrNameLst>
                                      </p:cBhvr>
                                      <p:to>
                                        <p:strVal val="visible"/>
                                      </p:to>
                                    </p:set>
                                    <p:animEffect transition="in" filter="checkerboard(across)">
                                      <p:cBhvr>
                                        <p:cTn id="17" dur="2000"/>
                                        <p:tgtEl>
                                          <p:spTgt spid="61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9563" y="307975"/>
            <a:ext cx="7399337" cy="669925"/>
          </a:xfrm>
        </p:spPr>
        <p:txBody>
          <a:bodyPr>
            <a:normAutofit fontScale="90000"/>
          </a:bodyPr>
          <a:lstStyle/>
          <a:p>
            <a:pPr>
              <a:defRPr/>
            </a:pPr>
            <a:r>
              <a:rPr lang="fr-FR" b="1" dirty="0" smtClean="0">
                <a:solidFill>
                  <a:schemeClr val="tx1"/>
                </a:solidFill>
                <a:latin typeface="Arial Narrow" panose="020B0606020202030204" pitchFamily="34" charset="0"/>
                <a:ea typeface="+mj-ea"/>
                <a:cs typeface="+mj-cs"/>
              </a:rPr>
              <a:t>Points communs des organisations</a:t>
            </a:r>
            <a:endParaRPr lang="fr-FR" dirty="0">
              <a:solidFill>
                <a:schemeClr val="tx1"/>
              </a:solidFill>
              <a:latin typeface="Arial Narrow" panose="020B0606020202030204" pitchFamily="34" charset="0"/>
              <a:ea typeface="+mj-ea"/>
              <a:cs typeface="+mj-cs"/>
            </a:endParaRPr>
          </a:p>
        </p:txBody>
      </p:sp>
      <p:sp>
        <p:nvSpPr>
          <p:cNvPr id="3" name="Espace réservé du contenu 2"/>
          <p:cNvSpPr>
            <a:spLocks noGrp="1"/>
          </p:cNvSpPr>
          <p:nvPr>
            <p:ph idx="1"/>
          </p:nvPr>
        </p:nvSpPr>
        <p:spPr>
          <a:xfrm>
            <a:off x="1077913" y="1192213"/>
            <a:ext cx="7797800" cy="5019675"/>
          </a:xfrm>
        </p:spPr>
        <p:txBody>
          <a:bodyPr>
            <a:normAutofit/>
          </a:bodyPr>
          <a:lstStyle/>
          <a:p>
            <a:pPr marL="81215" indent="0">
              <a:buFont typeface="Wingdings 2" panose="05020102010507070707" pitchFamily="18" charset="2"/>
              <a:buNone/>
              <a:defRPr/>
            </a:pPr>
            <a:endParaRPr lang="fr-FR" dirty="0" smtClean="0">
              <a:latin typeface="Arial Narrow" panose="020B0606020202030204" pitchFamily="34" charset="0"/>
              <a:ea typeface="+mn-ea"/>
              <a:cs typeface="+mn-cs"/>
            </a:endParaRPr>
          </a:p>
          <a:p>
            <a:pPr>
              <a:buFont typeface="Wingdings 2" panose="05020102010507070707" pitchFamily="18" charset="2"/>
              <a:buChar char=""/>
              <a:defRPr/>
            </a:pPr>
            <a:endParaRPr lang="fr-FR" dirty="0">
              <a:ea typeface="+mn-ea"/>
              <a:cs typeface="+mn-cs"/>
            </a:endParaRPr>
          </a:p>
          <a:p>
            <a:pPr marL="81215" indent="0">
              <a:buFont typeface="Wingdings 2" panose="05020102010507070707" pitchFamily="18" charset="2"/>
              <a:buNone/>
              <a:defRPr/>
            </a:pPr>
            <a:endParaRPr lang="fr-FR" dirty="0" smtClean="0">
              <a:ea typeface="+mn-ea"/>
              <a:cs typeface="+mn-cs"/>
            </a:endParaRPr>
          </a:p>
          <a:p>
            <a:pPr>
              <a:buFont typeface="Wingdings 2" panose="05020102010507070707" pitchFamily="18" charset="2"/>
              <a:buChar char=""/>
              <a:defRPr/>
            </a:pPr>
            <a:endParaRPr lang="fr-FR"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dirty="0">
              <a:ea typeface="+mn-ea"/>
              <a:cs typeface="+mn-cs"/>
            </a:endParaRPr>
          </a:p>
        </p:txBody>
      </p:sp>
      <p:sp>
        <p:nvSpPr>
          <p:cNvPr id="30723" name="Espace réservé du numéro de diapositive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B98A8DA7-C3C7-264D-978E-6A2B33FA6043}" type="slidenum">
              <a:rPr lang="fr-FR"/>
              <a:pPr/>
              <a:t>10</a:t>
            </a:fld>
            <a:endParaRPr lang="fr-FR"/>
          </a:p>
        </p:txBody>
      </p:sp>
      <p:sp>
        <p:nvSpPr>
          <p:cNvPr id="5" name="Rectangle 4"/>
          <p:cNvSpPr/>
          <p:nvPr/>
        </p:nvSpPr>
        <p:spPr>
          <a:xfrm>
            <a:off x="310203" y="2346221"/>
            <a:ext cx="2193764" cy="2814301"/>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BE" sz="2960" dirty="0">
                <a:solidFill>
                  <a:schemeClr val="bg1"/>
                </a:solidFill>
                <a:latin typeface="Century Gothic" panose="020B0502020202020204" pitchFamily="34" charset="0"/>
              </a:rPr>
              <a:t>Points communs </a:t>
            </a:r>
            <a:endParaRPr lang="fr-FR" sz="2960" dirty="0">
              <a:solidFill>
                <a:schemeClr val="bg1"/>
              </a:solidFill>
              <a:latin typeface="Century Gothic" panose="020B0502020202020204" pitchFamily="34" charset="0"/>
            </a:endParaRPr>
          </a:p>
        </p:txBody>
      </p:sp>
      <p:sp>
        <p:nvSpPr>
          <p:cNvPr id="10" name="Rectangle 9"/>
          <p:cNvSpPr/>
          <p:nvPr/>
        </p:nvSpPr>
        <p:spPr>
          <a:xfrm>
            <a:off x="3669945" y="977473"/>
            <a:ext cx="5206317" cy="1722064"/>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r>
              <a:rPr lang="fr-FR" sz="2900">
                <a:solidFill>
                  <a:schemeClr val="bg1"/>
                </a:solidFill>
                <a:latin typeface="Century Gothic" charset="0"/>
              </a:rPr>
              <a:t>Système ouvert sur son environnement </a:t>
            </a:r>
            <a:r>
              <a:rPr lang="fr-FR" sz="1800">
                <a:solidFill>
                  <a:schemeClr val="bg1"/>
                </a:solidFill>
                <a:latin typeface="Century Gothic" charset="0"/>
              </a:rPr>
              <a:t>(ensemble structuré d’éléments interdépendants)</a:t>
            </a:r>
          </a:p>
        </p:txBody>
      </p:sp>
      <p:sp>
        <p:nvSpPr>
          <p:cNvPr id="11" name="Rectangle 10"/>
          <p:cNvSpPr/>
          <p:nvPr/>
        </p:nvSpPr>
        <p:spPr>
          <a:xfrm>
            <a:off x="3665461" y="2914499"/>
            <a:ext cx="5210800" cy="162703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pPr>
              <a:spcBef>
                <a:spcPts val="450"/>
              </a:spcBef>
              <a:spcAft>
                <a:spcPts val="450"/>
              </a:spcAft>
              <a:defRPr/>
            </a:pPr>
            <a:r>
              <a:rPr lang="fr-FR" sz="2900" smtClean="0">
                <a:solidFill>
                  <a:schemeClr val="bg1"/>
                </a:solidFill>
                <a:latin typeface="Century Gothic" charset="0"/>
              </a:rPr>
              <a:t>Unité de décision</a:t>
            </a:r>
          </a:p>
          <a:p>
            <a:pPr>
              <a:spcBef>
                <a:spcPts val="450"/>
              </a:spcBef>
              <a:spcAft>
                <a:spcPts val="450"/>
              </a:spcAft>
              <a:defRPr/>
            </a:pPr>
            <a:r>
              <a:rPr lang="fr-FR" sz="2200" smtClean="0">
                <a:solidFill>
                  <a:schemeClr val="bg1"/>
                </a:solidFill>
                <a:latin typeface="Century Gothic" charset="0"/>
              </a:rPr>
              <a:t>(différenciation, intégration et coordination d</a:t>
            </a:r>
            <a:r>
              <a:rPr lang="ja-JP" altLang="fr-FR" sz="2200" smtClean="0">
                <a:solidFill>
                  <a:schemeClr val="bg1"/>
                </a:solidFill>
                <a:latin typeface="Century Gothic" charset="0"/>
              </a:rPr>
              <a:t>’</a:t>
            </a:r>
            <a:r>
              <a:rPr lang="fr-FR" altLang="ja-JP" sz="2200" smtClean="0">
                <a:solidFill>
                  <a:schemeClr val="bg1"/>
                </a:solidFill>
                <a:latin typeface="Century Gothic" charset="0"/>
              </a:rPr>
              <a:t>activité créatrice d</a:t>
            </a:r>
            <a:r>
              <a:rPr lang="ja-JP" altLang="fr-FR" sz="2200" smtClean="0">
                <a:solidFill>
                  <a:schemeClr val="bg1"/>
                </a:solidFill>
                <a:latin typeface="Century Gothic" charset="0"/>
              </a:rPr>
              <a:t>’</a:t>
            </a:r>
            <a:r>
              <a:rPr lang="fr-FR" altLang="ja-JP" sz="2200" smtClean="0">
                <a:solidFill>
                  <a:schemeClr val="bg1"/>
                </a:solidFill>
                <a:latin typeface="Century Gothic" charset="0"/>
              </a:rPr>
              <a:t>utilité)</a:t>
            </a:r>
            <a:endParaRPr lang="fr-BE" sz="1800" smtClean="0">
              <a:solidFill>
                <a:schemeClr val="bg1"/>
              </a:solidFill>
              <a:latin typeface="Century Gothic" charset="0"/>
            </a:endParaRPr>
          </a:p>
        </p:txBody>
      </p:sp>
      <p:sp>
        <p:nvSpPr>
          <p:cNvPr id="12" name="Rectangle 11"/>
          <p:cNvSpPr/>
          <p:nvPr/>
        </p:nvSpPr>
        <p:spPr>
          <a:xfrm>
            <a:off x="3665461" y="4731648"/>
            <a:ext cx="5210800" cy="169459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pPr>
              <a:spcBef>
                <a:spcPts val="450"/>
              </a:spcBef>
              <a:spcAft>
                <a:spcPts val="450"/>
              </a:spcAft>
              <a:defRPr/>
            </a:pPr>
            <a:r>
              <a:rPr lang="fr-BE" sz="2900" smtClean="0">
                <a:solidFill>
                  <a:schemeClr val="bg1"/>
                </a:solidFill>
                <a:latin typeface="Century Gothic" charset="0"/>
              </a:rPr>
              <a:t>Unité de production</a:t>
            </a:r>
          </a:p>
          <a:p>
            <a:pPr>
              <a:spcBef>
                <a:spcPts val="450"/>
              </a:spcBef>
              <a:spcAft>
                <a:spcPts val="450"/>
              </a:spcAft>
              <a:defRPr/>
            </a:pPr>
            <a:r>
              <a:rPr lang="fr-BE" sz="2200" smtClean="0">
                <a:solidFill>
                  <a:schemeClr val="bg1"/>
                </a:solidFill>
                <a:latin typeface="Century Gothic" charset="0"/>
              </a:rPr>
              <a:t>(processus et circulation des flux)</a:t>
            </a:r>
          </a:p>
        </p:txBody>
      </p:sp>
      <p:cxnSp>
        <p:nvCxnSpPr>
          <p:cNvPr id="14" name="Connecteur droit avec flèche 13"/>
          <p:cNvCxnSpPr>
            <a:cxnSpLocks noChangeShapeType="1"/>
          </p:cNvCxnSpPr>
          <p:nvPr/>
        </p:nvCxnSpPr>
        <p:spPr bwMode="auto">
          <a:xfrm flipV="1">
            <a:off x="2562225" y="1719263"/>
            <a:ext cx="1166813" cy="2049462"/>
          </a:xfrm>
          <a:prstGeom prst="straightConnector1">
            <a:avLst/>
          </a:prstGeom>
          <a:noFill/>
          <a:ln w="57150">
            <a:solidFill>
              <a:srgbClr val="FF0000"/>
            </a:solidFill>
            <a:round/>
            <a:headEnd/>
            <a:tailEnd type="triangle" w="med" len="med"/>
          </a:ln>
          <a:effectLst>
            <a:outerShdw blurRad="38100" dist="26940" dir="5400000" algn="t" rotWithShape="0">
              <a:srgbClr val="000000">
                <a:alpha val="50000"/>
              </a:srgbClr>
            </a:outerShdw>
          </a:effectLst>
          <a:extLst>
            <a:ext uri="{909E8E84-426E-40dd-AFC4-6F175D3DCCD1}">
              <a14:hiddenFill xmlns:a14="http://schemas.microsoft.com/office/drawing/2010/main">
                <a:noFill/>
              </a14:hiddenFill>
            </a:ext>
          </a:extLst>
        </p:spPr>
      </p:cxnSp>
      <p:cxnSp>
        <p:nvCxnSpPr>
          <p:cNvPr id="16" name="Connecteur droit avec flèche 15"/>
          <p:cNvCxnSpPr>
            <a:cxnSpLocks noChangeShapeType="1"/>
          </p:cNvCxnSpPr>
          <p:nvPr/>
        </p:nvCxnSpPr>
        <p:spPr bwMode="auto">
          <a:xfrm>
            <a:off x="2503488" y="3781425"/>
            <a:ext cx="1166812" cy="0"/>
          </a:xfrm>
          <a:prstGeom prst="straightConnector1">
            <a:avLst/>
          </a:prstGeom>
          <a:noFill/>
          <a:ln w="57150">
            <a:solidFill>
              <a:srgbClr val="FF0000"/>
            </a:solidFill>
            <a:round/>
            <a:headEnd/>
            <a:tailEnd type="triangle" w="med" len="med"/>
          </a:ln>
          <a:effectLst>
            <a:outerShdw blurRad="38100" dist="26940" dir="5400000" algn="t" rotWithShape="0">
              <a:srgbClr val="000000">
                <a:alpha val="50000"/>
              </a:srgbClr>
            </a:outerShdw>
          </a:effectLst>
          <a:extLst>
            <a:ext uri="{909E8E84-426E-40dd-AFC4-6F175D3DCCD1}">
              <a14:hiddenFill xmlns:a14="http://schemas.microsoft.com/office/drawing/2010/main">
                <a:noFill/>
              </a14:hiddenFill>
            </a:ext>
          </a:extLst>
        </p:spPr>
      </p:cxnSp>
      <p:cxnSp>
        <p:nvCxnSpPr>
          <p:cNvPr id="18" name="Connecteur droit avec flèche 17"/>
          <p:cNvCxnSpPr>
            <a:cxnSpLocks noChangeShapeType="1"/>
          </p:cNvCxnSpPr>
          <p:nvPr/>
        </p:nvCxnSpPr>
        <p:spPr bwMode="auto">
          <a:xfrm>
            <a:off x="2498725" y="3832225"/>
            <a:ext cx="1166813" cy="1641475"/>
          </a:xfrm>
          <a:prstGeom prst="straightConnector1">
            <a:avLst/>
          </a:prstGeom>
          <a:noFill/>
          <a:ln w="57150">
            <a:solidFill>
              <a:srgbClr val="FF0000"/>
            </a:solidFill>
            <a:round/>
            <a:headEnd/>
            <a:tailEnd type="triangle" w="med" len="med"/>
          </a:ln>
          <a:effectLst>
            <a:outerShdw blurRad="38100" dist="26940" dir="5400000" algn="t" rotWithShape="0">
              <a:srgbClr val="000000">
                <a:alpha val="50000"/>
              </a:srgbClr>
            </a:outerShdw>
          </a:effectLst>
          <a:extLst>
            <a:ext uri="{909E8E84-426E-40dd-AFC4-6F175D3DCCD1}">
              <a14:hiddenFill xmlns:a14="http://schemas.microsoft.com/office/drawing/2010/main">
                <a:noFill/>
              </a14:hiddenFill>
            </a:ext>
          </a:extLst>
        </p:spPr>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1000"/>
                                        <p:tgtEl>
                                          <p:spTgt spid="18"/>
                                        </p:tgtEl>
                                      </p:cBhvr>
                                    </p:animEffect>
                                    <p:anim calcmode="lin" valueType="num">
                                      <p:cBhvr>
                                        <p:cTn id="43" dur="1000" fill="hold"/>
                                        <p:tgtEl>
                                          <p:spTgt spid="18"/>
                                        </p:tgtEl>
                                        <p:attrNameLst>
                                          <p:attrName>ppt_x</p:attrName>
                                        </p:attrNameLst>
                                      </p:cBhvr>
                                      <p:tavLst>
                                        <p:tav tm="0">
                                          <p:val>
                                            <p:strVal val="#ppt_x"/>
                                          </p:val>
                                        </p:tav>
                                        <p:tav tm="100000">
                                          <p:val>
                                            <p:strVal val="#ppt_x"/>
                                          </p:val>
                                        </p:tav>
                                      </p:tavLst>
                                    </p:anim>
                                    <p:anim calcmode="lin" valueType="num">
                                      <p:cBhvr>
                                        <p:cTn id="4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re 1"/>
          <p:cNvSpPr>
            <a:spLocks noGrp="1"/>
          </p:cNvSpPr>
          <p:nvPr>
            <p:ph type="title"/>
          </p:nvPr>
        </p:nvSpPr>
        <p:spPr>
          <a:xfrm>
            <a:off x="179388" y="333375"/>
            <a:ext cx="8521700" cy="592138"/>
          </a:xfrm>
        </p:spPr>
        <p:txBody>
          <a:bodyPr/>
          <a:lstStyle/>
          <a:p>
            <a:r>
              <a:rPr lang="fr-FR" sz="3600" b="1">
                <a:solidFill>
                  <a:srgbClr val="FF0000"/>
                </a:solidFill>
                <a:latin typeface="Century Gothic" charset="0"/>
                <a:ea typeface="MS PGothic" charset="0"/>
              </a:rPr>
              <a:t>L’organisation et son environnement </a:t>
            </a:r>
          </a:p>
        </p:txBody>
      </p:sp>
      <p:pic>
        <p:nvPicPr>
          <p:cNvPr id="32770" name="Image 6" descr="http://bricks.univ-lille1.fr/M19/cours/res/image_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836613"/>
            <a:ext cx="8785225" cy="612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re 1"/>
          <p:cNvSpPr>
            <a:spLocks noGrp="1"/>
          </p:cNvSpPr>
          <p:nvPr>
            <p:ph type="title"/>
          </p:nvPr>
        </p:nvSpPr>
        <p:spPr>
          <a:xfrm>
            <a:off x="1017588" y="334963"/>
            <a:ext cx="7399337" cy="703262"/>
          </a:xfrm>
        </p:spPr>
        <p:txBody>
          <a:bodyPr/>
          <a:lstStyle/>
          <a:p>
            <a:r>
              <a:rPr lang="fr-FR" sz="3600" b="1">
                <a:solidFill>
                  <a:schemeClr val="tx1"/>
                </a:solidFill>
                <a:latin typeface="Arial Narrow" charset="0"/>
                <a:ea typeface="MS PGothic" charset="0"/>
              </a:rPr>
              <a:t>Types d</a:t>
            </a:r>
            <a:r>
              <a:rPr lang="ja-JP" altLang="fr-FR" sz="3600" b="1">
                <a:solidFill>
                  <a:schemeClr val="tx1"/>
                </a:solidFill>
                <a:latin typeface="Arial Narrow" charset="0"/>
                <a:ea typeface="MS PGothic" charset="0"/>
              </a:rPr>
              <a:t>’</a:t>
            </a:r>
            <a:r>
              <a:rPr lang="fr-FR" altLang="ja-JP" sz="3600" b="1">
                <a:solidFill>
                  <a:schemeClr val="tx1"/>
                </a:solidFill>
                <a:latin typeface="Arial Narrow" charset="0"/>
                <a:ea typeface="MS PGothic" charset="0"/>
              </a:rPr>
              <a:t>organisations</a:t>
            </a:r>
            <a:endParaRPr lang="fr-FR" sz="3600" b="1">
              <a:solidFill>
                <a:schemeClr val="tx1"/>
              </a:solidFill>
              <a:latin typeface="Arial Narrow" charset="0"/>
              <a:ea typeface="MS PGothic" charset="0"/>
            </a:endParaRPr>
          </a:p>
        </p:txBody>
      </p:sp>
      <p:sp>
        <p:nvSpPr>
          <p:cNvPr id="3" name="Espace réservé du contenu 2"/>
          <p:cNvSpPr>
            <a:spLocks noGrp="1"/>
          </p:cNvSpPr>
          <p:nvPr>
            <p:ph idx="1"/>
          </p:nvPr>
        </p:nvSpPr>
        <p:spPr>
          <a:xfrm>
            <a:off x="1077913" y="1219200"/>
            <a:ext cx="7797800" cy="4992688"/>
          </a:xfrm>
        </p:spPr>
        <p:txBody>
          <a:bodyPr>
            <a:normAutofit/>
          </a:bodyPr>
          <a:lstStyle/>
          <a:p>
            <a:pPr>
              <a:buFont typeface="Wingdings 2" panose="05020102010507070707" pitchFamily="18" charset="2"/>
              <a:buChar char=""/>
              <a:defRPr/>
            </a:pPr>
            <a:endParaRPr lang="fr-FR" dirty="0">
              <a:ea typeface="+mn-ea"/>
              <a:cs typeface="+mn-cs"/>
            </a:endParaRPr>
          </a:p>
          <a:p>
            <a:pPr marL="81215" indent="0">
              <a:buFont typeface="Wingdings 2" panose="05020102010507070707" pitchFamily="18" charset="2"/>
              <a:buNone/>
              <a:defRPr/>
            </a:pPr>
            <a:endParaRPr lang="fr-FR" dirty="0" smtClean="0">
              <a:ea typeface="+mn-ea"/>
              <a:cs typeface="+mn-cs"/>
            </a:endParaRPr>
          </a:p>
          <a:p>
            <a:pPr>
              <a:buFont typeface="Wingdings 2" panose="05020102010507070707" pitchFamily="18" charset="2"/>
              <a:buChar char=""/>
              <a:defRPr/>
            </a:pPr>
            <a:endParaRPr lang="fr-FR"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dirty="0">
              <a:ea typeface="+mn-ea"/>
              <a:cs typeface="+mn-cs"/>
            </a:endParaRPr>
          </a:p>
        </p:txBody>
      </p:sp>
      <p:sp>
        <p:nvSpPr>
          <p:cNvPr id="33795" name="Espace réservé du numéro de diapositive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47C8A270-A751-C148-9647-2D234BC1A1E3}" type="slidenum">
              <a:rPr lang="fr-FR"/>
              <a:pPr/>
              <a:t>12</a:t>
            </a:fld>
            <a:endParaRPr lang="fr-FR"/>
          </a:p>
        </p:txBody>
      </p:sp>
      <p:sp>
        <p:nvSpPr>
          <p:cNvPr id="5" name="Rectangle 4"/>
          <p:cNvSpPr/>
          <p:nvPr/>
        </p:nvSpPr>
        <p:spPr>
          <a:xfrm>
            <a:off x="3035409" y="1432427"/>
            <a:ext cx="3364515" cy="1443777"/>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sz="3553" dirty="0">
                <a:solidFill>
                  <a:srgbClr val="FFFF00"/>
                </a:solidFill>
                <a:latin typeface="Arial Narrow" panose="020B0606020202030204" pitchFamily="34" charset="0"/>
              </a:rPr>
              <a:t>Organisation</a:t>
            </a:r>
            <a:r>
              <a:rPr lang="fr-FR" sz="3553" dirty="0">
                <a:latin typeface="Arial Narrow" panose="020B0606020202030204" pitchFamily="34" charset="0"/>
              </a:rPr>
              <a:t> </a:t>
            </a:r>
          </a:p>
        </p:txBody>
      </p:sp>
      <p:sp>
        <p:nvSpPr>
          <p:cNvPr id="10" name="Rectangle 9"/>
          <p:cNvSpPr/>
          <p:nvPr/>
        </p:nvSpPr>
        <p:spPr>
          <a:xfrm>
            <a:off x="641898" y="3688178"/>
            <a:ext cx="3364515" cy="2258566"/>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sz="3947" dirty="0">
                <a:solidFill>
                  <a:srgbClr val="FFFF00"/>
                </a:solidFill>
                <a:latin typeface="Arial Narrow" panose="020B0606020202030204" pitchFamily="34" charset="0"/>
              </a:rPr>
              <a:t>Marchandes</a:t>
            </a:r>
            <a:r>
              <a:rPr lang="fr-FR" sz="3947" dirty="0">
                <a:solidFill>
                  <a:schemeClr val="bg1"/>
                </a:solidFill>
                <a:latin typeface="Arial Narrow" panose="020B0606020202030204" pitchFamily="34" charset="0"/>
              </a:rPr>
              <a:t> </a:t>
            </a:r>
          </a:p>
        </p:txBody>
      </p:sp>
      <p:sp>
        <p:nvSpPr>
          <p:cNvPr id="11" name="Rectangle 10"/>
          <p:cNvSpPr/>
          <p:nvPr/>
        </p:nvSpPr>
        <p:spPr>
          <a:xfrm>
            <a:off x="4977418" y="3688178"/>
            <a:ext cx="4024529" cy="2258566"/>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sz="3947" dirty="0">
                <a:solidFill>
                  <a:srgbClr val="FFFF00"/>
                </a:solidFill>
                <a:latin typeface="Arial Narrow" panose="020B0606020202030204" pitchFamily="34" charset="0"/>
              </a:rPr>
              <a:t>Non marchandes</a:t>
            </a:r>
          </a:p>
        </p:txBody>
      </p:sp>
      <p:cxnSp>
        <p:nvCxnSpPr>
          <p:cNvPr id="7" name="Connecteur droit 6"/>
          <p:cNvCxnSpPr>
            <a:cxnSpLocks noChangeShapeType="1"/>
          </p:cNvCxnSpPr>
          <p:nvPr/>
        </p:nvCxnSpPr>
        <p:spPr bwMode="auto">
          <a:xfrm flipH="1">
            <a:off x="1593850" y="2154238"/>
            <a:ext cx="1441450" cy="1533525"/>
          </a:xfrm>
          <a:prstGeom prst="line">
            <a:avLst/>
          </a:prstGeom>
          <a:noFill/>
          <a:ln w="57150">
            <a:solidFill>
              <a:srgbClr val="FF0000"/>
            </a:solidFill>
            <a:round/>
            <a:headEnd/>
            <a:tailEnd type="arrow" w="med" len="med"/>
          </a:ln>
          <a:effectLst>
            <a:outerShdw blurRad="38100" dist="26940" dir="5400000" algn="t" rotWithShape="0">
              <a:srgbClr val="000000">
                <a:alpha val="50000"/>
              </a:srgbClr>
            </a:outerShdw>
          </a:effectLst>
          <a:extLst>
            <a:ext uri="{909E8E84-426E-40dd-AFC4-6F175D3DCCD1}">
              <a14:hiddenFill xmlns:a14="http://schemas.microsoft.com/office/drawing/2010/main">
                <a:noFill/>
              </a14:hiddenFill>
            </a:ext>
          </a:extLst>
        </p:spPr>
      </p:cxnSp>
      <p:cxnSp>
        <p:nvCxnSpPr>
          <p:cNvPr id="9" name="Connecteur droit 8"/>
          <p:cNvCxnSpPr/>
          <p:nvPr/>
        </p:nvCxnSpPr>
        <p:spPr>
          <a:xfrm>
            <a:off x="6399213" y="2154238"/>
            <a:ext cx="1836737" cy="1477962"/>
          </a:xfrm>
          <a:prstGeom prst="line">
            <a:avLst/>
          </a:prstGeom>
          <a:ln w="57150">
            <a:solidFill>
              <a:srgbClr val="FF0000"/>
            </a:solidFill>
            <a:headEnd type="none" w="med" len="med"/>
            <a:tailEnd type="arrow" w="med" len="med"/>
          </a:ln>
        </p:spPr>
        <p:style>
          <a:lnRef idx="1">
            <a:schemeClr val="accent6"/>
          </a:lnRef>
          <a:fillRef idx="0">
            <a:schemeClr val="accent6"/>
          </a:fillRef>
          <a:effectRef idx="0">
            <a:schemeClr val="accent6"/>
          </a:effectRef>
          <a:fontRef idx="minor">
            <a:schemeClr val="tx1"/>
          </a:fontRef>
        </p:style>
      </p:cxnSp>
      <p:cxnSp>
        <p:nvCxnSpPr>
          <p:cNvPr id="13" name="Connecteur droit 12"/>
          <p:cNvCxnSpPr>
            <a:cxnSpLocks noChangeShapeType="1"/>
          </p:cNvCxnSpPr>
          <p:nvPr/>
        </p:nvCxnSpPr>
        <p:spPr bwMode="auto">
          <a:xfrm>
            <a:off x="4006850" y="4818063"/>
            <a:ext cx="969963" cy="0"/>
          </a:xfrm>
          <a:prstGeom prst="line">
            <a:avLst/>
          </a:prstGeom>
          <a:noFill/>
          <a:ln w="57150">
            <a:solidFill>
              <a:srgbClr val="FF0000"/>
            </a:solidFill>
            <a:round/>
            <a:headEnd type="arrow" w="med" len="med"/>
            <a:tailEnd type="arrow" w="med" len="med"/>
          </a:ln>
          <a:effectLst>
            <a:outerShdw blurRad="38100" dist="26940" dir="5400000" algn="t" rotWithShape="0">
              <a:srgbClr val="000000">
                <a:alpha val="50000"/>
              </a:srgbClr>
            </a:outerShdw>
          </a:effectLst>
          <a:extLst>
            <a:ext uri="{909E8E84-426E-40dd-AFC4-6F175D3DCCD1}">
              <a14:hiddenFill xmlns:a14="http://schemas.microsoft.com/office/drawing/2010/main">
                <a:noFill/>
              </a14:hiddenFill>
            </a:ext>
          </a:extLst>
        </p:spPr>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re 1"/>
          <p:cNvSpPr>
            <a:spLocks noGrp="1"/>
          </p:cNvSpPr>
          <p:nvPr>
            <p:ph type="title"/>
          </p:nvPr>
        </p:nvSpPr>
        <p:spPr>
          <a:xfrm>
            <a:off x="374650" y="211138"/>
            <a:ext cx="7399338" cy="704850"/>
          </a:xfrm>
        </p:spPr>
        <p:txBody>
          <a:bodyPr/>
          <a:lstStyle/>
          <a:p>
            <a:r>
              <a:rPr lang="fr-FR" sz="3600" b="1" dirty="0" smtClean="0">
                <a:solidFill>
                  <a:schemeClr val="tx1"/>
                </a:solidFill>
                <a:latin typeface="Arial Narrow" charset="0"/>
                <a:ea typeface="MS PGothic" charset="0"/>
              </a:rPr>
              <a:t>1.2. </a:t>
            </a:r>
            <a:r>
              <a:rPr lang="fr-FR" sz="3600" b="1" dirty="0">
                <a:solidFill>
                  <a:schemeClr val="tx1"/>
                </a:solidFill>
                <a:latin typeface="Arial Narrow" charset="0"/>
                <a:ea typeface="MS PGothic" charset="0"/>
              </a:rPr>
              <a:t>L</a:t>
            </a:r>
            <a:r>
              <a:rPr lang="ja-JP" altLang="fr-FR" sz="3600" b="1" dirty="0">
                <a:solidFill>
                  <a:schemeClr val="tx1"/>
                </a:solidFill>
                <a:latin typeface="Arial Narrow" charset="0"/>
                <a:ea typeface="MS PGothic" charset="0"/>
              </a:rPr>
              <a:t>’</a:t>
            </a:r>
            <a:r>
              <a:rPr lang="fr-FR" altLang="ja-JP" sz="3600" b="1" dirty="0">
                <a:solidFill>
                  <a:schemeClr val="tx1"/>
                </a:solidFill>
                <a:latin typeface="Arial Narrow" charset="0"/>
                <a:ea typeface="MS PGothic" charset="0"/>
              </a:rPr>
              <a:t>entreprise</a:t>
            </a:r>
            <a:endParaRPr lang="fr-FR" sz="3600" b="1" dirty="0">
              <a:solidFill>
                <a:schemeClr val="tx1"/>
              </a:solidFill>
              <a:latin typeface="Arial Narrow" charset="0"/>
              <a:ea typeface="MS PGothic" charset="0"/>
            </a:endParaRPr>
          </a:p>
        </p:txBody>
      </p:sp>
      <p:sp>
        <p:nvSpPr>
          <p:cNvPr id="3" name="Espace réservé du contenu 2"/>
          <p:cNvSpPr>
            <a:spLocks noGrp="1"/>
          </p:cNvSpPr>
          <p:nvPr>
            <p:ph idx="1"/>
          </p:nvPr>
        </p:nvSpPr>
        <p:spPr>
          <a:xfrm>
            <a:off x="1077913" y="1219200"/>
            <a:ext cx="7797800" cy="4992688"/>
          </a:xfrm>
        </p:spPr>
        <p:txBody>
          <a:bodyPr>
            <a:normAutofit/>
          </a:bodyPr>
          <a:lstStyle/>
          <a:p>
            <a:pPr>
              <a:buFont typeface="Wingdings 2" panose="05020102010507070707" pitchFamily="18" charset="2"/>
              <a:buChar char=""/>
              <a:defRPr/>
            </a:pPr>
            <a:endParaRPr lang="fr-FR" dirty="0">
              <a:ea typeface="+mn-ea"/>
              <a:cs typeface="+mn-cs"/>
            </a:endParaRPr>
          </a:p>
          <a:p>
            <a:pPr marL="81215" indent="0">
              <a:buFont typeface="Wingdings 2" panose="05020102010507070707" pitchFamily="18" charset="2"/>
              <a:buNone/>
              <a:defRPr/>
            </a:pPr>
            <a:endParaRPr lang="fr-FR" dirty="0" smtClean="0">
              <a:ea typeface="+mn-ea"/>
              <a:cs typeface="+mn-cs"/>
            </a:endParaRPr>
          </a:p>
          <a:p>
            <a:pPr>
              <a:buFont typeface="Wingdings 2" panose="05020102010507070707" pitchFamily="18" charset="2"/>
              <a:buChar char=""/>
              <a:defRPr/>
            </a:pPr>
            <a:endParaRPr lang="fr-FR"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dirty="0">
              <a:ea typeface="+mn-ea"/>
              <a:cs typeface="+mn-cs"/>
            </a:endParaRPr>
          </a:p>
        </p:txBody>
      </p:sp>
      <p:sp>
        <p:nvSpPr>
          <p:cNvPr id="5" name="Rectangle 4"/>
          <p:cNvSpPr/>
          <p:nvPr/>
        </p:nvSpPr>
        <p:spPr>
          <a:xfrm>
            <a:off x="2958553" y="1129700"/>
            <a:ext cx="3364515" cy="84444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pPr algn="ctr">
              <a:defRPr/>
            </a:pPr>
            <a:r>
              <a:rPr lang="fr-FR" sz="2800" smtClean="0">
                <a:solidFill>
                  <a:srgbClr val="FFFF00"/>
                </a:solidFill>
                <a:latin typeface="Arial Narrow" charset="0"/>
              </a:rPr>
              <a:t>Forme particulière de l</a:t>
            </a:r>
            <a:r>
              <a:rPr lang="ja-JP" altLang="fr-FR" sz="2800" smtClean="0">
                <a:solidFill>
                  <a:srgbClr val="FFFF00"/>
                </a:solidFill>
                <a:latin typeface="Arial Narrow" charset="0"/>
              </a:rPr>
              <a:t>’</a:t>
            </a:r>
            <a:r>
              <a:rPr lang="fr-FR" altLang="ja-JP" sz="2800" smtClean="0">
                <a:solidFill>
                  <a:srgbClr val="FFFF00"/>
                </a:solidFill>
                <a:latin typeface="Arial Narrow" charset="0"/>
              </a:rPr>
              <a:t>organisation</a:t>
            </a:r>
            <a:endParaRPr lang="fr-FR" sz="2800" smtClean="0">
              <a:solidFill>
                <a:srgbClr val="FFFFFF"/>
              </a:solidFill>
              <a:latin typeface="Arial Narrow" charset="0"/>
            </a:endParaRPr>
          </a:p>
        </p:txBody>
      </p:sp>
      <p:sp>
        <p:nvSpPr>
          <p:cNvPr id="10" name="Rectangle 9"/>
          <p:cNvSpPr/>
          <p:nvPr/>
        </p:nvSpPr>
        <p:spPr>
          <a:xfrm>
            <a:off x="374650" y="2585923"/>
            <a:ext cx="3682885" cy="163516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pPr algn="ctr">
              <a:defRPr/>
            </a:pPr>
            <a:r>
              <a:rPr lang="fr-FR" sz="3900" smtClean="0">
                <a:solidFill>
                  <a:srgbClr val="FFFF00"/>
                </a:solidFill>
                <a:latin typeface="Arial Narrow" charset="0"/>
              </a:rPr>
              <a:t>Entité autonome </a:t>
            </a:r>
            <a:r>
              <a:rPr lang="fr-FR" sz="3600" smtClean="0">
                <a:solidFill>
                  <a:srgbClr val="FFFF00"/>
                </a:solidFill>
                <a:latin typeface="Arial Narrow" charset="0"/>
              </a:rPr>
              <a:t>(acteur économique)</a:t>
            </a:r>
            <a:r>
              <a:rPr lang="fr-FR" sz="3600" smtClean="0">
                <a:solidFill>
                  <a:schemeClr val="bg1"/>
                </a:solidFill>
                <a:latin typeface="Arial Narrow" charset="0"/>
              </a:rPr>
              <a:t> </a:t>
            </a:r>
            <a:endParaRPr lang="fr-FR" sz="3900" smtClean="0">
              <a:solidFill>
                <a:schemeClr val="bg1"/>
              </a:solidFill>
              <a:latin typeface="Arial Narrow" charset="0"/>
            </a:endParaRPr>
          </a:p>
        </p:txBody>
      </p:sp>
      <p:sp>
        <p:nvSpPr>
          <p:cNvPr id="11" name="Rectangle 10"/>
          <p:cNvSpPr/>
          <p:nvPr/>
        </p:nvSpPr>
        <p:spPr>
          <a:xfrm>
            <a:off x="4941998" y="2585923"/>
            <a:ext cx="4024529" cy="163516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pPr algn="ctr">
              <a:defRPr/>
            </a:pPr>
            <a:r>
              <a:rPr lang="fr-FR" sz="3600" smtClean="0">
                <a:solidFill>
                  <a:srgbClr val="FFFF00"/>
                </a:solidFill>
                <a:latin typeface="Arial Narrow" charset="0"/>
              </a:rPr>
              <a:t>Objectif de produire des biens et services destinés au marché</a:t>
            </a:r>
          </a:p>
        </p:txBody>
      </p:sp>
      <p:cxnSp>
        <p:nvCxnSpPr>
          <p:cNvPr id="7" name="Connecteur droit 6"/>
          <p:cNvCxnSpPr>
            <a:cxnSpLocks noChangeShapeType="1"/>
          </p:cNvCxnSpPr>
          <p:nvPr/>
        </p:nvCxnSpPr>
        <p:spPr bwMode="auto">
          <a:xfrm flipH="1">
            <a:off x="2268538" y="1552575"/>
            <a:ext cx="690562" cy="1033463"/>
          </a:xfrm>
          <a:prstGeom prst="line">
            <a:avLst/>
          </a:prstGeom>
          <a:noFill/>
          <a:ln w="57150">
            <a:solidFill>
              <a:srgbClr val="FF0000"/>
            </a:solidFill>
            <a:round/>
            <a:headEnd/>
            <a:tailEnd type="arrow" w="med" len="med"/>
          </a:ln>
          <a:effectLst>
            <a:outerShdw blurRad="38100" dist="26940" dir="5400000" algn="t" rotWithShape="0">
              <a:srgbClr val="000000">
                <a:alpha val="50000"/>
              </a:srgbClr>
            </a:outerShdw>
          </a:effectLst>
          <a:extLst>
            <a:ext uri="{909E8E84-426E-40dd-AFC4-6F175D3DCCD1}">
              <a14:hiddenFill xmlns:a14="http://schemas.microsoft.com/office/drawing/2010/main">
                <a:noFill/>
              </a14:hiddenFill>
            </a:ext>
          </a:extLst>
        </p:spPr>
      </p:cxnSp>
      <p:cxnSp>
        <p:nvCxnSpPr>
          <p:cNvPr id="9" name="Connecteur droit 8"/>
          <p:cNvCxnSpPr/>
          <p:nvPr/>
        </p:nvCxnSpPr>
        <p:spPr>
          <a:xfrm>
            <a:off x="6342063" y="1552575"/>
            <a:ext cx="711200" cy="1012825"/>
          </a:xfrm>
          <a:prstGeom prst="line">
            <a:avLst/>
          </a:prstGeom>
          <a:ln w="57150">
            <a:solidFill>
              <a:srgbClr val="FF0000"/>
            </a:solidFill>
            <a:headEnd type="none" w="med" len="med"/>
            <a:tailEnd type="arrow" w="med" len="med"/>
          </a:ln>
        </p:spPr>
        <p:style>
          <a:lnRef idx="1">
            <a:schemeClr val="accent6"/>
          </a:lnRef>
          <a:fillRef idx="0">
            <a:schemeClr val="accent6"/>
          </a:fillRef>
          <a:effectRef idx="0">
            <a:schemeClr val="accent6"/>
          </a:effectRef>
          <a:fontRef idx="minor">
            <a:schemeClr val="tx1"/>
          </a:fontRef>
        </p:style>
      </p:cxnSp>
      <p:sp>
        <p:nvSpPr>
          <p:cNvPr id="14" name="Rectangle 13"/>
          <p:cNvSpPr/>
          <p:nvPr/>
        </p:nvSpPr>
        <p:spPr>
          <a:xfrm>
            <a:off x="374650" y="4540847"/>
            <a:ext cx="3682885" cy="1759866"/>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sz="3200" dirty="0">
                <a:solidFill>
                  <a:srgbClr val="FFFF00"/>
                </a:solidFill>
                <a:latin typeface="Arial Narrow" panose="020B0606020202030204" pitchFamily="34" charset="0"/>
              </a:rPr>
              <a:t>Combinaison des facteurs de production</a:t>
            </a:r>
            <a:r>
              <a:rPr lang="fr-FR" sz="2800" dirty="0">
                <a:solidFill>
                  <a:schemeClr val="bg1"/>
                </a:solidFill>
                <a:latin typeface="Arial Narrow" panose="020B0606020202030204" pitchFamily="34" charset="0"/>
              </a:rPr>
              <a:t> </a:t>
            </a:r>
            <a:endParaRPr lang="fr-FR" sz="3200" dirty="0">
              <a:solidFill>
                <a:schemeClr val="bg1"/>
              </a:solidFill>
              <a:latin typeface="Arial Narrow" panose="020B0606020202030204" pitchFamily="34" charset="0"/>
            </a:endParaRPr>
          </a:p>
        </p:txBody>
      </p:sp>
      <p:sp>
        <p:nvSpPr>
          <p:cNvPr id="15" name="Rectangle 14"/>
          <p:cNvSpPr/>
          <p:nvPr/>
        </p:nvSpPr>
        <p:spPr>
          <a:xfrm>
            <a:off x="4910467" y="4635441"/>
            <a:ext cx="4024529" cy="163516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sz="3600" dirty="0">
                <a:solidFill>
                  <a:srgbClr val="FFFF00"/>
                </a:solidFill>
                <a:latin typeface="Arial Narrow" panose="020B0606020202030204" pitchFamily="34" charset="0"/>
              </a:rPr>
              <a:t>Le but de lucre (profit)</a:t>
            </a:r>
          </a:p>
        </p:txBody>
      </p:sp>
      <p:cxnSp>
        <p:nvCxnSpPr>
          <p:cNvPr id="17" name="Connecteur droit avec flèche 16"/>
          <p:cNvCxnSpPr/>
          <p:nvPr/>
        </p:nvCxnSpPr>
        <p:spPr>
          <a:xfrm>
            <a:off x="2051050" y="4221163"/>
            <a:ext cx="0" cy="3190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a:off x="7002463" y="4284663"/>
            <a:ext cx="0" cy="3190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anim calcmode="lin" valueType="num">
                                      <p:cBhvr>
                                        <p:cTn id="29" dur="1000" fill="hold"/>
                                        <p:tgtEl>
                                          <p:spTgt spid="17"/>
                                        </p:tgtEl>
                                        <p:attrNameLst>
                                          <p:attrName>ppt_x</p:attrName>
                                        </p:attrNameLst>
                                      </p:cBhvr>
                                      <p:tavLst>
                                        <p:tav tm="0">
                                          <p:val>
                                            <p:strVal val="#ppt_x"/>
                                          </p:val>
                                        </p:tav>
                                        <p:tav tm="100000">
                                          <p:val>
                                            <p:strVal val="#ppt_x"/>
                                          </p:val>
                                        </p:tav>
                                      </p:tavLst>
                                    </p:anim>
                                    <p:anim calcmode="lin" valueType="num">
                                      <p:cBhvr>
                                        <p:cTn id="3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000"/>
                                        <p:tgtEl>
                                          <p:spTgt spid="14"/>
                                        </p:tgtEl>
                                      </p:cBhvr>
                                    </p:animEffect>
                                    <p:anim calcmode="lin" valueType="num">
                                      <p:cBhvr>
                                        <p:cTn id="36" dur="1000" fill="hold"/>
                                        <p:tgtEl>
                                          <p:spTgt spid="14"/>
                                        </p:tgtEl>
                                        <p:attrNameLst>
                                          <p:attrName>ppt_x</p:attrName>
                                        </p:attrNameLst>
                                      </p:cBhvr>
                                      <p:tavLst>
                                        <p:tav tm="0">
                                          <p:val>
                                            <p:strVal val="#ppt_x"/>
                                          </p:val>
                                        </p:tav>
                                        <p:tav tm="100000">
                                          <p:val>
                                            <p:strVal val="#ppt_x"/>
                                          </p:val>
                                        </p:tav>
                                      </p:tavLst>
                                    </p:anim>
                                    <p:anim calcmode="lin" valueType="num">
                                      <p:cBhvr>
                                        <p:cTn id="3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2" presetClass="entr" presetSubtype="0" fill="hold"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1000"/>
                                        <p:tgtEl>
                                          <p:spTgt spid="18"/>
                                        </p:tgtEl>
                                      </p:cBhvr>
                                    </p:animEffect>
                                    <p:anim calcmode="lin" valueType="num">
                                      <p:cBhvr>
                                        <p:cTn id="57" dur="1000" fill="hold"/>
                                        <p:tgtEl>
                                          <p:spTgt spid="18"/>
                                        </p:tgtEl>
                                        <p:attrNameLst>
                                          <p:attrName>ppt_x</p:attrName>
                                        </p:attrNameLst>
                                      </p:cBhvr>
                                      <p:tavLst>
                                        <p:tav tm="0">
                                          <p:val>
                                            <p:strVal val="#ppt_x"/>
                                          </p:val>
                                        </p:tav>
                                        <p:tav tm="100000">
                                          <p:val>
                                            <p:strVal val="#ppt_x"/>
                                          </p:val>
                                        </p:tav>
                                      </p:tavLst>
                                    </p:anim>
                                    <p:anim calcmode="lin" valueType="num">
                                      <p:cBhvr>
                                        <p:cTn id="5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42" presetClass="entr" presetSubtype="0"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1000"/>
                                        <p:tgtEl>
                                          <p:spTgt spid="15"/>
                                        </p:tgtEl>
                                      </p:cBhvr>
                                    </p:animEffect>
                                    <p:anim calcmode="lin" valueType="num">
                                      <p:cBhvr>
                                        <p:cTn id="64" dur="1000" fill="hold"/>
                                        <p:tgtEl>
                                          <p:spTgt spid="15"/>
                                        </p:tgtEl>
                                        <p:attrNameLst>
                                          <p:attrName>ppt_x</p:attrName>
                                        </p:attrNameLst>
                                      </p:cBhvr>
                                      <p:tavLst>
                                        <p:tav tm="0">
                                          <p:val>
                                            <p:strVal val="#ppt_x"/>
                                          </p:val>
                                        </p:tav>
                                        <p:tav tm="100000">
                                          <p:val>
                                            <p:strVal val="#ppt_x"/>
                                          </p:val>
                                        </p:tav>
                                      </p:tavLst>
                                    </p:anim>
                                    <p:anim calcmode="lin" valueType="num">
                                      <p:cBhvr>
                                        <p:cTn id="6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re 1"/>
          <p:cNvSpPr>
            <a:spLocks noGrp="1"/>
          </p:cNvSpPr>
          <p:nvPr>
            <p:ph type="title"/>
          </p:nvPr>
        </p:nvSpPr>
        <p:spPr>
          <a:xfrm>
            <a:off x="374650" y="334963"/>
            <a:ext cx="7399338" cy="704850"/>
          </a:xfrm>
        </p:spPr>
        <p:txBody>
          <a:bodyPr/>
          <a:lstStyle/>
          <a:p>
            <a:r>
              <a:rPr lang="fr-FR" sz="3600" b="1">
                <a:solidFill>
                  <a:schemeClr val="tx1"/>
                </a:solidFill>
                <a:latin typeface="Century Gothic" charset="0"/>
                <a:ea typeface="MS PGothic" charset="0"/>
              </a:rPr>
              <a:t>Particularités de l</a:t>
            </a:r>
            <a:r>
              <a:rPr lang="ja-JP" altLang="fr-FR" sz="3600" b="1">
                <a:solidFill>
                  <a:schemeClr val="tx1"/>
                </a:solidFill>
                <a:latin typeface="Century Gothic" charset="0"/>
                <a:ea typeface="MS PGothic" charset="0"/>
              </a:rPr>
              <a:t>’</a:t>
            </a:r>
            <a:r>
              <a:rPr lang="fr-FR" altLang="ja-JP" sz="3600" b="1">
                <a:solidFill>
                  <a:schemeClr val="tx1"/>
                </a:solidFill>
                <a:latin typeface="Century Gothic" charset="0"/>
                <a:ea typeface="MS PGothic" charset="0"/>
              </a:rPr>
              <a:t>entreprise</a:t>
            </a:r>
            <a:endParaRPr lang="fr-FR" sz="3600" b="1">
              <a:solidFill>
                <a:schemeClr val="tx1"/>
              </a:solidFill>
              <a:latin typeface="Century Gothic" charset="0"/>
              <a:ea typeface="MS PGothic" charset="0"/>
            </a:endParaRPr>
          </a:p>
        </p:txBody>
      </p:sp>
      <p:sp>
        <p:nvSpPr>
          <p:cNvPr id="3" name="Espace réservé du contenu 2"/>
          <p:cNvSpPr>
            <a:spLocks noGrp="1"/>
          </p:cNvSpPr>
          <p:nvPr>
            <p:ph idx="1"/>
          </p:nvPr>
        </p:nvSpPr>
        <p:spPr>
          <a:xfrm>
            <a:off x="1077913" y="1219200"/>
            <a:ext cx="7797800" cy="4992688"/>
          </a:xfrm>
        </p:spPr>
        <p:txBody>
          <a:bodyPr>
            <a:normAutofit/>
          </a:bodyPr>
          <a:lstStyle/>
          <a:p>
            <a:pPr>
              <a:buFont typeface="Wingdings 2" panose="05020102010507070707" pitchFamily="18" charset="2"/>
              <a:buChar char=""/>
              <a:defRPr/>
            </a:pPr>
            <a:endParaRPr lang="fr-FR" dirty="0">
              <a:ea typeface="+mn-ea"/>
              <a:cs typeface="+mn-cs"/>
            </a:endParaRPr>
          </a:p>
          <a:p>
            <a:pPr marL="81215" indent="0">
              <a:buFont typeface="Wingdings 2" panose="05020102010507070707" pitchFamily="18" charset="2"/>
              <a:buNone/>
              <a:defRPr/>
            </a:pPr>
            <a:endParaRPr lang="fr-FR" dirty="0" smtClean="0">
              <a:ea typeface="+mn-ea"/>
              <a:cs typeface="+mn-cs"/>
            </a:endParaRPr>
          </a:p>
          <a:p>
            <a:pPr>
              <a:buFont typeface="Wingdings 2" panose="05020102010507070707" pitchFamily="18" charset="2"/>
              <a:buChar char=""/>
              <a:defRPr/>
            </a:pPr>
            <a:endParaRPr lang="fr-FR"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dirty="0">
              <a:ea typeface="+mn-ea"/>
              <a:cs typeface="+mn-cs"/>
            </a:endParaRPr>
          </a:p>
        </p:txBody>
      </p:sp>
      <p:sp>
        <p:nvSpPr>
          <p:cNvPr id="5" name="Rectangle 4"/>
          <p:cNvSpPr/>
          <p:nvPr/>
        </p:nvSpPr>
        <p:spPr>
          <a:xfrm>
            <a:off x="1979712" y="1432427"/>
            <a:ext cx="5400599" cy="1443777"/>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pPr algn="ctr">
              <a:defRPr/>
            </a:pPr>
            <a:r>
              <a:rPr lang="fr-FR" sz="3600" smtClean="0">
                <a:solidFill>
                  <a:srgbClr val="FFFFFF"/>
                </a:solidFill>
                <a:latin typeface="Century Gothic" charset="0"/>
              </a:rPr>
              <a:t>Lieu de création des richesses</a:t>
            </a:r>
          </a:p>
        </p:txBody>
      </p:sp>
      <p:sp>
        <p:nvSpPr>
          <p:cNvPr id="10" name="Rectangle 9"/>
          <p:cNvSpPr/>
          <p:nvPr/>
        </p:nvSpPr>
        <p:spPr>
          <a:xfrm>
            <a:off x="641898" y="3688178"/>
            <a:ext cx="3786086" cy="2258566"/>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pPr algn="ctr">
              <a:defRPr/>
            </a:pPr>
            <a:endParaRPr lang="fr-FR" sz="3600" smtClean="0">
              <a:solidFill>
                <a:srgbClr val="FFFFFF"/>
              </a:solidFill>
              <a:latin typeface="Century Gothic" charset="0"/>
            </a:endParaRPr>
          </a:p>
          <a:p>
            <a:pPr algn="ctr">
              <a:defRPr/>
            </a:pPr>
            <a:r>
              <a:rPr lang="fr-FR" sz="3600" smtClean="0">
                <a:solidFill>
                  <a:srgbClr val="FFFFFF"/>
                </a:solidFill>
                <a:latin typeface="Century Gothic" charset="0"/>
              </a:rPr>
              <a:t>Lieu de répartition des richesses</a:t>
            </a:r>
          </a:p>
          <a:p>
            <a:pPr algn="ctr">
              <a:defRPr/>
            </a:pPr>
            <a:r>
              <a:rPr lang="fr-FR" sz="3900" smtClean="0">
                <a:solidFill>
                  <a:schemeClr val="bg1"/>
                </a:solidFill>
                <a:latin typeface="Arial Narrow" charset="0"/>
              </a:rPr>
              <a:t> </a:t>
            </a:r>
          </a:p>
        </p:txBody>
      </p:sp>
      <p:sp>
        <p:nvSpPr>
          <p:cNvPr id="11" name="Rectangle 10"/>
          <p:cNvSpPr/>
          <p:nvPr/>
        </p:nvSpPr>
        <p:spPr>
          <a:xfrm>
            <a:off x="4977418" y="3688178"/>
            <a:ext cx="3898843" cy="2258566"/>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pPr algn="ctr">
              <a:defRPr/>
            </a:pPr>
            <a:r>
              <a:rPr lang="fr-FR" sz="4000" smtClean="0">
                <a:solidFill>
                  <a:srgbClr val="FFFFFF"/>
                </a:solidFill>
                <a:latin typeface="Century Gothic" charset="0"/>
              </a:rPr>
              <a:t>Lieu de l</a:t>
            </a:r>
            <a:r>
              <a:rPr lang="ja-JP" altLang="fr-FR" sz="4000" smtClean="0">
                <a:solidFill>
                  <a:srgbClr val="FFFFFF"/>
                </a:solidFill>
                <a:latin typeface="Century Gothic" charset="0"/>
              </a:rPr>
              <a:t>’</a:t>
            </a:r>
            <a:r>
              <a:rPr lang="fr-FR" altLang="ja-JP" sz="4000" smtClean="0">
                <a:solidFill>
                  <a:srgbClr val="FFFFFF"/>
                </a:solidFill>
                <a:latin typeface="Century Gothic" charset="0"/>
              </a:rPr>
              <a:t>innovation </a:t>
            </a:r>
            <a:endParaRPr lang="fr-FR" sz="4000" smtClean="0">
              <a:solidFill>
                <a:srgbClr val="FFFFFF"/>
              </a:solidFill>
              <a:latin typeface="Century Gothic" charset="0"/>
            </a:endParaRPr>
          </a:p>
        </p:txBody>
      </p:sp>
      <p:cxnSp>
        <p:nvCxnSpPr>
          <p:cNvPr id="7" name="Connecteur droit 6"/>
          <p:cNvCxnSpPr>
            <a:cxnSpLocks noChangeShapeType="1"/>
          </p:cNvCxnSpPr>
          <p:nvPr/>
        </p:nvCxnSpPr>
        <p:spPr bwMode="auto">
          <a:xfrm flipH="1">
            <a:off x="1593850" y="2876550"/>
            <a:ext cx="746125" cy="811213"/>
          </a:xfrm>
          <a:prstGeom prst="line">
            <a:avLst/>
          </a:prstGeom>
          <a:noFill/>
          <a:ln w="57150">
            <a:solidFill>
              <a:srgbClr val="FF0000"/>
            </a:solidFill>
            <a:round/>
            <a:headEnd/>
            <a:tailEnd type="arrow" w="med" len="med"/>
          </a:ln>
          <a:effectLst>
            <a:outerShdw blurRad="38100" dist="26940" dir="5400000" algn="t" rotWithShape="0">
              <a:srgbClr val="000000">
                <a:alpha val="50000"/>
              </a:srgbClr>
            </a:outerShdw>
          </a:effectLst>
          <a:extLst>
            <a:ext uri="{909E8E84-426E-40dd-AFC4-6F175D3DCCD1}">
              <a14:hiddenFill xmlns:a14="http://schemas.microsoft.com/office/drawing/2010/main">
                <a:noFill/>
              </a14:hiddenFill>
            </a:ext>
          </a:extLst>
        </p:spPr>
      </p:cxnSp>
      <p:cxnSp>
        <p:nvCxnSpPr>
          <p:cNvPr id="9" name="Connecteur droit 8"/>
          <p:cNvCxnSpPr/>
          <p:nvPr/>
        </p:nvCxnSpPr>
        <p:spPr>
          <a:xfrm>
            <a:off x="6826250" y="2897188"/>
            <a:ext cx="854075" cy="755650"/>
          </a:xfrm>
          <a:prstGeom prst="line">
            <a:avLst/>
          </a:prstGeom>
          <a:ln w="57150">
            <a:solidFill>
              <a:srgbClr val="FF0000"/>
            </a:solidFill>
            <a:headEnd type="none" w="med" len="med"/>
            <a:tailEnd type="arrow" w="med" len="med"/>
          </a:ln>
        </p:spPr>
        <p:style>
          <a:lnRef idx="1">
            <a:schemeClr val="accent6"/>
          </a:lnRef>
          <a:fillRef idx="0">
            <a:schemeClr val="accent6"/>
          </a:fillRef>
          <a:effectRef idx="0">
            <a:schemeClr val="accent6"/>
          </a:effectRef>
          <a:fontRef idx="minor">
            <a:schemeClr val="tx1"/>
          </a:fontRef>
        </p:style>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p:cNvSpPr>
            <a:spLocks noGrp="1"/>
          </p:cNvSpPr>
          <p:nvPr>
            <p:ph type="title"/>
          </p:nvPr>
        </p:nvSpPr>
        <p:spPr>
          <a:xfrm>
            <a:off x="374650" y="269875"/>
            <a:ext cx="7399338" cy="703263"/>
          </a:xfrm>
        </p:spPr>
        <p:txBody>
          <a:bodyPr/>
          <a:lstStyle/>
          <a:p>
            <a:pPr eaLnBrk="1" hangingPunct="1">
              <a:lnSpc>
                <a:spcPct val="150000"/>
              </a:lnSpc>
            </a:pPr>
            <a:r>
              <a:rPr lang="fr-BE" sz="2800" b="1" dirty="0" smtClean="0">
                <a:solidFill>
                  <a:srgbClr val="FF0000"/>
                </a:solidFill>
                <a:latin typeface="Century Gothic" charset="0"/>
                <a:ea typeface="MS PGothic" charset="0"/>
              </a:rPr>
              <a:t>1.2.1</a:t>
            </a:r>
            <a:r>
              <a:rPr lang="fr-BE" sz="2800" b="1" dirty="0">
                <a:solidFill>
                  <a:srgbClr val="FF0000"/>
                </a:solidFill>
                <a:latin typeface="Century Gothic" charset="0"/>
                <a:ea typeface="MS PGothic" charset="0"/>
              </a:rPr>
              <a:t>. Caractéristiques de l’entreprise</a:t>
            </a:r>
          </a:p>
        </p:txBody>
      </p:sp>
      <p:sp>
        <p:nvSpPr>
          <p:cNvPr id="3" name="Espace réservé du contenu 2"/>
          <p:cNvSpPr>
            <a:spLocks noGrp="1"/>
          </p:cNvSpPr>
          <p:nvPr>
            <p:ph idx="1"/>
          </p:nvPr>
        </p:nvSpPr>
        <p:spPr>
          <a:xfrm>
            <a:off x="1077913" y="1219200"/>
            <a:ext cx="7797800" cy="4992688"/>
          </a:xfrm>
        </p:spPr>
        <p:txBody>
          <a:bodyPr>
            <a:normAutofit/>
          </a:bodyPr>
          <a:lstStyle/>
          <a:p>
            <a:pPr>
              <a:buFont typeface="Wingdings 2" panose="05020102010507070707" pitchFamily="18" charset="2"/>
              <a:buChar char=""/>
              <a:defRPr/>
            </a:pPr>
            <a:endParaRPr lang="fr-FR" dirty="0">
              <a:ea typeface="+mn-ea"/>
              <a:cs typeface="+mn-cs"/>
            </a:endParaRPr>
          </a:p>
          <a:p>
            <a:pPr marL="81215" indent="0">
              <a:buFont typeface="Wingdings 2" panose="05020102010507070707" pitchFamily="18" charset="2"/>
              <a:buNone/>
              <a:defRPr/>
            </a:pPr>
            <a:endParaRPr lang="fr-FR" dirty="0" smtClean="0">
              <a:ea typeface="+mn-ea"/>
              <a:cs typeface="+mn-cs"/>
            </a:endParaRPr>
          </a:p>
          <a:p>
            <a:pPr>
              <a:buFont typeface="Wingdings 2" panose="05020102010507070707" pitchFamily="18" charset="2"/>
              <a:buChar char=""/>
              <a:defRPr/>
            </a:pPr>
            <a:endParaRPr lang="fr-FR"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dirty="0">
              <a:ea typeface="+mn-ea"/>
              <a:cs typeface="+mn-cs"/>
            </a:endParaRPr>
          </a:p>
        </p:txBody>
      </p:sp>
      <p:sp>
        <p:nvSpPr>
          <p:cNvPr id="39939" name="Espace réservé du numéro de diapositive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721713BE-B234-A441-A9F0-6ED8EE7BBA6A}" type="slidenum">
              <a:rPr lang="fr-FR"/>
              <a:pPr/>
              <a:t>15</a:t>
            </a:fld>
            <a:endParaRPr lang="fr-FR"/>
          </a:p>
        </p:txBody>
      </p:sp>
      <p:sp>
        <p:nvSpPr>
          <p:cNvPr id="5" name="Rectangle 4"/>
          <p:cNvSpPr/>
          <p:nvPr/>
        </p:nvSpPr>
        <p:spPr>
          <a:xfrm>
            <a:off x="1078576" y="973564"/>
            <a:ext cx="7170757" cy="209539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pPr algn="ctr">
              <a:defRPr/>
            </a:pPr>
            <a:endParaRPr lang="fr-FR" sz="1600" smtClean="0">
              <a:solidFill>
                <a:schemeClr val="bg1"/>
              </a:solidFill>
              <a:latin typeface="Century Gothic" charset="0"/>
            </a:endParaRPr>
          </a:p>
          <a:p>
            <a:pPr algn="ctr">
              <a:defRPr/>
            </a:pPr>
            <a:endParaRPr lang="fr-FR" sz="1600" smtClean="0">
              <a:solidFill>
                <a:schemeClr val="bg1"/>
              </a:solidFill>
              <a:latin typeface="Century Gothic" charset="0"/>
            </a:endParaRPr>
          </a:p>
          <a:p>
            <a:pPr algn="ctr">
              <a:defRPr/>
            </a:pPr>
            <a:r>
              <a:rPr lang="fr-FR" sz="4000" b="1" smtClean="0">
                <a:solidFill>
                  <a:srgbClr val="FFFF00"/>
                </a:solidFill>
                <a:latin typeface="Century Gothic" charset="0"/>
              </a:rPr>
              <a:t>Le Métier </a:t>
            </a:r>
            <a:r>
              <a:rPr lang="fr-FR" sz="2800" b="1" smtClean="0">
                <a:solidFill>
                  <a:srgbClr val="FFFF00"/>
                </a:solidFill>
                <a:latin typeface="Century Gothic" charset="0"/>
              </a:rPr>
              <a:t>: </a:t>
            </a:r>
            <a:r>
              <a:rPr lang="fr-FR" sz="2800" smtClean="0">
                <a:solidFill>
                  <a:schemeClr val="bg1"/>
                </a:solidFill>
                <a:latin typeface="Century Gothic" charset="0"/>
              </a:rPr>
              <a:t>(mission, champ de compétences professionnels) l’ensemble des activités partageant des ressources homogène</a:t>
            </a:r>
            <a:r>
              <a:rPr lang="fr-FR" sz="2800" smtClean="0">
                <a:solidFill>
                  <a:srgbClr val="FFFFFF"/>
                </a:solidFill>
                <a:latin typeface="Century Gothic" charset="0"/>
              </a:rPr>
              <a:t>s </a:t>
            </a:r>
            <a:endParaRPr lang="fr-FR" smtClean="0">
              <a:solidFill>
                <a:srgbClr val="FFFFFF"/>
              </a:solidFill>
              <a:latin typeface="Century Gothic" charset="0"/>
            </a:endParaRPr>
          </a:p>
          <a:p>
            <a:pPr algn="ctr">
              <a:defRPr/>
            </a:pPr>
            <a:r>
              <a:rPr lang="fr-FR" sz="4400" smtClean="0">
                <a:solidFill>
                  <a:srgbClr val="FFFFFF"/>
                </a:solidFill>
                <a:latin typeface="Arial Narrow" charset="0"/>
              </a:rPr>
              <a:t> </a:t>
            </a:r>
          </a:p>
        </p:txBody>
      </p:sp>
      <p:sp>
        <p:nvSpPr>
          <p:cNvPr id="10" name="Rectangle 9"/>
          <p:cNvSpPr/>
          <p:nvPr/>
        </p:nvSpPr>
        <p:spPr>
          <a:xfrm>
            <a:off x="641898" y="3688178"/>
            <a:ext cx="7746526" cy="2258566"/>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pPr algn="ctr">
              <a:defRPr/>
            </a:pPr>
            <a:r>
              <a:rPr lang="fr-FR" sz="3600" b="1" smtClean="0">
                <a:solidFill>
                  <a:srgbClr val="FFFF00"/>
                </a:solidFill>
                <a:latin typeface="Century Gothic" charset="0"/>
              </a:rPr>
              <a:t>La Finalité </a:t>
            </a:r>
            <a:r>
              <a:rPr lang="fr-FR" sz="3200" smtClean="0">
                <a:solidFill>
                  <a:srgbClr val="FFFF00"/>
                </a:solidFill>
                <a:latin typeface="Century Gothic" charset="0"/>
              </a:rPr>
              <a:t>: </a:t>
            </a:r>
            <a:r>
              <a:rPr lang="fr-FR" sz="3200" smtClean="0">
                <a:solidFill>
                  <a:srgbClr val="FFFFFF"/>
                </a:solidFill>
                <a:latin typeface="Century Gothic" charset="0"/>
              </a:rPr>
              <a:t>idéal abstrait que l’entreprise cherche à atteindre en se fixant des objectifs </a:t>
            </a:r>
            <a:endParaRPr lang="fr-FR" sz="1200" smtClean="0">
              <a:solidFill>
                <a:srgbClr val="FFFFFF"/>
              </a:solidFill>
              <a:latin typeface="Century Gothic" charset="0"/>
            </a:endParaRPr>
          </a:p>
        </p:txBody>
      </p:sp>
      <p:cxnSp>
        <p:nvCxnSpPr>
          <p:cNvPr id="14" name="Connecteur droit avec flèche 13"/>
          <p:cNvCxnSpPr/>
          <p:nvPr/>
        </p:nvCxnSpPr>
        <p:spPr>
          <a:xfrm>
            <a:off x="4427538" y="3068638"/>
            <a:ext cx="0" cy="619125"/>
          </a:xfrm>
          <a:prstGeom prst="straightConnector1">
            <a:avLst/>
          </a:prstGeom>
          <a:ln w="571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re 1"/>
          <p:cNvSpPr>
            <a:spLocks noGrp="1"/>
          </p:cNvSpPr>
          <p:nvPr>
            <p:ph type="title"/>
          </p:nvPr>
        </p:nvSpPr>
        <p:spPr>
          <a:xfrm>
            <a:off x="1536700" y="333375"/>
            <a:ext cx="6091238" cy="674688"/>
          </a:xfrm>
        </p:spPr>
        <p:txBody>
          <a:bodyPr/>
          <a:lstStyle/>
          <a:p>
            <a:pPr eaLnBrk="1" hangingPunct="1"/>
            <a:r>
              <a:rPr lang="fr-FR" sz="3200" b="1">
                <a:solidFill>
                  <a:srgbClr val="FF0000"/>
                </a:solidFill>
                <a:latin typeface="Century Gothic" charset="0"/>
                <a:ea typeface="MS PGothic" charset="0"/>
              </a:rPr>
              <a:t>Finalités de l’entreprise</a:t>
            </a:r>
          </a:p>
        </p:txBody>
      </p:sp>
      <p:graphicFrame>
        <p:nvGraphicFramePr>
          <p:cNvPr id="4" name="Espace réservé du contenu 3"/>
          <p:cNvGraphicFramePr>
            <a:graphicFrameLocks noGrp="1"/>
          </p:cNvGraphicFramePr>
          <p:nvPr>
            <p:ph sz="quarter" idx="1"/>
          </p:nvPr>
        </p:nvGraphicFramePr>
        <p:xfrm>
          <a:off x="323528" y="1008660"/>
          <a:ext cx="8640960" cy="54446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re 1"/>
          <p:cNvSpPr>
            <a:spLocks noGrp="1"/>
          </p:cNvSpPr>
          <p:nvPr>
            <p:ph type="title"/>
          </p:nvPr>
        </p:nvSpPr>
        <p:spPr>
          <a:xfrm>
            <a:off x="900113" y="498475"/>
            <a:ext cx="6108700" cy="427038"/>
          </a:xfrm>
        </p:spPr>
        <p:txBody>
          <a:bodyPr/>
          <a:lstStyle/>
          <a:p>
            <a:r>
              <a:rPr lang="fr-FR" sz="3500" b="1">
                <a:solidFill>
                  <a:srgbClr val="FF0000"/>
                </a:solidFill>
                <a:latin typeface="Century Gothic" charset="0"/>
                <a:ea typeface="MS PGothic" charset="0"/>
              </a:rPr>
              <a:t>Eléments de l’entreprise</a:t>
            </a:r>
          </a:p>
        </p:txBody>
      </p:sp>
      <p:graphicFrame>
        <p:nvGraphicFramePr>
          <p:cNvPr id="4" name="Espace réservé du contenu 3"/>
          <p:cNvGraphicFramePr>
            <a:graphicFrameLocks noGrp="1"/>
          </p:cNvGraphicFramePr>
          <p:nvPr>
            <p:ph idx="1"/>
          </p:nvPr>
        </p:nvGraphicFramePr>
        <p:xfrm>
          <a:off x="250825" y="925513"/>
          <a:ext cx="8480425" cy="5853112"/>
        </p:xfrm>
        <a:graphic>
          <a:graphicData uri="http://schemas.openxmlformats.org/drawingml/2006/table">
            <a:tbl>
              <a:tblPr/>
              <a:tblGrid>
                <a:gridCol w="1863725"/>
                <a:gridCol w="6616700"/>
              </a:tblGrid>
              <a:tr h="17446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600" b="1" i="0" u="none" strike="noStrike" cap="none" normalizeH="0" baseline="0">
                          <a:ln>
                            <a:noFill/>
                          </a:ln>
                          <a:solidFill>
                            <a:srgbClr val="FF0000"/>
                          </a:solidFill>
                          <a:effectLst/>
                          <a:latin typeface="Century Gothic" charset="0"/>
                          <a:ea typeface="MS PGothic" charset="0"/>
                          <a:cs typeface="MS PGothic" charset="0"/>
                        </a:rPr>
                        <a:t>Vision </a:t>
                      </a:r>
                    </a:p>
                  </a:txBody>
                  <a:tcPr marL="90235" marR="90235" marT="45133" marB="451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600" b="0" i="0" u="none" strike="noStrike" cap="none" normalizeH="0" baseline="0">
                          <a:ln>
                            <a:noFill/>
                          </a:ln>
                          <a:solidFill>
                            <a:schemeClr val="tx1"/>
                          </a:solidFill>
                          <a:effectLst/>
                          <a:latin typeface="Century Gothic" charset="0"/>
                          <a:ea typeface="MS PGothic" charset="0"/>
                          <a:cs typeface="MS PGothic" charset="0"/>
                        </a:rPr>
                        <a:t>Qui sommes nous ? Que voulons-nous être? Que voulons-nous devenir ?  (état désiré)</a:t>
                      </a:r>
                    </a:p>
                  </a:txBody>
                  <a:tcPr marL="90235" marR="90235" marT="45133" marB="451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382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600" b="1" i="0" u="none" strike="noStrike" cap="none" normalizeH="0" baseline="0">
                          <a:ln>
                            <a:noFill/>
                          </a:ln>
                          <a:solidFill>
                            <a:srgbClr val="FF0000"/>
                          </a:solidFill>
                          <a:effectLst/>
                          <a:latin typeface="Century Gothic" charset="0"/>
                          <a:ea typeface="MS PGothic" charset="0"/>
                          <a:cs typeface="MS PGothic" charset="0"/>
                        </a:rPr>
                        <a:t>Mission</a:t>
                      </a:r>
                    </a:p>
                  </a:txBody>
                  <a:tcPr marL="90235" marR="90235" marT="45133" marB="451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600" b="0" i="0" u="none" strike="noStrike" cap="none" normalizeH="0" baseline="0">
                          <a:ln>
                            <a:noFill/>
                          </a:ln>
                          <a:solidFill>
                            <a:schemeClr val="tx1"/>
                          </a:solidFill>
                          <a:effectLst/>
                          <a:latin typeface="Century Gothic" charset="0"/>
                          <a:ea typeface="MS PGothic" charset="0"/>
                          <a:cs typeface="MS PGothic" charset="0"/>
                        </a:rPr>
                        <a:t>Que faisons-nous ? Quelle est notre vocation ? Quel est notre métier ? Quelle est notre raison d</a:t>
                      </a:r>
                      <a:r>
                        <a:rPr kumimoji="0" lang="ja-JP" altLang="fr-FR" sz="2600" b="0" i="0" u="none" strike="noStrike" cap="none" normalizeH="0" baseline="0">
                          <a:ln>
                            <a:noFill/>
                          </a:ln>
                          <a:solidFill>
                            <a:schemeClr val="tx1"/>
                          </a:solidFill>
                          <a:effectLst/>
                          <a:latin typeface="Century Gothic" charset="0"/>
                          <a:ea typeface="MS PGothic" charset="0"/>
                          <a:cs typeface="MS PGothic" charset="0"/>
                        </a:rPr>
                        <a:t>’</a:t>
                      </a:r>
                      <a:r>
                        <a:rPr kumimoji="0" lang="fr-FR" altLang="ja-JP" sz="2600" b="0" i="0" u="none" strike="noStrike" cap="none" normalizeH="0" baseline="0">
                          <a:ln>
                            <a:noFill/>
                          </a:ln>
                          <a:solidFill>
                            <a:schemeClr val="tx1"/>
                          </a:solidFill>
                          <a:effectLst/>
                          <a:latin typeface="Century Gothic" charset="0"/>
                          <a:ea typeface="MS PGothic" charset="0"/>
                          <a:cs typeface="MS PGothic" charset="0"/>
                        </a:rPr>
                        <a:t>être? </a:t>
                      </a:r>
                      <a:endParaRPr kumimoji="0" lang="fr-FR" sz="2600" b="0" i="0" u="none" strike="noStrike" cap="none" normalizeH="0" baseline="0">
                        <a:ln>
                          <a:noFill/>
                        </a:ln>
                        <a:solidFill>
                          <a:schemeClr val="tx1"/>
                        </a:solidFill>
                        <a:effectLst/>
                        <a:latin typeface="Century Gothic" charset="0"/>
                        <a:ea typeface="MS PGothic" charset="0"/>
                        <a:cs typeface="MS PGothic" charset="0"/>
                      </a:endParaRPr>
                    </a:p>
                  </a:txBody>
                  <a:tcPr marL="90235" marR="90235" marT="45133" marB="451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557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600" b="1" i="0" u="none" strike="noStrike" cap="none" normalizeH="0" baseline="0">
                          <a:ln>
                            <a:noFill/>
                          </a:ln>
                          <a:solidFill>
                            <a:srgbClr val="FF0000"/>
                          </a:solidFill>
                          <a:effectLst/>
                          <a:latin typeface="Century Gothic" charset="0"/>
                          <a:ea typeface="MS PGothic" charset="0"/>
                          <a:cs typeface="MS PGothic" charset="0"/>
                        </a:rPr>
                        <a:t>Objectifs</a:t>
                      </a:r>
                    </a:p>
                  </a:txBody>
                  <a:tcPr marL="90235" marR="90235" marT="45133" marB="451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600" b="0" i="0" u="none" strike="noStrike" cap="none" normalizeH="0" baseline="0">
                          <a:ln>
                            <a:noFill/>
                          </a:ln>
                          <a:solidFill>
                            <a:schemeClr val="tx1"/>
                          </a:solidFill>
                          <a:effectLst/>
                          <a:latin typeface="Century Gothic" charset="0"/>
                          <a:ea typeface="MS PGothic" charset="0"/>
                          <a:cs typeface="MS PGothic" charset="0"/>
                        </a:rPr>
                        <a:t>Quels résultats devons-nous atteindre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0" i="0" u="none" strike="noStrike" cap="none" normalizeH="0" baseline="0">
                          <a:ln>
                            <a:noFill/>
                          </a:ln>
                          <a:solidFill>
                            <a:schemeClr val="tx1"/>
                          </a:solidFill>
                          <a:effectLst/>
                          <a:latin typeface="Century Gothic" charset="0"/>
                          <a:ea typeface="MS PGothic" charset="0"/>
                          <a:cs typeface="MS PGothic" charset="0"/>
                        </a:rPr>
                        <a:t>Où-va-t-on, comment comptons-nous y aller, selon quelle progression dans le temps ?</a:t>
                      </a:r>
                      <a:endParaRPr kumimoji="0" lang="fr-FR" sz="2600" b="0" i="0" u="none" strike="noStrike" cap="none" normalizeH="0" baseline="0">
                        <a:ln>
                          <a:noFill/>
                        </a:ln>
                        <a:solidFill>
                          <a:schemeClr val="tx1"/>
                        </a:solidFill>
                        <a:effectLst/>
                        <a:latin typeface="Century Gothic" charset="0"/>
                        <a:ea typeface="MS PGothic" charset="0"/>
                        <a:cs typeface="MS PGothic" charset="0"/>
                      </a:endParaRPr>
                    </a:p>
                  </a:txBody>
                  <a:tcPr marL="90235" marR="90235" marT="45133" marB="451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14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600" b="1" i="0" u="none" strike="noStrike" cap="none" normalizeH="0" baseline="0">
                          <a:ln>
                            <a:noFill/>
                          </a:ln>
                          <a:solidFill>
                            <a:srgbClr val="FF0000"/>
                          </a:solidFill>
                          <a:effectLst/>
                          <a:latin typeface="Century Gothic" charset="0"/>
                          <a:ea typeface="MS PGothic" charset="0"/>
                          <a:cs typeface="MS PGothic" charset="0"/>
                        </a:rPr>
                        <a:t>Valeurs </a:t>
                      </a:r>
                    </a:p>
                  </a:txBody>
                  <a:tcPr marL="90235" marR="90235" marT="45133" marB="451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600" b="0" i="0" u="none" strike="noStrike" cap="none" normalizeH="0" baseline="0">
                          <a:ln>
                            <a:noFill/>
                          </a:ln>
                          <a:solidFill>
                            <a:schemeClr val="tx1"/>
                          </a:solidFill>
                          <a:effectLst/>
                          <a:latin typeface="Century Gothic" charset="0"/>
                          <a:ea typeface="MS PGothic" charset="0"/>
                          <a:cs typeface="MS PGothic" charset="0"/>
                        </a:rPr>
                        <a:t>Qui sommes-nous ? En quoi croyons-nous ? Quelle est notre culture ?</a:t>
                      </a:r>
                    </a:p>
                  </a:txBody>
                  <a:tcPr marL="90235" marR="90235" marT="45133" marB="451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txBox="1">
            <a:spLocks/>
          </p:cNvSpPr>
          <p:nvPr/>
        </p:nvSpPr>
        <p:spPr bwMode="auto">
          <a:xfrm>
            <a:off x="560388" y="1298575"/>
            <a:ext cx="8332787"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ea typeface="MS PGothic" charset="0"/>
                <a:cs typeface="MS PGothic" charset="0"/>
              </a:defRPr>
            </a:lvl1pPr>
            <a:lvl2pPr marL="338138">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pPr lvl="1"/>
            <a:endParaRPr lang="fr-FR" sz="2500">
              <a:latin typeface="Century Gothic" charset="0"/>
            </a:endParaRPr>
          </a:p>
          <a:p>
            <a:pPr lvl="1"/>
            <a:endParaRPr lang="fr-FR" sz="2500">
              <a:latin typeface="Century Gothic" charset="0"/>
            </a:endParaRPr>
          </a:p>
          <a:p>
            <a:pPr lvl="1"/>
            <a:r>
              <a:rPr lang="fr-FR" sz="3200">
                <a:latin typeface="Century Gothic" charset="0"/>
              </a:rPr>
              <a:t>La fonction est l</a:t>
            </a:r>
            <a:r>
              <a:rPr lang="ja-JP" altLang="fr-FR" sz="3200">
                <a:latin typeface="Century Gothic" charset="0"/>
              </a:rPr>
              <a:t>’</a:t>
            </a:r>
            <a:r>
              <a:rPr lang="fr-FR" altLang="ja-JP" sz="3200">
                <a:latin typeface="Century Gothic" charset="0"/>
              </a:rPr>
              <a:t>ensemble des tâches qui peuvent faire l</a:t>
            </a:r>
            <a:r>
              <a:rPr lang="ja-JP" altLang="fr-FR" sz="3200">
                <a:latin typeface="Century Gothic" charset="0"/>
              </a:rPr>
              <a:t>’</a:t>
            </a:r>
            <a:r>
              <a:rPr lang="fr-FR" altLang="ja-JP" sz="3200">
                <a:latin typeface="Century Gothic" charset="0"/>
              </a:rPr>
              <a:t>objet d</a:t>
            </a:r>
            <a:r>
              <a:rPr lang="ja-JP" altLang="fr-FR" sz="3200">
                <a:latin typeface="Century Gothic" charset="0"/>
              </a:rPr>
              <a:t>’</a:t>
            </a:r>
            <a:r>
              <a:rPr lang="fr-FR" altLang="ja-JP" sz="3200">
                <a:latin typeface="Century Gothic" charset="0"/>
              </a:rPr>
              <a:t>un regroupement selon leur objectif.</a:t>
            </a:r>
          </a:p>
          <a:p>
            <a:pPr lvl="1">
              <a:buFont typeface="Wingdings" charset="0"/>
              <a:buChar char="ü"/>
            </a:pPr>
            <a:endParaRPr lang="fr-FR" sz="1000">
              <a:latin typeface="Century Gothic" charset="0"/>
            </a:endParaRPr>
          </a:p>
          <a:p>
            <a:pPr>
              <a:lnSpc>
                <a:spcPct val="200000"/>
              </a:lnSpc>
            </a:pPr>
            <a:r>
              <a:rPr lang="fr-FR" sz="2900">
                <a:latin typeface="Century Gothic" charset="0"/>
              </a:rPr>
              <a:t>1) La fonction comptabilité et finance</a:t>
            </a:r>
          </a:p>
          <a:p>
            <a:pPr>
              <a:lnSpc>
                <a:spcPct val="200000"/>
              </a:lnSpc>
            </a:pPr>
            <a:r>
              <a:rPr lang="fr-FR" sz="2900">
                <a:latin typeface="Century Gothic" charset="0"/>
              </a:rPr>
              <a:t>2) La fonction recherche et développement</a:t>
            </a:r>
          </a:p>
          <a:p>
            <a:pPr>
              <a:lnSpc>
                <a:spcPct val="200000"/>
              </a:lnSpc>
            </a:pPr>
            <a:r>
              <a:rPr lang="fr-FR" sz="2900">
                <a:latin typeface="Century Gothic" charset="0"/>
              </a:rPr>
              <a:t>3) La fonction Ressources humaines</a:t>
            </a:r>
          </a:p>
          <a:p>
            <a:pPr>
              <a:lnSpc>
                <a:spcPct val="200000"/>
              </a:lnSpc>
            </a:pPr>
            <a:r>
              <a:rPr lang="fr-FR" sz="2900">
                <a:latin typeface="Century Gothic" charset="0"/>
              </a:rPr>
              <a:t>4) La fonction Marketing</a:t>
            </a:r>
            <a:endParaRPr lang="fr-FR" sz="2900">
              <a:latin typeface="Century Gothic" charset="0"/>
              <a:hlinkClick r:id="rId3"/>
            </a:endParaRPr>
          </a:p>
          <a:p>
            <a:pPr lvl="1">
              <a:buFont typeface="Wingdings" charset="0"/>
              <a:buChar char="ü"/>
            </a:pPr>
            <a:endParaRPr lang="fr-FR" sz="2500">
              <a:latin typeface="Franklin Gothic Book" charset="0"/>
              <a:ea typeface="ＭＳ Ｐゴシック" charset="0"/>
            </a:endParaRPr>
          </a:p>
          <a:p>
            <a:pPr lvl="1"/>
            <a:r>
              <a:rPr lang="fr-FR" sz="2900">
                <a:solidFill>
                  <a:srgbClr val="422E2E"/>
                </a:solidFill>
                <a:latin typeface="Franklin Gothic Book" charset="0"/>
                <a:ea typeface="ＭＳ Ｐゴシック" charset="0"/>
              </a:rPr>
              <a:t>  </a:t>
            </a:r>
          </a:p>
        </p:txBody>
      </p:sp>
      <p:sp>
        <p:nvSpPr>
          <p:cNvPr id="8" name="Titre 1"/>
          <p:cNvSpPr txBox="1">
            <a:spLocks/>
          </p:cNvSpPr>
          <p:nvPr/>
        </p:nvSpPr>
        <p:spPr bwMode="auto">
          <a:xfrm>
            <a:off x="342900" y="298450"/>
            <a:ext cx="8693150" cy="593725"/>
          </a:xfrm>
          <a:prstGeom prst="rect">
            <a:avLst/>
          </a:prstGeom>
          <a:noFill/>
          <a:ln w="9525">
            <a:noFill/>
            <a:miter lim="800000"/>
            <a:headEnd/>
            <a:tailEnd/>
          </a:ln>
        </p:spPr>
        <p:txBody>
          <a:bodyPr anchor="ctr"/>
          <a:lstStyle>
            <a:lvl1pPr>
              <a:defRPr sz="2600">
                <a:solidFill>
                  <a:schemeClr val="tx1"/>
                </a:solidFill>
                <a:latin typeface="Perpetua" charset="0"/>
                <a:ea typeface="MS PGothic" charset="0"/>
                <a:cs typeface="MS PGothic" charset="0"/>
              </a:defRPr>
            </a:lvl1pPr>
            <a:lvl2pPr marL="742950" indent="-285750">
              <a:defRPr sz="2400">
                <a:solidFill>
                  <a:schemeClr val="tx1"/>
                </a:solidFill>
                <a:latin typeface="Perpetua" charset="0"/>
                <a:ea typeface="MS PGothic" charset="0"/>
                <a:cs typeface="MS PGothic" charset="0"/>
              </a:defRPr>
            </a:lvl2pPr>
            <a:lvl3pPr marL="1143000">
              <a:defRPr sz="2000">
                <a:solidFill>
                  <a:schemeClr val="tx1"/>
                </a:solidFill>
                <a:latin typeface="Perpetua" charset="0"/>
                <a:ea typeface="MS PGothic" charset="0"/>
                <a:cs typeface="MS PGothic" charset="0"/>
              </a:defRPr>
            </a:lvl3pPr>
            <a:lvl4pPr marL="1600200">
              <a:defRPr sz="2000">
                <a:solidFill>
                  <a:schemeClr val="tx1"/>
                </a:solidFill>
                <a:latin typeface="Perpetua" charset="0"/>
                <a:ea typeface="MS PGothic" charset="0"/>
                <a:cs typeface="MS PGothic" charset="0"/>
              </a:defRPr>
            </a:lvl4pPr>
            <a:lvl5pPr marL="2057400">
              <a:defRPr sz="2000">
                <a:solidFill>
                  <a:schemeClr val="tx1"/>
                </a:solidFill>
                <a:latin typeface="Perpetua" charset="0"/>
                <a:ea typeface="MS PGothic" charset="0"/>
                <a:cs typeface="MS PGothic" charset="0"/>
              </a:defRPr>
            </a:lvl5pPr>
            <a:lvl6pPr marL="2514600" eaLnBrk="0" fontAlgn="base" hangingPunct="0">
              <a:spcBef>
                <a:spcPts val="375"/>
              </a:spcBef>
              <a:spcAft>
                <a:spcPct val="0"/>
              </a:spcAft>
              <a:buClr>
                <a:srgbClr val="A28E6A"/>
              </a:buClr>
              <a:buChar char="o"/>
              <a:defRPr sz="2000">
                <a:solidFill>
                  <a:schemeClr val="tx1"/>
                </a:solidFill>
                <a:latin typeface="Perpetua" charset="0"/>
                <a:ea typeface="MS PGothic" charset="0"/>
                <a:cs typeface="MS PGothic" charset="0"/>
              </a:defRPr>
            </a:lvl6pPr>
            <a:lvl7pPr marL="2971800" eaLnBrk="0" fontAlgn="base" hangingPunct="0">
              <a:spcBef>
                <a:spcPts val="375"/>
              </a:spcBef>
              <a:spcAft>
                <a:spcPct val="0"/>
              </a:spcAft>
              <a:buClr>
                <a:srgbClr val="A28E6A"/>
              </a:buClr>
              <a:buChar char="o"/>
              <a:defRPr sz="2000">
                <a:solidFill>
                  <a:schemeClr val="tx1"/>
                </a:solidFill>
                <a:latin typeface="Perpetua" charset="0"/>
                <a:ea typeface="MS PGothic" charset="0"/>
                <a:cs typeface="MS PGothic" charset="0"/>
              </a:defRPr>
            </a:lvl7pPr>
            <a:lvl8pPr marL="3429000" eaLnBrk="0" fontAlgn="base" hangingPunct="0">
              <a:spcBef>
                <a:spcPts val="375"/>
              </a:spcBef>
              <a:spcAft>
                <a:spcPct val="0"/>
              </a:spcAft>
              <a:buClr>
                <a:srgbClr val="A28E6A"/>
              </a:buClr>
              <a:buChar char="o"/>
              <a:defRPr sz="2000">
                <a:solidFill>
                  <a:schemeClr val="tx1"/>
                </a:solidFill>
                <a:latin typeface="Perpetua" charset="0"/>
                <a:ea typeface="MS PGothic" charset="0"/>
                <a:cs typeface="MS PGothic" charset="0"/>
              </a:defRPr>
            </a:lvl8pPr>
            <a:lvl9pPr marL="3886200" eaLnBrk="0" fontAlgn="base" hangingPunct="0">
              <a:spcBef>
                <a:spcPts val="375"/>
              </a:spcBef>
              <a:spcAft>
                <a:spcPct val="0"/>
              </a:spcAft>
              <a:buClr>
                <a:srgbClr val="A28E6A"/>
              </a:buClr>
              <a:buChar char="o"/>
              <a:defRPr sz="2000">
                <a:solidFill>
                  <a:schemeClr val="tx1"/>
                </a:solidFill>
                <a:latin typeface="Perpetua" charset="0"/>
                <a:ea typeface="MS PGothic" charset="0"/>
                <a:cs typeface="MS PGothic" charset="0"/>
              </a:defRPr>
            </a:lvl9pPr>
          </a:lstStyle>
          <a:p>
            <a:pPr>
              <a:defRPr/>
            </a:pPr>
            <a:r>
              <a:rPr lang="fr-FR" sz="3600" b="1" dirty="0" smtClean="0">
                <a:solidFill>
                  <a:srgbClr val="FF0000"/>
                </a:solidFill>
                <a:effectLst>
                  <a:outerShdw blurRad="38100" dist="38100" dir="2700000" algn="tl">
                    <a:srgbClr val="DDDDDD"/>
                  </a:outerShdw>
                </a:effectLst>
                <a:latin typeface="Century Gothic" charset="0"/>
              </a:rPr>
              <a:t>1.2.2. </a:t>
            </a:r>
            <a:r>
              <a:rPr lang="fr-FR" sz="3600" b="1" dirty="0" smtClean="0">
                <a:solidFill>
                  <a:srgbClr val="FF0000"/>
                </a:solidFill>
                <a:effectLst>
                  <a:outerShdw blurRad="38100" dist="38100" dir="2700000" algn="tl">
                    <a:srgbClr val="DDDDDD"/>
                  </a:outerShdw>
                </a:effectLst>
                <a:latin typeface="Century Gothic" charset="0"/>
              </a:rPr>
              <a:t>Les fonctions dans l</a:t>
            </a:r>
            <a:r>
              <a:rPr lang="ja-JP" altLang="fr-FR" sz="3600" b="1" dirty="0" smtClean="0">
                <a:solidFill>
                  <a:srgbClr val="FF0000"/>
                </a:solidFill>
                <a:effectLst>
                  <a:outerShdw blurRad="38100" dist="38100" dir="2700000" algn="tl">
                    <a:srgbClr val="DDDDDD"/>
                  </a:outerShdw>
                </a:effectLst>
                <a:latin typeface="Century Gothic" charset="0"/>
              </a:rPr>
              <a:t>’</a:t>
            </a:r>
            <a:r>
              <a:rPr lang="fr-FR" altLang="ja-JP" sz="3600" b="1" dirty="0" smtClean="0">
                <a:solidFill>
                  <a:srgbClr val="FF0000"/>
                </a:solidFill>
                <a:effectLst>
                  <a:outerShdw blurRad="38100" dist="38100" dir="2700000" algn="tl">
                    <a:srgbClr val="DDDDDD"/>
                  </a:outerShdw>
                </a:effectLst>
                <a:latin typeface="Century Gothic" charset="0"/>
              </a:rPr>
              <a:t>entreprise </a:t>
            </a:r>
            <a:endParaRPr lang="fr-FR" sz="3600" b="1" dirty="0" smtClean="0">
              <a:solidFill>
                <a:srgbClr val="FF0000"/>
              </a:solidFill>
              <a:effectLst>
                <a:outerShdw blurRad="38100" dist="38100" dir="2700000" algn="tl">
                  <a:srgbClr val="DDDDDD"/>
                </a:outerShdw>
              </a:effectLst>
              <a:latin typeface="Century Gothic"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 calcmode="lin" valueType="num">
                                      <p:cBhvr>
                                        <p:cTn id="7"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7">
                                            <p:txEl>
                                              <p:pRg st="2" end="2"/>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7">
                                            <p:txEl>
                                              <p:pRg st="4" end="4"/>
                                            </p:txEl>
                                          </p:spTgt>
                                        </p:tgtEl>
                                        <p:attrNameLst>
                                          <p:attrName>style.visibility</p:attrName>
                                        </p:attrNameLst>
                                      </p:cBhvr>
                                      <p:to>
                                        <p:strVal val="visible"/>
                                      </p:to>
                                    </p:set>
                                    <p:anim calcmode="lin" valueType="num">
                                      <p:cBhvr>
                                        <p:cTn id="14"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15" dur="500" fill="hold"/>
                                        <p:tgtEl>
                                          <p:spTgt spid="7">
                                            <p:txEl>
                                              <p:pRg st="4" end="4"/>
                                            </p:txEl>
                                          </p:spTgt>
                                        </p:tgtEl>
                                        <p:attrNameLst>
                                          <p:attrName>ppt_h</p:attrName>
                                        </p:attrNameLst>
                                      </p:cBhvr>
                                      <p:tavLst>
                                        <p:tav tm="0">
                                          <p:val>
                                            <p:fltVal val="0"/>
                                          </p:val>
                                        </p:tav>
                                        <p:tav tm="100000">
                                          <p:val>
                                            <p:strVal val="#ppt_h"/>
                                          </p:val>
                                        </p:tav>
                                      </p:tavLst>
                                    </p:anim>
                                    <p:animEffect transition="in" filter="fade">
                                      <p:cBhvr>
                                        <p:cTn id="16" dur="500"/>
                                        <p:tgtEl>
                                          <p:spTgt spid="7">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anim calcmode="lin" valueType="num">
                                      <p:cBhvr>
                                        <p:cTn id="21" dur="500" fill="hold"/>
                                        <p:tgtEl>
                                          <p:spTgt spid="7">
                                            <p:txEl>
                                              <p:pRg st="5" end="5"/>
                                            </p:txEl>
                                          </p:spTgt>
                                        </p:tgtEl>
                                        <p:attrNameLst>
                                          <p:attrName>ppt_w</p:attrName>
                                        </p:attrNameLst>
                                      </p:cBhvr>
                                      <p:tavLst>
                                        <p:tav tm="0">
                                          <p:val>
                                            <p:fltVal val="0"/>
                                          </p:val>
                                        </p:tav>
                                        <p:tav tm="100000">
                                          <p:val>
                                            <p:strVal val="#ppt_w"/>
                                          </p:val>
                                        </p:tav>
                                      </p:tavLst>
                                    </p:anim>
                                    <p:anim calcmode="lin" valueType="num">
                                      <p:cBhvr>
                                        <p:cTn id="22" dur="500" fill="hold"/>
                                        <p:tgtEl>
                                          <p:spTgt spid="7">
                                            <p:txEl>
                                              <p:pRg st="5" end="5"/>
                                            </p:txEl>
                                          </p:spTgt>
                                        </p:tgtEl>
                                        <p:attrNameLst>
                                          <p:attrName>ppt_h</p:attrName>
                                        </p:attrNameLst>
                                      </p:cBhvr>
                                      <p:tavLst>
                                        <p:tav tm="0">
                                          <p:val>
                                            <p:fltVal val="0"/>
                                          </p:val>
                                        </p:tav>
                                        <p:tav tm="100000">
                                          <p:val>
                                            <p:strVal val="#ppt_h"/>
                                          </p:val>
                                        </p:tav>
                                      </p:tavLst>
                                    </p:anim>
                                    <p:animEffect transition="in" filter="fade">
                                      <p:cBhvr>
                                        <p:cTn id="23" dur="500"/>
                                        <p:tgtEl>
                                          <p:spTgt spid="7">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 calcmode="lin" valueType="num">
                                      <p:cBhvr>
                                        <p:cTn id="28" dur="500" fill="hold"/>
                                        <p:tgtEl>
                                          <p:spTgt spid="7">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7">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7">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anim calcmode="lin" valueType="num">
                                      <p:cBhvr>
                                        <p:cTn id="35" dur="500" fill="hold"/>
                                        <p:tgtEl>
                                          <p:spTgt spid="7">
                                            <p:txEl>
                                              <p:pRg st="7" end="7"/>
                                            </p:txEl>
                                          </p:spTgt>
                                        </p:tgtEl>
                                        <p:attrNameLst>
                                          <p:attrName>ppt_w</p:attrName>
                                        </p:attrNameLst>
                                      </p:cBhvr>
                                      <p:tavLst>
                                        <p:tav tm="0">
                                          <p:val>
                                            <p:fltVal val="0"/>
                                          </p:val>
                                        </p:tav>
                                        <p:tav tm="100000">
                                          <p:val>
                                            <p:strVal val="#ppt_w"/>
                                          </p:val>
                                        </p:tav>
                                      </p:tavLst>
                                    </p:anim>
                                    <p:anim calcmode="lin" valueType="num">
                                      <p:cBhvr>
                                        <p:cTn id="36" dur="500" fill="hold"/>
                                        <p:tgtEl>
                                          <p:spTgt spid="7">
                                            <p:txEl>
                                              <p:pRg st="7" end="7"/>
                                            </p:txEl>
                                          </p:spTgt>
                                        </p:tgtEl>
                                        <p:attrNameLst>
                                          <p:attrName>ppt_h</p:attrName>
                                        </p:attrNameLst>
                                      </p:cBhvr>
                                      <p:tavLst>
                                        <p:tav tm="0">
                                          <p:val>
                                            <p:fltVal val="0"/>
                                          </p:val>
                                        </p:tav>
                                        <p:tav tm="100000">
                                          <p:val>
                                            <p:strVal val="#ppt_h"/>
                                          </p:val>
                                        </p:tav>
                                      </p:tavLst>
                                    </p:anim>
                                    <p:animEffect transition="in" filter="fade">
                                      <p:cBhvr>
                                        <p:cTn id="3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txBox="1">
            <a:spLocks/>
          </p:cNvSpPr>
          <p:nvPr/>
        </p:nvSpPr>
        <p:spPr bwMode="auto">
          <a:xfrm>
            <a:off x="644525" y="1479550"/>
            <a:ext cx="8004175" cy="47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ea typeface="MS PGothic" charset="0"/>
                <a:cs typeface="MS PGothic" charset="0"/>
              </a:defRPr>
            </a:lvl1pPr>
            <a:lvl2pPr marL="719138" indent="-379413">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endParaRPr lang="fr-FR" sz="2300">
              <a:solidFill>
                <a:srgbClr val="422E2E"/>
              </a:solidFill>
              <a:latin typeface="Franklin Gothic Book" charset="0"/>
              <a:cs typeface="Calibri" charset="0"/>
            </a:endParaRPr>
          </a:p>
          <a:p>
            <a:pPr>
              <a:lnSpc>
                <a:spcPct val="150000"/>
              </a:lnSpc>
              <a:spcAft>
                <a:spcPts val="1200"/>
              </a:spcAft>
            </a:pPr>
            <a:r>
              <a:rPr lang="fr-FR" sz="3700">
                <a:latin typeface="Century Gothic" charset="0"/>
              </a:rPr>
              <a:t>5)La fonction d</a:t>
            </a:r>
            <a:r>
              <a:rPr lang="ja-JP" altLang="fr-FR" sz="3700">
                <a:latin typeface="Century Gothic" charset="0"/>
              </a:rPr>
              <a:t>’</a:t>
            </a:r>
            <a:r>
              <a:rPr lang="fr-FR" altLang="ja-JP" sz="3700">
                <a:latin typeface="Century Gothic" charset="0"/>
              </a:rPr>
              <a:t>Achat</a:t>
            </a:r>
          </a:p>
          <a:p>
            <a:pPr>
              <a:spcAft>
                <a:spcPts val="1200"/>
              </a:spcAft>
            </a:pPr>
            <a:r>
              <a:rPr lang="fr-FR" sz="3700">
                <a:latin typeface="Century Gothic" charset="0"/>
              </a:rPr>
              <a:t>6)La fonction Direction et Administration générale</a:t>
            </a:r>
          </a:p>
          <a:p>
            <a:pPr>
              <a:lnSpc>
                <a:spcPct val="150000"/>
              </a:lnSpc>
              <a:spcAft>
                <a:spcPts val="1200"/>
              </a:spcAft>
            </a:pPr>
            <a:r>
              <a:rPr lang="fr-FR" sz="3700">
                <a:latin typeface="Century Gothic" charset="0"/>
              </a:rPr>
              <a:t>7)La fonction logistique</a:t>
            </a:r>
          </a:p>
          <a:p>
            <a:pPr>
              <a:lnSpc>
                <a:spcPct val="150000"/>
              </a:lnSpc>
              <a:spcAft>
                <a:spcPts val="1200"/>
              </a:spcAft>
            </a:pPr>
            <a:r>
              <a:rPr lang="fr-FR" sz="3700">
                <a:latin typeface="Century Gothic" charset="0"/>
              </a:rPr>
              <a:t>8) La fonction Production</a:t>
            </a:r>
          </a:p>
          <a:p>
            <a:pPr lvl="1">
              <a:buFont typeface="Wingdings" charset="0"/>
              <a:buChar char="ü"/>
            </a:pPr>
            <a:endParaRPr lang="fr-FR" sz="1700">
              <a:latin typeface="Franklin Gothic Book" charset="0"/>
              <a:ea typeface="ＭＳ Ｐゴシック" charset="0"/>
            </a:endParaRPr>
          </a:p>
          <a:p>
            <a:pPr lvl="1"/>
            <a:r>
              <a:rPr lang="fr-FR" sz="2000">
                <a:solidFill>
                  <a:srgbClr val="422E2E"/>
                </a:solidFill>
                <a:latin typeface="Franklin Gothic Book" charset="0"/>
                <a:ea typeface="ＭＳ Ｐゴシック" charset="0"/>
              </a:rPr>
              <a:t>  </a:t>
            </a:r>
          </a:p>
        </p:txBody>
      </p:sp>
      <p:sp>
        <p:nvSpPr>
          <p:cNvPr id="8" name="Titre 1"/>
          <p:cNvSpPr txBox="1">
            <a:spLocks/>
          </p:cNvSpPr>
          <p:nvPr/>
        </p:nvSpPr>
        <p:spPr bwMode="auto">
          <a:xfrm>
            <a:off x="398463" y="333375"/>
            <a:ext cx="6346825" cy="925513"/>
          </a:xfrm>
          <a:prstGeom prst="rect">
            <a:avLst/>
          </a:prstGeom>
          <a:noFill/>
          <a:ln w="9525">
            <a:noFill/>
            <a:miter lim="800000"/>
            <a:headEnd/>
            <a:tailEnd/>
          </a:ln>
        </p:spPr>
        <p:txBody>
          <a:bodyPr anchor="ctr"/>
          <a:lstStyle>
            <a:lvl1pPr>
              <a:defRPr sz="2600">
                <a:solidFill>
                  <a:schemeClr val="tx1"/>
                </a:solidFill>
                <a:latin typeface="Perpetua" charset="0"/>
                <a:ea typeface="MS PGothic" charset="0"/>
                <a:cs typeface="MS PGothic" charset="0"/>
              </a:defRPr>
            </a:lvl1pPr>
            <a:lvl2pPr marL="742950" indent="-285750">
              <a:defRPr sz="2400">
                <a:solidFill>
                  <a:schemeClr val="tx1"/>
                </a:solidFill>
                <a:latin typeface="Perpetua" charset="0"/>
                <a:ea typeface="MS PGothic" charset="0"/>
                <a:cs typeface="MS PGothic" charset="0"/>
              </a:defRPr>
            </a:lvl2pPr>
            <a:lvl3pPr marL="1143000">
              <a:defRPr sz="2000">
                <a:solidFill>
                  <a:schemeClr val="tx1"/>
                </a:solidFill>
                <a:latin typeface="Perpetua" charset="0"/>
                <a:ea typeface="MS PGothic" charset="0"/>
                <a:cs typeface="MS PGothic" charset="0"/>
              </a:defRPr>
            </a:lvl3pPr>
            <a:lvl4pPr marL="1600200">
              <a:defRPr sz="2000">
                <a:solidFill>
                  <a:schemeClr val="tx1"/>
                </a:solidFill>
                <a:latin typeface="Perpetua" charset="0"/>
                <a:ea typeface="MS PGothic" charset="0"/>
                <a:cs typeface="MS PGothic" charset="0"/>
              </a:defRPr>
            </a:lvl4pPr>
            <a:lvl5pPr marL="2057400">
              <a:defRPr sz="2000">
                <a:solidFill>
                  <a:schemeClr val="tx1"/>
                </a:solidFill>
                <a:latin typeface="Perpetua" charset="0"/>
                <a:ea typeface="MS PGothic" charset="0"/>
                <a:cs typeface="MS PGothic" charset="0"/>
              </a:defRPr>
            </a:lvl5pPr>
            <a:lvl6pPr marL="2514600" eaLnBrk="0" fontAlgn="base" hangingPunct="0">
              <a:spcBef>
                <a:spcPts val="375"/>
              </a:spcBef>
              <a:spcAft>
                <a:spcPct val="0"/>
              </a:spcAft>
              <a:buClr>
                <a:srgbClr val="A28E6A"/>
              </a:buClr>
              <a:buChar char="o"/>
              <a:defRPr sz="2000">
                <a:solidFill>
                  <a:schemeClr val="tx1"/>
                </a:solidFill>
                <a:latin typeface="Perpetua" charset="0"/>
                <a:ea typeface="MS PGothic" charset="0"/>
                <a:cs typeface="MS PGothic" charset="0"/>
              </a:defRPr>
            </a:lvl6pPr>
            <a:lvl7pPr marL="2971800" eaLnBrk="0" fontAlgn="base" hangingPunct="0">
              <a:spcBef>
                <a:spcPts val="375"/>
              </a:spcBef>
              <a:spcAft>
                <a:spcPct val="0"/>
              </a:spcAft>
              <a:buClr>
                <a:srgbClr val="A28E6A"/>
              </a:buClr>
              <a:buChar char="o"/>
              <a:defRPr sz="2000">
                <a:solidFill>
                  <a:schemeClr val="tx1"/>
                </a:solidFill>
                <a:latin typeface="Perpetua" charset="0"/>
                <a:ea typeface="MS PGothic" charset="0"/>
                <a:cs typeface="MS PGothic" charset="0"/>
              </a:defRPr>
            </a:lvl7pPr>
            <a:lvl8pPr marL="3429000" eaLnBrk="0" fontAlgn="base" hangingPunct="0">
              <a:spcBef>
                <a:spcPts val="375"/>
              </a:spcBef>
              <a:spcAft>
                <a:spcPct val="0"/>
              </a:spcAft>
              <a:buClr>
                <a:srgbClr val="A28E6A"/>
              </a:buClr>
              <a:buChar char="o"/>
              <a:defRPr sz="2000">
                <a:solidFill>
                  <a:schemeClr val="tx1"/>
                </a:solidFill>
                <a:latin typeface="Perpetua" charset="0"/>
                <a:ea typeface="MS PGothic" charset="0"/>
                <a:cs typeface="MS PGothic" charset="0"/>
              </a:defRPr>
            </a:lvl8pPr>
            <a:lvl9pPr marL="3886200" eaLnBrk="0" fontAlgn="base" hangingPunct="0">
              <a:spcBef>
                <a:spcPts val="375"/>
              </a:spcBef>
              <a:spcAft>
                <a:spcPct val="0"/>
              </a:spcAft>
              <a:buClr>
                <a:srgbClr val="A28E6A"/>
              </a:buClr>
              <a:buChar char="o"/>
              <a:defRPr sz="2000">
                <a:solidFill>
                  <a:schemeClr val="tx1"/>
                </a:solidFill>
                <a:latin typeface="Perpetua" charset="0"/>
                <a:ea typeface="MS PGothic" charset="0"/>
                <a:cs typeface="MS PGothic" charset="0"/>
              </a:defRPr>
            </a:lvl9pPr>
          </a:lstStyle>
          <a:p>
            <a:pPr>
              <a:defRPr/>
            </a:pPr>
            <a:r>
              <a:rPr lang="fr-FR" sz="2900" smtClean="0">
                <a:solidFill>
                  <a:srgbClr val="FF0000"/>
                </a:solidFill>
                <a:effectLst>
                  <a:outerShdw blurRad="38100" dist="38100" dir="2700000" algn="tl">
                    <a:srgbClr val="DDDDDD"/>
                  </a:outerShdw>
                </a:effectLst>
                <a:latin typeface="Century Gothic" charset="0"/>
              </a:rPr>
              <a:t>Les fonctions dans l</a:t>
            </a:r>
            <a:r>
              <a:rPr lang="ja-JP" altLang="fr-FR" sz="2900" smtClean="0">
                <a:solidFill>
                  <a:srgbClr val="FF0000"/>
                </a:solidFill>
                <a:effectLst>
                  <a:outerShdw blurRad="38100" dist="38100" dir="2700000" algn="tl">
                    <a:srgbClr val="DDDDDD"/>
                  </a:outerShdw>
                </a:effectLst>
                <a:latin typeface="Century Gothic" charset="0"/>
              </a:rPr>
              <a:t>’</a:t>
            </a:r>
            <a:r>
              <a:rPr lang="fr-FR" altLang="ja-JP" sz="2900" smtClean="0">
                <a:solidFill>
                  <a:srgbClr val="FF0000"/>
                </a:solidFill>
                <a:effectLst>
                  <a:outerShdw blurRad="38100" dist="38100" dir="2700000" algn="tl">
                    <a:srgbClr val="DDDDDD"/>
                  </a:outerShdw>
                </a:effectLst>
                <a:latin typeface="Century Gothic" charset="0"/>
              </a:rPr>
              <a:t>entreprise </a:t>
            </a:r>
            <a:endParaRPr lang="fr-FR" sz="2900" smtClean="0">
              <a:solidFill>
                <a:srgbClr val="FF0000"/>
              </a:solidFill>
              <a:effectLst>
                <a:outerShdw blurRad="38100" dist="38100" dir="2700000" algn="tl">
                  <a:srgbClr val="DDDDDD"/>
                </a:outerShdw>
              </a:effectLst>
              <a:latin typeface="Century Gothic"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p:cTn id="7"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7">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 calcmode="lin" valueType="num">
                                      <p:cBhvr>
                                        <p:cTn id="14"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7">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 calcmode="lin" valueType="num">
                                      <p:cBhvr>
                                        <p:cTn id="21"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7">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7">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0" fill="hold"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 calcmode="lin" valueType="num">
                                      <p:cBhvr>
                                        <p:cTn id="28"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7">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1908175" y="333375"/>
            <a:ext cx="5076825" cy="611188"/>
          </a:xfrm>
        </p:spPr>
        <p:txBody>
          <a:bodyPr>
            <a:normAutofit fontScale="90000"/>
          </a:bodyPr>
          <a:lstStyle/>
          <a:p>
            <a:pPr algn="ctr">
              <a:defRPr/>
            </a:pPr>
            <a:r>
              <a:rPr lang="fr-BE" sz="2300">
                <a:solidFill>
                  <a:srgbClr val="FFFF00"/>
                </a:solidFill>
                <a:latin typeface="Franklin Gothic Book" charset="0"/>
                <a:ea typeface="MS PGothic" charset="0"/>
              </a:rPr>
              <a:t/>
            </a:r>
            <a:br>
              <a:rPr lang="fr-BE" sz="2300">
                <a:solidFill>
                  <a:srgbClr val="FFFF00"/>
                </a:solidFill>
                <a:latin typeface="Franklin Gothic Book" charset="0"/>
                <a:ea typeface="MS PGothic" charset="0"/>
              </a:rPr>
            </a:br>
            <a:r>
              <a:rPr lang="fr-BE" sz="2300">
                <a:solidFill>
                  <a:srgbClr val="FFFF00"/>
                </a:solidFill>
                <a:latin typeface="Franklin Gothic Book" charset="0"/>
                <a:ea typeface="MS PGothic" charset="0"/>
              </a:rPr>
              <a:t/>
            </a:r>
            <a:br>
              <a:rPr lang="fr-BE" sz="2300">
                <a:solidFill>
                  <a:srgbClr val="FFFF00"/>
                </a:solidFill>
                <a:latin typeface="Franklin Gothic Book" charset="0"/>
                <a:ea typeface="MS PGothic" charset="0"/>
              </a:rPr>
            </a:br>
            <a:r>
              <a:rPr lang="fr-BE" sz="2300">
                <a:solidFill>
                  <a:srgbClr val="FFFF00"/>
                </a:solidFill>
                <a:latin typeface="Franklin Gothic Book" charset="0"/>
                <a:ea typeface="MS PGothic" charset="0"/>
              </a:rPr>
              <a:t/>
            </a:r>
            <a:br>
              <a:rPr lang="fr-BE" sz="2300">
                <a:solidFill>
                  <a:srgbClr val="FFFF00"/>
                </a:solidFill>
                <a:latin typeface="Franklin Gothic Book" charset="0"/>
                <a:ea typeface="MS PGothic" charset="0"/>
              </a:rPr>
            </a:br>
            <a:r>
              <a:rPr lang="fr-BE" sz="2300">
                <a:solidFill>
                  <a:srgbClr val="FFFF00"/>
                </a:solidFill>
                <a:latin typeface="Franklin Gothic Book" charset="0"/>
                <a:ea typeface="MS PGothic" charset="0"/>
              </a:rPr>
              <a:t/>
            </a:r>
            <a:br>
              <a:rPr lang="fr-BE" sz="2300">
                <a:solidFill>
                  <a:srgbClr val="FFFF00"/>
                </a:solidFill>
                <a:latin typeface="Franklin Gothic Book" charset="0"/>
                <a:ea typeface="MS PGothic" charset="0"/>
              </a:rPr>
            </a:br>
            <a:r>
              <a:rPr lang="fr-BE" sz="3200" b="1">
                <a:latin typeface="Century Gothic" charset="0"/>
                <a:ea typeface="MS PGothic" charset="0"/>
              </a:rPr>
              <a:t>Plan du cours</a:t>
            </a:r>
            <a:endParaRPr lang="fr-BE" sz="5900" b="1">
              <a:solidFill>
                <a:srgbClr val="FF0000"/>
              </a:solidFill>
              <a:latin typeface="Century Gothic" charset="0"/>
              <a:ea typeface="MS PGothic" charset="0"/>
            </a:endParaRPr>
          </a:p>
        </p:txBody>
      </p:sp>
      <p:sp>
        <p:nvSpPr>
          <p:cNvPr id="4099" name="Rectangle 98"/>
          <p:cNvSpPr>
            <a:spLocks noGrp="1" noChangeArrowheads="1"/>
          </p:cNvSpPr>
          <p:nvPr>
            <p:ph type="body" idx="4294967295"/>
          </p:nvPr>
        </p:nvSpPr>
        <p:spPr>
          <a:xfrm>
            <a:off x="250825" y="944563"/>
            <a:ext cx="8713788" cy="5481637"/>
          </a:xfrm>
        </p:spPr>
        <p:txBody>
          <a:bodyPr/>
          <a:lstStyle/>
          <a:p>
            <a:pPr>
              <a:spcBef>
                <a:spcPts val="550"/>
              </a:spcBef>
              <a:spcAft>
                <a:spcPts val="1663"/>
              </a:spcAft>
            </a:pPr>
            <a:r>
              <a:rPr lang="fr-BE" sz="3200" b="1" dirty="0">
                <a:latin typeface="Century Gothic" charset="0"/>
                <a:ea typeface="MS PGothic" charset="0"/>
              </a:rPr>
              <a:t>Chapitre 1</a:t>
            </a:r>
            <a:r>
              <a:rPr lang="fr-BE" sz="3200" dirty="0">
                <a:latin typeface="Century Gothic" charset="0"/>
                <a:ea typeface="MS PGothic" charset="0"/>
              </a:rPr>
              <a:t>. L’organisation et  </a:t>
            </a:r>
            <a:r>
              <a:rPr lang="fr-BE" sz="3200" dirty="0" smtClean="0">
                <a:latin typeface="Century Gothic" charset="0"/>
                <a:ea typeface="MS PGothic" charset="0"/>
              </a:rPr>
              <a:t>l’entreprise,l’entrepreneur,</a:t>
            </a:r>
            <a:endParaRPr lang="fr-BE" sz="3200" dirty="0">
              <a:latin typeface="Century Gothic" charset="0"/>
              <a:ea typeface="MS PGothic" charset="0"/>
            </a:endParaRPr>
          </a:p>
          <a:p>
            <a:pPr>
              <a:lnSpc>
                <a:spcPct val="150000"/>
              </a:lnSpc>
              <a:spcBef>
                <a:spcPts val="550"/>
              </a:spcBef>
              <a:spcAft>
                <a:spcPts val="1663"/>
              </a:spcAft>
            </a:pPr>
            <a:r>
              <a:rPr lang="fr-BE" sz="3200" b="1" dirty="0">
                <a:latin typeface="Century Gothic" charset="0"/>
                <a:ea typeface="MS PGothic" charset="0"/>
              </a:rPr>
              <a:t>Chapitre 2</a:t>
            </a:r>
            <a:r>
              <a:rPr lang="fr-BE" sz="3200" dirty="0">
                <a:latin typeface="Century Gothic" charset="0"/>
                <a:ea typeface="MS PGothic" charset="0"/>
              </a:rPr>
              <a:t>. La créativité, l’innovation et l’entrepreneuriat</a:t>
            </a:r>
          </a:p>
          <a:p>
            <a:pPr>
              <a:lnSpc>
                <a:spcPct val="150000"/>
              </a:lnSpc>
              <a:spcBef>
                <a:spcPts val="550"/>
              </a:spcBef>
              <a:spcAft>
                <a:spcPts val="1663"/>
              </a:spcAft>
            </a:pPr>
            <a:r>
              <a:rPr lang="fr-BE" sz="3200" b="1" dirty="0">
                <a:latin typeface="Century Gothic" charset="0"/>
                <a:ea typeface="MS PGothic" charset="0"/>
              </a:rPr>
              <a:t>Chapitre 3</a:t>
            </a:r>
            <a:r>
              <a:rPr lang="fr-BE" sz="3200" dirty="0">
                <a:latin typeface="Century Gothic" charset="0"/>
                <a:ea typeface="MS PGothic" charset="0"/>
              </a:rPr>
              <a:t>. Le Business modèle (Business Plan)</a:t>
            </a:r>
          </a:p>
          <a:p>
            <a:pPr>
              <a:lnSpc>
                <a:spcPct val="150000"/>
              </a:lnSpc>
              <a:spcBef>
                <a:spcPts val="550"/>
              </a:spcBef>
              <a:spcAft>
                <a:spcPts val="1663"/>
              </a:spcAft>
              <a:buFont typeface="Wingdings 2" charset="0"/>
              <a:buNone/>
            </a:pPr>
            <a:endParaRPr lang="fr-BE" sz="3200" dirty="0">
              <a:latin typeface="Century Gothic" charset="0"/>
              <a:ea typeface="MS PGothic"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2000" fill="hold"/>
                                        <p:tgtEl>
                                          <p:spTgt spid="4099">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4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099">
                                            <p:txEl>
                                              <p:pRg st="1" end="1"/>
                                            </p:txEl>
                                          </p:spTgt>
                                        </p:tgtEl>
                                        <p:attrNameLst>
                                          <p:attrName>style.visibility</p:attrName>
                                        </p:attrNameLst>
                                      </p:cBhvr>
                                      <p:to>
                                        <p:strVal val="visible"/>
                                      </p:to>
                                    </p:set>
                                    <p:anim calcmode="lin" valueType="num">
                                      <p:cBhvr additive="base">
                                        <p:cTn id="13" dur="2000" fill="hold"/>
                                        <p:tgtEl>
                                          <p:spTgt spid="4099">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40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099">
                                            <p:txEl>
                                              <p:pRg st="2" end="2"/>
                                            </p:txEl>
                                          </p:spTgt>
                                        </p:tgtEl>
                                        <p:attrNameLst>
                                          <p:attrName>style.visibility</p:attrName>
                                        </p:attrNameLst>
                                      </p:cBhvr>
                                      <p:to>
                                        <p:strVal val="visible"/>
                                      </p:to>
                                    </p:set>
                                    <p:anim calcmode="lin" valueType="num">
                                      <p:cBhvr additive="base">
                                        <p:cTn id="19" dur="2000" fill="hold"/>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409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xfrm>
            <a:off x="509588" y="304800"/>
            <a:ext cx="8047037" cy="642938"/>
          </a:xfrm>
        </p:spPr>
        <p:txBody>
          <a:bodyPr/>
          <a:lstStyle/>
          <a:p>
            <a:pPr eaLnBrk="1" hangingPunct="1"/>
            <a:r>
              <a:rPr lang="fr-FR" sz="3700" b="1" dirty="0" smtClean="0">
                <a:solidFill>
                  <a:schemeClr val="tx1"/>
                </a:solidFill>
                <a:latin typeface="Century Gothic" charset="0"/>
                <a:ea typeface="MS PGothic" charset="0"/>
              </a:rPr>
              <a:t>1.2.3. </a:t>
            </a:r>
            <a:r>
              <a:rPr lang="fr-FR" sz="3700" b="1" dirty="0">
                <a:solidFill>
                  <a:schemeClr val="tx1"/>
                </a:solidFill>
                <a:latin typeface="Century Gothic" charset="0"/>
                <a:ea typeface="MS PGothic" charset="0"/>
              </a:rPr>
              <a:t>Les parties de l’organisation </a:t>
            </a:r>
            <a:endParaRPr lang="fr-FR" sz="3700" b="1" dirty="0">
              <a:solidFill>
                <a:schemeClr val="tx1"/>
              </a:solidFill>
              <a:latin typeface="Franklin Gothic Book" charset="0"/>
              <a:ea typeface="MS PGothic" charset="0"/>
            </a:endParaRPr>
          </a:p>
        </p:txBody>
      </p:sp>
      <p:sp>
        <p:nvSpPr>
          <p:cNvPr id="209924" name="Rectangle 3"/>
          <p:cNvSpPr>
            <a:spLocks noGrp="1" noChangeArrowheads="1"/>
          </p:cNvSpPr>
          <p:nvPr>
            <p:ph type="body" idx="1"/>
          </p:nvPr>
        </p:nvSpPr>
        <p:spPr>
          <a:xfrm>
            <a:off x="376238" y="1231900"/>
            <a:ext cx="8272462" cy="5394325"/>
          </a:xfrm>
        </p:spPr>
        <p:txBody>
          <a:bodyPr/>
          <a:lstStyle/>
          <a:p>
            <a:pPr eaLnBrk="1" hangingPunct="1">
              <a:buFontTx/>
              <a:buNone/>
              <a:defRPr/>
            </a:pPr>
            <a:endParaRPr lang="fr-FR" altLang="en-US" sz="1777" dirty="0">
              <a:ea typeface="+mn-ea"/>
              <a:cs typeface="+mn-cs"/>
            </a:endParaRPr>
          </a:p>
          <a:p>
            <a:pPr eaLnBrk="1" hangingPunct="1">
              <a:buFontTx/>
              <a:buNone/>
              <a:defRPr/>
            </a:pPr>
            <a:endParaRPr lang="fr-FR" altLang="en-US" sz="1777" dirty="0">
              <a:ea typeface="+mn-ea"/>
              <a:cs typeface="+mn-cs"/>
            </a:endParaRPr>
          </a:p>
          <a:p>
            <a:pPr eaLnBrk="1" hangingPunct="1">
              <a:buFontTx/>
              <a:buNone/>
              <a:defRPr/>
            </a:pPr>
            <a:endParaRPr lang="fr-FR" altLang="en-US" sz="1777" dirty="0">
              <a:ea typeface="+mn-ea"/>
              <a:cs typeface="+mn-cs"/>
            </a:endParaRPr>
          </a:p>
          <a:p>
            <a:pPr eaLnBrk="1" hangingPunct="1">
              <a:buFontTx/>
              <a:buNone/>
              <a:defRPr/>
            </a:pPr>
            <a:endParaRPr lang="fr-FR" altLang="en-US" sz="1777" dirty="0">
              <a:ea typeface="+mn-ea"/>
              <a:cs typeface="+mn-cs"/>
            </a:endParaRPr>
          </a:p>
          <a:p>
            <a:pPr eaLnBrk="1" hangingPunct="1">
              <a:buFontTx/>
              <a:buNone/>
              <a:defRPr/>
            </a:pPr>
            <a:endParaRPr lang="fr-FR" altLang="en-US" sz="1777" dirty="0">
              <a:ea typeface="+mn-ea"/>
              <a:cs typeface="+mn-cs"/>
            </a:endParaRPr>
          </a:p>
          <a:p>
            <a:pPr eaLnBrk="1" hangingPunct="1">
              <a:buFontTx/>
              <a:buNone/>
              <a:defRPr/>
            </a:pPr>
            <a:endParaRPr lang="fr-FR" altLang="en-US" sz="1777" dirty="0">
              <a:ea typeface="+mn-ea"/>
              <a:cs typeface="+mn-cs"/>
            </a:endParaRPr>
          </a:p>
        </p:txBody>
      </p:sp>
      <p:sp>
        <p:nvSpPr>
          <p:cNvPr id="59396" name="Rectangle 4"/>
          <p:cNvSpPr>
            <a:spLocks noChangeArrowheads="1"/>
          </p:cNvSpPr>
          <p:nvPr/>
        </p:nvSpPr>
        <p:spPr bwMode="auto">
          <a:xfrm>
            <a:off x="2771775" y="1282700"/>
            <a:ext cx="3522663" cy="903288"/>
          </a:xfrm>
          <a:prstGeom prst="rect">
            <a:avLst/>
          </a:prstGeom>
          <a:solidFill>
            <a:srgbClr val="FFFF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eaLnBrk="1" hangingPunct="1">
              <a:defRPr/>
            </a:pPr>
            <a:r>
              <a:rPr kumimoji="1" lang="fr-FR" sz="2200">
                <a:solidFill>
                  <a:srgbClr val="FF0000"/>
                </a:solidFill>
                <a:latin typeface="Century Gothic" charset="0"/>
                <a:cs typeface="Times New Roman" charset="0"/>
              </a:rPr>
              <a:t>Sommet stratégique : équipe dirigeante</a:t>
            </a:r>
          </a:p>
        </p:txBody>
      </p:sp>
      <p:sp>
        <p:nvSpPr>
          <p:cNvPr id="209926" name="Rectangle 7"/>
          <p:cNvSpPr>
            <a:spLocks noChangeArrowheads="1"/>
          </p:cNvSpPr>
          <p:nvPr/>
        </p:nvSpPr>
        <p:spPr bwMode="auto">
          <a:xfrm>
            <a:off x="484188" y="3094038"/>
            <a:ext cx="2143125" cy="1250950"/>
          </a:xfrm>
          <a:prstGeom prst="rect">
            <a:avLst/>
          </a:prstGeom>
          <a:solidFill>
            <a:srgbClr val="FFFF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defRPr>
            </a:lvl9pPr>
          </a:lstStyle>
          <a:p>
            <a:pPr algn="ctr" eaLnBrk="1" hangingPunct="1">
              <a:defRPr/>
            </a:pPr>
            <a:r>
              <a:rPr lang="fr-FR" altLang="en-US" sz="1850" dirty="0">
                <a:solidFill>
                  <a:srgbClr val="FF0000"/>
                </a:solidFill>
                <a:latin typeface="Century Gothic" panose="020B0502020202020204" pitchFamily="34" charset="0"/>
                <a:ea typeface="+mn-ea"/>
                <a:cs typeface="Times New Roman" panose="02020603050405020304" pitchFamily="18" charset="0"/>
              </a:rPr>
              <a:t>Technostructure : </a:t>
            </a:r>
            <a:r>
              <a:rPr lang="fr-FR" altLang="en-US" sz="1665" dirty="0">
                <a:solidFill>
                  <a:srgbClr val="FF0000"/>
                </a:solidFill>
                <a:latin typeface="Century Gothic" panose="020B0502020202020204" pitchFamily="34" charset="0"/>
                <a:ea typeface="+mn-ea"/>
                <a:cs typeface="Times New Roman" panose="02020603050405020304" pitchFamily="18" charset="0"/>
              </a:rPr>
              <a:t>experts qui planifient et organisent le travail</a:t>
            </a:r>
          </a:p>
        </p:txBody>
      </p:sp>
      <p:sp>
        <p:nvSpPr>
          <p:cNvPr id="59398" name="Rectangle 8"/>
          <p:cNvSpPr>
            <a:spLocks noChangeArrowheads="1"/>
          </p:cNvSpPr>
          <p:nvPr/>
        </p:nvSpPr>
        <p:spPr bwMode="auto">
          <a:xfrm>
            <a:off x="3162300" y="5391150"/>
            <a:ext cx="2706688" cy="1138238"/>
          </a:xfrm>
          <a:prstGeom prst="rect">
            <a:avLst/>
          </a:prstGeom>
          <a:solidFill>
            <a:srgbClr val="FFFF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eaLnBrk="1" hangingPunct="1">
              <a:defRPr/>
            </a:pPr>
            <a:r>
              <a:rPr kumimoji="1" lang="fr-FR" sz="1800">
                <a:solidFill>
                  <a:srgbClr val="FF0000"/>
                </a:solidFill>
                <a:latin typeface="Century Gothic" charset="0"/>
                <a:cs typeface="Times New Roman" charset="0"/>
              </a:rPr>
              <a:t>Centre opérationnel : </a:t>
            </a:r>
          </a:p>
          <a:p>
            <a:pPr algn="ctr" eaLnBrk="1" hangingPunct="1">
              <a:defRPr/>
            </a:pPr>
            <a:r>
              <a:rPr kumimoji="1" lang="fr-FR" sz="1800">
                <a:solidFill>
                  <a:srgbClr val="FF0000"/>
                </a:solidFill>
                <a:latin typeface="Century Gothic" charset="0"/>
                <a:cs typeface="Times New Roman" charset="0"/>
              </a:rPr>
              <a:t>Personnel chargé de la production</a:t>
            </a:r>
          </a:p>
        </p:txBody>
      </p:sp>
      <p:sp>
        <p:nvSpPr>
          <p:cNvPr id="59399" name="Rectangle 9"/>
          <p:cNvSpPr>
            <a:spLocks noChangeArrowheads="1"/>
          </p:cNvSpPr>
          <p:nvPr/>
        </p:nvSpPr>
        <p:spPr bwMode="auto">
          <a:xfrm>
            <a:off x="3321050" y="2833688"/>
            <a:ext cx="2547938" cy="1771650"/>
          </a:xfrm>
          <a:prstGeom prst="rect">
            <a:avLst/>
          </a:prstGeom>
          <a:solidFill>
            <a:srgbClr val="FFFF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eaLnBrk="1" hangingPunct="1">
              <a:defRPr/>
            </a:pPr>
            <a:r>
              <a:rPr kumimoji="1" lang="fr-FR" sz="1800">
                <a:solidFill>
                  <a:srgbClr val="FF0000"/>
                </a:solidFill>
                <a:latin typeface="Century Gothic" charset="0"/>
                <a:cs typeface="Times New Roman" charset="0"/>
              </a:rPr>
              <a:t>Ligne hiérarchique : cadres opérationnels animant</a:t>
            </a:r>
            <a:r>
              <a:rPr kumimoji="1" lang="fr-FR" sz="2200">
                <a:solidFill>
                  <a:srgbClr val="FF0000"/>
                </a:solidFill>
                <a:latin typeface="Century Gothic" charset="0"/>
                <a:cs typeface="Times New Roman" charset="0"/>
              </a:rPr>
              <a:t> </a:t>
            </a:r>
            <a:r>
              <a:rPr kumimoji="1" lang="fr-FR" sz="1800">
                <a:solidFill>
                  <a:srgbClr val="FF0000"/>
                </a:solidFill>
                <a:latin typeface="Century Gothic" charset="0"/>
                <a:cs typeface="Times New Roman" charset="0"/>
              </a:rPr>
              <a:t>les équipes</a:t>
            </a:r>
          </a:p>
        </p:txBody>
      </p:sp>
      <p:sp>
        <p:nvSpPr>
          <p:cNvPr id="209929" name="Rectangle 11"/>
          <p:cNvSpPr>
            <a:spLocks noChangeArrowheads="1"/>
          </p:cNvSpPr>
          <p:nvPr/>
        </p:nvSpPr>
        <p:spPr bwMode="auto">
          <a:xfrm>
            <a:off x="6635750" y="2921000"/>
            <a:ext cx="2295525" cy="1268413"/>
          </a:xfrm>
          <a:prstGeom prst="rect">
            <a:avLst/>
          </a:prstGeom>
          <a:solidFill>
            <a:srgbClr val="FFFF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defRPr>
            </a:lvl9pPr>
          </a:lstStyle>
          <a:p>
            <a:pPr algn="ctr" eaLnBrk="1" hangingPunct="1">
              <a:defRPr/>
            </a:pPr>
            <a:r>
              <a:rPr lang="fr-FR" altLang="en-US" sz="2220" dirty="0">
                <a:solidFill>
                  <a:srgbClr val="FF0000"/>
                </a:solidFill>
                <a:latin typeface="Century Gothic" panose="020B0502020202020204" pitchFamily="34" charset="0"/>
                <a:ea typeface="+mn-ea"/>
                <a:cs typeface="Times New Roman" panose="02020603050405020304" pitchFamily="18" charset="0"/>
              </a:rPr>
              <a:t>Logistique : </a:t>
            </a:r>
            <a:r>
              <a:rPr lang="fr-FR" altLang="en-US" sz="1850" dirty="0" smtClean="0">
                <a:solidFill>
                  <a:srgbClr val="FF0000"/>
                </a:solidFill>
                <a:latin typeface="Century Gothic" panose="020B0502020202020204" pitchFamily="34" charset="0"/>
                <a:ea typeface="+mn-ea"/>
                <a:cs typeface="Times New Roman" panose="02020603050405020304" pitchFamily="18" charset="0"/>
              </a:rPr>
              <a:t>fourni les services internes</a:t>
            </a:r>
            <a:endParaRPr lang="fr-FR" altLang="en-US" sz="1850" dirty="0">
              <a:solidFill>
                <a:srgbClr val="FF0000"/>
              </a:solidFill>
              <a:latin typeface="Century Gothic" panose="020B0502020202020204" pitchFamily="34" charset="0"/>
              <a:ea typeface="+mn-ea"/>
              <a:cs typeface="Times New Roman" panose="02020603050405020304" pitchFamily="18" charset="0"/>
            </a:endParaRPr>
          </a:p>
        </p:txBody>
      </p:sp>
      <p:cxnSp>
        <p:nvCxnSpPr>
          <p:cNvPr id="59400" name="Connecteur droit avec flèche 2"/>
          <p:cNvCxnSpPr>
            <a:cxnSpLocks noChangeShapeType="1"/>
            <a:stCxn id="209926" idx="0"/>
          </p:cNvCxnSpPr>
          <p:nvPr/>
        </p:nvCxnSpPr>
        <p:spPr bwMode="auto">
          <a:xfrm flipV="1">
            <a:off x="1555750" y="1735138"/>
            <a:ext cx="1216025" cy="1358900"/>
          </a:xfrm>
          <a:prstGeom prst="straightConnector1">
            <a:avLst/>
          </a:prstGeom>
          <a:noFill/>
          <a:ln w="571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9401" name="Connecteur droit avec flèche 4"/>
          <p:cNvCxnSpPr>
            <a:cxnSpLocks noChangeShapeType="1"/>
            <a:endCxn id="209929" idx="0"/>
          </p:cNvCxnSpPr>
          <p:nvPr/>
        </p:nvCxnSpPr>
        <p:spPr bwMode="auto">
          <a:xfrm>
            <a:off x="6294438" y="1916113"/>
            <a:ext cx="1489075" cy="1004887"/>
          </a:xfrm>
          <a:prstGeom prst="straightConnector1">
            <a:avLst/>
          </a:prstGeom>
          <a:noFill/>
          <a:ln w="571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9402" name="Connecteur droit avec flèche 6"/>
          <p:cNvCxnSpPr>
            <a:cxnSpLocks noChangeShapeType="1"/>
            <a:stCxn id="209926" idx="2"/>
          </p:cNvCxnSpPr>
          <p:nvPr/>
        </p:nvCxnSpPr>
        <p:spPr bwMode="auto">
          <a:xfrm>
            <a:off x="1555750" y="4344988"/>
            <a:ext cx="1606550" cy="1735137"/>
          </a:xfrm>
          <a:prstGeom prst="straightConnector1">
            <a:avLst/>
          </a:prstGeom>
          <a:noFill/>
          <a:ln w="571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9403" name="Connecteur droit avec flèche 8"/>
          <p:cNvCxnSpPr>
            <a:cxnSpLocks noChangeShapeType="1"/>
            <a:stCxn id="209929" idx="2"/>
            <a:endCxn id="59398" idx="3"/>
          </p:cNvCxnSpPr>
          <p:nvPr/>
        </p:nvCxnSpPr>
        <p:spPr bwMode="auto">
          <a:xfrm flipH="1">
            <a:off x="5868988" y="4189413"/>
            <a:ext cx="1914525" cy="1770062"/>
          </a:xfrm>
          <a:prstGeom prst="straightConnector1">
            <a:avLst/>
          </a:prstGeom>
          <a:noFill/>
          <a:ln w="571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9404" name="Connecteur droit avec flèche 12"/>
          <p:cNvCxnSpPr>
            <a:cxnSpLocks noChangeShapeType="1"/>
            <a:stCxn id="209926" idx="3"/>
            <a:endCxn id="59399" idx="1"/>
          </p:cNvCxnSpPr>
          <p:nvPr/>
        </p:nvCxnSpPr>
        <p:spPr bwMode="auto">
          <a:xfrm>
            <a:off x="2627313" y="3719513"/>
            <a:ext cx="693737" cy="0"/>
          </a:xfrm>
          <a:prstGeom prst="straightConnector1">
            <a:avLst/>
          </a:prstGeom>
          <a:noFill/>
          <a:ln w="571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9405" name="Connecteur droit avec flèche 14"/>
          <p:cNvCxnSpPr>
            <a:cxnSpLocks noChangeShapeType="1"/>
          </p:cNvCxnSpPr>
          <p:nvPr/>
        </p:nvCxnSpPr>
        <p:spPr bwMode="auto">
          <a:xfrm>
            <a:off x="5868988" y="3719513"/>
            <a:ext cx="766762" cy="0"/>
          </a:xfrm>
          <a:prstGeom prst="straightConnector1">
            <a:avLst/>
          </a:prstGeom>
          <a:noFill/>
          <a:ln w="571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9406" name="Connecteur droit avec flèche 16"/>
          <p:cNvCxnSpPr>
            <a:cxnSpLocks noChangeShapeType="1"/>
            <a:stCxn id="59399" idx="2"/>
            <a:endCxn id="59398" idx="0"/>
          </p:cNvCxnSpPr>
          <p:nvPr/>
        </p:nvCxnSpPr>
        <p:spPr bwMode="auto">
          <a:xfrm flipH="1">
            <a:off x="4516438" y="4605338"/>
            <a:ext cx="79375" cy="785812"/>
          </a:xfrm>
          <a:prstGeom prst="straightConnector1">
            <a:avLst/>
          </a:prstGeom>
          <a:noFill/>
          <a:ln w="571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9407" name="Connecteur droit avec flèche 18"/>
          <p:cNvCxnSpPr>
            <a:cxnSpLocks noChangeShapeType="1"/>
            <a:stCxn id="59396" idx="2"/>
          </p:cNvCxnSpPr>
          <p:nvPr/>
        </p:nvCxnSpPr>
        <p:spPr bwMode="auto">
          <a:xfrm>
            <a:off x="4459288" y="2185988"/>
            <a:ext cx="0" cy="647700"/>
          </a:xfrm>
          <a:prstGeom prst="straightConnector1">
            <a:avLst/>
          </a:prstGeom>
          <a:noFill/>
          <a:ln w="571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4082"/>
          </a:xfrm>
        </p:spPr>
        <p:txBody>
          <a:bodyPr/>
          <a:lstStyle/>
          <a:p>
            <a:r>
              <a:rPr lang="en-US" sz="2800" b="1" dirty="0" smtClean="0">
                <a:solidFill>
                  <a:schemeClr val="tx1"/>
                </a:solidFill>
                <a:latin typeface="Century Gothic"/>
                <a:cs typeface="Century Gothic"/>
              </a:rPr>
              <a:t>1.3 Entrepreneur </a:t>
            </a:r>
            <a:endParaRPr lang="en-US" sz="2800" b="1" dirty="0">
              <a:solidFill>
                <a:schemeClr val="tx1"/>
              </a:solidFill>
              <a:latin typeface="Century Gothic"/>
              <a:cs typeface="Century Gothic"/>
            </a:endParaRPr>
          </a:p>
        </p:txBody>
      </p:sp>
      <p:sp>
        <p:nvSpPr>
          <p:cNvPr id="3" name="Content Placeholder 2"/>
          <p:cNvSpPr>
            <a:spLocks noGrp="1"/>
          </p:cNvSpPr>
          <p:nvPr>
            <p:ph sz="quarter" idx="1"/>
          </p:nvPr>
        </p:nvSpPr>
        <p:spPr>
          <a:xfrm>
            <a:off x="323528" y="980728"/>
            <a:ext cx="8363272" cy="5039072"/>
          </a:xfrm>
        </p:spPr>
        <p:txBody>
          <a:bodyPr/>
          <a:lstStyle/>
          <a:p>
            <a:pPr marL="0" indent="0" algn="just">
              <a:lnSpc>
                <a:spcPct val="130000"/>
              </a:lnSpc>
              <a:buNone/>
            </a:pPr>
            <a:r>
              <a:rPr lang="en-US" dirty="0" err="1" smtClean="0">
                <a:latin typeface="Century Gothic"/>
                <a:cs typeface="Century Gothic"/>
              </a:rPr>
              <a:t>Selon</a:t>
            </a:r>
            <a:r>
              <a:rPr lang="en-US" dirty="0" smtClean="0">
                <a:latin typeface="Century Gothic"/>
                <a:cs typeface="Century Gothic"/>
              </a:rPr>
              <a:t> Schumpeter (1935), </a:t>
            </a:r>
            <a:r>
              <a:rPr lang="en-US" dirty="0" err="1" smtClean="0">
                <a:latin typeface="Century Gothic"/>
                <a:cs typeface="Century Gothic"/>
              </a:rPr>
              <a:t>l’entrepreneur</a:t>
            </a:r>
            <a:r>
              <a:rPr lang="en-US" dirty="0" smtClean="0">
                <a:latin typeface="Century Gothic"/>
                <a:cs typeface="Century Gothic"/>
              </a:rPr>
              <a:t> </a:t>
            </a:r>
            <a:r>
              <a:rPr lang="en-US" dirty="0" err="1">
                <a:latin typeface="Century Gothic"/>
                <a:cs typeface="Century Gothic"/>
              </a:rPr>
              <a:t>est</a:t>
            </a:r>
            <a:r>
              <a:rPr lang="en-US" dirty="0">
                <a:latin typeface="Century Gothic"/>
                <a:cs typeface="Century Gothic"/>
              </a:rPr>
              <a:t> </a:t>
            </a:r>
            <a:r>
              <a:rPr lang="en-US" dirty="0" err="1">
                <a:latin typeface="Century Gothic"/>
                <a:cs typeface="Century Gothic"/>
              </a:rPr>
              <a:t>l’innovateur</a:t>
            </a:r>
            <a:r>
              <a:rPr lang="en-US" dirty="0">
                <a:latin typeface="Century Gothic"/>
                <a:cs typeface="Century Gothic"/>
              </a:rPr>
              <a:t> qui </a:t>
            </a:r>
            <a:r>
              <a:rPr lang="en-US" dirty="0" err="1">
                <a:latin typeface="Century Gothic"/>
                <a:cs typeface="Century Gothic"/>
              </a:rPr>
              <a:t>apporte</a:t>
            </a:r>
            <a:r>
              <a:rPr lang="en-US" dirty="0">
                <a:latin typeface="Century Gothic"/>
                <a:cs typeface="Century Gothic"/>
              </a:rPr>
              <a:t> la destruction </a:t>
            </a:r>
            <a:r>
              <a:rPr lang="en-US" dirty="0" err="1" smtClean="0">
                <a:latin typeface="Century Gothic"/>
                <a:cs typeface="Century Gothic"/>
              </a:rPr>
              <a:t>créatrice</a:t>
            </a:r>
            <a:r>
              <a:rPr lang="en-US" dirty="0" smtClean="0">
                <a:latin typeface="Century Gothic"/>
                <a:cs typeface="Century Gothic"/>
              </a:rPr>
              <a:t> . </a:t>
            </a:r>
            <a:endParaRPr lang="en-US" dirty="0">
              <a:latin typeface="Century Gothic"/>
              <a:cs typeface="Century Gothic"/>
            </a:endParaRPr>
          </a:p>
          <a:p>
            <a:pPr marL="0" indent="0" algn="just">
              <a:lnSpc>
                <a:spcPct val="130000"/>
              </a:lnSpc>
              <a:buNone/>
            </a:pPr>
            <a:r>
              <a:rPr lang="en-US" dirty="0" smtClean="0">
                <a:latin typeface="Century Gothic"/>
                <a:cs typeface="Century Gothic"/>
              </a:rPr>
              <a:t>Un </a:t>
            </a:r>
            <a:r>
              <a:rPr lang="en-US" dirty="0">
                <a:latin typeface="Century Gothic"/>
                <a:cs typeface="Century Gothic"/>
              </a:rPr>
              <a:t>entrepreneur </a:t>
            </a:r>
            <a:r>
              <a:rPr lang="en-US" dirty="0" err="1">
                <a:latin typeface="Century Gothic"/>
                <a:cs typeface="Century Gothic"/>
              </a:rPr>
              <a:t>est</a:t>
            </a:r>
            <a:r>
              <a:rPr lang="en-US" dirty="0">
                <a:latin typeface="Century Gothic"/>
                <a:cs typeface="Century Gothic"/>
              </a:rPr>
              <a:t> </a:t>
            </a:r>
            <a:r>
              <a:rPr lang="en-US" dirty="0" err="1">
                <a:latin typeface="Century Gothic"/>
                <a:cs typeface="Century Gothic"/>
              </a:rPr>
              <a:t>celui</a:t>
            </a:r>
            <a:r>
              <a:rPr lang="en-US" dirty="0">
                <a:latin typeface="Century Gothic"/>
                <a:cs typeface="Century Gothic"/>
              </a:rPr>
              <a:t> qui observe son </a:t>
            </a:r>
            <a:r>
              <a:rPr lang="en-US" dirty="0" err="1">
                <a:latin typeface="Century Gothic"/>
                <a:cs typeface="Century Gothic"/>
              </a:rPr>
              <a:t>environnement</a:t>
            </a:r>
            <a:r>
              <a:rPr lang="en-US" dirty="0">
                <a:latin typeface="Century Gothic"/>
                <a:cs typeface="Century Gothic"/>
              </a:rPr>
              <a:t>, </a:t>
            </a:r>
            <a:r>
              <a:rPr lang="en-US" dirty="0" err="1">
                <a:latin typeface="Century Gothic"/>
                <a:cs typeface="Century Gothic"/>
              </a:rPr>
              <a:t>identifie</a:t>
            </a:r>
            <a:r>
              <a:rPr lang="en-US" dirty="0">
                <a:latin typeface="Century Gothic"/>
                <a:cs typeface="Century Gothic"/>
              </a:rPr>
              <a:t> les </a:t>
            </a:r>
            <a:r>
              <a:rPr lang="en-US" dirty="0" err="1">
                <a:latin typeface="Century Gothic"/>
                <a:cs typeface="Century Gothic"/>
              </a:rPr>
              <a:t>opportunités</a:t>
            </a:r>
            <a:r>
              <a:rPr lang="en-US" dirty="0">
                <a:latin typeface="Century Gothic"/>
                <a:cs typeface="Century Gothic"/>
              </a:rPr>
              <a:t> qui se </a:t>
            </a:r>
            <a:r>
              <a:rPr lang="en-US" dirty="0" err="1">
                <a:latin typeface="Century Gothic"/>
                <a:cs typeface="Century Gothic"/>
              </a:rPr>
              <a:t>présentent</a:t>
            </a:r>
            <a:r>
              <a:rPr lang="en-US" dirty="0">
                <a:latin typeface="Century Gothic"/>
                <a:cs typeface="Century Gothic"/>
              </a:rPr>
              <a:t> </a:t>
            </a:r>
            <a:r>
              <a:rPr lang="en-US" dirty="0" smtClean="0">
                <a:latin typeface="Century Gothic"/>
                <a:cs typeface="Century Gothic"/>
              </a:rPr>
              <a:t>au </a:t>
            </a:r>
            <a:r>
              <a:rPr lang="en-US" dirty="0">
                <a:latin typeface="Century Gothic"/>
                <a:cs typeface="Century Gothic"/>
              </a:rPr>
              <a:t>plan </a:t>
            </a:r>
            <a:r>
              <a:rPr lang="en-US" dirty="0" err="1">
                <a:latin typeface="Century Gothic"/>
                <a:cs typeface="Century Gothic"/>
              </a:rPr>
              <a:t>économique</a:t>
            </a:r>
            <a:r>
              <a:rPr lang="en-US" dirty="0">
                <a:latin typeface="Century Gothic"/>
                <a:cs typeface="Century Gothic"/>
              </a:rPr>
              <a:t> </a:t>
            </a:r>
            <a:r>
              <a:rPr lang="en-US" dirty="0" err="1">
                <a:latin typeface="Century Gothic"/>
                <a:cs typeface="Century Gothic"/>
              </a:rPr>
              <a:t>ou</a:t>
            </a:r>
            <a:r>
              <a:rPr lang="en-US" dirty="0">
                <a:latin typeface="Century Gothic"/>
                <a:cs typeface="Century Gothic"/>
              </a:rPr>
              <a:t> social, </a:t>
            </a:r>
            <a:r>
              <a:rPr lang="en-US" dirty="0" err="1">
                <a:latin typeface="Century Gothic"/>
                <a:cs typeface="Century Gothic"/>
              </a:rPr>
              <a:t>réunit</a:t>
            </a:r>
            <a:r>
              <a:rPr lang="en-US" dirty="0">
                <a:latin typeface="Century Gothic"/>
                <a:cs typeface="Century Gothic"/>
              </a:rPr>
              <a:t> les </a:t>
            </a:r>
            <a:r>
              <a:rPr lang="en-US" dirty="0" err="1">
                <a:latin typeface="Century Gothic"/>
                <a:cs typeface="Century Gothic"/>
              </a:rPr>
              <a:t>moyens</a:t>
            </a:r>
            <a:r>
              <a:rPr lang="en-US" dirty="0">
                <a:latin typeface="Century Gothic"/>
                <a:cs typeface="Century Gothic"/>
              </a:rPr>
              <a:t> </a:t>
            </a:r>
            <a:r>
              <a:rPr lang="en-US" dirty="0" err="1">
                <a:latin typeface="Century Gothic"/>
                <a:cs typeface="Century Gothic"/>
              </a:rPr>
              <a:t>nécessaires</a:t>
            </a:r>
            <a:r>
              <a:rPr lang="en-US" dirty="0">
                <a:latin typeface="Century Gothic"/>
                <a:cs typeface="Century Gothic"/>
              </a:rPr>
              <a:t>, met en </a:t>
            </a:r>
            <a:r>
              <a:rPr lang="en-US" dirty="0" err="1">
                <a:latin typeface="Century Gothic"/>
                <a:cs typeface="Century Gothic"/>
              </a:rPr>
              <a:t>œuvre</a:t>
            </a:r>
            <a:r>
              <a:rPr lang="en-US" dirty="0">
                <a:latin typeface="Century Gothic"/>
                <a:cs typeface="Century Gothic"/>
              </a:rPr>
              <a:t> </a:t>
            </a:r>
            <a:r>
              <a:rPr lang="en-US" dirty="0" err="1" smtClean="0">
                <a:latin typeface="Century Gothic"/>
                <a:cs typeface="Century Gothic"/>
              </a:rPr>
              <a:t>une</a:t>
            </a:r>
            <a:r>
              <a:rPr lang="en-US" dirty="0" smtClean="0">
                <a:latin typeface="Century Gothic"/>
                <a:cs typeface="Century Gothic"/>
              </a:rPr>
              <a:t> </a:t>
            </a:r>
            <a:r>
              <a:rPr lang="en-US" dirty="0" err="1" smtClean="0">
                <a:latin typeface="Century Gothic"/>
                <a:cs typeface="Century Gothic"/>
              </a:rPr>
              <a:t>activité</a:t>
            </a:r>
            <a:r>
              <a:rPr lang="en-US" dirty="0" smtClean="0">
                <a:latin typeface="Century Gothic"/>
                <a:cs typeface="Century Gothic"/>
              </a:rPr>
              <a:t> </a:t>
            </a:r>
            <a:r>
              <a:rPr lang="en-US" dirty="0">
                <a:latin typeface="Century Gothic"/>
                <a:cs typeface="Century Gothic"/>
              </a:rPr>
              <a:t>et en retire un </a:t>
            </a:r>
            <a:r>
              <a:rPr lang="en-US" dirty="0" err="1">
                <a:latin typeface="Century Gothic"/>
                <a:cs typeface="Century Gothic"/>
              </a:rPr>
              <a:t>bénéfice</a:t>
            </a:r>
            <a:r>
              <a:rPr lang="en-US" dirty="0">
                <a:latin typeface="Century Gothic"/>
                <a:cs typeface="Century Gothic"/>
              </a:rPr>
              <a:t> </a:t>
            </a:r>
            <a:r>
              <a:rPr lang="en-US" dirty="0" smtClean="0">
                <a:latin typeface="Century Gothic"/>
                <a:cs typeface="Century Gothic"/>
              </a:rPr>
              <a:t>(lucre </a:t>
            </a:r>
            <a:r>
              <a:rPr lang="en-US" dirty="0" err="1" smtClean="0">
                <a:latin typeface="Century Gothic"/>
                <a:cs typeface="Century Gothic"/>
              </a:rPr>
              <a:t>ou</a:t>
            </a:r>
            <a:r>
              <a:rPr lang="en-US" dirty="0" smtClean="0">
                <a:latin typeface="Century Gothic"/>
                <a:cs typeface="Century Gothic"/>
              </a:rPr>
              <a:t> profit). </a:t>
            </a:r>
            <a:r>
              <a:rPr lang="en-US" dirty="0">
                <a:latin typeface="Century Gothic"/>
                <a:cs typeface="Century Gothic"/>
              </a:rPr>
              <a:t>Le </a:t>
            </a:r>
            <a:r>
              <a:rPr lang="en-US" dirty="0" err="1">
                <a:latin typeface="Century Gothic"/>
                <a:cs typeface="Century Gothic"/>
              </a:rPr>
              <a:t>profil</a:t>
            </a:r>
            <a:r>
              <a:rPr lang="en-US" dirty="0">
                <a:latin typeface="Century Gothic"/>
                <a:cs typeface="Century Gothic"/>
              </a:rPr>
              <a:t> d’un entrepreneur </a:t>
            </a:r>
            <a:r>
              <a:rPr lang="en-US" dirty="0" err="1">
                <a:latin typeface="Century Gothic"/>
                <a:cs typeface="Century Gothic"/>
              </a:rPr>
              <a:t>peut</a:t>
            </a:r>
            <a:r>
              <a:rPr lang="en-US" dirty="0">
                <a:latin typeface="Century Gothic"/>
                <a:cs typeface="Century Gothic"/>
              </a:rPr>
              <a:t> </a:t>
            </a:r>
            <a:r>
              <a:rPr lang="en-US" dirty="0" err="1">
                <a:latin typeface="Century Gothic"/>
                <a:cs typeface="Century Gothic"/>
              </a:rPr>
              <a:t>être</a:t>
            </a:r>
            <a:r>
              <a:rPr lang="en-US" dirty="0">
                <a:latin typeface="Century Gothic"/>
                <a:cs typeface="Century Gothic"/>
              </a:rPr>
              <a:t> </a:t>
            </a:r>
            <a:r>
              <a:rPr lang="en-US" dirty="0" err="1">
                <a:latin typeface="Century Gothic"/>
                <a:cs typeface="Century Gothic"/>
              </a:rPr>
              <a:t>acquis</a:t>
            </a:r>
            <a:r>
              <a:rPr lang="en-US" dirty="0">
                <a:latin typeface="Century Gothic"/>
                <a:cs typeface="Century Gothic"/>
              </a:rPr>
              <a:t> à travers la formation, </a:t>
            </a:r>
            <a:r>
              <a:rPr lang="en-US" dirty="0" err="1">
                <a:latin typeface="Century Gothic"/>
                <a:cs typeface="Century Gothic"/>
              </a:rPr>
              <a:t>l’expérience</a:t>
            </a:r>
            <a:r>
              <a:rPr lang="en-US" dirty="0">
                <a:latin typeface="Century Gothic"/>
                <a:cs typeface="Century Gothic"/>
              </a:rPr>
              <a:t> et le </a:t>
            </a:r>
            <a:r>
              <a:rPr lang="en-US" dirty="0" err="1">
                <a:latin typeface="Century Gothic"/>
                <a:cs typeface="Century Gothic"/>
              </a:rPr>
              <a:t>développement</a:t>
            </a:r>
            <a:r>
              <a:rPr lang="en-US" dirty="0">
                <a:latin typeface="Century Gothic"/>
                <a:cs typeface="Century Gothic"/>
              </a:rPr>
              <a:t> des </a:t>
            </a:r>
            <a:r>
              <a:rPr lang="en-US" dirty="0" err="1">
                <a:latin typeface="Century Gothic"/>
                <a:cs typeface="Century Gothic"/>
              </a:rPr>
              <a:t>qualités</a:t>
            </a:r>
            <a:r>
              <a:rPr lang="en-US" dirty="0">
                <a:latin typeface="Century Gothic"/>
                <a:cs typeface="Century Gothic"/>
              </a:rPr>
              <a:t> </a:t>
            </a:r>
            <a:r>
              <a:rPr lang="en-US" dirty="0" err="1" smtClean="0">
                <a:latin typeface="Century Gothic"/>
                <a:cs typeface="Century Gothic"/>
              </a:rPr>
              <a:t>personnelles</a:t>
            </a:r>
            <a:r>
              <a:rPr lang="en-US" dirty="0" smtClean="0">
                <a:latin typeface="Century Gothic"/>
                <a:cs typeface="Century Gothic"/>
              </a:rPr>
              <a:t>. </a:t>
            </a:r>
            <a:endParaRPr lang="en-US" dirty="0">
              <a:latin typeface="Century Gothic"/>
              <a:cs typeface="Century Gothic"/>
            </a:endParaRPr>
          </a:p>
          <a:p>
            <a:endParaRPr lang="en-US" dirty="0"/>
          </a:p>
        </p:txBody>
      </p:sp>
      <p:sp>
        <p:nvSpPr>
          <p:cNvPr id="4" name="Slide Number Placeholder 3"/>
          <p:cNvSpPr>
            <a:spLocks noGrp="1"/>
          </p:cNvSpPr>
          <p:nvPr>
            <p:ph type="sldNum" sz="quarter" idx="12"/>
          </p:nvPr>
        </p:nvSpPr>
        <p:spPr/>
        <p:txBody>
          <a:bodyPr/>
          <a:lstStyle/>
          <a:p>
            <a:pPr>
              <a:defRPr/>
            </a:pPr>
            <a:fld id="{5CDA9213-B6F2-1F44-9379-288C05FF8D36}" type="slidenum">
              <a:rPr lang="fr-FR" smtClean="0"/>
              <a:pPr>
                <a:defRPr/>
              </a:pPr>
              <a:t>21</a:t>
            </a:fld>
            <a:endParaRPr lang="fr-FR"/>
          </a:p>
        </p:txBody>
      </p:sp>
    </p:spTree>
    <p:extLst>
      <p:ext uri="{BB962C8B-B14F-4D97-AF65-F5344CB8AC3E}">
        <p14:creationId xmlns:p14="http://schemas.microsoft.com/office/powerpoint/2010/main" val="75399930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1" dirty="0" smtClean="0">
                <a:solidFill>
                  <a:srgbClr val="000000"/>
                </a:solidFill>
                <a:latin typeface="Century Gothic"/>
                <a:cs typeface="Century Gothic"/>
              </a:rPr>
              <a:t>1.3.1 </a:t>
            </a:r>
            <a:r>
              <a:rPr lang="en-US" sz="2600" b="1" dirty="0" err="1" smtClean="0">
                <a:solidFill>
                  <a:srgbClr val="000000"/>
                </a:solidFill>
                <a:latin typeface="Century Gothic"/>
                <a:cs typeface="Century Gothic"/>
              </a:rPr>
              <a:t>Qualités</a:t>
            </a:r>
            <a:r>
              <a:rPr lang="en-US" sz="2600" b="1" dirty="0" smtClean="0">
                <a:solidFill>
                  <a:srgbClr val="000000"/>
                </a:solidFill>
                <a:latin typeface="Century Gothic"/>
                <a:cs typeface="Century Gothic"/>
              </a:rPr>
              <a:t> d’un entrepreneur </a:t>
            </a:r>
            <a:endParaRPr lang="en-US" sz="2600" b="1" dirty="0">
              <a:solidFill>
                <a:srgbClr val="000000"/>
              </a:solidFill>
              <a:latin typeface="Century Gothic"/>
              <a:cs typeface="Century Gothic"/>
            </a:endParaRPr>
          </a:p>
        </p:txBody>
      </p:sp>
      <p:sp>
        <p:nvSpPr>
          <p:cNvPr id="3" name="Content Placeholder 2"/>
          <p:cNvSpPr>
            <a:spLocks noGrp="1"/>
          </p:cNvSpPr>
          <p:nvPr>
            <p:ph sz="quarter" idx="1"/>
          </p:nvPr>
        </p:nvSpPr>
        <p:spPr>
          <a:xfrm>
            <a:off x="467544" y="1447800"/>
            <a:ext cx="8219256" cy="4572000"/>
          </a:xfrm>
        </p:spPr>
        <p:txBody>
          <a:bodyPr/>
          <a:lstStyle/>
          <a:p>
            <a:pPr marL="0" indent="0" algn="just">
              <a:lnSpc>
                <a:spcPct val="150000"/>
              </a:lnSpc>
              <a:buNone/>
            </a:pPr>
            <a:r>
              <a:rPr lang="en-US" dirty="0">
                <a:latin typeface="Century Gothic"/>
                <a:cs typeface="Century Gothic"/>
              </a:rPr>
              <a:t>Il y a </a:t>
            </a:r>
            <a:r>
              <a:rPr lang="en-US" dirty="0" err="1">
                <a:latin typeface="Century Gothic"/>
                <a:cs typeface="Century Gothic"/>
              </a:rPr>
              <a:t>trois</a:t>
            </a:r>
            <a:r>
              <a:rPr lang="en-US" dirty="0">
                <a:latin typeface="Century Gothic"/>
                <a:cs typeface="Century Gothic"/>
              </a:rPr>
              <a:t> </a:t>
            </a:r>
            <a:r>
              <a:rPr lang="en-US" dirty="0" err="1">
                <a:latin typeface="Century Gothic"/>
                <a:cs typeface="Century Gothic"/>
              </a:rPr>
              <a:t>qualités</a:t>
            </a:r>
            <a:r>
              <a:rPr lang="en-US" dirty="0">
                <a:latin typeface="Century Gothic"/>
                <a:cs typeface="Century Gothic"/>
              </a:rPr>
              <a:t> </a:t>
            </a:r>
            <a:r>
              <a:rPr lang="en-US" dirty="0" err="1">
                <a:latin typeface="Century Gothic"/>
                <a:cs typeface="Century Gothic"/>
              </a:rPr>
              <a:t>principales</a:t>
            </a:r>
            <a:r>
              <a:rPr lang="en-US" dirty="0">
                <a:latin typeface="Century Gothic"/>
                <a:cs typeface="Century Gothic"/>
              </a:rPr>
              <a:t> qui </a:t>
            </a:r>
            <a:r>
              <a:rPr lang="en-US" dirty="0" err="1">
                <a:latin typeface="Century Gothic"/>
                <a:cs typeface="Century Gothic"/>
              </a:rPr>
              <a:t>sont</a:t>
            </a:r>
            <a:r>
              <a:rPr lang="en-US" dirty="0">
                <a:latin typeface="Century Gothic"/>
                <a:cs typeface="Century Gothic"/>
              </a:rPr>
              <a:t> indispensables pour </a:t>
            </a:r>
            <a:r>
              <a:rPr lang="en-US" dirty="0" err="1">
                <a:latin typeface="Century Gothic"/>
                <a:cs typeface="Century Gothic"/>
              </a:rPr>
              <a:t>être</a:t>
            </a:r>
            <a:r>
              <a:rPr lang="en-US" dirty="0">
                <a:latin typeface="Century Gothic"/>
                <a:cs typeface="Century Gothic"/>
              </a:rPr>
              <a:t> un entrepreneur </a:t>
            </a:r>
            <a:r>
              <a:rPr lang="en-US" dirty="0" err="1">
                <a:latin typeface="Century Gothic"/>
                <a:cs typeface="Century Gothic"/>
              </a:rPr>
              <a:t>performant</a:t>
            </a:r>
            <a:r>
              <a:rPr lang="en-US" dirty="0">
                <a:latin typeface="Century Gothic"/>
                <a:cs typeface="Century Gothic"/>
              </a:rPr>
              <a:t>: </a:t>
            </a:r>
            <a:endParaRPr lang="en-US" dirty="0" smtClean="0">
              <a:latin typeface="Century Gothic"/>
              <a:cs typeface="Century Gothic"/>
            </a:endParaRPr>
          </a:p>
          <a:p>
            <a:pPr algn="just">
              <a:lnSpc>
                <a:spcPct val="150000"/>
              </a:lnSpc>
            </a:pPr>
            <a:r>
              <a:rPr lang="en-US" dirty="0" smtClean="0">
                <a:latin typeface="Century Gothic"/>
                <a:cs typeface="Century Gothic"/>
              </a:rPr>
              <a:t>les </a:t>
            </a:r>
            <a:r>
              <a:rPr lang="en-US" dirty="0" err="1">
                <a:latin typeface="Century Gothic"/>
                <a:cs typeface="Century Gothic"/>
              </a:rPr>
              <a:t>connaissances</a:t>
            </a:r>
            <a:r>
              <a:rPr lang="en-US" dirty="0">
                <a:latin typeface="Century Gothic"/>
                <a:cs typeface="Century Gothic"/>
              </a:rPr>
              <a:t>, </a:t>
            </a:r>
            <a:endParaRPr lang="en-US" dirty="0" smtClean="0">
              <a:latin typeface="Century Gothic"/>
              <a:cs typeface="Century Gothic"/>
            </a:endParaRPr>
          </a:p>
          <a:p>
            <a:pPr algn="just">
              <a:lnSpc>
                <a:spcPct val="150000"/>
              </a:lnSpc>
            </a:pPr>
            <a:r>
              <a:rPr lang="en-US" dirty="0" smtClean="0">
                <a:latin typeface="Century Gothic"/>
                <a:cs typeface="Century Gothic"/>
              </a:rPr>
              <a:t>les </a:t>
            </a:r>
            <a:r>
              <a:rPr lang="en-US" dirty="0" err="1" smtClean="0">
                <a:latin typeface="Century Gothic"/>
                <a:cs typeface="Century Gothic"/>
              </a:rPr>
              <a:t>compétences</a:t>
            </a:r>
            <a:r>
              <a:rPr lang="en-US" dirty="0" smtClean="0">
                <a:latin typeface="Century Gothic"/>
                <a:cs typeface="Century Gothic"/>
              </a:rPr>
              <a:t>, </a:t>
            </a:r>
          </a:p>
          <a:p>
            <a:pPr algn="just">
              <a:lnSpc>
                <a:spcPct val="150000"/>
              </a:lnSpc>
            </a:pPr>
            <a:r>
              <a:rPr lang="en-US" dirty="0" smtClean="0">
                <a:latin typeface="Century Gothic"/>
                <a:cs typeface="Century Gothic"/>
              </a:rPr>
              <a:t>les </a:t>
            </a:r>
            <a:r>
              <a:rPr lang="en-US" dirty="0">
                <a:latin typeface="Century Gothic"/>
                <a:cs typeface="Century Gothic"/>
              </a:rPr>
              <a:t>traits de caractère. </a:t>
            </a:r>
            <a:endParaRPr lang="en-US" dirty="0" smtClean="0">
              <a:latin typeface="Century Gothic"/>
              <a:cs typeface="Century Gothic"/>
            </a:endParaRPr>
          </a:p>
          <a:p>
            <a:pPr marL="0" indent="0" algn="just">
              <a:buNone/>
            </a:pPr>
            <a:endParaRPr lang="en-US" dirty="0">
              <a:latin typeface="Century Gothic"/>
              <a:cs typeface="Century Gothic"/>
            </a:endParaRPr>
          </a:p>
          <a:p>
            <a:endParaRPr lang="en-US" dirty="0"/>
          </a:p>
        </p:txBody>
      </p:sp>
      <p:sp>
        <p:nvSpPr>
          <p:cNvPr id="4" name="Slide Number Placeholder 3"/>
          <p:cNvSpPr>
            <a:spLocks noGrp="1"/>
          </p:cNvSpPr>
          <p:nvPr>
            <p:ph type="sldNum" sz="quarter" idx="12"/>
          </p:nvPr>
        </p:nvSpPr>
        <p:spPr/>
        <p:txBody>
          <a:bodyPr/>
          <a:lstStyle/>
          <a:p>
            <a:pPr>
              <a:defRPr/>
            </a:pPr>
            <a:fld id="{5CDA9213-B6F2-1F44-9379-288C05FF8D36}" type="slidenum">
              <a:rPr lang="fr-FR" smtClean="0"/>
              <a:pPr>
                <a:defRPr/>
              </a:pPr>
              <a:t>22</a:t>
            </a:fld>
            <a:endParaRPr lang="fr-FR"/>
          </a:p>
        </p:txBody>
      </p:sp>
    </p:spTree>
    <p:extLst>
      <p:ext uri="{BB962C8B-B14F-4D97-AF65-F5344CB8AC3E}">
        <p14:creationId xmlns:p14="http://schemas.microsoft.com/office/powerpoint/2010/main" val="234577849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06090"/>
          </a:xfrm>
        </p:spPr>
        <p:txBody>
          <a:bodyPr/>
          <a:lstStyle/>
          <a:p>
            <a:r>
              <a:rPr lang="en-US" sz="2800" b="1" dirty="0">
                <a:solidFill>
                  <a:srgbClr val="000000"/>
                </a:solidFill>
                <a:latin typeface="Century Gothic"/>
                <a:cs typeface="Century Gothic"/>
              </a:rPr>
              <a:t>Les </a:t>
            </a:r>
            <a:r>
              <a:rPr lang="en-US" sz="2800" b="1" dirty="0" err="1">
                <a:solidFill>
                  <a:srgbClr val="000000"/>
                </a:solidFill>
                <a:latin typeface="Century Gothic"/>
                <a:cs typeface="Century Gothic"/>
              </a:rPr>
              <a:t>connaissances</a:t>
            </a:r>
            <a:endParaRPr lang="en-US" sz="2800" b="1" dirty="0">
              <a:solidFill>
                <a:srgbClr val="000000"/>
              </a:solidFill>
              <a:latin typeface="Century Gothic"/>
              <a:cs typeface="Century Gothic"/>
            </a:endParaRPr>
          </a:p>
        </p:txBody>
      </p:sp>
      <p:sp>
        <p:nvSpPr>
          <p:cNvPr id="3" name="Content Placeholder 2"/>
          <p:cNvSpPr>
            <a:spLocks noGrp="1"/>
          </p:cNvSpPr>
          <p:nvPr>
            <p:ph sz="quarter" idx="1"/>
          </p:nvPr>
        </p:nvSpPr>
        <p:spPr>
          <a:xfrm>
            <a:off x="323528" y="980728"/>
            <a:ext cx="8496944" cy="5544616"/>
          </a:xfrm>
        </p:spPr>
        <p:txBody>
          <a:bodyPr/>
          <a:lstStyle/>
          <a:p>
            <a:pPr marL="0" indent="0" algn="just">
              <a:lnSpc>
                <a:spcPct val="150000"/>
              </a:lnSpc>
              <a:buNone/>
            </a:pPr>
            <a:r>
              <a:rPr lang="en-US" sz="2000" dirty="0">
                <a:latin typeface="Century Gothic"/>
                <a:cs typeface="Century Gothic"/>
              </a:rPr>
              <a:t>Les </a:t>
            </a:r>
            <a:r>
              <a:rPr lang="en-US" sz="2000" dirty="0" err="1">
                <a:latin typeface="Century Gothic"/>
                <a:cs typeface="Century Gothic"/>
              </a:rPr>
              <a:t>connaissances</a:t>
            </a:r>
            <a:r>
              <a:rPr lang="en-US" sz="2000" dirty="0">
                <a:latin typeface="Century Gothic"/>
                <a:cs typeface="Century Gothic"/>
              </a:rPr>
              <a:t> </a:t>
            </a:r>
            <a:r>
              <a:rPr lang="en-US" sz="2000" dirty="0" err="1">
                <a:latin typeface="Century Gothic"/>
                <a:cs typeface="Century Gothic"/>
              </a:rPr>
              <a:t>peuvent</a:t>
            </a:r>
            <a:r>
              <a:rPr lang="en-US" sz="2000" dirty="0">
                <a:latin typeface="Century Gothic"/>
                <a:cs typeface="Century Gothic"/>
              </a:rPr>
              <a:t> </a:t>
            </a:r>
            <a:r>
              <a:rPr lang="en-US" sz="2000" dirty="0" err="1">
                <a:latin typeface="Century Gothic"/>
                <a:cs typeface="Century Gothic"/>
              </a:rPr>
              <a:t>être</a:t>
            </a:r>
            <a:r>
              <a:rPr lang="en-US" sz="2000" dirty="0">
                <a:latin typeface="Century Gothic"/>
                <a:cs typeface="Century Gothic"/>
              </a:rPr>
              <a:t> </a:t>
            </a:r>
            <a:r>
              <a:rPr lang="en-US" sz="2000" dirty="0" err="1">
                <a:latin typeface="Century Gothic"/>
                <a:cs typeface="Century Gothic"/>
              </a:rPr>
              <a:t>définies</a:t>
            </a:r>
            <a:r>
              <a:rPr lang="en-US" sz="2000" dirty="0">
                <a:latin typeface="Century Gothic"/>
                <a:cs typeface="Century Gothic"/>
              </a:rPr>
              <a:t> </a:t>
            </a:r>
            <a:r>
              <a:rPr lang="en-US" sz="2000" dirty="0" err="1">
                <a:latin typeface="Century Gothic"/>
                <a:cs typeface="Century Gothic"/>
              </a:rPr>
              <a:t>comme</a:t>
            </a:r>
            <a:r>
              <a:rPr lang="en-US" sz="2000" dirty="0">
                <a:latin typeface="Century Gothic"/>
                <a:cs typeface="Century Gothic"/>
              </a:rPr>
              <a:t> </a:t>
            </a:r>
            <a:r>
              <a:rPr lang="en-US" sz="2000" dirty="0" err="1">
                <a:latin typeface="Century Gothic"/>
                <a:cs typeface="Century Gothic"/>
              </a:rPr>
              <a:t>une</a:t>
            </a:r>
            <a:r>
              <a:rPr lang="en-US" sz="2000" dirty="0">
                <a:latin typeface="Century Gothic"/>
                <a:cs typeface="Century Gothic"/>
              </a:rPr>
              <a:t> </a:t>
            </a:r>
            <a:r>
              <a:rPr lang="en-US" sz="2000" dirty="0" err="1">
                <a:latin typeface="Century Gothic"/>
                <a:cs typeface="Century Gothic"/>
              </a:rPr>
              <a:t>série</a:t>
            </a:r>
            <a:r>
              <a:rPr lang="en-US" sz="2000" dirty="0">
                <a:latin typeface="Century Gothic"/>
                <a:cs typeface="Century Gothic"/>
              </a:rPr>
              <a:t> </a:t>
            </a:r>
            <a:r>
              <a:rPr lang="en-US" sz="2000" dirty="0" err="1">
                <a:latin typeface="Century Gothic"/>
                <a:cs typeface="Century Gothic"/>
              </a:rPr>
              <a:t>ou</a:t>
            </a:r>
            <a:r>
              <a:rPr lang="en-US" sz="2000" dirty="0">
                <a:latin typeface="Century Gothic"/>
                <a:cs typeface="Century Gothic"/>
              </a:rPr>
              <a:t> un ensemble </a:t>
            </a:r>
            <a:r>
              <a:rPr lang="en-US" sz="2000" dirty="0" err="1">
                <a:latin typeface="Century Gothic"/>
                <a:cs typeface="Century Gothic"/>
              </a:rPr>
              <a:t>d’informations</a:t>
            </a:r>
            <a:r>
              <a:rPr lang="en-US" sz="2000" dirty="0">
                <a:latin typeface="Century Gothic"/>
                <a:cs typeface="Century Gothic"/>
              </a:rPr>
              <a:t> </a:t>
            </a:r>
            <a:r>
              <a:rPr lang="en-US" sz="2000" dirty="0" err="1">
                <a:latin typeface="Century Gothic"/>
                <a:cs typeface="Century Gothic"/>
              </a:rPr>
              <a:t>que</a:t>
            </a:r>
            <a:r>
              <a:rPr lang="en-US" sz="2000" dirty="0">
                <a:latin typeface="Century Gothic"/>
                <a:cs typeface="Century Gothic"/>
              </a:rPr>
              <a:t> </a:t>
            </a:r>
            <a:r>
              <a:rPr lang="en-US" sz="2000" dirty="0" err="1">
                <a:latin typeface="Century Gothic"/>
                <a:cs typeface="Century Gothic"/>
              </a:rPr>
              <a:t>l’on</a:t>
            </a:r>
            <a:r>
              <a:rPr lang="en-US" sz="2000" dirty="0">
                <a:latin typeface="Century Gothic"/>
                <a:cs typeface="Century Gothic"/>
              </a:rPr>
              <a:t> a </a:t>
            </a:r>
            <a:r>
              <a:rPr lang="en-US" sz="2000" dirty="0" err="1">
                <a:latin typeface="Century Gothic"/>
                <a:cs typeface="Century Gothic"/>
              </a:rPr>
              <a:t>mémorisées</a:t>
            </a:r>
            <a:r>
              <a:rPr lang="en-US" sz="2000" dirty="0">
                <a:latin typeface="Century Gothic"/>
                <a:cs typeface="Century Gothic"/>
              </a:rPr>
              <a:t> et </a:t>
            </a:r>
            <a:r>
              <a:rPr lang="en-US" sz="2000" dirty="0" err="1">
                <a:latin typeface="Century Gothic"/>
                <a:cs typeface="Century Gothic"/>
              </a:rPr>
              <a:t>que</a:t>
            </a:r>
            <a:r>
              <a:rPr lang="en-US" sz="2000" dirty="0">
                <a:latin typeface="Century Gothic"/>
                <a:cs typeface="Century Gothic"/>
              </a:rPr>
              <a:t> </a:t>
            </a:r>
            <a:r>
              <a:rPr lang="en-US" sz="2000" dirty="0" err="1">
                <a:latin typeface="Century Gothic"/>
                <a:cs typeface="Century Gothic"/>
              </a:rPr>
              <a:t>l’on</a:t>
            </a:r>
            <a:r>
              <a:rPr lang="en-US" sz="2000" dirty="0">
                <a:latin typeface="Century Gothic"/>
                <a:cs typeface="Century Gothic"/>
              </a:rPr>
              <a:t> </a:t>
            </a:r>
            <a:r>
              <a:rPr lang="en-US" sz="2000" dirty="0" err="1">
                <a:latin typeface="Century Gothic"/>
                <a:cs typeface="Century Gothic"/>
              </a:rPr>
              <a:t>peut</a:t>
            </a:r>
            <a:r>
              <a:rPr lang="en-US" sz="2000" dirty="0">
                <a:latin typeface="Century Gothic"/>
                <a:cs typeface="Century Gothic"/>
              </a:rPr>
              <a:t> mobiliser au moment </a:t>
            </a:r>
            <a:r>
              <a:rPr lang="en-US" sz="2000" dirty="0" err="1">
                <a:latin typeface="Century Gothic"/>
                <a:cs typeface="Century Gothic"/>
              </a:rPr>
              <a:t>opportun</a:t>
            </a:r>
            <a:r>
              <a:rPr lang="en-US" sz="2000" dirty="0" smtClean="0">
                <a:latin typeface="Century Gothic"/>
                <a:cs typeface="Century Gothic"/>
              </a:rPr>
              <a:t>.</a:t>
            </a:r>
          </a:p>
          <a:p>
            <a:pPr marL="0" indent="0" algn="just">
              <a:lnSpc>
                <a:spcPct val="150000"/>
              </a:lnSpc>
              <a:buNone/>
            </a:pPr>
            <a:r>
              <a:rPr lang="en-US" sz="2000" dirty="0" err="1" smtClean="0">
                <a:latin typeface="Century Gothic"/>
                <a:cs typeface="Century Gothic"/>
              </a:rPr>
              <a:t>Dans</a:t>
            </a:r>
            <a:r>
              <a:rPr lang="en-US" sz="2000" dirty="0" smtClean="0">
                <a:latin typeface="Century Gothic"/>
                <a:cs typeface="Century Gothic"/>
              </a:rPr>
              <a:t> </a:t>
            </a:r>
            <a:r>
              <a:rPr lang="en-US" sz="2000" dirty="0">
                <a:latin typeface="Century Gothic"/>
                <a:cs typeface="Century Gothic"/>
              </a:rPr>
              <a:t>le </a:t>
            </a:r>
            <a:r>
              <a:rPr lang="en-US" sz="2000" dirty="0" err="1">
                <a:latin typeface="Century Gothic"/>
                <a:cs typeface="Century Gothic"/>
              </a:rPr>
              <a:t>contexte</a:t>
            </a:r>
            <a:r>
              <a:rPr lang="en-US" sz="2000" dirty="0">
                <a:latin typeface="Century Gothic"/>
                <a:cs typeface="Century Gothic"/>
              </a:rPr>
              <a:t> entrepreneurial, les </a:t>
            </a:r>
            <a:r>
              <a:rPr lang="en-US" sz="2000" dirty="0" err="1">
                <a:latin typeface="Century Gothic"/>
                <a:cs typeface="Century Gothic"/>
              </a:rPr>
              <a:t>connaissances</a:t>
            </a:r>
            <a:r>
              <a:rPr lang="en-US" sz="2000" dirty="0">
                <a:latin typeface="Century Gothic"/>
                <a:cs typeface="Century Gothic"/>
              </a:rPr>
              <a:t> </a:t>
            </a:r>
            <a:r>
              <a:rPr lang="en-US" sz="2000" dirty="0" err="1">
                <a:latin typeface="Century Gothic"/>
                <a:cs typeface="Century Gothic"/>
              </a:rPr>
              <a:t>peuvent</a:t>
            </a:r>
            <a:r>
              <a:rPr lang="en-US" sz="2000" dirty="0">
                <a:latin typeface="Century Gothic"/>
                <a:cs typeface="Century Gothic"/>
              </a:rPr>
              <a:t> </a:t>
            </a:r>
            <a:r>
              <a:rPr lang="en-US" sz="2000" dirty="0" err="1">
                <a:latin typeface="Century Gothic"/>
                <a:cs typeface="Century Gothic"/>
              </a:rPr>
              <a:t>s’exprimer</a:t>
            </a:r>
            <a:r>
              <a:rPr lang="en-US" sz="2000" dirty="0">
                <a:latin typeface="Century Gothic"/>
                <a:cs typeface="Century Gothic"/>
              </a:rPr>
              <a:t> par un savoir </a:t>
            </a:r>
            <a:r>
              <a:rPr lang="en-US" sz="2000" dirty="0" err="1">
                <a:latin typeface="Century Gothic"/>
                <a:cs typeface="Century Gothic"/>
              </a:rPr>
              <a:t>ou</a:t>
            </a:r>
            <a:r>
              <a:rPr lang="en-US" sz="2000" dirty="0">
                <a:latin typeface="Century Gothic"/>
                <a:cs typeface="Century Gothic"/>
              </a:rPr>
              <a:t> </a:t>
            </a:r>
            <a:r>
              <a:rPr lang="en-US" sz="2000" dirty="0" err="1">
                <a:latin typeface="Century Gothic"/>
                <a:cs typeface="Century Gothic"/>
              </a:rPr>
              <a:t>une</a:t>
            </a:r>
            <a:r>
              <a:rPr lang="en-US" sz="2000" dirty="0">
                <a:latin typeface="Century Gothic"/>
                <a:cs typeface="Century Gothic"/>
              </a:rPr>
              <a:t> </a:t>
            </a:r>
            <a:r>
              <a:rPr lang="en-US" sz="2000" dirty="0" err="1" smtClean="0">
                <a:latin typeface="Century Gothic"/>
                <a:cs typeface="Century Gothic"/>
              </a:rPr>
              <a:t>familiarité</a:t>
            </a:r>
            <a:r>
              <a:rPr lang="en-US" sz="2000" dirty="0" smtClean="0">
                <a:latin typeface="Century Gothic"/>
                <a:cs typeface="Century Gothic"/>
              </a:rPr>
              <a:t> </a:t>
            </a:r>
            <a:r>
              <a:rPr lang="en-US" sz="2000" dirty="0">
                <a:latin typeface="Century Gothic"/>
                <a:cs typeface="Century Gothic"/>
              </a:rPr>
              <a:t>avec des </a:t>
            </a:r>
            <a:r>
              <a:rPr lang="en-US" sz="2000" dirty="0" err="1">
                <a:latin typeface="Century Gothic"/>
                <a:cs typeface="Century Gothic"/>
              </a:rPr>
              <a:t>sujets</a:t>
            </a:r>
            <a:r>
              <a:rPr lang="en-US" sz="2000" dirty="0">
                <a:latin typeface="Century Gothic"/>
                <a:cs typeface="Century Gothic"/>
              </a:rPr>
              <a:t> </a:t>
            </a:r>
            <a:r>
              <a:rPr lang="en-US" sz="2000" dirty="0" err="1">
                <a:latin typeface="Century Gothic"/>
                <a:cs typeface="Century Gothic"/>
              </a:rPr>
              <a:t>tels</a:t>
            </a:r>
            <a:r>
              <a:rPr lang="en-US" sz="2000" dirty="0">
                <a:latin typeface="Century Gothic"/>
                <a:cs typeface="Century Gothic"/>
              </a:rPr>
              <a:t> </a:t>
            </a:r>
            <a:r>
              <a:rPr lang="en-US" sz="2000" dirty="0" err="1">
                <a:latin typeface="Century Gothic"/>
                <a:cs typeface="Century Gothic"/>
              </a:rPr>
              <a:t>que</a:t>
            </a:r>
            <a:r>
              <a:rPr lang="en-US" sz="2000" dirty="0">
                <a:latin typeface="Century Gothic"/>
                <a:cs typeface="Century Gothic"/>
              </a:rPr>
              <a:t> </a:t>
            </a:r>
            <a:r>
              <a:rPr lang="en-US" sz="2000" dirty="0" err="1" smtClean="0">
                <a:latin typeface="Century Gothic"/>
                <a:cs typeface="Century Gothic"/>
              </a:rPr>
              <a:t>l’opportunité</a:t>
            </a:r>
            <a:r>
              <a:rPr lang="en-US" sz="2000" dirty="0" smtClean="0">
                <a:latin typeface="Century Gothic"/>
                <a:cs typeface="Century Gothic"/>
              </a:rPr>
              <a:t> </a:t>
            </a:r>
            <a:r>
              <a:rPr lang="en-US" sz="2000" dirty="0" err="1">
                <a:latin typeface="Century Gothic"/>
                <a:cs typeface="Century Gothic"/>
              </a:rPr>
              <a:t>d’affaires</a:t>
            </a:r>
            <a:r>
              <a:rPr lang="en-US" sz="2000" dirty="0">
                <a:latin typeface="Century Gothic"/>
                <a:cs typeface="Century Gothic"/>
              </a:rPr>
              <a:t>, le </a:t>
            </a:r>
            <a:r>
              <a:rPr lang="en-US" sz="2000" dirty="0" err="1" smtClean="0">
                <a:latin typeface="Century Gothic"/>
                <a:cs typeface="Century Gothic"/>
              </a:rPr>
              <a:t>marché</a:t>
            </a:r>
            <a:r>
              <a:rPr lang="en-US" sz="2000" dirty="0" smtClean="0">
                <a:latin typeface="Century Gothic"/>
                <a:cs typeface="Century Gothic"/>
              </a:rPr>
              <a:t>, </a:t>
            </a:r>
            <a:r>
              <a:rPr lang="en-US" sz="2000" dirty="0">
                <a:latin typeface="Century Gothic"/>
                <a:cs typeface="Century Gothic"/>
              </a:rPr>
              <a:t>la </a:t>
            </a:r>
            <a:r>
              <a:rPr lang="en-US" sz="2000" dirty="0" err="1">
                <a:latin typeface="Century Gothic"/>
                <a:cs typeface="Century Gothic"/>
              </a:rPr>
              <a:t>clientèle</a:t>
            </a:r>
            <a:r>
              <a:rPr lang="en-US" sz="2000" dirty="0">
                <a:latin typeface="Century Gothic"/>
                <a:cs typeface="Century Gothic"/>
              </a:rPr>
              <a:t>, la concurrence, etc</a:t>
            </a:r>
            <a:r>
              <a:rPr lang="en-US" sz="2000" dirty="0" smtClean="0">
                <a:latin typeface="Century Gothic"/>
                <a:cs typeface="Century Gothic"/>
              </a:rPr>
              <a:t>.</a:t>
            </a:r>
          </a:p>
          <a:p>
            <a:pPr marL="0" indent="0" algn="just">
              <a:lnSpc>
                <a:spcPct val="150000"/>
              </a:lnSpc>
              <a:buNone/>
            </a:pPr>
            <a:r>
              <a:rPr lang="en-US" sz="2000" dirty="0" err="1" smtClean="0">
                <a:latin typeface="Century Gothic"/>
                <a:cs typeface="Century Gothic"/>
              </a:rPr>
              <a:t>Cependant</a:t>
            </a:r>
            <a:r>
              <a:rPr lang="en-US" sz="2000" dirty="0">
                <a:latin typeface="Century Gothic"/>
                <a:cs typeface="Century Gothic"/>
              </a:rPr>
              <a:t>, </a:t>
            </a:r>
            <a:r>
              <a:rPr lang="en-US" sz="2000" dirty="0" err="1">
                <a:latin typeface="Century Gothic"/>
                <a:cs typeface="Century Gothic"/>
              </a:rPr>
              <a:t>il</a:t>
            </a:r>
            <a:r>
              <a:rPr lang="en-US" sz="2000" dirty="0">
                <a:latin typeface="Century Gothic"/>
                <a:cs typeface="Century Gothic"/>
              </a:rPr>
              <a:t> ne </a:t>
            </a:r>
            <a:r>
              <a:rPr lang="en-US" sz="2000" dirty="0" err="1">
                <a:latin typeface="Century Gothic"/>
                <a:cs typeface="Century Gothic"/>
              </a:rPr>
              <a:t>suffit</a:t>
            </a:r>
            <a:r>
              <a:rPr lang="en-US" sz="2000" dirty="0">
                <a:latin typeface="Century Gothic"/>
                <a:cs typeface="Century Gothic"/>
              </a:rPr>
              <a:t> pas </a:t>
            </a:r>
            <a:r>
              <a:rPr lang="en-US" sz="2000" dirty="0" err="1">
                <a:latin typeface="Century Gothic"/>
                <a:cs typeface="Century Gothic"/>
              </a:rPr>
              <a:t>d’avoir</a:t>
            </a:r>
            <a:r>
              <a:rPr lang="en-US" sz="2000" dirty="0">
                <a:latin typeface="Century Gothic"/>
                <a:cs typeface="Century Gothic"/>
              </a:rPr>
              <a:t> </a:t>
            </a:r>
            <a:r>
              <a:rPr lang="en-US" sz="2000" dirty="0" err="1">
                <a:latin typeface="Century Gothic"/>
                <a:cs typeface="Century Gothic"/>
              </a:rPr>
              <a:t>une</a:t>
            </a:r>
            <a:r>
              <a:rPr lang="en-US" sz="2000" dirty="0">
                <a:latin typeface="Century Gothic"/>
                <a:cs typeface="Century Gothic"/>
              </a:rPr>
              <a:t> </a:t>
            </a:r>
            <a:r>
              <a:rPr lang="en-US" sz="2000" dirty="0" err="1">
                <a:latin typeface="Century Gothic"/>
                <a:cs typeface="Century Gothic"/>
              </a:rPr>
              <a:t>connaissance</a:t>
            </a:r>
            <a:r>
              <a:rPr lang="en-US" sz="2000" dirty="0">
                <a:latin typeface="Century Gothic"/>
                <a:cs typeface="Century Gothic"/>
              </a:rPr>
              <a:t> des affaires </a:t>
            </a:r>
            <a:r>
              <a:rPr lang="en-US" sz="2000" dirty="0" err="1">
                <a:latin typeface="Century Gothic"/>
                <a:cs typeface="Century Gothic"/>
              </a:rPr>
              <a:t>ou</a:t>
            </a:r>
            <a:r>
              <a:rPr lang="en-US" sz="2000" dirty="0">
                <a:latin typeface="Century Gothic"/>
                <a:cs typeface="Century Gothic"/>
              </a:rPr>
              <a:t> de </a:t>
            </a:r>
            <a:r>
              <a:rPr lang="en-US" sz="2000" dirty="0" err="1">
                <a:latin typeface="Century Gothic"/>
                <a:cs typeface="Century Gothic"/>
              </a:rPr>
              <a:t>l’entreprenariat</a:t>
            </a:r>
            <a:r>
              <a:rPr lang="en-US" sz="2000" dirty="0">
                <a:latin typeface="Century Gothic"/>
                <a:cs typeface="Century Gothic"/>
              </a:rPr>
              <a:t> pour </a:t>
            </a:r>
            <a:r>
              <a:rPr lang="en-US" sz="2000" dirty="0" err="1">
                <a:latin typeface="Century Gothic"/>
                <a:cs typeface="Century Gothic"/>
              </a:rPr>
              <a:t>réussir</a:t>
            </a:r>
            <a:r>
              <a:rPr lang="en-US" sz="2000" dirty="0">
                <a:latin typeface="Century Gothic"/>
                <a:cs typeface="Century Gothic"/>
              </a:rPr>
              <a:t> à lancer </a:t>
            </a:r>
            <a:r>
              <a:rPr lang="en-US" sz="2000" dirty="0" err="1">
                <a:latin typeface="Century Gothic"/>
                <a:cs typeface="Century Gothic"/>
              </a:rPr>
              <a:t>une</a:t>
            </a:r>
            <a:r>
              <a:rPr lang="en-US" sz="2000" dirty="0">
                <a:latin typeface="Century Gothic"/>
                <a:cs typeface="Century Gothic"/>
              </a:rPr>
              <a:t> </a:t>
            </a:r>
            <a:r>
              <a:rPr lang="en-US" sz="2000" dirty="0" err="1">
                <a:latin typeface="Century Gothic"/>
                <a:cs typeface="Century Gothic"/>
              </a:rPr>
              <a:t>entreprise</a:t>
            </a:r>
            <a:r>
              <a:rPr lang="en-US" sz="2000" dirty="0">
                <a:latin typeface="Century Gothic"/>
                <a:cs typeface="Century Gothic"/>
              </a:rPr>
              <a:t> et la faire </a:t>
            </a:r>
            <a:r>
              <a:rPr lang="en-US" sz="2000" dirty="0" err="1">
                <a:latin typeface="Century Gothic"/>
                <a:cs typeface="Century Gothic"/>
              </a:rPr>
              <a:t>fonctionner</a:t>
            </a:r>
            <a:r>
              <a:rPr lang="en-US" sz="2000" dirty="0">
                <a:latin typeface="Century Gothic"/>
                <a:cs typeface="Century Gothic"/>
              </a:rPr>
              <a:t> – de la </a:t>
            </a:r>
            <a:r>
              <a:rPr lang="en-US" sz="2000" dirty="0" err="1">
                <a:latin typeface="Century Gothic"/>
                <a:cs typeface="Century Gothic"/>
              </a:rPr>
              <a:t>même</a:t>
            </a:r>
            <a:r>
              <a:rPr lang="en-US" sz="2000" dirty="0">
                <a:latin typeface="Century Gothic"/>
                <a:cs typeface="Century Gothic"/>
              </a:rPr>
              <a:t> </a:t>
            </a:r>
            <a:r>
              <a:rPr lang="en-US" sz="2000" dirty="0" err="1">
                <a:latin typeface="Century Gothic"/>
                <a:cs typeface="Century Gothic"/>
              </a:rPr>
              <a:t>manière</a:t>
            </a:r>
            <a:r>
              <a:rPr lang="en-US" sz="2000" dirty="0">
                <a:latin typeface="Century Gothic"/>
                <a:cs typeface="Century Gothic"/>
              </a:rPr>
              <a:t> </a:t>
            </a:r>
            <a:r>
              <a:rPr lang="en-US" sz="2000" dirty="0" err="1">
                <a:latin typeface="Century Gothic"/>
                <a:cs typeface="Century Gothic"/>
              </a:rPr>
              <a:t>qu’un</a:t>
            </a:r>
            <a:r>
              <a:rPr lang="en-US" sz="2000" dirty="0">
                <a:latin typeface="Century Gothic"/>
                <a:cs typeface="Century Gothic"/>
              </a:rPr>
              <a:t> </a:t>
            </a:r>
            <a:r>
              <a:rPr lang="en-US" sz="2000" dirty="0" err="1">
                <a:latin typeface="Century Gothic"/>
                <a:cs typeface="Century Gothic"/>
              </a:rPr>
              <a:t>cours</a:t>
            </a:r>
            <a:r>
              <a:rPr lang="en-US" sz="2000" dirty="0">
                <a:latin typeface="Century Gothic"/>
                <a:cs typeface="Century Gothic"/>
              </a:rPr>
              <a:t> </a:t>
            </a:r>
            <a:r>
              <a:rPr lang="en-US" sz="2000" dirty="0" err="1">
                <a:latin typeface="Century Gothic"/>
                <a:cs typeface="Century Gothic"/>
              </a:rPr>
              <a:t>théorique</a:t>
            </a:r>
            <a:r>
              <a:rPr lang="en-US" sz="2000" dirty="0">
                <a:latin typeface="Century Gothic"/>
                <a:cs typeface="Century Gothic"/>
              </a:rPr>
              <a:t> ne </a:t>
            </a:r>
            <a:r>
              <a:rPr lang="en-US" sz="2000" dirty="0" err="1">
                <a:latin typeface="Century Gothic"/>
                <a:cs typeface="Century Gothic"/>
              </a:rPr>
              <a:t>suffira</a:t>
            </a:r>
            <a:r>
              <a:rPr lang="en-US" sz="2000" dirty="0">
                <a:latin typeface="Century Gothic"/>
                <a:cs typeface="Century Gothic"/>
              </a:rPr>
              <a:t> pas pour savoir </a:t>
            </a:r>
            <a:r>
              <a:rPr lang="en-US" sz="2000" dirty="0" err="1">
                <a:latin typeface="Century Gothic"/>
                <a:cs typeface="Century Gothic"/>
              </a:rPr>
              <a:t>piloter</a:t>
            </a:r>
            <a:r>
              <a:rPr lang="en-US" sz="2000" dirty="0">
                <a:latin typeface="Century Gothic"/>
                <a:cs typeface="Century Gothic"/>
              </a:rPr>
              <a:t> un </a:t>
            </a:r>
            <a:r>
              <a:rPr lang="en-US" sz="2000" dirty="0" err="1">
                <a:latin typeface="Century Gothic"/>
                <a:cs typeface="Century Gothic"/>
              </a:rPr>
              <a:t>avion</a:t>
            </a:r>
            <a:r>
              <a:rPr lang="en-US" sz="2000" dirty="0">
                <a:latin typeface="Century Gothic"/>
                <a:cs typeface="Century Gothic"/>
              </a:rPr>
              <a:t>, </a:t>
            </a:r>
            <a:r>
              <a:rPr lang="en-US" sz="2000" dirty="0" err="1">
                <a:latin typeface="Century Gothic"/>
                <a:cs typeface="Century Gothic"/>
              </a:rPr>
              <a:t>conduire</a:t>
            </a:r>
            <a:r>
              <a:rPr lang="en-US" sz="2000" dirty="0">
                <a:latin typeface="Century Gothic"/>
                <a:cs typeface="Century Gothic"/>
              </a:rPr>
              <a:t> </a:t>
            </a:r>
            <a:r>
              <a:rPr lang="en-US" sz="2000" dirty="0" err="1">
                <a:latin typeface="Century Gothic"/>
                <a:cs typeface="Century Gothic"/>
              </a:rPr>
              <a:t>une</a:t>
            </a:r>
            <a:r>
              <a:rPr lang="en-US" sz="2000" dirty="0">
                <a:latin typeface="Century Gothic"/>
                <a:cs typeface="Century Gothic"/>
              </a:rPr>
              <a:t> </a:t>
            </a:r>
            <a:r>
              <a:rPr lang="en-US" sz="2000" dirty="0" err="1">
                <a:latin typeface="Century Gothic"/>
                <a:cs typeface="Century Gothic"/>
              </a:rPr>
              <a:t>voiture</a:t>
            </a:r>
            <a:r>
              <a:rPr lang="en-US" sz="2000" dirty="0">
                <a:latin typeface="Century Gothic"/>
                <a:cs typeface="Century Gothic"/>
              </a:rPr>
              <a:t> </a:t>
            </a:r>
            <a:r>
              <a:rPr lang="en-US" sz="2000" dirty="0" err="1">
                <a:latin typeface="Century Gothic"/>
                <a:cs typeface="Century Gothic"/>
              </a:rPr>
              <a:t>ou</a:t>
            </a:r>
            <a:r>
              <a:rPr lang="en-US" sz="2000" dirty="0">
                <a:latin typeface="Century Gothic"/>
                <a:cs typeface="Century Gothic"/>
              </a:rPr>
              <a:t> </a:t>
            </a:r>
            <a:r>
              <a:rPr lang="en-US" sz="2000" dirty="0" err="1">
                <a:latin typeface="Century Gothic"/>
                <a:cs typeface="Century Gothic"/>
              </a:rPr>
              <a:t>nager</a:t>
            </a:r>
            <a:r>
              <a:rPr lang="en-US" sz="2000" dirty="0">
                <a:latin typeface="Century Gothic"/>
                <a:cs typeface="Century Gothic"/>
              </a:rPr>
              <a:t>. </a:t>
            </a:r>
            <a:endParaRPr lang="en-US" sz="2000" dirty="0">
              <a:latin typeface="Century Gothic"/>
              <a:cs typeface="Century Gothic"/>
            </a:endParaRPr>
          </a:p>
          <a:p>
            <a:endParaRPr lang="en-US" dirty="0"/>
          </a:p>
        </p:txBody>
      </p:sp>
      <p:sp>
        <p:nvSpPr>
          <p:cNvPr id="4" name="Slide Number Placeholder 3"/>
          <p:cNvSpPr>
            <a:spLocks noGrp="1"/>
          </p:cNvSpPr>
          <p:nvPr>
            <p:ph type="sldNum" sz="quarter" idx="12"/>
          </p:nvPr>
        </p:nvSpPr>
        <p:spPr/>
        <p:txBody>
          <a:bodyPr/>
          <a:lstStyle/>
          <a:p>
            <a:pPr>
              <a:defRPr/>
            </a:pPr>
            <a:fld id="{5CDA9213-B6F2-1F44-9379-288C05FF8D36}" type="slidenum">
              <a:rPr lang="fr-FR" smtClean="0"/>
              <a:pPr>
                <a:defRPr/>
              </a:pPr>
              <a:t>23</a:t>
            </a:fld>
            <a:endParaRPr lang="fr-FR"/>
          </a:p>
        </p:txBody>
      </p:sp>
    </p:spTree>
    <p:extLst>
      <p:ext uri="{BB962C8B-B14F-4D97-AF65-F5344CB8AC3E}">
        <p14:creationId xmlns:p14="http://schemas.microsoft.com/office/powerpoint/2010/main" val="71087466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rgbClr val="000000"/>
                </a:solidFill>
                <a:latin typeface="Century Gothic"/>
                <a:cs typeface="Century Gothic"/>
              </a:rPr>
              <a:t>L</a:t>
            </a:r>
            <a:r>
              <a:rPr lang="en-US" sz="2800" b="1" dirty="0" smtClean="0">
                <a:solidFill>
                  <a:srgbClr val="000000"/>
                </a:solidFill>
                <a:latin typeface="Century Gothic"/>
                <a:cs typeface="Century Gothic"/>
              </a:rPr>
              <a:t>es </a:t>
            </a:r>
            <a:r>
              <a:rPr lang="en-US" sz="2800" b="1" dirty="0" err="1">
                <a:solidFill>
                  <a:srgbClr val="000000"/>
                </a:solidFill>
                <a:latin typeface="Century Gothic"/>
                <a:cs typeface="Century Gothic"/>
              </a:rPr>
              <a:t>compétences</a:t>
            </a:r>
            <a:r>
              <a:rPr lang="en-US" sz="2800" b="1" dirty="0">
                <a:solidFill>
                  <a:srgbClr val="000000"/>
                </a:solidFill>
                <a:latin typeface="Century Gothic"/>
                <a:cs typeface="Century Gothic"/>
              </a:rPr>
              <a:t> </a:t>
            </a:r>
            <a:br>
              <a:rPr lang="en-US" sz="2800" b="1" dirty="0">
                <a:solidFill>
                  <a:srgbClr val="000000"/>
                </a:solidFill>
                <a:latin typeface="Century Gothic"/>
                <a:cs typeface="Century Gothic"/>
              </a:rPr>
            </a:br>
            <a:endParaRPr lang="en-US" sz="2800" b="1" dirty="0">
              <a:solidFill>
                <a:srgbClr val="000000"/>
              </a:solidFill>
              <a:latin typeface="Century Gothic"/>
              <a:cs typeface="Century Gothic"/>
            </a:endParaRPr>
          </a:p>
        </p:txBody>
      </p:sp>
      <p:sp>
        <p:nvSpPr>
          <p:cNvPr id="3" name="Content Placeholder 2"/>
          <p:cNvSpPr>
            <a:spLocks noGrp="1"/>
          </p:cNvSpPr>
          <p:nvPr>
            <p:ph sz="quarter" idx="1"/>
          </p:nvPr>
        </p:nvSpPr>
        <p:spPr>
          <a:xfrm>
            <a:off x="323528" y="1124744"/>
            <a:ext cx="8363272" cy="4895056"/>
          </a:xfrm>
        </p:spPr>
        <p:txBody>
          <a:bodyPr/>
          <a:lstStyle/>
          <a:p>
            <a:pPr marL="0" indent="0" algn="just">
              <a:lnSpc>
                <a:spcPct val="150000"/>
              </a:lnSpc>
              <a:buNone/>
            </a:pPr>
            <a:r>
              <a:rPr lang="en-US" sz="2000" dirty="0" smtClean="0">
                <a:latin typeface="Century Gothic"/>
                <a:cs typeface="Century Gothic"/>
              </a:rPr>
              <a:t>Les </a:t>
            </a:r>
            <a:r>
              <a:rPr lang="en-US" sz="2000" dirty="0" err="1">
                <a:latin typeface="Century Gothic"/>
                <a:cs typeface="Century Gothic"/>
              </a:rPr>
              <a:t>compétences</a:t>
            </a:r>
            <a:r>
              <a:rPr lang="en-US" sz="2000" dirty="0">
                <a:latin typeface="Century Gothic"/>
                <a:cs typeface="Century Gothic"/>
              </a:rPr>
              <a:t> </a:t>
            </a:r>
            <a:r>
              <a:rPr lang="en-US" sz="2000" dirty="0" err="1" smtClean="0">
                <a:latin typeface="Century Gothic"/>
                <a:cs typeface="Century Gothic"/>
              </a:rPr>
              <a:t>sont</a:t>
            </a:r>
            <a:r>
              <a:rPr lang="en-US" sz="2000" dirty="0" smtClean="0">
                <a:latin typeface="Century Gothic"/>
                <a:cs typeface="Century Gothic"/>
              </a:rPr>
              <a:t> </a:t>
            </a:r>
            <a:r>
              <a:rPr lang="en-US" sz="2000" dirty="0" err="1" smtClean="0">
                <a:latin typeface="Century Gothic"/>
                <a:cs typeface="Century Gothic"/>
              </a:rPr>
              <a:t>définies</a:t>
            </a:r>
            <a:r>
              <a:rPr lang="en-US" sz="2000" dirty="0" smtClean="0">
                <a:latin typeface="Century Gothic"/>
                <a:cs typeface="Century Gothic"/>
              </a:rPr>
              <a:t> </a:t>
            </a:r>
            <a:r>
              <a:rPr lang="en-US" sz="2000" dirty="0" err="1">
                <a:latin typeface="Century Gothic"/>
                <a:cs typeface="Century Gothic"/>
              </a:rPr>
              <a:t>comme</a:t>
            </a:r>
            <a:r>
              <a:rPr lang="en-US" sz="2000" dirty="0">
                <a:latin typeface="Century Gothic"/>
                <a:cs typeface="Century Gothic"/>
              </a:rPr>
              <a:t> </a:t>
            </a:r>
            <a:r>
              <a:rPr lang="en-US" sz="2000" dirty="0" err="1">
                <a:latin typeface="Century Gothic"/>
                <a:cs typeface="Century Gothic"/>
              </a:rPr>
              <a:t>étant</a:t>
            </a:r>
            <a:r>
              <a:rPr lang="en-US" sz="2000" dirty="0">
                <a:latin typeface="Century Gothic"/>
                <a:cs typeface="Century Gothic"/>
              </a:rPr>
              <a:t> la </a:t>
            </a:r>
            <a:r>
              <a:rPr lang="en-US" sz="2000" dirty="0" err="1" smtClean="0">
                <a:latin typeface="Century Gothic"/>
                <a:cs typeface="Century Gothic"/>
              </a:rPr>
              <a:t>capacité</a:t>
            </a:r>
            <a:r>
              <a:rPr lang="en-US" sz="2000" dirty="0" smtClean="0">
                <a:latin typeface="Century Gothic"/>
                <a:cs typeface="Century Gothic"/>
              </a:rPr>
              <a:t> </a:t>
            </a:r>
            <a:r>
              <a:rPr lang="en-US" sz="2000" dirty="0">
                <a:latin typeface="Century Gothic"/>
                <a:cs typeface="Century Gothic"/>
              </a:rPr>
              <a:t>à </a:t>
            </a:r>
            <a:r>
              <a:rPr lang="en-US" sz="2000" dirty="0" err="1">
                <a:latin typeface="Century Gothic"/>
                <a:cs typeface="Century Gothic"/>
              </a:rPr>
              <a:t>mettre</a:t>
            </a:r>
            <a:r>
              <a:rPr lang="en-US" sz="2000" dirty="0">
                <a:latin typeface="Century Gothic"/>
                <a:cs typeface="Century Gothic"/>
              </a:rPr>
              <a:t> en application les </a:t>
            </a:r>
            <a:r>
              <a:rPr lang="en-US" sz="2000" dirty="0" err="1">
                <a:latin typeface="Century Gothic"/>
                <a:cs typeface="Century Gothic"/>
              </a:rPr>
              <a:t>connaissances</a:t>
            </a:r>
            <a:r>
              <a:rPr lang="en-US" sz="2000" dirty="0">
                <a:latin typeface="Century Gothic"/>
                <a:cs typeface="Century Gothic"/>
              </a:rPr>
              <a:t> ; et </a:t>
            </a:r>
            <a:r>
              <a:rPr lang="en-US" sz="2000" dirty="0" err="1">
                <a:latin typeface="Century Gothic"/>
                <a:cs typeface="Century Gothic"/>
              </a:rPr>
              <a:t>elles</a:t>
            </a:r>
            <a:r>
              <a:rPr lang="en-US" sz="2000" dirty="0">
                <a:latin typeface="Century Gothic"/>
                <a:cs typeface="Century Gothic"/>
              </a:rPr>
              <a:t> </a:t>
            </a:r>
            <a:r>
              <a:rPr lang="en-US" sz="2000" dirty="0" err="1">
                <a:latin typeface="Century Gothic"/>
                <a:cs typeface="Century Gothic"/>
              </a:rPr>
              <a:t>peuvent</a:t>
            </a:r>
            <a:r>
              <a:rPr lang="en-US" sz="2000" dirty="0">
                <a:latin typeface="Century Gothic"/>
                <a:cs typeface="Century Gothic"/>
              </a:rPr>
              <a:t> </a:t>
            </a:r>
            <a:r>
              <a:rPr lang="en-US" sz="2000" dirty="0" err="1">
                <a:latin typeface="Century Gothic"/>
                <a:cs typeface="Century Gothic"/>
              </a:rPr>
              <a:t>s’acquérir</a:t>
            </a:r>
            <a:r>
              <a:rPr lang="en-US" sz="2000" dirty="0">
                <a:latin typeface="Century Gothic"/>
                <a:cs typeface="Century Gothic"/>
              </a:rPr>
              <a:t> </a:t>
            </a:r>
            <a:r>
              <a:rPr lang="en-US" sz="2000" dirty="0" err="1">
                <a:latin typeface="Century Gothic"/>
                <a:cs typeface="Century Gothic"/>
              </a:rPr>
              <a:t>ou</a:t>
            </a:r>
            <a:r>
              <a:rPr lang="en-US" sz="2000" dirty="0">
                <a:latin typeface="Century Gothic"/>
                <a:cs typeface="Century Gothic"/>
              </a:rPr>
              <a:t> se </a:t>
            </a:r>
            <a:r>
              <a:rPr lang="en-US" sz="2000" dirty="0" err="1">
                <a:latin typeface="Century Gothic"/>
                <a:cs typeface="Century Gothic"/>
              </a:rPr>
              <a:t>développer</a:t>
            </a:r>
            <a:r>
              <a:rPr lang="en-US" sz="2000" dirty="0">
                <a:latin typeface="Century Gothic"/>
                <a:cs typeface="Century Gothic"/>
              </a:rPr>
              <a:t> </a:t>
            </a:r>
            <a:r>
              <a:rPr lang="en-US" sz="2000" dirty="0" err="1">
                <a:latin typeface="Century Gothic"/>
                <a:cs typeface="Century Gothic"/>
              </a:rPr>
              <a:t>grâce</a:t>
            </a:r>
            <a:r>
              <a:rPr lang="en-US" sz="2000" dirty="0">
                <a:latin typeface="Century Gothic"/>
                <a:cs typeface="Century Gothic"/>
              </a:rPr>
              <a:t> à la </a:t>
            </a:r>
            <a:r>
              <a:rPr lang="en-US" sz="2000" dirty="0" err="1">
                <a:latin typeface="Century Gothic"/>
                <a:cs typeface="Century Gothic"/>
              </a:rPr>
              <a:t>pratique</a:t>
            </a:r>
            <a:r>
              <a:rPr lang="en-US" sz="2000" dirty="0">
                <a:latin typeface="Century Gothic"/>
                <a:cs typeface="Century Gothic"/>
              </a:rPr>
              <a:t>, (</a:t>
            </a:r>
            <a:r>
              <a:rPr lang="en-US" sz="2000" dirty="0" err="1">
                <a:latin typeface="Century Gothic"/>
                <a:cs typeface="Century Gothic"/>
              </a:rPr>
              <a:t>comme</a:t>
            </a:r>
            <a:r>
              <a:rPr lang="en-US" sz="2000" dirty="0">
                <a:latin typeface="Century Gothic"/>
                <a:cs typeface="Century Gothic"/>
              </a:rPr>
              <a:t> par </a:t>
            </a:r>
            <a:r>
              <a:rPr lang="en-US" sz="2000" dirty="0" err="1">
                <a:latin typeface="Century Gothic"/>
                <a:cs typeface="Century Gothic"/>
              </a:rPr>
              <a:t>exemple</a:t>
            </a:r>
            <a:r>
              <a:rPr lang="en-US" sz="2000" dirty="0">
                <a:latin typeface="Century Gothic"/>
                <a:cs typeface="Century Gothic"/>
              </a:rPr>
              <a:t> en </a:t>
            </a:r>
            <a:r>
              <a:rPr lang="en-US" sz="2000" dirty="0" err="1">
                <a:latin typeface="Century Gothic"/>
                <a:cs typeface="Century Gothic"/>
              </a:rPr>
              <a:t>volant</a:t>
            </a:r>
            <a:r>
              <a:rPr lang="en-US" sz="2000" dirty="0">
                <a:latin typeface="Century Gothic"/>
                <a:cs typeface="Century Gothic"/>
              </a:rPr>
              <a:t>, en </a:t>
            </a:r>
            <a:r>
              <a:rPr lang="en-US" sz="2000" dirty="0" err="1">
                <a:latin typeface="Century Gothic"/>
                <a:cs typeface="Century Gothic"/>
              </a:rPr>
              <a:t>plongeant</a:t>
            </a:r>
            <a:r>
              <a:rPr lang="en-US" sz="2000" dirty="0">
                <a:latin typeface="Century Gothic"/>
                <a:cs typeface="Century Gothic"/>
              </a:rPr>
              <a:t> </a:t>
            </a:r>
            <a:r>
              <a:rPr lang="en-US" sz="2000" dirty="0" err="1">
                <a:latin typeface="Century Gothic"/>
                <a:cs typeface="Century Gothic"/>
              </a:rPr>
              <a:t>ou</a:t>
            </a:r>
            <a:r>
              <a:rPr lang="en-US" sz="2000" dirty="0">
                <a:latin typeface="Century Gothic"/>
                <a:cs typeface="Century Gothic"/>
              </a:rPr>
              <a:t> en </a:t>
            </a:r>
            <a:r>
              <a:rPr lang="en-US" sz="2000" dirty="0" err="1">
                <a:latin typeface="Century Gothic"/>
                <a:cs typeface="Century Gothic"/>
              </a:rPr>
              <a:t>nageant</a:t>
            </a:r>
            <a:r>
              <a:rPr lang="en-US" sz="2000" dirty="0">
                <a:latin typeface="Century Gothic"/>
                <a:cs typeface="Century Gothic"/>
              </a:rPr>
              <a:t>). </a:t>
            </a:r>
            <a:r>
              <a:rPr lang="en-US" sz="2000" dirty="0" err="1">
                <a:latin typeface="Century Gothic"/>
                <a:cs typeface="Century Gothic"/>
              </a:rPr>
              <a:t>Dans</a:t>
            </a:r>
            <a:r>
              <a:rPr lang="en-US" sz="2000" dirty="0">
                <a:latin typeface="Century Gothic"/>
                <a:cs typeface="Century Gothic"/>
              </a:rPr>
              <a:t> le </a:t>
            </a:r>
            <a:r>
              <a:rPr lang="en-US" sz="2000" dirty="0" err="1">
                <a:latin typeface="Century Gothic"/>
                <a:cs typeface="Century Gothic"/>
              </a:rPr>
              <a:t>contexte</a:t>
            </a:r>
            <a:r>
              <a:rPr lang="en-US" sz="2000" dirty="0">
                <a:latin typeface="Century Gothic"/>
                <a:cs typeface="Century Gothic"/>
              </a:rPr>
              <a:t> de </a:t>
            </a:r>
            <a:r>
              <a:rPr lang="en-US" sz="2000" dirty="0" err="1">
                <a:latin typeface="Century Gothic"/>
                <a:cs typeface="Century Gothic"/>
              </a:rPr>
              <a:t>l’entreprenariat</a:t>
            </a:r>
            <a:r>
              <a:rPr lang="en-US" sz="2000" dirty="0">
                <a:latin typeface="Century Gothic"/>
                <a:cs typeface="Century Gothic"/>
              </a:rPr>
              <a:t>, </a:t>
            </a:r>
            <a:r>
              <a:rPr lang="en-US" sz="2000" dirty="0" err="1">
                <a:latin typeface="Century Gothic"/>
                <a:cs typeface="Century Gothic"/>
              </a:rPr>
              <a:t>il</a:t>
            </a:r>
            <a:r>
              <a:rPr lang="en-US" sz="2000" dirty="0">
                <a:latin typeface="Century Gothic"/>
                <a:cs typeface="Century Gothic"/>
              </a:rPr>
              <a:t> </a:t>
            </a:r>
            <a:r>
              <a:rPr lang="en-US" sz="2000" dirty="0" err="1">
                <a:latin typeface="Century Gothic"/>
                <a:cs typeface="Century Gothic"/>
              </a:rPr>
              <a:t>faut</a:t>
            </a:r>
            <a:r>
              <a:rPr lang="en-US" sz="2000" dirty="0">
                <a:latin typeface="Century Gothic"/>
                <a:cs typeface="Century Gothic"/>
              </a:rPr>
              <a:t> </a:t>
            </a:r>
            <a:r>
              <a:rPr lang="en-US" sz="2000" dirty="0" err="1">
                <a:latin typeface="Century Gothic"/>
                <a:cs typeface="Century Gothic"/>
              </a:rPr>
              <a:t>distinguer</a:t>
            </a:r>
            <a:r>
              <a:rPr lang="en-US" sz="2000" dirty="0">
                <a:latin typeface="Century Gothic"/>
                <a:cs typeface="Century Gothic"/>
              </a:rPr>
              <a:t> entre les </a:t>
            </a:r>
            <a:r>
              <a:rPr lang="en-US" sz="2000" dirty="0" err="1">
                <a:latin typeface="Century Gothic"/>
                <a:cs typeface="Century Gothic"/>
              </a:rPr>
              <a:t>compétences</a:t>
            </a:r>
            <a:r>
              <a:rPr lang="en-US" sz="2000" dirty="0">
                <a:latin typeface="Century Gothic"/>
                <a:cs typeface="Century Gothic"/>
              </a:rPr>
              <a:t> de nature technique et les </a:t>
            </a:r>
            <a:r>
              <a:rPr lang="en-US" sz="2000" dirty="0" err="1">
                <a:latin typeface="Century Gothic"/>
                <a:cs typeface="Century Gothic"/>
              </a:rPr>
              <a:t>compétences</a:t>
            </a:r>
            <a:r>
              <a:rPr lang="en-US" sz="2000" dirty="0">
                <a:latin typeface="Century Gothic"/>
                <a:cs typeface="Century Gothic"/>
              </a:rPr>
              <a:t> en </a:t>
            </a:r>
            <a:r>
              <a:rPr lang="en-US" sz="2000" dirty="0" err="1">
                <a:latin typeface="Century Gothic"/>
                <a:cs typeface="Century Gothic"/>
              </a:rPr>
              <a:t>gestion</a:t>
            </a:r>
            <a:r>
              <a:rPr lang="en-US" sz="2000" dirty="0">
                <a:latin typeface="Century Gothic"/>
                <a:cs typeface="Century Gothic"/>
              </a:rPr>
              <a:t>. A </a:t>
            </a:r>
            <a:r>
              <a:rPr lang="en-US" sz="2000" dirty="0" err="1">
                <a:latin typeface="Century Gothic"/>
                <a:cs typeface="Century Gothic"/>
              </a:rPr>
              <a:t>titre</a:t>
            </a:r>
            <a:r>
              <a:rPr lang="en-US" sz="2000" dirty="0">
                <a:latin typeface="Century Gothic"/>
                <a:cs typeface="Century Gothic"/>
              </a:rPr>
              <a:t> </a:t>
            </a:r>
            <a:r>
              <a:rPr lang="en-US" sz="2000" dirty="0" err="1">
                <a:latin typeface="Century Gothic"/>
                <a:cs typeface="Century Gothic"/>
              </a:rPr>
              <a:t>d’exemple</a:t>
            </a:r>
            <a:r>
              <a:rPr lang="en-US" sz="2000" dirty="0">
                <a:latin typeface="Century Gothic"/>
                <a:cs typeface="Century Gothic"/>
              </a:rPr>
              <a:t> </a:t>
            </a:r>
            <a:r>
              <a:rPr lang="en-US" sz="2000" dirty="0" err="1">
                <a:latin typeface="Century Gothic"/>
                <a:cs typeface="Century Gothic"/>
              </a:rPr>
              <a:t>parmi</a:t>
            </a:r>
            <a:r>
              <a:rPr lang="en-US" sz="2000" dirty="0">
                <a:latin typeface="Century Gothic"/>
                <a:cs typeface="Century Gothic"/>
              </a:rPr>
              <a:t> les </a:t>
            </a:r>
            <a:r>
              <a:rPr lang="en-US" sz="2000" dirty="0" err="1">
                <a:latin typeface="Century Gothic"/>
                <a:cs typeface="Century Gothic"/>
              </a:rPr>
              <a:t>compétences</a:t>
            </a:r>
            <a:r>
              <a:rPr lang="en-US" sz="2000" dirty="0">
                <a:latin typeface="Century Gothic"/>
                <a:cs typeface="Century Gothic"/>
              </a:rPr>
              <a:t> techniques on cite </a:t>
            </a:r>
            <a:r>
              <a:rPr lang="en-US" sz="2000" dirty="0" err="1">
                <a:latin typeface="Century Gothic"/>
                <a:cs typeface="Century Gothic"/>
              </a:rPr>
              <a:t>l’ingénierie</a:t>
            </a:r>
            <a:r>
              <a:rPr lang="en-US" sz="2000" dirty="0">
                <a:latin typeface="Century Gothic"/>
                <a:cs typeface="Century Gothic"/>
              </a:rPr>
              <a:t>, </a:t>
            </a:r>
            <a:r>
              <a:rPr lang="en-US" sz="2000" dirty="0" err="1">
                <a:latin typeface="Century Gothic"/>
                <a:cs typeface="Century Gothic"/>
              </a:rPr>
              <a:t>l’informatique</a:t>
            </a:r>
            <a:r>
              <a:rPr lang="en-US" sz="2000" dirty="0">
                <a:latin typeface="Century Gothic"/>
                <a:cs typeface="Century Gothic"/>
              </a:rPr>
              <a:t>, la </a:t>
            </a:r>
            <a:r>
              <a:rPr lang="en-US" sz="2000" dirty="0" err="1">
                <a:latin typeface="Century Gothic"/>
                <a:cs typeface="Century Gothic"/>
              </a:rPr>
              <a:t>mécanique</a:t>
            </a:r>
            <a:r>
              <a:rPr lang="en-US" sz="2000" dirty="0">
                <a:latin typeface="Century Gothic"/>
                <a:cs typeface="Century Gothic"/>
              </a:rPr>
              <a:t>, etc. Et </a:t>
            </a:r>
            <a:r>
              <a:rPr lang="en-US" sz="2000" dirty="0" err="1">
                <a:latin typeface="Century Gothic"/>
                <a:cs typeface="Century Gothic"/>
              </a:rPr>
              <a:t>parmi</a:t>
            </a:r>
            <a:r>
              <a:rPr lang="en-US" sz="2000" dirty="0">
                <a:latin typeface="Century Gothic"/>
                <a:cs typeface="Century Gothic"/>
              </a:rPr>
              <a:t> les </a:t>
            </a:r>
            <a:r>
              <a:rPr lang="en-US" sz="2000" dirty="0" err="1">
                <a:latin typeface="Century Gothic"/>
                <a:cs typeface="Century Gothic"/>
              </a:rPr>
              <a:t>compétence</a:t>
            </a:r>
            <a:r>
              <a:rPr lang="en-US" sz="2000" dirty="0">
                <a:latin typeface="Century Gothic"/>
                <a:cs typeface="Century Gothic"/>
              </a:rPr>
              <a:t> en </a:t>
            </a:r>
            <a:r>
              <a:rPr lang="en-US" sz="2000" dirty="0" err="1">
                <a:latin typeface="Century Gothic"/>
                <a:cs typeface="Century Gothic"/>
              </a:rPr>
              <a:t>gestion</a:t>
            </a:r>
            <a:r>
              <a:rPr lang="en-US" sz="2000" dirty="0">
                <a:latin typeface="Century Gothic"/>
                <a:cs typeface="Century Gothic"/>
              </a:rPr>
              <a:t>: marketing, </a:t>
            </a:r>
            <a:r>
              <a:rPr lang="en-US" sz="2000" dirty="0" err="1">
                <a:latin typeface="Century Gothic"/>
                <a:cs typeface="Century Gothic"/>
              </a:rPr>
              <a:t>organisation</a:t>
            </a:r>
            <a:r>
              <a:rPr lang="en-US" sz="2000" dirty="0">
                <a:latin typeface="Century Gothic"/>
                <a:cs typeface="Century Gothic"/>
              </a:rPr>
              <a:t>, </a:t>
            </a:r>
            <a:r>
              <a:rPr lang="en-US" sz="2000" dirty="0" err="1">
                <a:latin typeface="Century Gothic"/>
                <a:cs typeface="Century Gothic"/>
              </a:rPr>
              <a:t>gestion</a:t>
            </a:r>
            <a:r>
              <a:rPr lang="en-US" sz="2000" dirty="0">
                <a:latin typeface="Century Gothic"/>
                <a:cs typeface="Century Gothic"/>
              </a:rPr>
              <a:t> </a:t>
            </a:r>
            <a:r>
              <a:rPr lang="en-US" sz="2000" dirty="0" err="1">
                <a:latin typeface="Century Gothic"/>
                <a:cs typeface="Century Gothic"/>
              </a:rPr>
              <a:t>financière</a:t>
            </a:r>
            <a:r>
              <a:rPr lang="en-US" sz="2000" dirty="0">
                <a:latin typeface="Century Gothic"/>
                <a:cs typeface="Century Gothic"/>
              </a:rPr>
              <a:t>, </a:t>
            </a:r>
            <a:r>
              <a:rPr lang="en-US" sz="2000" dirty="0" smtClean="0">
                <a:latin typeface="Century Gothic"/>
                <a:cs typeface="Century Gothic"/>
              </a:rPr>
              <a:t>leadership. </a:t>
            </a:r>
            <a:endParaRPr lang="en-US" sz="2000" dirty="0">
              <a:latin typeface="Century Gothic"/>
              <a:cs typeface="Century Gothic"/>
            </a:endParaRPr>
          </a:p>
          <a:p>
            <a:pPr algn="just"/>
            <a:endParaRPr lang="en-US" sz="2000" dirty="0">
              <a:latin typeface="Century Gothic"/>
              <a:cs typeface="Century Gothic"/>
            </a:endParaRPr>
          </a:p>
        </p:txBody>
      </p:sp>
      <p:sp>
        <p:nvSpPr>
          <p:cNvPr id="4" name="Slide Number Placeholder 3"/>
          <p:cNvSpPr>
            <a:spLocks noGrp="1"/>
          </p:cNvSpPr>
          <p:nvPr>
            <p:ph type="sldNum" sz="quarter" idx="12"/>
          </p:nvPr>
        </p:nvSpPr>
        <p:spPr/>
        <p:txBody>
          <a:bodyPr/>
          <a:lstStyle/>
          <a:p>
            <a:pPr>
              <a:defRPr/>
            </a:pPr>
            <a:fld id="{5CDA9213-B6F2-1F44-9379-288C05FF8D36}" type="slidenum">
              <a:rPr lang="fr-FR" smtClean="0"/>
              <a:pPr>
                <a:defRPr/>
              </a:pPr>
              <a:t>24</a:t>
            </a:fld>
            <a:endParaRPr lang="fr-FR"/>
          </a:p>
        </p:txBody>
      </p:sp>
    </p:spTree>
    <p:extLst>
      <p:ext uri="{BB962C8B-B14F-4D97-AF65-F5344CB8AC3E}">
        <p14:creationId xmlns:p14="http://schemas.microsoft.com/office/powerpoint/2010/main" val="154511189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22114"/>
          </a:xfrm>
        </p:spPr>
        <p:txBody>
          <a:bodyPr/>
          <a:lstStyle/>
          <a:p>
            <a:r>
              <a:rPr lang="en-US" sz="2800" b="1" dirty="0" smtClean="0">
                <a:solidFill>
                  <a:srgbClr val="000000"/>
                </a:solidFill>
                <a:latin typeface="Century Gothic"/>
                <a:cs typeface="Century Gothic"/>
              </a:rPr>
              <a:t>Les </a:t>
            </a:r>
            <a:r>
              <a:rPr lang="en-US" sz="2800" b="1" dirty="0">
                <a:solidFill>
                  <a:srgbClr val="000000"/>
                </a:solidFill>
                <a:latin typeface="Century Gothic"/>
                <a:cs typeface="Century Gothic"/>
              </a:rPr>
              <a:t>traits de caractère</a:t>
            </a:r>
            <a:endParaRPr lang="en-US" sz="2800" b="1" dirty="0">
              <a:solidFill>
                <a:srgbClr val="000000"/>
              </a:solidFill>
            </a:endParaRPr>
          </a:p>
        </p:txBody>
      </p:sp>
      <p:sp>
        <p:nvSpPr>
          <p:cNvPr id="3" name="Content Placeholder 2"/>
          <p:cNvSpPr>
            <a:spLocks noGrp="1"/>
          </p:cNvSpPr>
          <p:nvPr>
            <p:ph sz="quarter" idx="1"/>
          </p:nvPr>
        </p:nvSpPr>
        <p:spPr>
          <a:xfrm>
            <a:off x="323528" y="1447800"/>
            <a:ext cx="8363272" cy="4572000"/>
          </a:xfrm>
        </p:spPr>
        <p:txBody>
          <a:bodyPr/>
          <a:lstStyle/>
          <a:p>
            <a:pPr marL="0" indent="0" algn="just">
              <a:lnSpc>
                <a:spcPct val="150000"/>
              </a:lnSpc>
              <a:buNone/>
            </a:pPr>
            <a:r>
              <a:rPr lang="en-US" sz="2000" dirty="0">
                <a:latin typeface="Century Gothic"/>
                <a:cs typeface="Century Gothic"/>
              </a:rPr>
              <a:t>Les traits de caractère </a:t>
            </a:r>
            <a:r>
              <a:rPr lang="en-US" sz="2000" dirty="0" err="1">
                <a:latin typeface="Century Gothic"/>
                <a:cs typeface="Century Gothic"/>
              </a:rPr>
              <a:t>présentent</a:t>
            </a:r>
            <a:r>
              <a:rPr lang="en-US" sz="2000" dirty="0">
                <a:latin typeface="Century Gothic"/>
                <a:cs typeface="Century Gothic"/>
              </a:rPr>
              <a:t> un ensemble de </a:t>
            </a:r>
            <a:r>
              <a:rPr lang="en-US" sz="2000" dirty="0" err="1">
                <a:latin typeface="Century Gothic"/>
                <a:cs typeface="Century Gothic"/>
              </a:rPr>
              <a:t>qualités</a:t>
            </a:r>
            <a:r>
              <a:rPr lang="en-US" sz="2000" dirty="0">
                <a:latin typeface="Century Gothic"/>
                <a:cs typeface="Century Gothic"/>
              </a:rPr>
              <a:t> </a:t>
            </a:r>
            <a:r>
              <a:rPr lang="en-US" sz="2000" dirty="0" err="1">
                <a:latin typeface="Century Gothic"/>
                <a:cs typeface="Century Gothic"/>
              </a:rPr>
              <a:t>particulières</a:t>
            </a:r>
            <a:r>
              <a:rPr lang="en-US" sz="2000" dirty="0">
                <a:latin typeface="Century Gothic"/>
                <a:cs typeface="Century Gothic"/>
              </a:rPr>
              <a:t> </a:t>
            </a:r>
            <a:r>
              <a:rPr lang="en-US" sz="2000" dirty="0" err="1">
                <a:latin typeface="Century Gothic"/>
                <a:cs typeface="Century Gothic"/>
              </a:rPr>
              <a:t>ou</a:t>
            </a:r>
            <a:r>
              <a:rPr lang="en-US" sz="2000" dirty="0">
                <a:latin typeface="Century Gothic"/>
                <a:cs typeface="Century Gothic"/>
              </a:rPr>
              <a:t> de </a:t>
            </a:r>
            <a:r>
              <a:rPr lang="en-US" sz="2000" dirty="0" err="1">
                <a:latin typeface="Century Gothic"/>
                <a:cs typeface="Century Gothic"/>
              </a:rPr>
              <a:t>caractéristiques</a:t>
            </a:r>
            <a:r>
              <a:rPr lang="en-US" sz="2000" dirty="0">
                <a:latin typeface="Century Gothic"/>
                <a:cs typeface="Century Gothic"/>
              </a:rPr>
              <a:t> qui constituent la </a:t>
            </a:r>
            <a:r>
              <a:rPr lang="en-US" sz="2000" dirty="0" err="1" smtClean="0">
                <a:latin typeface="Century Gothic"/>
                <a:cs typeface="Century Gothic"/>
              </a:rPr>
              <a:t>personnalité</a:t>
            </a:r>
            <a:r>
              <a:rPr lang="en-US" sz="2000" dirty="0" smtClean="0">
                <a:latin typeface="Century Gothic"/>
                <a:cs typeface="Century Gothic"/>
              </a:rPr>
              <a:t> </a:t>
            </a:r>
            <a:r>
              <a:rPr lang="en-US" sz="2000" dirty="0">
                <a:latin typeface="Century Gothic"/>
                <a:cs typeface="Century Gothic"/>
              </a:rPr>
              <a:t>de </a:t>
            </a:r>
            <a:r>
              <a:rPr lang="en-US" sz="2000" dirty="0" err="1">
                <a:latin typeface="Century Gothic"/>
                <a:cs typeface="Century Gothic"/>
              </a:rPr>
              <a:t>chacun</a:t>
            </a:r>
            <a:r>
              <a:rPr lang="en-US" sz="2000" dirty="0">
                <a:latin typeface="Century Gothic"/>
                <a:cs typeface="Century Gothic"/>
              </a:rPr>
              <a:t>. Pour un bon entrepreneur, on </a:t>
            </a:r>
            <a:r>
              <a:rPr lang="en-US" sz="2000" dirty="0" err="1">
                <a:latin typeface="Century Gothic"/>
                <a:cs typeface="Century Gothic"/>
              </a:rPr>
              <a:t>peut</a:t>
            </a:r>
            <a:r>
              <a:rPr lang="en-US" sz="2000" dirty="0">
                <a:latin typeface="Century Gothic"/>
                <a:cs typeface="Century Gothic"/>
              </a:rPr>
              <a:t> </a:t>
            </a:r>
            <a:r>
              <a:rPr lang="en-US" sz="2000" dirty="0" err="1">
                <a:latin typeface="Century Gothic"/>
                <a:cs typeface="Century Gothic"/>
              </a:rPr>
              <a:t>résumer</a:t>
            </a:r>
            <a:r>
              <a:rPr lang="en-US" sz="2000" dirty="0">
                <a:latin typeface="Century Gothic"/>
                <a:cs typeface="Century Gothic"/>
              </a:rPr>
              <a:t> les </a:t>
            </a:r>
            <a:r>
              <a:rPr lang="en-US" sz="2000" dirty="0" err="1">
                <a:latin typeface="Century Gothic"/>
                <a:cs typeface="Century Gothic"/>
              </a:rPr>
              <a:t>principales</a:t>
            </a:r>
            <a:r>
              <a:rPr lang="en-US" sz="2000" dirty="0">
                <a:latin typeface="Century Gothic"/>
                <a:cs typeface="Century Gothic"/>
              </a:rPr>
              <a:t> </a:t>
            </a:r>
            <a:r>
              <a:rPr lang="en-US" sz="2000" dirty="0" err="1">
                <a:latin typeface="Century Gothic"/>
                <a:cs typeface="Century Gothic"/>
              </a:rPr>
              <a:t>qualités</a:t>
            </a:r>
            <a:r>
              <a:rPr lang="en-US" sz="2000" dirty="0">
                <a:latin typeface="Century Gothic"/>
                <a:cs typeface="Century Gothic"/>
              </a:rPr>
              <a:t> </a:t>
            </a:r>
            <a:r>
              <a:rPr lang="en-US" sz="2000" dirty="0" err="1">
                <a:latin typeface="Century Gothic"/>
                <a:cs typeface="Century Gothic"/>
              </a:rPr>
              <a:t>comme</a:t>
            </a:r>
            <a:r>
              <a:rPr lang="en-US" sz="2000" dirty="0">
                <a:latin typeface="Century Gothic"/>
                <a:cs typeface="Century Gothic"/>
              </a:rPr>
              <a:t> suit: la </a:t>
            </a:r>
            <a:r>
              <a:rPr lang="en-US" sz="2000" dirty="0" err="1">
                <a:latin typeface="Century Gothic"/>
                <a:cs typeface="Century Gothic"/>
              </a:rPr>
              <a:t>prise</a:t>
            </a:r>
            <a:r>
              <a:rPr lang="en-US" sz="2000" dirty="0">
                <a:latin typeface="Century Gothic"/>
                <a:cs typeface="Century Gothic"/>
              </a:rPr>
              <a:t> </a:t>
            </a:r>
            <a:r>
              <a:rPr lang="en-US" sz="2000" dirty="0" err="1">
                <a:latin typeface="Century Gothic"/>
                <a:cs typeface="Century Gothic"/>
              </a:rPr>
              <a:t>d’initiatives</a:t>
            </a:r>
            <a:r>
              <a:rPr lang="en-US" sz="2000" dirty="0">
                <a:latin typeface="Century Gothic"/>
                <a:cs typeface="Century Gothic"/>
              </a:rPr>
              <a:t>, </a:t>
            </a:r>
            <a:r>
              <a:rPr lang="en-US" sz="2000" dirty="0" err="1" smtClean="0">
                <a:latin typeface="Century Gothic"/>
                <a:cs typeface="Century Gothic"/>
              </a:rPr>
              <a:t>l’efficacité</a:t>
            </a:r>
            <a:r>
              <a:rPr lang="en-US" sz="2000" dirty="0" smtClean="0">
                <a:latin typeface="Century Gothic"/>
                <a:cs typeface="Century Gothic"/>
              </a:rPr>
              <a:t> , </a:t>
            </a:r>
            <a:r>
              <a:rPr lang="en-US" sz="2000" dirty="0">
                <a:latin typeface="Century Gothic"/>
                <a:cs typeface="Century Gothic"/>
              </a:rPr>
              <a:t>la </a:t>
            </a:r>
            <a:r>
              <a:rPr lang="en-US" sz="2000" dirty="0" err="1">
                <a:latin typeface="Century Gothic"/>
                <a:cs typeface="Century Gothic"/>
              </a:rPr>
              <a:t>persévérance</a:t>
            </a:r>
            <a:r>
              <a:rPr lang="en-US" sz="2000" dirty="0">
                <a:latin typeface="Century Gothic"/>
                <a:cs typeface="Century Gothic"/>
              </a:rPr>
              <a:t>, le respect des engagements, la </a:t>
            </a:r>
            <a:r>
              <a:rPr lang="en-US" sz="2000" dirty="0" err="1">
                <a:latin typeface="Century Gothic"/>
                <a:cs typeface="Century Gothic"/>
              </a:rPr>
              <a:t>planification</a:t>
            </a:r>
            <a:r>
              <a:rPr lang="en-US" sz="2000" dirty="0">
                <a:latin typeface="Century Gothic"/>
                <a:cs typeface="Century Gothic"/>
              </a:rPr>
              <a:t>, </a:t>
            </a:r>
            <a:r>
              <a:rPr lang="en-US" sz="2000" dirty="0" err="1">
                <a:latin typeface="Century Gothic"/>
                <a:cs typeface="Century Gothic"/>
              </a:rPr>
              <a:t>l’identification</a:t>
            </a:r>
            <a:r>
              <a:rPr lang="en-US" sz="2000" dirty="0">
                <a:latin typeface="Century Gothic"/>
                <a:cs typeface="Century Gothic"/>
              </a:rPr>
              <a:t> et </a:t>
            </a:r>
            <a:r>
              <a:rPr lang="en-US" sz="2000" dirty="0" err="1">
                <a:latin typeface="Century Gothic"/>
                <a:cs typeface="Century Gothic"/>
              </a:rPr>
              <a:t>l’exploitation</a:t>
            </a:r>
            <a:r>
              <a:rPr lang="en-US" sz="2000" dirty="0">
                <a:latin typeface="Century Gothic"/>
                <a:cs typeface="Century Gothic"/>
              </a:rPr>
              <a:t> des </a:t>
            </a:r>
            <a:r>
              <a:rPr lang="en-US" sz="2000" dirty="0" err="1">
                <a:latin typeface="Century Gothic"/>
                <a:cs typeface="Century Gothic"/>
              </a:rPr>
              <a:t>opportunités</a:t>
            </a:r>
            <a:r>
              <a:rPr lang="en-US" sz="2000" dirty="0">
                <a:latin typeface="Century Gothic"/>
                <a:cs typeface="Century Gothic"/>
              </a:rPr>
              <a:t>, la </a:t>
            </a:r>
            <a:r>
              <a:rPr lang="en-US" sz="2000" dirty="0" err="1">
                <a:latin typeface="Century Gothic"/>
                <a:cs typeface="Century Gothic"/>
              </a:rPr>
              <a:t>prise</a:t>
            </a:r>
            <a:r>
              <a:rPr lang="en-US" sz="2000" dirty="0">
                <a:latin typeface="Century Gothic"/>
                <a:cs typeface="Century Gothic"/>
              </a:rPr>
              <a:t> de </a:t>
            </a:r>
            <a:r>
              <a:rPr lang="en-US" sz="2000" dirty="0" err="1">
                <a:latin typeface="Century Gothic"/>
                <a:cs typeface="Century Gothic"/>
              </a:rPr>
              <a:t>risque</a:t>
            </a:r>
            <a:r>
              <a:rPr lang="en-US" sz="2000" dirty="0">
                <a:latin typeface="Century Gothic"/>
                <a:cs typeface="Century Gothic"/>
              </a:rPr>
              <a:t>, la </a:t>
            </a:r>
            <a:r>
              <a:rPr lang="en-US" sz="2000" dirty="0" err="1">
                <a:latin typeface="Century Gothic"/>
                <a:cs typeface="Century Gothic"/>
              </a:rPr>
              <a:t>confiance</a:t>
            </a:r>
            <a:r>
              <a:rPr lang="en-US" sz="2000" dirty="0">
                <a:latin typeface="Century Gothic"/>
                <a:cs typeface="Century Gothic"/>
              </a:rPr>
              <a:t> en </a:t>
            </a:r>
            <a:r>
              <a:rPr lang="en-US" sz="2000" dirty="0" err="1" smtClean="0">
                <a:latin typeface="Century Gothic"/>
                <a:cs typeface="Century Gothic"/>
              </a:rPr>
              <a:t>soi</a:t>
            </a:r>
            <a:r>
              <a:rPr lang="en-US" sz="2000" dirty="0" smtClean="0">
                <a:latin typeface="Century Gothic"/>
                <a:cs typeface="Century Gothic"/>
              </a:rPr>
              <a:t>, </a:t>
            </a:r>
            <a:r>
              <a:rPr lang="en-US" sz="2000" dirty="0" err="1">
                <a:latin typeface="Century Gothic"/>
                <a:cs typeface="Century Gothic"/>
              </a:rPr>
              <a:t>l’empathie</a:t>
            </a:r>
            <a:r>
              <a:rPr lang="en-US" sz="2000" dirty="0">
                <a:latin typeface="Century Gothic"/>
                <a:cs typeface="Century Gothic"/>
              </a:rPr>
              <a:t>, etc. </a:t>
            </a:r>
            <a:endParaRPr lang="en-US" sz="2000" dirty="0">
              <a:latin typeface="Century Gothic"/>
              <a:cs typeface="Century Gothic"/>
            </a:endParaRPr>
          </a:p>
          <a:p>
            <a:pPr algn="just"/>
            <a:endParaRPr lang="en-US" sz="2000" dirty="0">
              <a:latin typeface="Century Gothic"/>
              <a:cs typeface="Century Gothic"/>
            </a:endParaRPr>
          </a:p>
        </p:txBody>
      </p:sp>
      <p:sp>
        <p:nvSpPr>
          <p:cNvPr id="4" name="Slide Number Placeholder 3"/>
          <p:cNvSpPr>
            <a:spLocks noGrp="1"/>
          </p:cNvSpPr>
          <p:nvPr>
            <p:ph type="sldNum" sz="quarter" idx="12"/>
          </p:nvPr>
        </p:nvSpPr>
        <p:spPr/>
        <p:txBody>
          <a:bodyPr/>
          <a:lstStyle/>
          <a:p>
            <a:pPr>
              <a:defRPr/>
            </a:pPr>
            <a:fld id="{5CDA9213-B6F2-1F44-9379-288C05FF8D36}" type="slidenum">
              <a:rPr lang="fr-FR" smtClean="0"/>
              <a:pPr>
                <a:defRPr/>
              </a:pPr>
              <a:t>25</a:t>
            </a:fld>
            <a:endParaRPr lang="fr-FR"/>
          </a:p>
        </p:txBody>
      </p:sp>
    </p:spTree>
    <p:extLst>
      <p:ext uri="{BB962C8B-B14F-4D97-AF65-F5344CB8AC3E}">
        <p14:creationId xmlns:p14="http://schemas.microsoft.com/office/powerpoint/2010/main" val="269120976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50106"/>
          </a:xfrm>
        </p:spPr>
        <p:txBody>
          <a:bodyPr/>
          <a:lstStyle/>
          <a:p>
            <a:r>
              <a:rPr lang="en-US" sz="2800" b="1" dirty="0" err="1" smtClean="0">
                <a:solidFill>
                  <a:srgbClr val="000000"/>
                </a:solidFill>
                <a:latin typeface="Century Gothic"/>
                <a:cs typeface="Century Gothic"/>
              </a:rPr>
              <a:t>Quelques</a:t>
            </a:r>
            <a:r>
              <a:rPr lang="en-US" sz="2800" b="1" dirty="0" smtClean="0">
                <a:solidFill>
                  <a:srgbClr val="000000"/>
                </a:solidFill>
                <a:latin typeface="Century Gothic"/>
                <a:cs typeface="Century Gothic"/>
              </a:rPr>
              <a:t> </a:t>
            </a:r>
            <a:r>
              <a:rPr lang="en-US" sz="2800" b="1" dirty="0" err="1" smtClean="0">
                <a:solidFill>
                  <a:srgbClr val="000000"/>
                </a:solidFill>
                <a:latin typeface="Century Gothic"/>
                <a:cs typeface="Century Gothic"/>
              </a:rPr>
              <a:t>caractéristiques</a:t>
            </a:r>
            <a:r>
              <a:rPr lang="en-US" sz="2800" b="1" dirty="0" smtClean="0">
                <a:solidFill>
                  <a:srgbClr val="000000"/>
                </a:solidFill>
                <a:latin typeface="Century Gothic"/>
                <a:cs typeface="Century Gothic"/>
              </a:rPr>
              <a:t> de </a:t>
            </a:r>
            <a:r>
              <a:rPr lang="en-US" sz="2800" b="1" dirty="0" err="1" smtClean="0">
                <a:solidFill>
                  <a:srgbClr val="000000"/>
                </a:solidFill>
                <a:latin typeface="Century Gothic"/>
                <a:cs typeface="Century Gothic"/>
              </a:rPr>
              <a:t>l’entrepreneur</a:t>
            </a:r>
            <a:r>
              <a:rPr lang="en-US" sz="2800" b="1" dirty="0" smtClean="0">
                <a:solidFill>
                  <a:srgbClr val="000000"/>
                </a:solidFill>
                <a:latin typeface="Century Gothic"/>
                <a:cs typeface="Century Gothic"/>
              </a:rPr>
              <a:t> </a:t>
            </a:r>
            <a:endParaRPr lang="en-US" sz="2800" b="1" dirty="0">
              <a:solidFill>
                <a:srgbClr val="000000"/>
              </a:solidFill>
              <a:latin typeface="Century Gothic"/>
              <a:cs typeface="Century Gothic"/>
            </a:endParaRPr>
          </a:p>
        </p:txBody>
      </p:sp>
      <p:sp>
        <p:nvSpPr>
          <p:cNvPr id="3" name="Content Placeholder 2"/>
          <p:cNvSpPr>
            <a:spLocks noGrp="1"/>
          </p:cNvSpPr>
          <p:nvPr>
            <p:ph sz="quarter" idx="1"/>
          </p:nvPr>
        </p:nvSpPr>
        <p:spPr>
          <a:xfrm>
            <a:off x="914400" y="1447800"/>
            <a:ext cx="7772400" cy="4789512"/>
          </a:xfrm>
        </p:spPr>
        <p:txBody>
          <a:bodyPr/>
          <a:lstStyle/>
          <a:p>
            <a:pPr marL="514350" indent="-514350">
              <a:buFont typeface="+mj-lt"/>
              <a:buAutoNum type="arabicPeriod"/>
            </a:pPr>
            <a:r>
              <a:rPr lang="en-US" sz="2400" dirty="0" err="1" smtClean="0">
                <a:latin typeface="Century Gothic"/>
                <a:cs typeface="Century Gothic"/>
              </a:rPr>
              <a:t>Batir</a:t>
            </a:r>
            <a:r>
              <a:rPr lang="en-US" sz="2400" dirty="0" smtClean="0">
                <a:latin typeface="Century Gothic"/>
                <a:cs typeface="Century Gothic"/>
              </a:rPr>
              <a:t> pour </a:t>
            </a:r>
            <a:r>
              <a:rPr lang="en-US" sz="2400" dirty="0" err="1" smtClean="0">
                <a:latin typeface="Century Gothic"/>
                <a:cs typeface="Century Gothic"/>
              </a:rPr>
              <a:t>l’avenir</a:t>
            </a:r>
            <a:endParaRPr lang="en-US" sz="2400" dirty="0" smtClean="0">
              <a:latin typeface="Century Gothic"/>
              <a:cs typeface="Century Gothic"/>
            </a:endParaRPr>
          </a:p>
          <a:p>
            <a:pPr marL="514350" indent="-514350">
              <a:buFont typeface="+mj-lt"/>
              <a:buAutoNum type="arabicPeriod"/>
            </a:pPr>
            <a:r>
              <a:rPr lang="en-US" sz="2400" dirty="0" err="1" smtClean="0">
                <a:latin typeface="Century Gothic"/>
                <a:cs typeface="Century Gothic"/>
              </a:rPr>
              <a:t>Rester</a:t>
            </a:r>
            <a:r>
              <a:rPr lang="en-US" sz="2400" dirty="0" smtClean="0">
                <a:latin typeface="Century Gothic"/>
                <a:cs typeface="Century Gothic"/>
              </a:rPr>
              <a:t> focus </a:t>
            </a:r>
            <a:r>
              <a:rPr lang="en-US" sz="2400" dirty="0" err="1" smtClean="0">
                <a:latin typeface="Century Gothic"/>
                <a:cs typeface="Century Gothic"/>
              </a:rPr>
              <a:t>sur</a:t>
            </a:r>
            <a:r>
              <a:rPr lang="en-US" sz="2400" dirty="0" smtClean="0">
                <a:latin typeface="Century Gothic"/>
                <a:cs typeface="Century Gothic"/>
              </a:rPr>
              <a:t> les </a:t>
            </a:r>
            <a:r>
              <a:rPr lang="en-US" sz="2400" dirty="0" err="1" smtClean="0">
                <a:latin typeface="Century Gothic"/>
                <a:cs typeface="Century Gothic"/>
              </a:rPr>
              <a:t>objectifs</a:t>
            </a:r>
            <a:r>
              <a:rPr lang="en-US" sz="2400" dirty="0" smtClean="0">
                <a:latin typeface="Century Gothic"/>
                <a:cs typeface="Century Gothic"/>
              </a:rPr>
              <a:t>,</a:t>
            </a:r>
          </a:p>
          <a:p>
            <a:pPr marL="514350" indent="-514350">
              <a:buFont typeface="+mj-lt"/>
              <a:buAutoNum type="arabicPeriod"/>
            </a:pPr>
            <a:r>
              <a:rPr lang="en-US" sz="2400" dirty="0" err="1" smtClean="0">
                <a:latin typeface="Century Gothic"/>
                <a:cs typeface="Century Gothic"/>
              </a:rPr>
              <a:t>Etre</a:t>
            </a:r>
            <a:r>
              <a:rPr lang="en-US" sz="2400" dirty="0" smtClean="0">
                <a:latin typeface="Century Gothic"/>
                <a:cs typeface="Century Gothic"/>
              </a:rPr>
              <a:t> perseverant </a:t>
            </a:r>
          </a:p>
          <a:p>
            <a:pPr marL="514350" indent="-514350">
              <a:buFont typeface="+mj-lt"/>
              <a:buAutoNum type="arabicPeriod"/>
            </a:pPr>
            <a:r>
              <a:rPr lang="en-US" sz="2400" dirty="0" err="1" smtClean="0">
                <a:latin typeface="Century Gothic"/>
                <a:cs typeface="Century Gothic"/>
              </a:rPr>
              <a:t>Surmonter</a:t>
            </a:r>
            <a:r>
              <a:rPr lang="en-US" sz="2400" dirty="0" smtClean="0">
                <a:latin typeface="Century Gothic"/>
                <a:cs typeface="Century Gothic"/>
              </a:rPr>
              <a:t> les </a:t>
            </a:r>
            <a:r>
              <a:rPr lang="en-US" sz="2400" dirty="0" err="1" smtClean="0">
                <a:latin typeface="Century Gothic"/>
                <a:cs typeface="Century Gothic"/>
              </a:rPr>
              <a:t>échecs</a:t>
            </a:r>
            <a:r>
              <a:rPr lang="en-US" sz="2400" dirty="0" smtClean="0">
                <a:latin typeface="Century Gothic"/>
                <a:cs typeface="Century Gothic"/>
              </a:rPr>
              <a:t> </a:t>
            </a:r>
          </a:p>
          <a:p>
            <a:pPr marL="514350" indent="-514350">
              <a:buFont typeface="+mj-lt"/>
              <a:buAutoNum type="arabicPeriod"/>
            </a:pPr>
            <a:r>
              <a:rPr lang="en-US" sz="2400" dirty="0" err="1" smtClean="0">
                <a:latin typeface="Century Gothic"/>
                <a:cs typeface="Century Gothic"/>
              </a:rPr>
              <a:t>Etre</a:t>
            </a:r>
            <a:r>
              <a:rPr lang="en-US" sz="2400" dirty="0" smtClean="0">
                <a:latin typeface="Century Gothic"/>
                <a:cs typeface="Century Gothic"/>
              </a:rPr>
              <a:t> </a:t>
            </a:r>
            <a:r>
              <a:rPr lang="en-US" sz="2400" dirty="0" err="1" smtClean="0">
                <a:latin typeface="Century Gothic"/>
                <a:cs typeface="Century Gothic"/>
              </a:rPr>
              <a:t>attentif</a:t>
            </a:r>
            <a:r>
              <a:rPr lang="en-US" sz="2400" dirty="0" smtClean="0">
                <a:latin typeface="Century Gothic"/>
                <a:cs typeface="Century Gothic"/>
              </a:rPr>
              <a:t> au feedback </a:t>
            </a:r>
            <a:endParaRPr lang="en-US" sz="2400" dirty="0">
              <a:latin typeface="Century Gothic"/>
              <a:cs typeface="Century Gothic"/>
            </a:endParaRPr>
          </a:p>
          <a:p>
            <a:pPr marL="514350" indent="-514350">
              <a:buFont typeface="+mj-lt"/>
              <a:buAutoNum type="arabicPeriod"/>
            </a:pPr>
            <a:r>
              <a:rPr lang="en-US" sz="2400" dirty="0" smtClean="0">
                <a:latin typeface="Century Gothic"/>
                <a:cs typeface="Century Gothic"/>
              </a:rPr>
              <a:t>Faire </a:t>
            </a:r>
            <a:r>
              <a:rPr lang="en-US" sz="2400" dirty="0" err="1" smtClean="0">
                <a:latin typeface="Century Gothic"/>
                <a:cs typeface="Century Gothic"/>
              </a:rPr>
              <a:t>preuve</a:t>
            </a:r>
            <a:r>
              <a:rPr lang="en-US" sz="2400" dirty="0" smtClean="0">
                <a:latin typeface="Century Gothic"/>
                <a:cs typeface="Century Gothic"/>
              </a:rPr>
              <a:t> </a:t>
            </a:r>
            <a:r>
              <a:rPr lang="en-US" sz="2400" dirty="0" err="1" smtClean="0">
                <a:latin typeface="Century Gothic"/>
                <a:cs typeface="Century Gothic"/>
              </a:rPr>
              <a:t>d’initiative</a:t>
            </a:r>
            <a:endParaRPr lang="en-US" sz="2400" dirty="0" smtClean="0">
              <a:latin typeface="Century Gothic"/>
              <a:cs typeface="Century Gothic"/>
            </a:endParaRPr>
          </a:p>
          <a:p>
            <a:pPr marL="514350" indent="-514350">
              <a:buFont typeface="+mj-lt"/>
              <a:buAutoNum type="arabicPeriod"/>
            </a:pPr>
            <a:r>
              <a:rPr lang="en-US" sz="2400" dirty="0" smtClean="0">
                <a:latin typeface="Century Gothic"/>
                <a:cs typeface="Century Gothic"/>
              </a:rPr>
              <a:t>Savoir </a:t>
            </a:r>
            <a:r>
              <a:rPr lang="en-US" sz="2400" dirty="0" err="1" smtClean="0">
                <a:latin typeface="Century Gothic"/>
                <a:cs typeface="Century Gothic"/>
              </a:rPr>
              <a:t>écouter</a:t>
            </a:r>
            <a:r>
              <a:rPr lang="en-US" sz="2400" dirty="0" smtClean="0">
                <a:latin typeface="Century Gothic"/>
                <a:cs typeface="Century Gothic"/>
              </a:rPr>
              <a:t> les </a:t>
            </a:r>
            <a:r>
              <a:rPr lang="en-US" sz="2400" dirty="0" err="1" smtClean="0">
                <a:latin typeface="Century Gothic"/>
                <a:cs typeface="Century Gothic"/>
              </a:rPr>
              <a:t>conseils</a:t>
            </a:r>
            <a:endParaRPr lang="en-US" sz="2400" dirty="0">
              <a:latin typeface="Century Gothic"/>
              <a:cs typeface="Century Gothic"/>
            </a:endParaRPr>
          </a:p>
          <a:p>
            <a:pPr marL="514350" indent="-514350">
              <a:buFont typeface="+mj-lt"/>
              <a:buAutoNum type="arabicPeriod"/>
            </a:pPr>
            <a:r>
              <a:rPr lang="en-US" sz="2400" dirty="0" smtClean="0">
                <a:latin typeface="Century Gothic"/>
                <a:cs typeface="Century Gothic"/>
              </a:rPr>
              <a:t>Fixer </a:t>
            </a:r>
            <a:r>
              <a:rPr lang="en-US" sz="2400" dirty="0" err="1" smtClean="0">
                <a:latin typeface="Century Gothic"/>
                <a:cs typeface="Century Gothic"/>
              </a:rPr>
              <a:t>ses</a:t>
            </a:r>
            <a:r>
              <a:rPr lang="en-US" sz="2400" dirty="0" smtClean="0">
                <a:latin typeface="Century Gothic"/>
                <a:cs typeface="Century Gothic"/>
              </a:rPr>
              <a:t> </a:t>
            </a:r>
            <a:r>
              <a:rPr lang="en-US" sz="2400" dirty="0" err="1" smtClean="0">
                <a:latin typeface="Century Gothic"/>
                <a:cs typeface="Century Gothic"/>
              </a:rPr>
              <a:t>propres</a:t>
            </a:r>
            <a:r>
              <a:rPr lang="en-US" sz="2400" dirty="0" smtClean="0">
                <a:latin typeface="Century Gothic"/>
                <a:cs typeface="Century Gothic"/>
              </a:rPr>
              <a:t> </a:t>
            </a:r>
            <a:r>
              <a:rPr lang="en-US" sz="2400" dirty="0" err="1" smtClean="0">
                <a:latin typeface="Century Gothic"/>
                <a:cs typeface="Century Gothic"/>
              </a:rPr>
              <a:t>critères</a:t>
            </a:r>
            <a:r>
              <a:rPr lang="en-US" sz="2400" dirty="0" smtClean="0">
                <a:latin typeface="Century Gothic"/>
                <a:cs typeface="Century Gothic"/>
              </a:rPr>
              <a:t> de </a:t>
            </a:r>
            <a:r>
              <a:rPr lang="en-US" sz="2400" dirty="0" err="1" smtClean="0">
                <a:latin typeface="Century Gothic"/>
                <a:cs typeface="Century Gothic"/>
              </a:rPr>
              <a:t>réussite</a:t>
            </a:r>
            <a:r>
              <a:rPr lang="en-US" sz="2400" dirty="0" smtClean="0">
                <a:latin typeface="Century Gothic"/>
                <a:cs typeface="Century Gothic"/>
              </a:rPr>
              <a:t> </a:t>
            </a:r>
          </a:p>
          <a:p>
            <a:pPr marL="514350" indent="-514350">
              <a:buFont typeface="+mj-lt"/>
              <a:buAutoNum type="arabicPeriod"/>
            </a:pPr>
            <a:r>
              <a:rPr lang="en-US" sz="2400" dirty="0" smtClean="0">
                <a:latin typeface="Century Gothic"/>
                <a:cs typeface="Century Gothic"/>
              </a:rPr>
              <a:t>Faire face aux </a:t>
            </a:r>
            <a:r>
              <a:rPr lang="en-US" sz="2400" dirty="0" err="1" smtClean="0">
                <a:latin typeface="Century Gothic"/>
                <a:cs typeface="Century Gothic"/>
              </a:rPr>
              <a:t>incertitudes</a:t>
            </a:r>
            <a:endParaRPr lang="en-US" sz="2400" dirty="0" smtClean="0">
              <a:latin typeface="Century Gothic"/>
              <a:cs typeface="Century Gothic"/>
            </a:endParaRPr>
          </a:p>
          <a:p>
            <a:pPr marL="514350" indent="-514350">
              <a:buFont typeface="+mj-lt"/>
              <a:buAutoNum type="arabicPeriod"/>
            </a:pPr>
            <a:r>
              <a:rPr lang="en-US" sz="2400" dirty="0" err="1" smtClean="0">
                <a:latin typeface="Century Gothic"/>
                <a:cs typeface="Century Gothic"/>
              </a:rPr>
              <a:t>Penser</a:t>
            </a:r>
            <a:r>
              <a:rPr lang="en-US" sz="2400" dirty="0" smtClean="0">
                <a:latin typeface="Century Gothic"/>
                <a:cs typeface="Century Gothic"/>
              </a:rPr>
              <a:t> win-win</a:t>
            </a:r>
            <a:endParaRPr lang="en-US" sz="2400" dirty="0">
              <a:latin typeface="Century Gothic"/>
              <a:cs typeface="Century Gothic"/>
            </a:endParaRPr>
          </a:p>
        </p:txBody>
      </p:sp>
      <p:sp>
        <p:nvSpPr>
          <p:cNvPr id="4" name="Slide Number Placeholder 3"/>
          <p:cNvSpPr>
            <a:spLocks noGrp="1"/>
          </p:cNvSpPr>
          <p:nvPr>
            <p:ph type="sldNum" sz="quarter" idx="12"/>
          </p:nvPr>
        </p:nvSpPr>
        <p:spPr/>
        <p:txBody>
          <a:bodyPr/>
          <a:lstStyle/>
          <a:p>
            <a:pPr>
              <a:defRPr/>
            </a:pPr>
            <a:fld id="{5CDA9213-B6F2-1F44-9379-288C05FF8D36}" type="slidenum">
              <a:rPr lang="fr-FR" smtClean="0"/>
              <a:pPr>
                <a:defRPr/>
              </a:pPr>
              <a:t>26</a:t>
            </a:fld>
            <a:endParaRPr lang="fr-FR"/>
          </a:p>
        </p:txBody>
      </p:sp>
    </p:spTree>
    <p:extLst>
      <p:ext uri="{BB962C8B-B14F-4D97-AF65-F5344CB8AC3E}">
        <p14:creationId xmlns:p14="http://schemas.microsoft.com/office/powerpoint/2010/main" val="140672160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ChangeArrowheads="1"/>
          </p:cNvSpPr>
          <p:nvPr/>
        </p:nvSpPr>
        <p:spPr bwMode="auto">
          <a:xfrm>
            <a:off x="107950" y="333375"/>
            <a:ext cx="8785225" cy="1366838"/>
          </a:xfrm>
          <a:prstGeom prst="rect">
            <a:avLst/>
          </a:prstGeom>
          <a:solidFill>
            <a:srgbClr val="FFCC00"/>
          </a:solidFill>
          <a:ln w="9525">
            <a:solidFill>
              <a:schemeClr val="tx1"/>
            </a:solidFill>
            <a:miter lim="800000"/>
            <a:headEnd/>
            <a:tailEnd/>
          </a:ln>
        </p:spPr>
        <p:txBody>
          <a:bodyPr wrap="none" anchor="ctr"/>
          <a:lstStyle/>
          <a:p>
            <a:pPr algn="just">
              <a:lnSpc>
                <a:spcPct val="150000"/>
              </a:lnSpc>
              <a:spcBef>
                <a:spcPts val="225"/>
              </a:spcBef>
            </a:pPr>
            <a:r>
              <a:rPr lang="fr-BE" b="1">
                <a:solidFill>
                  <a:srgbClr val="FF0000"/>
                </a:solidFill>
                <a:latin typeface="Century Gothic" charset="0"/>
              </a:rPr>
              <a:t>Chapitre 2. La créativité, l’innovation et l’entrepreneuriat</a:t>
            </a:r>
          </a:p>
        </p:txBody>
      </p:sp>
      <p:sp>
        <p:nvSpPr>
          <p:cNvPr id="64514" name="Rectangle 1"/>
          <p:cNvSpPr>
            <a:spLocks noChangeArrowheads="1"/>
          </p:cNvSpPr>
          <p:nvPr/>
        </p:nvSpPr>
        <p:spPr bwMode="auto">
          <a:xfrm>
            <a:off x="468313" y="1700213"/>
            <a:ext cx="2565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fr-FR" b="1">
                <a:latin typeface="Century Gothic" charset="0"/>
              </a:rPr>
              <a:t>2.1 La Créativité </a:t>
            </a:r>
            <a:endParaRPr lang="en-US"/>
          </a:p>
        </p:txBody>
      </p:sp>
      <p:sp>
        <p:nvSpPr>
          <p:cNvPr id="64515" name="TextBox 2"/>
          <p:cNvSpPr txBox="1">
            <a:spLocks noChangeArrowheads="1"/>
          </p:cNvSpPr>
          <p:nvPr/>
        </p:nvSpPr>
        <p:spPr bwMode="auto">
          <a:xfrm>
            <a:off x="1144588" y="27416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endParaRPr/>
          </a:p>
        </p:txBody>
      </p:sp>
      <p:sp>
        <p:nvSpPr>
          <p:cNvPr id="64516" name="Espace réservé du contenu 2"/>
          <p:cNvSpPr txBox="1">
            <a:spLocks/>
          </p:cNvSpPr>
          <p:nvPr/>
        </p:nvSpPr>
        <p:spPr bwMode="auto">
          <a:xfrm>
            <a:off x="323850" y="2133600"/>
            <a:ext cx="8569325"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pPr algn="just">
              <a:spcBef>
                <a:spcPts val="575"/>
              </a:spcBef>
              <a:buClr>
                <a:schemeClr val="accent1"/>
              </a:buClr>
              <a:buSzPct val="85000"/>
              <a:buFont typeface="Wingdings 2" charset="0"/>
              <a:buNone/>
            </a:pPr>
            <a:r>
              <a:rPr lang="fr-FR" sz="2600" dirty="0">
                <a:latin typeface="Century Gothic" charset="0"/>
              </a:rPr>
              <a:t>La créativité est la capacité à </a:t>
            </a:r>
            <a:r>
              <a:rPr lang="fr-FR" sz="2600" b="1" i="1" dirty="0">
                <a:latin typeface="Century Gothic" charset="0"/>
              </a:rPr>
              <a:t>produire (production)</a:t>
            </a:r>
            <a:r>
              <a:rPr lang="fr-FR" sz="2600" dirty="0">
                <a:latin typeface="Century Gothic" charset="0"/>
              </a:rPr>
              <a:t> des idées et surtout à les organiser de façon originale. </a:t>
            </a:r>
          </a:p>
          <a:p>
            <a:pPr algn="just">
              <a:spcBef>
                <a:spcPts val="575"/>
              </a:spcBef>
              <a:buClr>
                <a:schemeClr val="accent1"/>
              </a:buClr>
              <a:buSzPct val="85000"/>
              <a:buFont typeface="Wingdings 2" charset="0"/>
              <a:buNone/>
            </a:pPr>
            <a:r>
              <a:rPr lang="fr-FR" sz="2600" dirty="0">
                <a:latin typeface="Century Gothic" charset="0"/>
              </a:rPr>
              <a:t>Elle se fonde sur la curiosité, l</a:t>
            </a:r>
            <a:r>
              <a:rPr lang="ja-JP" altLang="fr-FR" sz="2600" dirty="0">
                <a:latin typeface="Century Gothic" charset="0"/>
              </a:rPr>
              <a:t>’</a:t>
            </a:r>
            <a:r>
              <a:rPr lang="fr-FR" altLang="ja-JP" sz="2600" dirty="0">
                <a:latin typeface="Century Gothic" charset="0"/>
              </a:rPr>
              <a:t>observation, le goût de l</a:t>
            </a:r>
            <a:r>
              <a:rPr lang="ja-JP" altLang="fr-FR" sz="2600" dirty="0">
                <a:latin typeface="Century Gothic" charset="0"/>
              </a:rPr>
              <a:t>’</a:t>
            </a:r>
            <a:r>
              <a:rPr lang="fr-FR" altLang="ja-JP" sz="2600" dirty="0">
                <a:latin typeface="Century Gothic" charset="0"/>
              </a:rPr>
              <a:t>insolite, l</a:t>
            </a:r>
            <a:r>
              <a:rPr lang="ja-JP" altLang="fr-FR" sz="2600" dirty="0">
                <a:latin typeface="Century Gothic" charset="0"/>
              </a:rPr>
              <a:t>’</a:t>
            </a:r>
            <a:r>
              <a:rPr lang="fr-FR" altLang="ja-JP" sz="2600" dirty="0">
                <a:latin typeface="Century Gothic" charset="0"/>
              </a:rPr>
              <a:t>imagination, le rêve, la discussion,…</a:t>
            </a:r>
          </a:p>
          <a:p>
            <a:pPr algn="just">
              <a:spcBef>
                <a:spcPts val="575"/>
              </a:spcBef>
              <a:buClr>
                <a:schemeClr val="accent1"/>
              </a:buClr>
              <a:buSzPct val="85000"/>
              <a:buFont typeface="Wingdings 2" charset="0"/>
              <a:buNone/>
            </a:pPr>
            <a:r>
              <a:rPr lang="fr-FR" sz="2600" dirty="0">
                <a:latin typeface="Century Gothic" charset="0"/>
              </a:rPr>
              <a:t>Elle met l</a:t>
            </a:r>
            <a:r>
              <a:rPr lang="ja-JP" altLang="fr-FR" sz="2600" dirty="0">
                <a:latin typeface="Century Gothic" charset="0"/>
              </a:rPr>
              <a:t>’</a:t>
            </a:r>
            <a:r>
              <a:rPr lang="fr-FR" altLang="ja-JP" sz="2600" dirty="0">
                <a:latin typeface="Century Gothic" charset="0"/>
              </a:rPr>
              <a:t>accent sur les combinaisons ou associations nouvelles d</a:t>
            </a:r>
            <a:r>
              <a:rPr lang="ja-JP" altLang="fr-FR" sz="2600" dirty="0">
                <a:latin typeface="Century Gothic" charset="0"/>
              </a:rPr>
              <a:t>’</a:t>
            </a:r>
            <a:r>
              <a:rPr lang="fr-FR" altLang="ja-JP" sz="2600" dirty="0">
                <a:latin typeface="Century Gothic" charset="0"/>
              </a:rPr>
              <a:t>idées et le fait </a:t>
            </a:r>
            <a:r>
              <a:rPr lang="fr-FR" altLang="ja-JP" sz="2600" dirty="0" err="1">
                <a:latin typeface="Century Gothic" charset="0"/>
              </a:rPr>
              <a:t>qu</a:t>
            </a:r>
            <a:r>
              <a:rPr lang="ja-JP" altLang="fr-FR" sz="2600" dirty="0">
                <a:latin typeface="Century Gothic" charset="0"/>
              </a:rPr>
              <a:t>’</a:t>
            </a:r>
            <a:r>
              <a:rPr lang="fr-FR" altLang="ja-JP" sz="2600" dirty="0">
                <a:latin typeface="Century Gothic" charset="0"/>
              </a:rPr>
              <a:t>elles aient une valeur au plan social, théorique, ou encore </a:t>
            </a:r>
            <a:r>
              <a:rPr lang="fr-FR" altLang="ja-JP" sz="2600" dirty="0" err="1">
                <a:latin typeface="Century Gothic" charset="0"/>
              </a:rPr>
              <a:t>qu</a:t>
            </a:r>
            <a:r>
              <a:rPr lang="ja-JP" altLang="fr-FR" sz="2600" dirty="0">
                <a:latin typeface="Century Gothic" charset="0"/>
              </a:rPr>
              <a:t>’</a:t>
            </a:r>
            <a:r>
              <a:rPr lang="fr-FR" altLang="ja-JP" sz="2600" dirty="0">
                <a:latin typeface="Century Gothic" charset="0"/>
              </a:rPr>
              <a:t>elles produisent un impact émotionnel chez d</a:t>
            </a:r>
            <a:r>
              <a:rPr lang="ja-JP" altLang="fr-FR" sz="2600" dirty="0">
                <a:latin typeface="Century Gothic" charset="0"/>
              </a:rPr>
              <a:t>’</a:t>
            </a:r>
            <a:r>
              <a:rPr lang="fr-FR" altLang="ja-JP" sz="2600" dirty="0">
                <a:latin typeface="Century Gothic" charset="0"/>
              </a:rPr>
              <a:t>autres individus. </a:t>
            </a:r>
          </a:p>
          <a:p>
            <a:pPr algn="just">
              <a:spcBef>
                <a:spcPts val="575"/>
              </a:spcBef>
              <a:buClr>
                <a:schemeClr val="accent1"/>
              </a:buClr>
              <a:buSzPct val="85000"/>
              <a:buFont typeface="Wingdings 2" charset="0"/>
              <a:buNone/>
            </a:pPr>
            <a:r>
              <a:rPr lang="fr-FR" sz="2600" dirty="0">
                <a:latin typeface="Century Gothic" charset="0"/>
              </a:rPr>
              <a:t> </a:t>
            </a:r>
          </a:p>
          <a:p>
            <a:pPr algn="just">
              <a:spcBef>
                <a:spcPts val="575"/>
              </a:spcBef>
              <a:buClr>
                <a:schemeClr val="accent1"/>
              </a:buClr>
              <a:buSzPct val="85000"/>
              <a:buFont typeface="Wingdings 2" charset="0"/>
              <a:buNone/>
            </a:pPr>
            <a:endParaRPr lang="fr-FR" sz="2600" dirty="0">
              <a:latin typeface="Century Gothic" charset="0"/>
            </a:endParaRP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Espace réservé du contenu 2"/>
          <p:cNvSpPr>
            <a:spLocks noGrp="1"/>
          </p:cNvSpPr>
          <p:nvPr>
            <p:ph sz="quarter" idx="1"/>
          </p:nvPr>
        </p:nvSpPr>
        <p:spPr>
          <a:xfrm>
            <a:off x="179388" y="476250"/>
            <a:ext cx="8785225" cy="5976938"/>
          </a:xfrm>
        </p:spPr>
        <p:txBody>
          <a:bodyPr/>
          <a:lstStyle/>
          <a:p>
            <a:pPr marL="0" indent="0" algn="just">
              <a:buFont typeface="Wingdings 2" charset="0"/>
              <a:buNone/>
            </a:pPr>
            <a:r>
              <a:rPr lang="fr-FR" dirty="0">
                <a:latin typeface="Century Gothic" charset="0"/>
                <a:ea typeface="MS PGothic" charset="0"/>
                <a:cs typeface="Century Gothic" charset="0"/>
              </a:rPr>
              <a:t>Nous pouvons énumérer quelques sources de la créativité : </a:t>
            </a:r>
          </a:p>
          <a:p>
            <a:pPr marL="0" indent="0" algn="just">
              <a:buFont typeface="Wingdings 2" charset="0"/>
              <a:buNone/>
            </a:pPr>
            <a:r>
              <a:rPr lang="fr-FR" u="sng" dirty="0">
                <a:latin typeface="Century Gothic" charset="0"/>
                <a:ea typeface="MS PGothic" charset="0"/>
                <a:cs typeface="Century Gothic" charset="0"/>
              </a:rPr>
              <a:t>- La motivation </a:t>
            </a:r>
            <a:r>
              <a:rPr lang="fr-FR" dirty="0">
                <a:latin typeface="Century Gothic" charset="0"/>
                <a:ea typeface="MS PGothic" charset="0"/>
                <a:cs typeface="Century Gothic" charset="0"/>
              </a:rPr>
              <a:t>: elle est le fait que l’individu ressente le besoin d’être créatif pour atteindre ses propres </a:t>
            </a:r>
            <a:r>
              <a:rPr lang="fr-FR" dirty="0" smtClean="0">
                <a:latin typeface="Century Gothic" charset="0"/>
                <a:ea typeface="MS PGothic" charset="0"/>
                <a:cs typeface="Century Gothic" charset="0"/>
              </a:rPr>
              <a:t>objectifs. Elle </a:t>
            </a:r>
            <a:r>
              <a:rPr lang="fr-FR" dirty="0">
                <a:latin typeface="Century Gothic" charset="0"/>
                <a:ea typeface="MS PGothic" charset="0"/>
                <a:cs typeface="Century Gothic" charset="0"/>
              </a:rPr>
              <a:t>est une des conditions essentielles à la génération d’idées nouvelles, </a:t>
            </a:r>
          </a:p>
          <a:p>
            <a:pPr marL="0" indent="0" algn="just">
              <a:buFont typeface="Wingdings 2" charset="0"/>
              <a:buNone/>
            </a:pPr>
            <a:endParaRPr lang="fr-FR" dirty="0">
              <a:latin typeface="Century Gothic" charset="0"/>
              <a:ea typeface="MS PGothic" charset="0"/>
              <a:cs typeface="Century Gothic" charset="0"/>
            </a:endParaRPr>
          </a:p>
          <a:p>
            <a:pPr marL="0" indent="0" algn="just">
              <a:buFont typeface="Wingdings 2" charset="0"/>
              <a:buNone/>
            </a:pPr>
            <a:r>
              <a:rPr lang="fr-FR" u="sng" dirty="0">
                <a:latin typeface="Century Gothic" charset="0"/>
                <a:ea typeface="MS PGothic" charset="0"/>
                <a:cs typeface="Century Gothic" charset="0"/>
              </a:rPr>
              <a:t>- L</a:t>
            </a:r>
            <a:r>
              <a:rPr lang="ja-JP" altLang="fr-FR" u="sng" dirty="0">
                <a:latin typeface="Century Gothic" charset="0"/>
                <a:ea typeface="MS PGothic" charset="0"/>
                <a:cs typeface="Century Gothic" charset="0"/>
              </a:rPr>
              <a:t>’</a:t>
            </a:r>
            <a:r>
              <a:rPr lang="fr-FR" altLang="ja-JP" u="sng" dirty="0">
                <a:latin typeface="Century Gothic" charset="0"/>
                <a:ea typeface="MS PGothic" charset="0"/>
                <a:cs typeface="Century Gothic" charset="0"/>
              </a:rPr>
              <a:t>information</a:t>
            </a:r>
            <a:r>
              <a:rPr lang="fr-FR" altLang="ja-JP" dirty="0">
                <a:latin typeface="Century Gothic" charset="0"/>
                <a:ea typeface="MS PGothic" charset="0"/>
                <a:cs typeface="Century Gothic" charset="0"/>
              </a:rPr>
              <a:t> : l</a:t>
            </a:r>
            <a:r>
              <a:rPr lang="fr-FR" dirty="0">
                <a:latin typeface="Century Gothic" charset="0"/>
                <a:ea typeface="MS PGothic" charset="0"/>
                <a:cs typeface="Century Gothic" charset="0"/>
              </a:rPr>
              <a:t>’</a:t>
            </a:r>
            <a:r>
              <a:rPr lang="fr-FR" altLang="ja-JP" dirty="0">
                <a:latin typeface="Century Gothic" charset="0"/>
                <a:ea typeface="MS PGothic" charset="0"/>
                <a:cs typeface="Century Gothic" charset="0"/>
              </a:rPr>
              <a:t>environnement dans lequel nous vivons est en constante évolution. Son observation favorise l</a:t>
            </a:r>
            <a:r>
              <a:rPr lang="fr-FR" dirty="0">
                <a:latin typeface="Century Gothic" charset="0"/>
                <a:ea typeface="MS PGothic" charset="0"/>
                <a:cs typeface="Century Gothic" charset="0"/>
              </a:rPr>
              <a:t>’</a:t>
            </a:r>
            <a:r>
              <a:rPr lang="fr-FR" altLang="ja-JP" dirty="0">
                <a:latin typeface="Century Gothic" charset="0"/>
                <a:ea typeface="MS PGothic" charset="0"/>
                <a:cs typeface="Century Gothic" charset="0"/>
              </a:rPr>
              <a:t>acquisition d</a:t>
            </a:r>
            <a:r>
              <a:rPr lang="fr-FR" dirty="0">
                <a:latin typeface="Century Gothic" charset="0"/>
                <a:ea typeface="MS PGothic" charset="0"/>
                <a:cs typeface="Century Gothic" charset="0"/>
              </a:rPr>
              <a:t>’</a:t>
            </a:r>
            <a:r>
              <a:rPr lang="fr-FR" altLang="ja-JP" dirty="0">
                <a:latin typeface="Century Gothic" charset="0"/>
                <a:ea typeface="MS PGothic" charset="0"/>
                <a:cs typeface="Century Gothic" charset="0"/>
              </a:rPr>
              <a:t>informations les plus variées, de même qu</a:t>
            </a:r>
            <a:r>
              <a:rPr lang="fr-FR" dirty="0">
                <a:latin typeface="Century Gothic" charset="0"/>
                <a:ea typeface="MS PGothic" charset="0"/>
                <a:cs typeface="Century Gothic" charset="0"/>
              </a:rPr>
              <a:t>’</a:t>
            </a:r>
            <a:r>
              <a:rPr lang="fr-FR" altLang="ja-JP" dirty="0">
                <a:latin typeface="Century Gothic" charset="0"/>
                <a:ea typeface="MS PGothic" charset="0"/>
                <a:cs typeface="Century Gothic" charset="0"/>
              </a:rPr>
              <a:t>elle facilite le développement de schémas de référence souples, </a:t>
            </a:r>
          </a:p>
          <a:p>
            <a:pPr marL="0" indent="0" algn="just">
              <a:buFont typeface="Wingdings 2" charset="0"/>
              <a:buNone/>
            </a:pPr>
            <a:endParaRPr lang="fr-FR" dirty="0">
              <a:latin typeface="Century Gothic" charset="0"/>
              <a:ea typeface="MS PGothic" charset="0"/>
            </a:endParaRPr>
          </a:p>
          <a:p>
            <a:pPr marL="0" indent="0" algn="just">
              <a:buFont typeface="Wingdings 2" charset="0"/>
              <a:buNone/>
            </a:pPr>
            <a:endParaRPr lang="fr-FR" dirty="0">
              <a:latin typeface="Century Gothic" charset="0"/>
              <a:ea typeface="MS PGothic" charset="0"/>
            </a:endParaRPr>
          </a:p>
        </p:txBody>
      </p:sp>
      <p:sp>
        <p:nvSpPr>
          <p:cNvPr id="65538" name="Espace réservé du numéro de diapositive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3BEB5682-44BF-B745-90F8-9B11E0058C2C}" type="slidenum">
              <a:rPr lang="fr-FR"/>
              <a:pPr/>
              <a:t>28</a:t>
            </a:fld>
            <a:endParaRPr lang="fr-F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50825" y="549275"/>
            <a:ext cx="8713788" cy="6119813"/>
          </a:xfrm>
        </p:spPr>
        <p:txBody>
          <a:bodyPr/>
          <a:lstStyle/>
          <a:p>
            <a:pPr algn="just">
              <a:buFontTx/>
              <a:buChar char="-"/>
              <a:defRPr/>
            </a:pPr>
            <a:r>
              <a:rPr lang="fr-FR" u="sng" dirty="0" smtClean="0">
                <a:latin typeface="Century Gothic"/>
                <a:ea typeface="MS PGothic" charset="0"/>
                <a:cs typeface="Century Gothic"/>
              </a:rPr>
              <a:t>L</a:t>
            </a:r>
            <a:r>
              <a:rPr lang="ja-JP" altLang="fr-FR" u="sng" dirty="0" smtClean="0">
                <a:latin typeface="Century Gothic"/>
                <a:ea typeface="MS PGothic" charset="0"/>
                <a:cs typeface="Century Gothic"/>
              </a:rPr>
              <a:t>’</a:t>
            </a:r>
            <a:r>
              <a:rPr lang="fr-FR" u="sng" dirty="0" smtClean="0">
                <a:latin typeface="Century Gothic"/>
                <a:ea typeface="MS PGothic" charset="0"/>
                <a:cs typeface="Century Gothic"/>
              </a:rPr>
              <a:t>association</a:t>
            </a:r>
            <a:r>
              <a:rPr lang="fr-FR" dirty="0" smtClean="0">
                <a:latin typeface="Century Gothic"/>
                <a:ea typeface="MS PGothic" charset="0"/>
                <a:cs typeface="Century Gothic"/>
              </a:rPr>
              <a:t> : </a:t>
            </a:r>
            <a:r>
              <a:rPr lang="fr-FR" dirty="0">
                <a:latin typeface="Century Gothic"/>
                <a:cs typeface="Century Gothic"/>
              </a:rPr>
              <a:t>r</a:t>
            </a:r>
            <a:r>
              <a:rPr lang="fr-FR" dirty="0" smtClean="0">
                <a:latin typeface="Century Gothic"/>
                <a:cs typeface="Century Gothic"/>
              </a:rPr>
              <a:t>ares</a:t>
            </a:r>
            <a:r>
              <a:rPr lang="fr-FR" dirty="0">
                <a:latin typeface="Century Gothic"/>
                <a:cs typeface="Century Gothic"/>
              </a:rPr>
              <a:t>, sinon inexistantes sont les idées fondamentalement originales. La plupart des idées, concepts, projets de produits et de services nouveaux ne sont que le résultat d’un lent processus de maturation, au cours duquel de nombreuses associations et comparaisons favorisent l’étincelle que constitue l’aboutissement du processus créatif,</a:t>
            </a:r>
            <a:r>
              <a:rPr lang="fr-FR" dirty="0" smtClean="0">
                <a:latin typeface="Century Gothic"/>
                <a:cs typeface="Century Gothic"/>
              </a:rPr>
              <a:t> </a:t>
            </a:r>
            <a:endParaRPr lang="fr-FR" dirty="0" smtClean="0">
              <a:latin typeface="Century Gothic"/>
              <a:ea typeface="MS PGothic" charset="0"/>
              <a:cs typeface="Century Gothic"/>
            </a:endParaRPr>
          </a:p>
          <a:p>
            <a:pPr marL="0" indent="0" algn="just">
              <a:buFont typeface="Wingdings 2" charset="0"/>
              <a:buNone/>
              <a:defRPr/>
            </a:pPr>
            <a:r>
              <a:rPr lang="fr-FR" dirty="0" smtClean="0">
                <a:latin typeface="Century Gothic"/>
                <a:ea typeface="MS PGothic" charset="0"/>
                <a:cs typeface="Century Gothic"/>
              </a:rPr>
              <a:t>- </a:t>
            </a:r>
            <a:r>
              <a:rPr lang="fr-FR" u="sng" dirty="0" smtClean="0">
                <a:latin typeface="Century Gothic"/>
                <a:ea typeface="MS PGothic" charset="0"/>
                <a:cs typeface="Century Gothic"/>
              </a:rPr>
              <a:t>La rétention </a:t>
            </a:r>
            <a:r>
              <a:rPr lang="fr-FR" dirty="0" smtClean="0">
                <a:latin typeface="Century Gothic"/>
                <a:ea typeface="MS PGothic" charset="0"/>
                <a:cs typeface="Century Gothic"/>
              </a:rPr>
              <a:t>: </a:t>
            </a:r>
            <a:r>
              <a:rPr lang="fr-FR" dirty="0">
                <a:latin typeface="Century Gothic"/>
                <a:cs typeface="Century Gothic"/>
              </a:rPr>
              <a:t>Pour être créatif et continuellement étendre son champ d’exploration, encore faut-il conserver le fruit de sa propre créativité. Chez l’individu, c’est la mémoire qui joue souvent ce rôle fondamental, même s’il vaut mieux ne pas trop s’y fier !</a:t>
            </a:r>
          </a:p>
          <a:p>
            <a:pPr marL="0" indent="0" algn="just">
              <a:buFont typeface="Wingdings 2" charset="0"/>
              <a:buNone/>
              <a:defRPr/>
            </a:pPr>
            <a:endParaRPr lang="fr-FR" dirty="0" smtClean="0">
              <a:latin typeface="Century Gothic"/>
              <a:ea typeface="MS PGothic" charset="0"/>
              <a:cs typeface="Century Gothic"/>
            </a:endParaRPr>
          </a:p>
          <a:p>
            <a:pPr marL="0" indent="0">
              <a:buFont typeface="Wingdings 2" charset="0"/>
              <a:buNone/>
              <a:defRPr/>
            </a:pPr>
            <a:endParaRPr lang="fr-FR" b="1" dirty="0">
              <a:latin typeface="Century Gothic"/>
              <a:cs typeface="Century Gothic"/>
            </a:endParaRPr>
          </a:p>
          <a:p>
            <a:pPr marL="0" indent="0">
              <a:buFont typeface="Wingdings 2" charset="0"/>
              <a:buNone/>
              <a:defRPr/>
            </a:pPr>
            <a:endParaRPr lang="fr-FR" b="1" dirty="0" smtClean="0">
              <a:latin typeface="Century Gothic"/>
              <a:cs typeface="Century Gothic"/>
            </a:endParaRPr>
          </a:p>
          <a:p>
            <a:pPr>
              <a:defRPr/>
            </a:pPr>
            <a:endParaRPr lang="en-US" dirty="0">
              <a:latin typeface="Century Gothic"/>
              <a:cs typeface="Century Gothic"/>
            </a:endParaRPr>
          </a:p>
        </p:txBody>
      </p:sp>
      <p:sp>
        <p:nvSpPr>
          <p:cNvPr id="138242" name="Slide Number Placeholder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CE643D4E-E9D3-F743-9678-33FC60BA684B}" type="slidenum">
              <a:rPr lang="fr-FR"/>
              <a:pPr/>
              <a:t>29</a:t>
            </a:fld>
            <a:endParaRPr lang="fr-F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9563" y="307975"/>
            <a:ext cx="7399337" cy="669925"/>
          </a:xfrm>
        </p:spPr>
        <p:txBody>
          <a:bodyPr>
            <a:normAutofit fontScale="90000"/>
          </a:bodyPr>
          <a:lstStyle/>
          <a:p>
            <a:pPr>
              <a:defRPr/>
            </a:pPr>
            <a:r>
              <a:rPr lang="fr-FR" b="1" dirty="0" smtClean="0">
                <a:solidFill>
                  <a:schemeClr val="tx1"/>
                </a:solidFill>
                <a:latin typeface="Arial Narrow" panose="020B0606020202030204" pitchFamily="34" charset="0"/>
                <a:ea typeface="+mj-ea"/>
                <a:cs typeface="+mj-cs"/>
              </a:rPr>
              <a:t>Objectifs du cours</a:t>
            </a:r>
            <a:r>
              <a:rPr lang="fr-FR" dirty="0" smtClean="0">
                <a:solidFill>
                  <a:schemeClr val="tx1"/>
                </a:solidFill>
                <a:latin typeface="Arial Narrow" panose="020B0606020202030204" pitchFamily="34" charset="0"/>
                <a:ea typeface="+mj-ea"/>
                <a:cs typeface="+mj-cs"/>
              </a:rPr>
              <a:t> </a:t>
            </a:r>
            <a:endParaRPr lang="fr-FR" dirty="0">
              <a:solidFill>
                <a:schemeClr val="tx1"/>
              </a:solidFill>
              <a:latin typeface="Arial Narrow" panose="020B0606020202030204" pitchFamily="34" charset="0"/>
              <a:ea typeface="+mj-ea"/>
              <a:cs typeface="+mj-cs"/>
            </a:endParaRPr>
          </a:p>
        </p:txBody>
      </p:sp>
      <p:sp>
        <p:nvSpPr>
          <p:cNvPr id="3" name="Espace réservé du contenu 2"/>
          <p:cNvSpPr>
            <a:spLocks noGrp="1"/>
          </p:cNvSpPr>
          <p:nvPr>
            <p:ph idx="1"/>
          </p:nvPr>
        </p:nvSpPr>
        <p:spPr>
          <a:xfrm>
            <a:off x="1077913" y="1192213"/>
            <a:ext cx="7797800" cy="5019675"/>
          </a:xfrm>
        </p:spPr>
        <p:txBody>
          <a:bodyPr>
            <a:normAutofit/>
          </a:bodyPr>
          <a:lstStyle/>
          <a:p>
            <a:pPr marL="81215" indent="0">
              <a:buFont typeface="Wingdings 2" panose="05020102010507070707" pitchFamily="18" charset="2"/>
              <a:buNone/>
              <a:defRPr/>
            </a:pPr>
            <a:endParaRPr lang="fr-FR" dirty="0" smtClean="0">
              <a:latin typeface="Arial Narrow" panose="020B0606020202030204" pitchFamily="34" charset="0"/>
              <a:ea typeface="+mn-ea"/>
              <a:cs typeface="+mn-cs"/>
            </a:endParaRPr>
          </a:p>
          <a:p>
            <a:pPr>
              <a:buFont typeface="Wingdings 2" panose="05020102010507070707" pitchFamily="18" charset="2"/>
              <a:buChar char=""/>
              <a:defRPr/>
            </a:pPr>
            <a:endParaRPr lang="fr-FR" dirty="0">
              <a:ea typeface="+mn-ea"/>
              <a:cs typeface="+mn-cs"/>
            </a:endParaRPr>
          </a:p>
          <a:p>
            <a:pPr marL="81215" indent="0">
              <a:buFont typeface="Wingdings 2" panose="05020102010507070707" pitchFamily="18" charset="2"/>
              <a:buNone/>
              <a:defRPr/>
            </a:pPr>
            <a:endParaRPr lang="fr-FR" dirty="0" smtClean="0">
              <a:ea typeface="+mn-ea"/>
              <a:cs typeface="+mn-cs"/>
            </a:endParaRPr>
          </a:p>
          <a:p>
            <a:pPr>
              <a:buFont typeface="Wingdings 2" panose="05020102010507070707" pitchFamily="18" charset="2"/>
              <a:buChar char=""/>
              <a:defRPr/>
            </a:pPr>
            <a:endParaRPr lang="fr-FR"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dirty="0">
              <a:ea typeface="+mn-ea"/>
              <a:cs typeface="+mn-cs"/>
            </a:endParaRPr>
          </a:p>
        </p:txBody>
      </p:sp>
      <p:sp>
        <p:nvSpPr>
          <p:cNvPr id="18435" name="Espace réservé du numéro de diapositive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44393DA5-FC26-374F-A025-C7EAFF43D899}" type="slidenum">
              <a:rPr lang="fr-FR"/>
              <a:pPr/>
              <a:t>3</a:t>
            </a:fld>
            <a:endParaRPr lang="fr-FR"/>
          </a:p>
        </p:txBody>
      </p:sp>
      <p:sp>
        <p:nvSpPr>
          <p:cNvPr id="5" name="Rectangle 4"/>
          <p:cNvSpPr/>
          <p:nvPr/>
        </p:nvSpPr>
        <p:spPr>
          <a:xfrm>
            <a:off x="310203" y="2994472"/>
            <a:ext cx="2193764" cy="1744564"/>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pPr algn="ctr">
              <a:defRPr/>
            </a:pPr>
            <a:r>
              <a:rPr lang="fr-FR" sz="3100" smtClean="0">
                <a:solidFill>
                  <a:schemeClr val="bg1"/>
                </a:solidFill>
                <a:latin typeface="Arial Narrow" charset="0"/>
              </a:rPr>
              <a:t>Objectifs généraux</a:t>
            </a:r>
          </a:p>
        </p:txBody>
      </p:sp>
      <p:sp>
        <p:nvSpPr>
          <p:cNvPr id="10" name="Rectangle 9"/>
          <p:cNvSpPr/>
          <p:nvPr/>
        </p:nvSpPr>
        <p:spPr>
          <a:xfrm>
            <a:off x="3669945" y="977473"/>
            <a:ext cx="5206317" cy="1368748"/>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pPr>
              <a:spcAft>
                <a:spcPts val="450"/>
              </a:spcAft>
            </a:pPr>
            <a:r>
              <a:rPr lang="fr-BE" sz="2500">
                <a:solidFill>
                  <a:srgbClr val="FFFFFF"/>
                </a:solidFill>
                <a:latin typeface="Century Gothic" charset="0"/>
              </a:rPr>
              <a:t>Apprendre à l’étudiant l’organisation et l’entreprise</a:t>
            </a:r>
          </a:p>
        </p:txBody>
      </p:sp>
      <p:sp>
        <p:nvSpPr>
          <p:cNvPr id="11" name="Rectangle 10"/>
          <p:cNvSpPr/>
          <p:nvPr/>
        </p:nvSpPr>
        <p:spPr>
          <a:xfrm>
            <a:off x="3665461" y="2763031"/>
            <a:ext cx="5210800" cy="1551806"/>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pPr>
              <a:spcAft>
                <a:spcPts val="450"/>
              </a:spcAft>
            </a:pPr>
            <a:r>
              <a:rPr lang="fr-BE" sz="2500">
                <a:solidFill>
                  <a:srgbClr val="FFFFFF"/>
                </a:solidFill>
                <a:latin typeface="Century Gothic" charset="0"/>
              </a:rPr>
              <a:t>Apprendre à l’ étudiant les facteurs déclencheurs du processus de création de l’entreprise</a:t>
            </a:r>
          </a:p>
        </p:txBody>
      </p:sp>
      <p:sp>
        <p:nvSpPr>
          <p:cNvPr id="12" name="Rectangle 11"/>
          <p:cNvSpPr/>
          <p:nvPr/>
        </p:nvSpPr>
        <p:spPr>
          <a:xfrm>
            <a:off x="3735024" y="4731647"/>
            <a:ext cx="5141237" cy="147963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pPr>
              <a:spcAft>
                <a:spcPts val="450"/>
              </a:spcAft>
            </a:pPr>
            <a:endParaRPr lang="fr-BE" sz="2500">
              <a:solidFill>
                <a:srgbClr val="FFFFFF"/>
              </a:solidFill>
              <a:latin typeface="Century Gothic" charset="0"/>
            </a:endParaRPr>
          </a:p>
          <a:p>
            <a:pPr>
              <a:spcAft>
                <a:spcPts val="450"/>
              </a:spcAft>
            </a:pPr>
            <a:r>
              <a:rPr lang="fr-BE" sz="2500">
                <a:solidFill>
                  <a:srgbClr val="FFFFFF"/>
                </a:solidFill>
                <a:latin typeface="Century Gothic" charset="0"/>
              </a:rPr>
              <a:t>Apprendre à l’étudiant le processus de création de l’entreprise </a:t>
            </a:r>
          </a:p>
          <a:p>
            <a:pPr>
              <a:spcAft>
                <a:spcPts val="450"/>
              </a:spcAft>
            </a:pPr>
            <a:r>
              <a:rPr lang="fr-BE" sz="2500">
                <a:solidFill>
                  <a:srgbClr val="FFFFFF"/>
                </a:solidFill>
                <a:latin typeface="Century Gothic" charset="0"/>
              </a:rPr>
              <a:t>.</a:t>
            </a:r>
          </a:p>
        </p:txBody>
      </p:sp>
      <p:cxnSp>
        <p:nvCxnSpPr>
          <p:cNvPr id="14" name="Connecteur droit avec flèche 13"/>
          <p:cNvCxnSpPr>
            <a:cxnSpLocks noChangeShapeType="1"/>
          </p:cNvCxnSpPr>
          <p:nvPr/>
        </p:nvCxnSpPr>
        <p:spPr bwMode="auto">
          <a:xfrm flipV="1">
            <a:off x="2562225" y="1719263"/>
            <a:ext cx="1166813" cy="2049462"/>
          </a:xfrm>
          <a:prstGeom prst="straightConnector1">
            <a:avLst/>
          </a:prstGeom>
          <a:noFill/>
          <a:ln w="57150">
            <a:solidFill>
              <a:srgbClr val="FF0000"/>
            </a:solidFill>
            <a:round/>
            <a:headEnd/>
            <a:tailEnd type="triangle" w="med" len="med"/>
          </a:ln>
          <a:effectLst>
            <a:outerShdw blurRad="38100" dist="26940" dir="5400000" algn="t" rotWithShape="0">
              <a:srgbClr val="000000">
                <a:alpha val="50000"/>
              </a:srgbClr>
            </a:outerShdw>
          </a:effectLst>
          <a:extLst>
            <a:ext uri="{909E8E84-426E-40dd-AFC4-6F175D3DCCD1}">
              <a14:hiddenFill xmlns:a14="http://schemas.microsoft.com/office/drawing/2010/main">
                <a:noFill/>
              </a14:hiddenFill>
            </a:ext>
          </a:extLst>
        </p:spPr>
      </p:cxnSp>
      <p:cxnSp>
        <p:nvCxnSpPr>
          <p:cNvPr id="16" name="Connecteur droit avec flèche 15"/>
          <p:cNvCxnSpPr>
            <a:cxnSpLocks noChangeShapeType="1"/>
          </p:cNvCxnSpPr>
          <p:nvPr/>
        </p:nvCxnSpPr>
        <p:spPr bwMode="auto">
          <a:xfrm>
            <a:off x="2503488" y="3781425"/>
            <a:ext cx="1166812" cy="0"/>
          </a:xfrm>
          <a:prstGeom prst="straightConnector1">
            <a:avLst/>
          </a:prstGeom>
          <a:noFill/>
          <a:ln w="57150">
            <a:solidFill>
              <a:srgbClr val="FF0000"/>
            </a:solidFill>
            <a:round/>
            <a:headEnd/>
            <a:tailEnd type="triangle" w="med" len="med"/>
          </a:ln>
          <a:effectLst>
            <a:outerShdw blurRad="38100" dist="26940" dir="5400000" algn="t" rotWithShape="0">
              <a:srgbClr val="000000">
                <a:alpha val="50000"/>
              </a:srgbClr>
            </a:outerShdw>
          </a:effectLst>
          <a:extLst>
            <a:ext uri="{909E8E84-426E-40dd-AFC4-6F175D3DCCD1}">
              <a14:hiddenFill xmlns:a14="http://schemas.microsoft.com/office/drawing/2010/main">
                <a:noFill/>
              </a14:hiddenFill>
            </a:ext>
          </a:extLst>
        </p:spPr>
      </p:cxnSp>
      <p:cxnSp>
        <p:nvCxnSpPr>
          <p:cNvPr id="18" name="Connecteur droit avec flèche 17"/>
          <p:cNvCxnSpPr>
            <a:cxnSpLocks noChangeShapeType="1"/>
          </p:cNvCxnSpPr>
          <p:nvPr/>
        </p:nvCxnSpPr>
        <p:spPr bwMode="auto">
          <a:xfrm>
            <a:off x="2536825" y="3829050"/>
            <a:ext cx="1165225" cy="1641475"/>
          </a:xfrm>
          <a:prstGeom prst="straightConnector1">
            <a:avLst/>
          </a:prstGeom>
          <a:noFill/>
          <a:ln w="57150">
            <a:solidFill>
              <a:srgbClr val="FF0000"/>
            </a:solidFill>
            <a:round/>
            <a:headEnd/>
            <a:tailEnd type="triangle" w="med" len="med"/>
          </a:ln>
          <a:effectLst>
            <a:outerShdw blurRad="38100" dist="26940" dir="5400000" algn="t" rotWithShape="0">
              <a:srgbClr val="000000">
                <a:alpha val="50000"/>
              </a:srgbClr>
            </a:outerShdw>
          </a:effectLst>
          <a:extLst>
            <a:ext uri="{909E8E84-426E-40dd-AFC4-6F175D3DCCD1}">
              <a14:hiddenFill xmlns:a14="http://schemas.microsoft.com/office/drawing/2010/main">
                <a:noFill/>
              </a14:hiddenFill>
            </a:ext>
          </a:extLst>
        </p:spPr>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1000"/>
                                        <p:tgtEl>
                                          <p:spTgt spid="18"/>
                                        </p:tgtEl>
                                      </p:cBhvr>
                                    </p:animEffect>
                                    <p:anim calcmode="lin" valueType="num">
                                      <p:cBhvr>
                                        <p:cTn id="43" dur="1000" fill="hold"/>
                                        <p:tgtEl>
                                          <p:spTgt spid="18"/>
                                        </p:tgtEl>
                                        <p:attrNameLst>
                                          <p:attrName>ppt_x</p:attrName>
                                        </p:attrNameLst>
                                      </p:cBhvr>
                                      <p:tavLst>
                                        <p:tav tm="0">
                                          <p:val>
                                            <p:strVal val="#ppt_x"/>
                                          </p:val>
                                        </p:tav>
                                        <p:tav tm="100000">
                                          <p:val>
                                            <p:strVal val="#ppt_x"/>
                                          </p:val>
                                        </p:tav>
                                      </p:tavLst>
                                    </p:anim>
                                    <p:anim calcmode="lin" valueType="num">
                                      <p:cBhvr>
                                        <p:cTn id="4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Espace réservé du numéro de diapositive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7FD4E7DF-5491-E149-ACA7-3A9D328EB493}" type="slidenum">
              <a:rPr lang="fr-FR"/>
              <a:pPr/>
              <a:t>30</a:t>
            </a:fld>
            <a:endParaRPr lang="fr-FR"/>
          </a:p>
        </p:txBody>
      </p:sp>
      <p:sp>
        <p:nvSpPr>
          <p:cNvPr id="66562" name="Rectangle 4"/>
          <p:cNvSpPr>
            <a:spLocks noChangeArrowheads="1"/>
          </p:cNvSpPr>
          <p:nvPr/>
        </p:nvSpPr>
        <p:spPr bwMode="auto">
          <a:xfrm>
            <a:off x="442913" y="332656"/>
            <a:ext cx="8701087"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t> </a:t>
            </a:r>
          </a:p>
          <a:p>
            <a:endParaRPr lang="fr-FR"/>
          </a:p>
          <a:p>
            <a:endParaRPr lang="fr-FR"/>
          </a:p>
          <a:p>
            <a:endParaRPr lang="fr-FR"/>
          </a:p>
          <a:p>
            <a:endParaRPr lang="fr-FR"/>
          </a:p>
          <a:p>
            <a:endParaRPr lang="fr-FR"/>
          </a:p>
          <a:p>
            <a:endParaRPr lang="fr-FR"/>
          </a:p>
          <a:p>
            <a:endParaRPr lang="fr-FR"/>
          </a:p>
          <a:p>
            <a:endParaRPr lang="fr-FR"/>
          </a:p>
          <a:p>
            <a:endParaRPr lang="fr-FR"/>
          </a:p>
        </p:txBody>
      </p:sp>
      <p:sp>
        <p:nvSpPr>
          <p:cNvPr id="66563" name="Rectangle 1"/>
          <p:cNvSpPr>
            <a:spLocks noChangeArrowheads="1"/>
          </p:cNvSpPr>
          <p:nvPr/>
        </p:nvSpPr>
        <p:spPr bwMode="auto">
          <a:xfrm>
            <a:off x="900113" y="549275"/>
            <a:ext cx="28703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fr-FR" sz="2800" b="1">
                <a:latin typeface="Century Gothic" charset="0"/>
              </a:rPr>
              <a:t>2.2 L’innovation  </a:t>
            </a:r>
            <a:endParaRPr lang="en-US" sz="2800"/>
          </a:p>
        </p:txBody>
      </p:sp>
      <p:sp>
        <p:nvSpPr>
          <p:cNvPr id="3" name="Rectangle 2"/>
          <p:cNvSpPr/>
          <p:nvPr/>
        </p:nvSpPr>
        <p:spPr>
          <a:xfrm>
            <a:off x="251520" y="1043732"/>
            <a:ext cx="8568952" cy="5667193"/>
          </a:xfrm>
          <a:prstGeom prst="rect">
            <a:avLst/>
          </a:prstGeom>
        </p:spPr>
        <p:txBody>
          <a:bodyPr wrap="square">
            <a:spAutoFit/>
          </a:bodyPr>
          <a:lstStyle/>
          <a:p>
            <a:pPr algn="just">
              <a:lnSpc>
                <a:spcPct val="140000"/>
              </a:lnSpc>
            </a:pPr>
            <a:r>
              <a:rPr lang="en-US" sz="2600" dirty="0" err="1" smtClean="0">
                <a:latin typeface="Century Gothic"/>
                <a:cs typeface="Century Gothic"/>
              </a:rPr>
              <a:t>L’innovation</a:t>
            </a:r>
            <a:r>
              <a:rPr lang="en-US" sz="2600" dirty="0" smtClean="0">
                <a:latin typeface="Century Gothic"/>
                <a:cs typeface="Century Gothic"/>
              </a:rPr>
              <a:t> se </a:t>
            </a:r>
            <a:r>
              <a:rPr lang="en-US" sz="2600" dirty="0" err="1" smtClean="0">
                <a:latin typeface="Century Gothic"/>
                <a:cs typeface="Century Gothic"/>
              </a:rPr>
              <a:t>définit</a:t>
            </a:r>
            <a:r>
              <a:rPr lang="en-US" sz="2600" dirty="0" smtClean="0">
                <a:latin typeface="Century Gothic"/>
                <a:cs typeface="Century Gothic"/>
              </a:rPr>
              <a:t> </a:t>
            </a:r>
            <a:r>
              <a:rPr lang="en-US" sz="2600" dirty="0" err="1" smtClean="0">
                <a:latin typeface="Century Gothic"/>
                <a:cs typeface="Century Gothic"/>
              </a:rPr>
              <a:t>comme</a:t>
            </a:r>
            <a:r>
              <a:rPr lang="en-US" sz="2600" dirty="0" smtClean="0">
                <a:latin typeface="Century Gothic"/>
                <a:cs typeface="Century Gothic"/>
              </a:rPr>
              <a:t> </a:t>
            </a:r>
            <a:r>
              <a:rPr lang="en-US" sz="2600" dirty="0" err="1" smtClean="0">
                <a:latin typeface="Century Gothic"/>
                <a:cs typeface="Century Gothic"/>
              </a:rPr>
              <a:t>étant</a:t>
            </a:r>
            <a:r>
              <a:rPr lang="en-US" sz="2600" dirty="0" smtClean="0">
                <a:latin typeface="Century Gothic"/>
                <a:cs typeface="Century Gothic"/>
              </a:rPr>
              <a:t> la </a:t>
            </a:r>
            <a:r>
              <a:rPr lang="en-US" sz="2600" dirty="0" err="1" smtClean="0">
                <a:latin typeface="Century Gothic"/>
                <a:cs typeface="Century Gothic"/>
              </a:rPr>
              <a:t>mise</a:t>
            </a:r>
            <a:r>
              <a:rPr lang="en-US" sz="2600" dirty="0" smtClean="0">
                <a:latin typeface="Century Gothic"/>
                <a:cs typeface="Century Gothic"/>
              </a:rPr>
              <a:t> </a:t>
            </a:r>
            <a:r>
              <a:rPr lang="en-US" sz="2600" dirty="0">
                <a:latin typeface="Century Gothic"/>
                <a:cs typeface="Century Gothic"/>
              </a:rPr>
              <a:t>en </a:t>
            </a:r>
            <a:r>
              <a:rPr lang="en-US" sz="2600" dirty="0" err="1">
                <a:latin typeface="Century Gothic"/>
                <a:cs typeface="Century Gothic"/>
              </a:rPr>
              <a:t>œuvre</a:t>
            </a:r>
            <a:r>
              <a:rPr lang="en-US" sz="2600" dirty="0">
                <a:latin typeface="Century Gothic"/>
                <a:cs typeface="Century Gothic"/>
              </a:rPr>
              <a:t> d’un </a:t>
            </a:r>
            <a:r>
              <a:rPr lang="en-US" sz="2600" dirty="0" err="1">
                <a:latin typeface="Century Gothic"/>
                <a:cs typeface="Century Gothic"/>
              </a:rPr>
              <a:t>produit</a:t>
            </a:r>
            <a:r>
              <a:rPr lang="en-US" sz="2600" dirty="0">
                <a:latin typeface="Century Gothic"/>
                <a:cs typeface="Century Gothic"/>
              </a:rPr>
              <a:t>, </a:t>
            </a:r>
            <a:r>
              <a:rPr lang="en-US" sz="2600" dirty="0" err="1">
                <a:latin typeface="Century Gothic"/>
                <a:cs typeface="Century Gothic"/>
              </a:rPr>
              <a:t>que</a:t>
            </a:r>
            <a:r>
              <a:rPr lang="en-US" sz="2600" dirty="0">
                <a:latin typeface="Century Gothic"/>
                <a:cs typeface="Century Gothic"/>
              </a:rPr>
              <a:t> </a:t>
            </a:r>
            <a:r>
              <a:rPr lang="en-US" sz="2600" dirty="0" err="1">
                <a:latin typeface="Century Gothic"/>
                <a:cs typeface="Century Gothic"/>
              </a:rPr>
              <a:t>ce</a:t>
            </a:r>
            <a:r>
              <a:rPr lang="en-US" sz="2600" dirty="0">
                <a:latin typeface="Century Gothic"/>
                <a:cs typeface="Century Gothic"/>
              </a:rPr>
              <a:t> </a:t>
            </a:r>
            <a:r>
              <a:rPr lang="en-US" sz="2600" dirty="0" err="1">
                <a:latin typeface="Century Gothic"/>
                <a:cs typeface="Century Gothic"/>
              </a:rPr>
              <a:t>soit</a:t>
            </a:r>
            <a:r>
              <a:rPr lang="en-US" sz="2600" dirty="0">
                <a:latin typeface="Century Gothic"/>
                <a:cs typeface="Century Gothic"/>
              </a:rPr>
              <a:t> un </a:t>
            </a:r>
            <a:r>
              <a:rPr lang="en-US" sz="2600" dirty="0" err="1">
                <a:latin typeface="Century Gothic"/>
                <a:cs typeface="Century Gothic"/>
              </a:rPr>
              <a:t>bien</a:t>
            </a:r>
            <a:r>
              <a:rPr lang="en-US" sz="2600" dirty="0">
                <a:latin typeface="Century Gothic"/>
                <a:cs typeface="Century Gothic"/>
              </a:rPr>
              <a:t> </a:t>
            </a:r>
            <a:r>
              <a:rPr lang="en-US" sz="2600" dirty="0" err="1">
                <a:latin typeface="Century Gothic"/>
                <a:cs typeface="Century Gothic"/>
              </a:rPr>
              <a:t>ou</a:t>
            </a:r>
            <a:r>
              <a:rPr lang="en-US" sz="2600" dirty="0">
                <a:latin typeface="Century Gothic"/>
                <a:cs typeface="Century Gothic"/>
              </a:rPr>
              <a:t> un service</a:t>
            </a:r>
            <a:r>
              <a:rPr lang="en-US" sz="2600" dirty="0" smtClean="0">
                <a:latin typeface="Century Gothic"/>
                <a:cs typeface="Century Gothic"/>
              </a:rPr>
              <a:t>, issue </a:t>
            </a:r>
            <a:r>
              <a:rPr lang="en-US" sz="2600" dirty="0">
                <a:latin typeface="Century Gothic"/>
                <a:cs typeface="Century Gothic"/>
              </a:rPr>
              <a:t>d’un </a:t>
            </a:r>
            <a:r>
              <a:rPr lang="en-US" sz="2600" dirty="0" err="1">
                <a:latin typeface="Century Gothic"/>
                <a:cs typeface="Century Gothic"/>
              </a:rPr>
              <a:t>processus</a:t>
            </a:r>
            <a:r>
              <a:rPr lang="en-US" sz="2600" dirty="0">
                <a:latin typeface="Century Gothic"/>
                <a:cs typeface="Century Gothic"/>
              </a:rPr>
              <a:t> nouveau </a:t>
            </a:r>
            <a:r>
              <a:rPr lang="en-US" sz="2600" dirty="0" err="1">
                <a:latin typeface="Century Gothic"/>
                <a:cs typeface="Century Gothic"/>
              </a:rPr>
              <a:t>ou</a:t>
            </a:r>
            <a:r>
              <a:rPr lang="en-US" sz="2600" dirty="0">
                <a:latin typeface="Century Gothic"/>
                <a:cs typeface="Century Gothic"/>
              </a:rPr>
              <a:t> </a:t>
            </a:r>
            <a:r>
              <a:rPr lang="en-US" sz="2600" dirty="0" err="1">
                <a:latin typeface="Century Gothic"/>
                <a:cs typeface="Century Gothic"/>
              </a:rPr>
              <a:t>sensiblement</a:t>
            </a:r>
            <a:r>
              <a:rPr lang="en-US" sz="2600" dirty="0">
                <a:latin typeface="Century Gothic"/>
                <a:cs typeface="Century Gothic"/>
              </a:rPr>
              <a:t> </a:t>
            </a:r>
            <a:r>
              <a:rPr lang="en-US" sz="2600" dirty="0" err="1" smtClean="0">
                <a:latin typeface="Century Gothic"/>
                <a:cs typeface="Century Gothic"/>
              </a:rPr>
              <a:t>amélioré</a:t>
            </a:r>
            <a:r>
              <a:rPr lang="en-US" sz="2600" dirty="0" smtClean="0">
                <a:latin typeface="Century Gothic"/>
                <a:cs typeface="Century Gothic"/>
              </a:rPr>
              <a:t>. </a:t>
            </a:r>
            <a:r>
              <a:rPr lang="en-US" sz="2600" dirty="0" err="1" smtClean="0">
                <a:latin typeface="Century Gothic"/>
                <a:cs typeface="Century Gothic"/>
              </a:rPr>
              <a:t>Cela</a:t>
            </a:r>
            <a:r>
              <a:rPr lang="en-US" sz="2600" dirty="0" smtClean="0">
                <a:latin typeface="Century Gothic"/>
                <a:cs typeface="Century Gothic"/>
              </a:rPr>
              <a:t> </a:t>
            </a:r>
            <a:r>
              <a:rPr lang="en-US" sz="2600" dirty="0" err="1" smtClean="0">
                <a:latin typeface="Century Gothic"/>
                <a:cs typeface="Century Gothic"/>
              </a:rPr>
              <a:t>peut</a:t>
            </a:r>
            <a:r>
              <a:rPr lang="en-US" sz="2600" dirty="0" smtClean="0">
                <a:latin typeface="Century Gothic"/>
                <a:cs typeface="Century Gothic"/>
              </a:rPr>
              <a:t> se </a:t>
            </a:r>
            <a:r>
              <a:rPr lang="en-US" sz="2600" dirty="0" err="1" smtClean="0">
                <a:latin typeface="Century Gothic"/>
                <a:cs typeface="Century Gothic"/>
              </a:rPr>
              <a:t>matérialiser</a:t>
            </a:r>
            <a:r>
              <a:rPr lang="en-US" sz="2600" dirty="0" smtClean="0">
                <a:latin typeface="Century Gothic"/>
                <a:cs typeface="Century Gothic"/>
              </a:rPr>
              <a:t> par </a:t>
            </a:r>
            <a:r>
              <a:rPr lang="en-US" sz="2600" dirty="0" err="1" smtClean="0">
                <a:latin typeface="Century Gothic"/>
                <a:cs typeface="Century Gothic"/>
              </a:rPr>
              <a:t>une</a:t>
            </a:r>
            <a:r>
              <a:rPr lang="en-US" sz="2600" dirty="0" smtClean="0">
                <a:latin typeface="Century Gothic"/>
                <a:cs typeface="Century Gothic"/>
              </a:rPr>
              <a:t> </a:t>
            </a:r>
            <a:r>
              <a:rPr lang="en-US" sz="2600" dirty="0">
                <a:latin typeface="Century Gothic"/>
                <a:cs typeface="Century Gothic"/>
              </a:rPr>
              <a:t>nouvelle </a:t>
            </a:r>
            <a:r>
              <a:rPr lang="en-US" sz="2600" dirty="0" err="1">
                <a:latin typeface="Century Gothic"/>
                <a:cs typeface="Century Gothic"/>
              </a:rPr>
              <a:t>méthode</a:t>
            </a:r>
            <a:r>
              <a:rPr lang="en-US" sz="2600" dirty="0">
                <a:latin typeface="Century Gothic"/>
                <a:cs typeface="Century Gothic"/>
              </a:rPr>
              <a:t> de </a:t>
            </a:r>
            <a:r>
              <a:rPr lang="en-US" sz="2600" dirty="0" err="1">
                <a:latin typeface="Century Gothic"/>
                <a:cs typeface="Century Gothic"/>
              </a:rPr>
              <a:t>commercialisation</a:t>
            </a:r>
            <a:r>
              <a:rPr lang="en-US" sz="2600" dirty="0">
                <a:latin typeface="Century Gothic"/>
                <a:cs typeface="Century Gothic"/>
              </a:rPr>
              <a:t> </a:t>
            </a:r>
            <a:r>
              <a:rPr lang="en-US" sz="2600" dirty="0" err="1">
                <a:latin typeface="Century Gothic"/>
                <a:cs typeface="Century Gothic"/>
              </a:rPr>
              <a:t>ou</a:t>
            </a:r>
            <a:r>
              <a:rPr lang="en-US" sz="2600" dirty="0">
                <a:latin typeface="Century Gothic"/>
                <a:cs typeface="Century Gothic"/>
              </a:rPr>
              <a:t> </a:t>
            </a:r>
            <a:r>
              <a:rPr lang="en-US" sz="2600" dirty="0" err="1" smtClean="0">
                <a:latin typeface="Century Gothic"/>
                <a:cs typeface="Century Gothic"/>
              </a:rPr>
              <a:t>une</a:t>
            </a:r>
            <a:r>
              <a:rPr lang="en-US" sz="2600" dirty="0" smtClean="0">
                <a:latin typeface="Century Gothic"/>
                <a:cs typeface="Century Gothic"/>
              </a:rPr>
              <a:t> </a:t>
            </a:r>
            <a:r>
              <a:rPr lang="en-US" sz="2600" dirty="0">
                <a:latin typeface="Century Gothic"/>
                <a:cs typeface="Century Gothic"/>
              </a:rPr>
              <a:t>nouvelle </a:t>
            </a:r>
            <a:r>
              <a:rPr lang="en-US" sz="2600" dirty="0" err="1">
                <a:latin typeface="Century Gothic"/>
                <a:cs typeface="Century Gothic"/>
              </a:rPr>
              <a:t>méthode</a:t>
            </a:r>
            <a:r>
              <a:rPr lang="en-US" sz="2600" dirty="0">
                <a:latin typeface="Century Gothic"/>
                <a:cs typeface="Century Gothic"/>
              </a:rPr>
              <a:t> </a:t>
            </a:r>
            <a:r>
              <a:rPr lang="en-US" sz="2600" dirty="0" err="1">
                <a:latin typeface="Century Gothic"/>
                <a:cs typeface="Century Gothic"/>
              </a:rPr>
              <a:t>organisationnelle</a:t>
            </a:r>
            <a:r>
              <a:rPr lang="en-US" sz="2600" dirty="0">
                <a:latin typeface="Century Gothic"/>
                <a:cs typeface="Century Gothic"/>
              </a:rPr>
              <a:t> </a:t>
            </a:r>
            <a:r>
              <a:rPr lang="en-US" sz="2600" dirty="0" err="1">
                <a:latin typeface="Century Gothic"/>
                <a:cs typeface="Century Gothic"/>
              </a:rPr>
              <a:t>dans</a:t>
            </a:r>
            <a:r>
              <a:rPr lang="en-US" sz="2600" dirty="0">
                <a:latin typeface="Century Gothic"/>
                <a:cs typeface="Century Gothic"/>
              </a:rPr>
              <a:t> les </a:t>
            </a:r>
            <a:r>
              <a:rPr lang="en-US" sz="2600" dirty="0" err="1">
                <a:latin typeface="Century Gothic"/>
                <a:cs typeface="Century Gothic"/>
              </a:rPr>
              <a:t>pratiques</a:t>
            </a:r>
            <a:r>
              <a:rPr lang="en-US" sz="2600" dirty="0">
                <a:latin typeface="Century Gothic"/>
                <a:cs typeface="Century Gothic"/>
              </a:rPr>
              <a:t> de </a:t>
            </a:r>
            <a:r>
              <a:rPr lang="en-US" sz="2600" dirty="0" err="1">
                <a:latin typeface="Century Gothic"/>
                <a:cs typeface="Century Gothic"/>
              </a:rPr>
              <a:t>l’entreprise</a:t>
            </a:r>
            <a:r>
              <a:rPr lang="en-US" sz="2600" dirty="0">
                <a:latin typeface="Century Gothic"/>
                <a:cs typeface="Century Gothic"/>
              </a:rPr>
              <a:t>, </a:t>
            </a:r>
            <a:r>
              <a:rPr lang="en-US" sz="2600" dirty="0" err="1">
                <a:latin typeface="Century Gothic"/>
                <a:cs typeface="Century Gothic"/>
              </a:rPr>
              <a:t>l’organisation</a:t>
            </a:r>
            <a:r>
              <a:rPr lang="en-US" sz="2600" dirty="0">
                <a:latin typeface="Century Gothic"/>
                <a:cs typeface="Century Gothic"/>
              </a:rPr>
              <a:t> du lieu de travail </a:t>
            </a:r>
            <a:r>
              <a:rPr lang="en-US" sz="2600" dirty="0" err="1">
                <a:latin typeface="Century Gothic"/>
                <a:cs typeface="Century Gothic"/>
              </a:rPr>
              <a:t>ou</a:t>
            </a:r>
            <a:r>
              <a:rPr lang="en-US" sz="2600" dirty="0">
                <a:latin typeface="Century Gothic"/>
                <a:cs typeface="Century Gothic"/>
              </a:rPr>
              <a:t> les relations </a:t>
            </a:r>
            <a:r>
              <a:rPr lang="en-US" sz="2600" dirty="0" err="1" smtClean="0">
                <a:latin typeface="Century Gothic"/>
                <a:cs typeface="Century Gothic"/>
              </a:rPr>
              <a:t>extérieures</a:t>
            </a:r>
            <a:r>
              <a:rPr lang="en-US" sz="2600" dirty="0" smtClean="0">
                <a:latin typeface="Century Gothic"/>
                <a:cs typeface="Century Gothic"/>
              </a:rPr>
              <a:t>.</a:t>
            </a:r>
          </a:p>
          <a:p>
            <a:pPr algn="just">
              <a:lnSpc>
                <a:spcPct val="140000"/>
              </a:lnSpc>
            </a:pPr>
            <a:r>
              <a:rPr lang="en-US" sz="2600" dirty="0" err="1" smtClean="0">
                <a:latin typeface="Century Gothic"/>
                <a:cs typeface="Century Gothic"/>
              </a:rPr>
              <a:t>L’innovation</a:t>
            </a:r>
            <a:r>
              <a:rPr lang="en-US" sz="2600" dirty="0" smtClean="0">
                <a:latin typeface="Century Gothic"/>
                <a:cs typeface="Century Gothic"/>
              </a:rPr>
              <a:t> a </a:t>
            </a:r>
            <a:r>
              <a:rPr lang="en-US" sz="2600" dirty="0" err="1" smtClean="0">
                <a:latin typeface="Century Gothic"/>
                <a:cs typeface="Century Gothic"/>
              </a:rPr>
              <a:t>une</a:t>
            </a:r>
            <a:r>
              <a:rPr lang="en-US" sz="2600" dirty="0" smtClean="0">
                <a:latin typeface="Century Gothic"/>
                <a:cs typeface="Century Gothic"/>
              </a:rPr>
              <a:t> importance tripartite au </a:t>
            </a:r>
            <a:r>
              <a:rPr lang="en-US" sz="2600" dirty="0" err="1" smtClean="0">
                <a:latin typeface="Century Gothic"/>
                <a:cs typeface="Century Gothic"/>
              </a:rPr>
              <a:t>sein</a:t>
            </a:r>
            <a:r>
              <a:rPr lang="en-US" sz="2600" dirty="0" smtClean="0">
                <a:latin typeface="Century Gothic"/>
                <a:cs typeface="Century Gothic"/>
              </a:rPr>
              <a:t> </a:t>
            </a:r>
            <a:r>
              <a:rPr lang="en-US" sz="2600" dirty="0" err="1" smtClean="0">
                <a:latin typeface="Century Gothic"/>
                <a:cs typeface="Century Gothic"/>
              </a:rPr>
              <a:t>d’une</a:t>
            </a:r>
            <a:r>
              <a:rPr lang="en-US" sz="2600" dirty="0" smtClean="0">
                <a:latin typeface="Century Gothic"/>
                <a:cs typeface="Century Gothic"/>
              </a:rPr>
              <a:t> </a:t>
            </a:r>
            <a:r>
              <a:rPr lang="en-US" sz="2600" dirty="0" err="1" smtClean="0">
                <a:latin typeface="Century Gothic"/>
                <a:cs typeface="Century Gothic"/>
              </a:rPr>
              <a:t>entreprise</a:t>
            </a:r>
            <a:r>
              <a:rPr lang="en-US" sz="2600" dirty="0">
                <a:latin typeface="Century Gothic"/>
                <a:cs typeface="Century Gothic"/>
              </a:rPr>
              <a:t> </a:t>
            </a:r>
            <a:r>
              <a:rPr lang="en-US" sz="2600" dirty="0" smtClean="0">
                <a:latin typeface="Century Gothic"/>
                <a:cs typeface="Century Gothic"/>
              </a:rPr>
              <a:t>: </a:t>
            </a:r>
            <a:endParaRPr lang="en-US" sz="2600" dirty="0">
              <a:latin typeface="Century Gothic"/>
              <a:cs typeface="Century Gothic"/>
            </a:endParaRP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re 1"/>
          <p:cNvSpPr>
            <a:spLocks noGrp="1"/>
          </p:cNvSpPr>
          <p:nvPr>
            <p:ph type="title"/>
          </p:nvPr>
        </p:nvSpPr>
        <p:spPr>
          <a:xfrm>
            <a:off x="323529" y="548680"/>
            <a:ext cx="8510910" cy="764183"/>
          </a:xfrm>
        </p:spPr>
        <p:txBody>
          <a:bodyPr/>
          <a:lstStyle/>
          <a:p>
            <a:pPr eaLnBrk="1" hangingPunct="1"/>
            <a:r>
              <a:rPr lang="fr-FR" sz="2800" dirty="0">
                <a:solidFill>
                  <a:srgbClr val="FF0000"/>
                </a:solidFill>
                <a:latin typeface="Century Gothic" charset="0"/>
                <a:ea typeface="MS PGothic" charset="0"/>
              </a:rPr>
              <a:t>Les objectifs génériques</a:t>
            </a:r>
          </a:p>
        </p:txBody>
      </p:sp>
      <p:graphicFrame>
        <p:nvGraphicFramePr>
          <p:cNvPr id="6" name="Espace réservé du contenu 5"/>
          <p:cNvGraphicFramePr>
            <a:graphicFrameLocks noGrp="1"/>
          </p:cNvGraphicFramePr>
          <p:nvPr>
            <p:ph sz="quarter" idx="1"/>
          </p:nvPr>
        </p:nvGraphicFramePr>
        <p:xfrm>
          <a:off x="1580245" y="2582992"/>
          <a:ext cx="5548703" cy="26177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p:cNvSpPr/>
          <p:nvPr/>
        </p:nvSpPr>
        <p:spPr>
          <a:xfrm>
            <a:off x="3132138" y="1916113"/>
            <a:ext cx="2879725" cy="546100"/>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defRPr/>
            </a:pPr>
            <a:r>
              <a:rPr lang="fr-FR" sz="2800" b="1" dirty="0">
                <a:latin typeface="Century Gothic" panose="020B0502020202020204" pitchFamily="34" charset="0"/>
              </a:rPr>
              <a:t>Croissance</a:t>
            </a:r>
            <a:r>
              <a:rPr lang="fr-FR" sz="3600" b="1" dirty="0">
                <a:latin typeface="Century Gothic" panose="020B0502020202020204" pitchFamily="34" charset="0"/>
              </a:rPr>
              <a:t> </a:t>
            </a:r>
            <a:r>
              <a:rPr lang="fr-FR" sz="3600" b="1" dirty="0">
                <a:latin typeface="Berlin Sans FB" pitchFamily="34" charset="0"/>
              </a:rPr>
              <a:t> </a:t>
            </a:r>
          </a:p>
        </p:txBody>
      </p:sp>
      <p:sp>
        <p:nvSpPr>
          <p:cNvPr id="8" name="Rectangle 7"/>
          <p:cNvSpPr/>
          <p:nvPr/>
        </p:nvSpPr>
        <p:spPr>
          <a:xfrm>
            <a:off x="5651500" y="5321300"/>
            <a:ext cx="3182938" cy="546100"/>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defRPr/>
            </a:pPr>
            <a:r>
              <a:rPr lang="fr-FR" sz="2800" b="1" dirty="0">
                <a:solidFill>
                  <a:srgbClr val="000000"/>
                </a:solidFill>
                <a:latin typeface="Century Gothic" charset="0"/>
                <a:ea typeface="MS PGothic" charset="0"/>
                <a:cs typeface="MS PGothic" charset="0"/>
              </a:rPr>
              <a:t>Compétitivité</a:t>
            </a:r>
            <a:r>
              <a:rPr lang="fr-FR" sz="2300" dirty="0">
                <a:solidFill>
                  <a:srgbClr val="000000"/>
                </a:solidFill>
                <a:latin typeface="Century Gothic" charset="0"/>
                <a:ea typeface="MS PGothic" charset="0"/>
                <a:cs typeface="MS PGothic" charset="0"/>
              </a:rPr>
              <a:t>   </a:t>
            </a:r>
          </a:p>
        </p:txBody>
      </p:sp>
      <p:sp>
        <p:nvSpPr>
          <p:cNvPr id="9" name="Rectangle 8"/>
          <p:cNvSpPr/>
          <p:nvPr/>
        </p:nvSpPr>
        <p:spPr>
          <a:xfrm>
            <a:off x="395288" y="5321300"/>
            <a:ext cx="2881312" cy="546100"/>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defRPr/>
            </a:pPr>
            <a:r>
              <a:rPr lang="fr-FR" sz="2800" b="1">
                <a:solidFill>
                  <a:srgbClr val="000000"/>
                </a:solidFill>
                <a:latin typeface="Century Gothic" charset="0"/>
                <a:ea typeface="MS PGothic" charset="0"/>
                <a:cs typeface="MS PGothic" charset="0"/>
              </a:rPr>
              <a:t>Pérennité</a:t>
            </a:r>
            <a:r>
              <a:rPr lang="fr-FR" sz="2800">
                <a:solidFill>
                  <a:srgbClr val="000000"/>
                </a:solidFill>
                <a:latin typeface="Century Gothic" charset="0"/>
                <a:ea typeface="MS PGothic" charset="0"/>
                <a:cs typeface="MS PGothic" charset="0"/>
              </a:rPr>
              <a:t> </a:t>
            </a:r>
          </a:p>
        </p:txBody>
      </p:sp>
    </p:spTree>
    <p:extLst>
      <p:ext uri="{BB962C8B-B14F-4D97-AF65-F5344CB8AC3E}">
        <p14:creationId xmlns:p14="http://schemas.microsoft.com/office/powerpoint/2010/main" val="96239727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rgbClr val="000000"/>
                </a:solidFill>
                <a:latin typeface="Century Gothic"/>
                <a:cs typeface="Century Gothic"/>
              </a:rPr>
              <a:t>Types </a:t>
            </a:r>
            <a:r>
              <a:rPr lang="en-US" sz="2800" b="1" dirty="0" err="1" smtClean="0">
                <a:solidFill>
                  <a:srgbClr val="000000"/>
                </a:solidFill>
                <a:latin typeface="Century Gothic"/>
                <a:cs typeface="Century Gothic"/>
              </a:rPr>
              <a:t>d’innovation</a:t>
            </a:r>
            <a:r>
              <a:rPr lang="en-US" sz="2800" b="1" dirty="0" smtClean="0">
                <a:solidFill>
                  <a:srgbClr val="000000"/>
                </a:solidFill>
                <a:latin typeface="Century Gothic"/>
                <a:cs typeface="Century Gothic"/>
              </a:rPr>
              <a:t> </a:t>
            </a:r>
            <a:endParaRPr lang="en-US" sz="2800" b="1" dirty="0">
              <a:solidFill>
                <a:srgbClr val="000000"/>
              </a:solidFill>
              <a:latin typeface="Century Gothic"/>
              <a:cs typeface="Century Gothic"/>
            </a:endParaRPr>
          </a:p>
        </p:txBody>
      </p:sp>
      <p:sp>
        <p:nvSpPr>
          <p:cNvPr id="3" name="Content Placeholder 2"/>
          <p:cNvSpPr>
            <a:spLocks noGrp="1"/>
          </p:cNvSpPr>
          <p:nvPr>
            <p:ph sz="quarter" idx="1"/>
          </p:nvPr>
        </p:nvSpPr>
        <p:spPr/>
        <p:txBody>
          <a:bodyPr/>
          <a:lstStyle/>
          <a:p>
            <a:pPr marL="514350" indent="-514350">
              <a:lnSpc>
                <a:spcPct val="150000"/>
              </a:lnSpc>
              <a:buFont typeface="+mj-lt"/>
              <a:buAutoNum type="arabicPeriod"/>
            </a:pPr>
            <a:r>
              <a:rPr lang="en-US" dirty="0" smtClean="0">
                <a:latin typeface="Century Gothic"/>
                <a:cs typeface="Century Gothic"/>
              </a:rPr>
              <a:t>Innovation de </a:t>
            </a:r>
            <a:r>
              <a:rPr lang="en-US" dirty="0" err="1" smtClean="0">
                <a:latin typeface="Century Gothic"/>
                <a:cs typeface="Century Gothic"/>
              </a:rPr>
              <a:t>produits</a:t>
            </a:r>
            <a:r>
              <a:rPr lang="en-US" dirty="0" smtClean="0">
                <a:latin typeface="Century Gothic"/>
                <a:cs typeface="Century Gothic"/>
              </a:rPr>
              <a:t>,</a:t>
            </a:r>
          </a:p>
          <a:p>
            <a:pPr marL="514350" indent="-514350">
              <a:lnSpc>
                <a:spcPct val="150000"/>
              </a:lnSpc>
              <a:buFont typeface="+mj-lt"/>
              <a:buAutoNum type="arabicPeriod"/>
            </a:pPr>
            <a:r>
              <a:rPr lang="en-US" dirty="0" smtClean="0">
                <a:latin typeface="Century Gothic"/>
                <a:cs typeface="Century Gothic"/>
              </a:rPr>
              <a:t>Innovation de </a:t>
            </a:r>
            <a:r>
              <a:rPr lang="en-US" dirty="0" err="1" smtClean="0">
                <a:latin typeface="Century Gothic"/>
                <a:cs typeface="Century Gothic"/>
              </a:rPr>
              <a:t>procédés</a:t>
            </a:r>
            <a:r>
              <a:rPr lang="en-US" dirty="0" smtClean="0">
                <a:latin typeface="Century Gothic"/>
                <a:cs typeface="Century Gothic"/>
              </a:rPr>
              <a:t>,</a:t>
            </a:r>
          </a:p>
          <a:p>
            <a:pPr marL="514350" indent="-514350">
              <a:lnSpc>
                <a:spcPct val="150000"/>
              </a:lnSpc>
              <a:buFont typeface="+mj-lt"/>
              <a:buAutoNum type="arabicPeriod"/>
            </a:pPr>
            <a:r>
              <a:rPr lang="en-US" dirty="0" smtClean="0">
                <a:latin typeface="Century Gothic"/>
                <a:cs typeface="Century Gothic"/>
              </a:rPr>
              <a:t>Innovation de </a:t>
            </a:r>
            <a:r>
              <a:rPr lang="en-US" dirty="0" err="1" smtClean="0">
                <a:latin typeface="Century Gothic"/>
                <a:cs typeface="Century Gothic"/>
              </a:rPr>
              <a:t>commercialisation</a:t>
            </a:r>
            <a:r>
              <a:rPr lang="en-US" dirty="0" smtClean="0">
                <a:latin typeface="Century Gothic"/>
                <a:cs typeface="Century Gothic"/>
              </a:rPr>
              <a:t>,</a:t>
            </a:r>
          </a:p>
          <a:p>
            <a:pPr marL="514350" indent="-514350">
              <a:lnSpc>
                <a:spcPct val="150000"/>
              </a:lnSpc>
              <a:buFont typeface="+mj-lt"/>
              <a:buAutoNum type="arabicPeriod"/>
            </a:pPr>
            <a:r>
              <a:rPr lang="en-US" dirty="0" smtClean="0">
                <a:latin typeface="Century Gothic"/>
                <a:cs typeface="Century Gothic"/>
              </a:rPr>
              <a:t>Innovation </a:t>
            </a:r>
            <a:r>
              <a:rPr lang="en-US" dirty="0" err="1" smtClean="0">
                <a:latin typeface="Century Gothic"/>
                <a:cs typeface="Century Gothic"/>
              </a:rPr>
              <a:t>d’organisation</a:t>
            </a:r>
            <a:r>
              <a:rPr lang="en-US" dirty="0" smtClean="0">
                <a:latin typeface="Century Gothic"/>
                <a:cs typeface="Century Gothic"/>
              </a:rPr>
              <a:t>,</a:t>
            </a:r>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5CDA9213-B6F2-1F44-9379-288C05FF8D36}" type="slidenum">
              <a:rPr lang="fr-FR" smtClean="0"/>
              <a:pPr>
                <a:defRPr/>
              </a:pPr>
              <a:t>32</a:t>
            </a:fld>
            <a:endParaRPr lang="fr-FR"/>
          </a:p>
        </p:txBody>
      </p:sp>
    </p:spTree>
    <p:extLst>
      <p:ext uri="{BB962C8B-B14F-4D97-AF65-F5344CB8AC3E}">
        <p14:creationId xmlns:p14="http://schemas.microsoft.com/office/powerpoint/2010/main" val="87571189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re 1"/>
          <p:cNvSpPr>
            <a:spLocks noGrp="1"/>
          </p:cNvSpPr>
          <p:nvPr>
            <p:ph type="title"/>
          </p:nvPr>
        </p:nvSpPr>
        <p:spPr>
          <a:xfrm>
            <a:off x="323850" y="188913"/>
            <a:ext cx="8362950" cy="1065212"/>
          </a:xfrm>
        </p:spPr>
        <p:txBody>
          <a:bodyPr/>
          <a:lstStyle/>
          <a:p>
            <a:r>
              <a:rPr lang="fr-FR" sz="2400" b="1">
                <a:solidFill>
                  <a:schemeClr val="tx1"/>
                </a:solidFill>
                <a:latin typeface="Century Gothic" charset="0"/>
                <a:ea typeface="MS PGothic" charset="0"/>
              </a:rPr>
              <a:t>2.3 L’entrepreneuriat</a:t>
            </a:r>
            <a:r>
              <a:rPr lang="fr-FR" b="1">
                <a:latin typeface="Century Gothic" charset="0"/>
                <a:ea typeface="MS PGothic" charset="0"/>
              </a:rPr>
              <a:t> </a:t>
            </a:r>
            <a:r>
              <a:rPr lang="en-US">
                <a:latin typeface="Franklin Gothic Book" charset="0"/>
                <a:ea typeface="MS PGothic" charset="0"/>
              </a:rPr>
              <a:t/>
            </a:r>
            <a:br>
              <a:rPr lang="en-US">
                <a:latin typeface="Franklin Gothic Book" charset="0"/>
                <a:ea typeface="MS PGothic" charset="0"/>
              </a:rPr>
            </a:br>
            <a:endParaRPr lang="en-US">
              <a:latin typeface="Franklin Gothic Book" charset="0"/>
              <a:ea typeface="MS PGothic" charset="0"/>
            </a:endParaRPr>
          </a:p>
        </p:txBody>
      </p:sp>
      <p:sp>
        <p:nvSpPr>
          <p:cNvPr id="67586" name="Espace réservé du contenu 2"/>
          <p:cNvSpPr>
            <a:spLocks noGrp="1"/>
          </p:cNvSpPr>
          <p:nvPr>
            <p:ph sz="quarter" idx="1"/>
          </p:nvPr>
        </p:nvSpPr>
        <p:spPr>
          <a:xfrm>
            <a:off x="179388" y="836613"/>
            <a:ext cx="8507412" cy="5183187"/>
          </a:xfrm>
        </p:spPr>
        <p:txBody>
          <a:bodyPr/>
          <a:lstStyle/>
          <a:p>
            <a:pPr marL="0" indent="0">
              <a:buNone/>
            </a:pPr>
            <a:endParaRPr lang="en-US" dirty="0" smtClean="0">
              <a:latin typeface="Perpetua" charset="0"/>
              <a:ea typeface="MS PGothic" charset="0"/>
            </a:endParaRPr>
          </a:p>
          <a:p>
            <a:pPr marL="0" indent="0">
              <a:buNone/>
            </a:pPr>
            <a:r>
              <a:rPr lang="en-US" dirty="0" smtClean="0">
                <a:latin typeface="Perpetua" charset="0"/>
                <a:ea typeface="MS PGothic" charset="0"/>
              </a:rPr>
              <a:t>				</a:t>
            </a:r>
            <a:r>
              <a:rPr lang="en-US" sz="23900" b="1" dirty="0" smtClean="0">
                <a:latin typeface="Perpetua" charset="0"/>
                <a:ea typeface="MS PGothic" charset="0"/>
              </a:rPr>
              <a:t>?</a:t>
            </a:r>
            <a:endParaRPr lang="en-US" sz="23900" b="1" dirty="0">
              <a:latin typeface="Perpetua" charset="0"/>
              <a:ea typeface="MS PGothic" charset="0"/>
            </a:endParaRPr>
          </a:p>
        </p:txBody>
      </p:sp>
      <p:sp>
        <p:nvSpPr>
          <p:cNvPr id="67587" name="Espace réservé du numéro de diapositive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227594E3-3B55-6E4F-BA74-2D6F90BE928E}" type="slidenum">
              <a:rPr lang="fr-FR"/>
              <a:pPr/>
              <a:t>33</a:t>
            </a:fld>
            <a:endParaRPr lang="fr-F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ChangeArrowheads="1"/>
          </p:cNvSpPr>
          <p:nvPr/>
        </p:nvSpPr>
        <p:spPr bwMode="auto">
          <a:xfrm>
            <a:off x="611188" y="428625"/>
            <a:ext cx="7593012" cy="846138"/>
          </a:xfrm>
          <a:prstGeom prst="rect">
            <a:avLst/>
          </a:prstGeom>
          <a:solidFill>
            <a:srgbClr val="FFCC00"/>
          </a:solidFill>
          <a:ln w="9525">
            <a:solidFill>
              <a:schemeClr val="tx1"/>
            </a:solidFill>
            <a:miter lim="800000"/>
            <a:headEnd/>
            <a:tailEnd/>
          </a:ln>
        </p:spPr>
        <p:txBody>
          <a:bodyPr wrap="none" anchor="ctr"/>
          <a:lstStyle/>
          <a:p>
            <a:pPr>
              <a:lnSpc>
                <a:spcPct val="150000"/>
              </a:lnSpc>
              <a:spcBef>
                <a:spcPts val="225"/>
              </a:spcBef>
            </a:pPr>
            <a:r>
              <a:rPr lang="fr-BE" sz="2900" b="1">
                <a:solidFill>
                  <a:srgbClr val="FF0000"/>
                </a:solidFill>
                <a:latin typeface="Century Gothic" charset="0"/>
              </a:rPr>
              <a:t>Chapitre 3. Le Business Plan </a:t>
            </a:r>
            <a:endParaRPr lang="fr-BE" sz="2900" b="1">
              <a:solidFill>
                <a:schemeClr val="bg1"/>
              </a:solidFill>
              <a:latin typeface="Century Gothic" charset="0"/>
            </a:endParaRPr>
          </a:p>
        </p:txBody>
      </p:sp>
      <p:sp>
        <p:nvSpPr>
          <p:cNvPr id="64515" name="Text Box 15"/>
          <p:cNvSpPr txBox="1">
            <a:spLocks noChangeArrowheads="1"/>
          </p:cNvSpPr>
          <p:nvPr/>
        </p:nvSpPr>
        <p:spPr bwMode="auto">
          <a:xfrm>
            <a:off x="395288" y="1341438"/>
            <a:ext cx="8069262" cy="401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MS PGothic" charset="0"/>
                <a:cs typeface="MS PGothic" charset="0"/>
              </a:defRPr>
            </a:lvl1pPr>
            <a:lvl2pPr marL="1163638" indent="-447675">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endParaRPr lang="fr-BE" sz="1600" dirty="0">
              <a:latin typeface="Century Gothic" charset="0"/>
            </a:endParaRPr>
          </a:p>
          <a:p>
            <a:pPr algn="just" eaLnBrk="1" hangingPunct="1">
              <a:lnSpc>
                <a:spcPct val="90000"/>
              </a:lnSpc>
            </a:pPr>
            <a:r>
              <a:rPr lang="fr-BE" sz="1800" dirty="0">
                <a:latin typeface="Century Gothic" charset="0"/>
                <a:cs typeface="Century Gothic" charset="0"/>
              </a:rPr>
              <a:t>Il s'agit d’</a:t>
            </a:r>
            <a:r>
              <a:rPr lang="fr-FR" altLang="ja-JP" sz="2000" dirty="0">
                <a:latin typeface="Century Gothic" charset="0"/>
                <a:ea typeface="Century Gothic" charset="0"/>
                <a:cs typeface="Century Gothic" charset="0"/>
              </a:rPr>
              <a:t>un document écrit qui vise à synthétiser tous les aspects  d</a:t>
            </a:r>
            <a:r>
              <a:rPr lang="ja-JP" altLang="fr-FR" sz="2000" dirty="0">
                <a:latin typeface="Century Gothic" charset="0"/>
                <a:ea typeface="ＭＳ Ｐゴシック" charset="0"/>
              </a:rPr>
              <a:t>’</a:t>
            </a:r>
            <a:r>
              <a:rPr lang="fr-FR" altLang="ja-JP" sz="2000" dirty="0">
                <a:latin typeface="Century Gothic" charset="0"/>
                <a:ea typeface="Century Gothic" charset="0"/>
                <a:cs typeface="Century Gothic" charset="0"/>
              </a:rPr>
              <a:t>un projet et en particulier à :</a:t>
            </a:r>
          </a:p>
          <a:p>
            <a:pPr eaLnBrk="1" hangingPunct="1">
              <a:lnSpc>
                <a:spcPct val="90000"/>
              </a:lnSpc>
            </a:pPr>
            <a:endParaRPr lang="fr-FR" sz="900" dirty="0">
              <a:latin typeface="Century Gothic" charset="0"/>
              <a:ea typeface="Century Gothic" charset="0"/>
              <a:cs typeface="Century Gothic" charset="0"/>
            </a:endParaRPr>
          </a:p>
          <a:p>
            <a:pPr lvl="1" algn="just" eaLnBrk="1" hangingPunct="1">
              <a:lnSpc>
                <a:spcPct val="90000"/>
              </a:lnSpc>
              <a:buClr>
                <a:srgbClr val="FF3300"/>
              </a:buClr>
              <a:buFont typeface="Wingdings" charset="0"/>
              <a:buChar char="v"/>
            </a:pPr>
            <a:r>
              <a:rPr lang="fr-FR" sz="2000" dirty="0">
                <a:latin typeface="Century Gothic" charset="0"/>
                <a:ea typeface="Century Gothic" charset="0"/>
                <a:cs typeface="Century Gothic" charset="0"/>
              </a:rPr>
              <a:t>détailler la stratégie qui préside à la conduite du projet ;</a:t>
            </a:r>
          </a:p>
          <a:p>
            <a:pPr algn="just" eaLnBrk="1" hangingPunct="1">
              <a:lnSpc>
                <a:spcPct val="90000"/>
              </a:lnSpc>
              <a:buClr>
                <a:schemeClr val="accent2"/>
              </a:buClr>
              <a:buFont typeface="Wingdings" charset="0"/>
              <a:buChar char="v"/>
            </a:pPr>
            <a:endParaRPr lang="fr-FR" sz="900" dirty="0">
              <a:latin typeface="Century Gothic" charset="0"/>
              <a:ea typeface="Century Gothic" charset="0"/>
              <a:cs typeface="Century Gothic" charset="0"/>
            </a:endParaRPr>
          </a:p>
          <a:p>
            <a:pPr lvl="1" algn="just" eaLnBrk="1" hangingPunct="1">
              <a:lnSpc>
                <a:spcPct val="90000"/>
              </a:lnSpc>
              <a:buClr>
                <a:schemeClr val="accent2"/>
              </a:buClr>
              <a:buFont typeface="Wingdings" charset="0"/>
              <a:buChar char="v"/>
            </a:pPr>
            <a:r>
              <a:rPr lang="fr-FR" sz="2000" dirty="0">
                <a:latin typeface="Century Gothic" charset="0"/>
                <a:ea typeface="Century Gothic" charset="0"/>
                <a:cs typeface="Century Gothic" charset="0"/>
              </a:rPr>
              <a:t>planifier tous les besoins en hommes et en matériels  nécessaires à l</a:t>
            </a:r>
            <a:r>
              <a:rPr lang="ja-JP" altLang="fr-FR" sz="2000" dirty="0">
                <a:latin typeface="Century Gothic" charset="0"/>
                <a:ea typeface="ＭＳ Ｐゴシック" charset="0"/>
              </a:rPr>
              <a:t>’</a:t>
            </a:r>
            <a:r>
              <a:rPr lang="fr-FR" altLang="ja-JP" sz="2000" dirty="0">
                <a:latin typeface="Century Gothic" charset="0"/>
                <a:ea typeface="Century Gothic" charset="0"/>
                <a:cs typeface="Century Gothic" charset="0"/>
              </a:rPr>
              <a:t>activité ;</a:t>
            </a:r>
          </a:p>
          <a:p>
            <a:pPr algn="just" eaLnBrk="1" hangingPunct="1">
              <a:lnSpc>
                <a:spcPct val="90000"/>
              </a:lnSpc>
              <a:buClr>
                <a:schemeClr val="accent2"/>
              </a:buClr>
              <a:buFont typeface="Wingdings" charset="0"/>
              <a:buChar char="v"/>
            </a:pPr>
            <a:endParaRPr lang="fr-FR" sz="900" dirty="0">
              <a:latin typeface="Century Gothic" charset="0"/>
              <a:ea typeface="Century Gothic" charset="0"/>
              <a:cs typeface="Century Gothic" charset="0"/>
            </a:endParaRPr>
          </a:p>
          <a:p>
            <a:pPr lvl="1" algn="just" eaLnBrk="1" hangingPunct="1">
              <a:lnSpc>
                <a:spcPct val="90000"/>
              </a:lnSpc>
              <a:buClr>
                <a:srgbClr val="FF3300"/>
              </a:buClr>
              <a:buFont typeface="Wingdings" charset="0"/>
              <a:buChar char="v"/>
            </a:pPr>
            <a:r>
              <a:rPr lang="fr-FR" sz="2000" dirty="0">
                <a:latin typeface="Century Gothic" charset="0"/>
                <a:ea typeface="Century Gothic" charset="0"/>
                <a:cs typeface="Century Gothic" charset="0"/>
              </a:rPr>
              <a:t>évaluer les besoins financiers ;</a:t>
            </a:r>
          </a:p>
          <a:p>
            <a:pPr algn="just" eaLnBrk="1" hangingPunct="1">
              <a:lnSpc>
                <a:spcPct val="90000"/>
              </a:lnSpc>
              <a:buClr>
                <a:schemeClr val="accent2"/>
              </a:buClr>
              <a:buFont typeface="Wingdings" charset="0"/>
              <a:buChar char="v"/>
            </a:pPr>
            <a:endParaRPr lang="fr-FR" sz="900" dirty="0">
              <a:latin typeface="Century Gothic" charset="0"/>
              <a:ea typeface="Century Gothic" charset="0"/>
              <a:cs typeface="Century Gothic" charset="0"/>
            </a:endParaRPr>
          </a:p>
          <a:p>
            <a:pPr lvl="1" algn="just" eaLnBrk="1" hangingPunct="1">
              <a:lnSpc>
                <a:spcPct val="90000"/>
              </a:lnSpc>
              <a:buClr>
                <a:schemeClr val="accent2"/>
              </a:buClr>
              <a:buFont typeface="Wingdings" charset="0"/>
              <a:buChar char="v"/>
            </a:pPr>
            <a:r>
              <a:rPr lang="fr-FR" sz="2000" dirty="0">
                <a:latin typeface="Century Gothic" charset="0"/>
                <a:ea typeface="Century Gothic" charset="0"/>
                <a:cs typeface="Century Gothic" charset="0"/>
              </a:rPr>
              <a:t>proposer une estimation de la rentabilité future du projet ;</a:t>
            </a:r>
          </a:p>
          <a:p>
            <a:pPr algn="just" eaLnBrk="1" hangingPunct="1">
              <a:lnSpc>
                <a:spcPct val="90000"/>
              </a:lnSpc>
              <a:buClr>
                <a:schemeClr val="accent2"/>
              </a:buClr>
              <a:buFont typeface="Wingdings" charset="0"/>
              <a:buChar char="v"/>
            </a:pPr>
            <a:endParaRPr lang="fr-FR" sz="900" dirty="0">
              <a:latin typeface="Century Gothic" charset="0"/>
              <a:ea typeface="Century Gothic" charset="0"/>
              <a:cs typeface="Century Gothic" charset="0"/>
            </a:endParaRPr>
          </a:p>
          <a:p>
            <a:pPr lvl="1" algn="just" eaLnBrk="1" hangingPunct="1">
              <a:lnSpc>
                <a:spcPct val="90000"/>
              </a:lnSpc>
              <a:buClr>
                <a:srgbClr val="FF3300"/>
              </a:buClr>
              <a:buFont typeface="Wingdings" charset="0"/>
              <a:buChar char="v"/>
            </a:pPr>
            <a:r>
              <a:rPr lang="fr-FR" sz="2000" dirty="0">
                <a:latin typeface="Century Gothic" charset="0"/>
                <a:ea typeface="Century Gothic" charset="0"/>
                <a:cs typeface="Century Gothic" charset="0"/>
              </a:rPr>
              <a:t>proposer une valorisation globale du projet ou de l</a:t>
            </a:r>
            <a:r>
              <a:rPr lang="ja-JP" altLang="fr-FR" sz="2000" dirty="0">
                <a:latin typeface="Century Gothic" charset="0"/>
                <a:ea typeface="ＭＳ Ｐゴシック" charset="0"/>
              </a:rPr>
              <a:t>’</a:t>
            </a:r>
            <a:r>
              <a:rPr lang="fr-FR" altLang="ja-JP" sz="2000" dirty="0">
                <a:latin typeface="Century Gothic" charset="0"/>
                <a:ea typeface="Century Gothic" charset="0"/>
                <a:cs typeface="Century Gothic" charset="0"/>
              </a:rPr>
              <a:t>entreprise ;</a:t>
            </a:r>
            <a:endParaRPr lang="fr-FR" sz="2000" dirty="0">
              <a:latin typeface="Century Gothic" charset="0"/>
              <a:ea typeface="Century Gothic" charset="0"/>
              <a:cs typeface="Century Gothic"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Effect transition="in" filter="fade">
                                      <p:cBhvr>
                                        <p:cTn id="7" dur="1000"/>
                                        <p:tgtEl>
                                          <p:spTgt spid="64515">
                                            <p:txEl>
                                              <p:pRg st="1" end="1"/>
                                            </p:txEl>
                                          </p:spTgt>
                                        </p:tgtEl>
                                      </p:cBhvr>
                                    </p:animEffect>
                                    <p:anim calcmode="lin" valueType="num">
                                      <p:cBhvr>
                                        <p:cTn id="8" dur="1000" fill="hold"/>
                                        <p:tgtEl>
                                          <p:spTgt spid="6451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45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64515">
                                            <p:txEl>
                                              <p:pRg st="3" end="3"/>
                                            </p:txEl>
                                          </p:spTgt>
                                        </p:tgtEl>
                                        <p:attrNameLst>
                                          <p:attrName>style.visibility</p:attrName>
                                        </p:attrNameLst>
                                      </p:cBhvr>
                                      <p:to>
                                        <p:strVal val="visible"/>
                                      </p:to>
                                    </p:set>
                                    <p:animEffect transition="in" filter="fade">
                                      <p:cBhvr>
                                        <p:cTn id="14" dur="1000"/>
                                        <p:tgtEl>
                                          <p:spTgt spid="64515">
                                            <p:txEl>
                                              <p:pRg st="3" end="3"/>
                                            </p:txEl>
                                          </p:spTgt>
                                        </p:tgtEl>
                                      </p:cBhvr>
                                    </p:animEffect>
                                    <p:anim calcmode="lin" valueType="num">
                                      <p:cBhvr>
                                        <p:cTn id="15" dur="1000" fill="hold"/>
                                        <p:tgtEl>
                                          <p:spTgt spid="64515">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645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64515">
                                            <p:txEl>
                                              <p:pRg st="5" end="5"/>
                                            </p:txEl>
                                          </p:spTgt>
                                        </p:tgtEl>
                                        <p:attrNameLst>
                                          <p:attrName>style.visibility</p:attrName>
                                        </p:attrNameLst>
                                      </p:cBhvr>
                                      <p:to>
                                        <p:strVal val="visible"/>
                                      </p:to>
                                    </p:set>
                                    <p:animEffect transition="in" filter="fade">
                                      <p:cBhvr>
                                        <p:cTn id="21" dur="1000"/>
                                        <p:tgtEl>
                                          <p:spTgt spid="64515">
                                            <p:txEl>
                                              <p:pRg st="5" end="5"/>
                                            </p:txEl>
                                          </p:spTgt>
                                        </p:tgtEl>
                                      </p:cBhvr>
                                    </p:animEffect>
                                    <p:anim calcmode="lin" valueType="num">
                                      <p:cBhvr>
                                        <p:cTn id="22" dur="1000" fill="hold"/>
                                        <p:tgtEl>
                                          <p:spTgt spid="64515">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6451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64515">
                                            <p:txEl>
                                              <p:pRg st="7" end="7"/>
                                            </p:txEl>
                                          </p:spTgt>
                                        </p:tgtEl>
                                        <p:attrNameLst>
                                          <p:attrName>style.visibility</p:attrName>
                                        </p:attrNameLst>
                                      </p:cBhvr>
                                      <p:to>
                                        <p:strVal val="visible"/>
                                      </p:to>
                                    </p:set>
                                    <p:animEffect transition="in" filter="fade">
                                      <p:cBhvr>
                                        <p:cTn id="28" dur="1000"/>
                                        <p:tgtEl>
                                          <p:spTgt spid="64515">
                                            <p:txEl>
                                              <p:pRg st="7" end="7"/>
                                            </p:txEl>
                                          </p:spTgt>
                                        </p:tgtEl>
                                      </p:cBhvr>
                                    </p:animEffect>
                                    <p:anim calcmode="lin" valueType="num">
                                      <p:cBhvr>
                                        <p:cTn id="29" dur="1000" fill="hold"/>
                                        <p:tgtEl>
                                          <p:spTgt spid="64515">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6451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64515">
                                            <p:txEl>
                                              <p:pRg st="9" end="9"/>
                                            </p:txEl>
                                          </p:spTgt>
                                        </p:tgtEl>
                                        <p:attrNameLst>
                                          <p:attrName>style.visibility</p:attrName>
                                        </p:attrNameLst>
                                      </p:cBhvr>
                                      <p:to>
                                        <p:strVal val="visible"/>
                                      </p:to>
                                    </p:set>
                                    <p:animEffect transition="in" filter="fade">
                                      <p:cBhvr>
                                        <p:cTn id="35" dur="1000"/>
                                        <p:tgtEl>
                                          <p:spTgt spid="64515">
                                            <p:txEl>
                                              <p:pRg st="9" end="9"/>
                                            </p:txEl>
                                          </p:spTgt>
                                        </p:tgtEl>
                                      </p:cBhvr>
                                    </p:animEffect>
                                    <p:anim calcmode="lin" valueType="num">
                                      <p:cBhvr>
                                        <p:cTn id="36" dur="1000" fill="hold"/>
                                        <p:tgtEl>
                                          <p:spTgt spid="64515">
                                            <p:txEl>
                                              <p:pRg st="9" end="9"/>
                                            </p:txEl>
                                          </p:spTgt>
                                        </p:tgtEl>
                                        <p:attrNameLst>
                                          <p:attrName>ppt_x</p:attrName>
                                        </p:attrNameLst>
                                      </p:cBhvr>
                                      <p:tavLst>
                                        <p:tav tm="0">
                                          <p:val>
                                            <p:strVal val="#ppt_x"/>
                                          </p:val>
                                        </p:tav>
                                        <p:tav tm="100000">
                                          <p:val>
                                            <p:strVal val="#ppt_x"/>
                                          </p:val>
                                        </p:tav>
                                      </p:tavLst>
                                    </p:anim>
                                    <p:anim calcmode="lin" valueType="num">
                                      <p:cBhvr>
                                        <p:cTn id="37" dur="1000" fill="hold"/>
                                        <p:tgtEl>
                                          <p:spTgt spid="6451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nodeType="clickEffect">
                                  <p:stCondLst>
                                    <p:cond delay="0"/>
                                  </p:stCondLst>
                                  <p:childTnLst>
                                    <p:set>
                                      <p:cBhvr>
                                        <p:cTn id="41" dur="1" fill="hold">
                                          <p:stCondLst>
                                            <p:cond delay="0"/>
                                          </p:stCondLst>
                                        </p:cTn>
                                        <p:tgtEl>
                                          <p:spTgt spid="64515">
                                            <p:txEl>
                                              <p:pRg st="11" end="11"/>
                                            </p:txEl>
                                          </p:spTgt>
                                        </p:tgtEl>
                                        <p:attrNameLst>
                                          <p:attrName>style.visibility</p:attrName>
                                        </p:attrNameLst>
                                      </p:cBhvr>
                                      <p:to>
                                        <p:strVal val="visible"/>
                                      </p:to>
                                    </p:set>
                                    <p:animEffect transition="in" filter="fade">
                                      <p:cBhvr>
                                        <p:cTn id="42" dur="1000"/>
                                        <p:tgtEl>
                                          <p:spTgt spid="64515">
                                            <p:txEl>
                                              <p:pRg st="11" end="11"/>
                                            </p:txEl>
                                          </p:spTgt>
                                        </p:tgtEl>
                                      </p:cBhvr>
                                    </p:animEffect>
                                    <p:anim calcmode="lin" valueType="num">
                                      <p:cBhvr>
                                        <p:cTn id="43" dur="1000" fill="hold"/>
                                        <p:tgtEl>
                                          <p:spTgt spid="64515">
                                            <p:txEl>
                                              <p:pRg st="11" end="11"/>
                                            </p:txEl>
                                          </p:spTgt>
                                        </p:tgtEl>
                                        <p:attrNameLst>
                                          <p:attrName>ppt_x</p:attrName>
                                        </p:attrNameLst>
                                      </p:cBhvr>
                                      <p:tavLst>
                                        <p:tav tm="0">
                                          <p:val>
                                            <p:strVal val="#ppt_x"/>
                                          </p:val>
                                        </p:tav>
                                        <p:tav tm="100000">
                                          <p:val>
                                            <p:strVal val="#ppt_x"/>
                                          </p:val>
                                        </p:tav>
                                      </p:tavLst>
                                    </p:anim>
                                    <p:anim calcmode="lin" valueType="num">
                                      <p:cBhvr>
                                        <p:cTn id="44" dur="1000" fill="hold"/>
                                        <p:tgtEl>
                                          <p:spTgt spid="64515">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Title 1"/>
          <p:cNvSpPr>
            <a:spLocks noGrp="1"/>
          </p:cNvSpPr>
          <p:nvPr>
            <p:ph type="title"/>
          </p:nvPr>
        </p:nvSpPr>
        <p:spPr>
          <a:xfrm>
            <a:off x="468313" y="274638"/>
            <a:ext cx="8218487" cy="850900"/>
          </a:xfrm>
        </p:spPr>
        <p:txBody>
          <a:bodyPr/>
          <a:lstStyle/>
          <a:p>
            <a:r>
              <a:rPr lang="fr-FR" sz="2800" b="1">
                <a:solidFill>
                  <a:srgbClr val="000000"/>
                </a:solidFill>
                <a:latin typeface="Century Gothic" charset="0"/>
                <a:ea typeface="ＭＳ Ｐゴシック" charset="0"/>
              </a:rPr>
              <a:t>Le plan d</a:t>
            </a:r>
            <a:r>
              <a:rPr lang="ja-JP" altLang="fr-FR" sz="2800" b="1">
                <a:solidFill>
                  <a:srgbClr val="000000"/>
                </a:solidFill>
                <a:latin typeface="Century Gothic" charset="0"/>
                <a:ea typeface="ＭＳ Ｐゴシック" charset="0"/>
              </a:rPr>
              <a:t>’</a:t>
            </a:r>
            <a:r>
              <a:rPr lang="fr-FR" altLang="ja-JP" sz="2800" b="1">
                <a:solidFill>
                  <a:srgbClr val="000000"/>
                </a:solidFill>
                <a:latin typeface="Century Gothic" charset="0"/>
                <a:ea typeface="Century Gothic" charset="0"/>
                <a:cs typeface="Century Gothic" charset="0"/>
              </a:rPr>
              <a:t>affaires : formes et fond</a:t>
            </a:r>
            <a:endParaRPr lang="en-US" sz="2800" b="1">
              <a:solidFill>
                <a:srgbClr val="000000"/>
              </a:solidFill>
              <a:latin typeface="Franklin Gothic Book" charset="0"/>
              <a:ea typeface="MS PGothic" charset="0"/>
            </a:endParaRPr>
          </a:p>
        </p:txBody>
      </p:sp>
      <p:sp>
        <p:nvSpPr>
          <p:cNvPr id="3" name="Content Placeholder 2"/>
          <p:cNvSpPr>
            <a:spLocks noGrp="1"/>
          </p:cNvSpPr>
          <p:nvPr>
            <p:ph sz="quarter" idx="1"/>
          </p:nvPr>
        </p:nvSpPr>
        <p:spPr>
          <a:xfrm>
            <a:off x="323850" y="1125538"/>
            <a:ext cx="8362950" cy="5399087"/>
          </a:xfrm>
        </p:spPr>
        <p:txBody>
          <a:bodyPr/>
          <a:lstStyle/>
          <a:p>
            <a:pPr marL="812800" indent="-812800" eaLnBrk="1" hangingPunct="1">
              <a:lnSpc>
                <a:spcPct val="80000"/>
              </a:lnSpc>
              <a:buFontTx/>
              <a:buAutoNum type="romanUcPeriod"/>
              <a:defRPr/>
            </a:pPr>
            <a:r>
              <a:rPr lang="fr-FR" sz="2400" dirty="0" smtClean="0">
                <a:latin typeface="Century Gothic"/>
                <a:ea typeface="ＭＳ Ｐゴシック" charset="0"/>
                <a:cs typeface="Century Gothic"/>
              </a:rPr>
              <a:t>Règles de formes</a:t>
            </a:r>
          </a:p>
          <a:p>
            <a:pPr marL="812800" indent="-812800" eaLnBrk="1" hangingPunct="1">
              <a:lnSpc>
                <a:spcPct val="80000"/>
              </a:lnSpc>
              <a:buFontTx/>
              <a:buAutoNum type="romanUcPeriod"/>
              <a:defRPr/>
            </a:pPr>
            <a:endParaRPr lang="fr-FR" sz="1200" dirty="0" smtClean="0">
              <a:latin typeface="Century Gothic"/>
              <a:ea typeface="ＭＳ Ｐゴシック" charset="0"/>
              <a:cs typeface="Century Gothic"/>
            </a:endParaRPr>
          </a:p>
          <a:p>
            <a:pPr marL="812800" indent="-812800" eaLnBrk="1" hangingPunct="1">
              <a:lnSpc>
                <a:spcPct val="80000"/>
              </a:lnSpc>
              <a:buFontTx/>
              <a:buAutoNum type="romanUcPeriod"/>
              <a:defRPr/>
            </a:pPr>
            <a:r>
              <a:rPr lang="fr-FR" sz="2400" dirty="0" smtClean="0">
                <a:latin typeface="Century Gothic"/>
                <a:ea typeface="ＭＳ Ｐゴシック" charset="0"/>
                <a:cs typeface="Century Gothic"/>
              </a:rPr>
              <a:t>Contenu</a:t>
            </a:r>
          </a:p>
          <a:p>
            <a:pPr marL="812800" indent="-812800" eaLnBrk="1" hangingPunct="1">
              <a:lnSpc>
                <a:spcPct val="80000"/>
              </a:lnSpc>
              <a:buFontTx/>
              <a:buAutoNum type="romanUcPeriod"/>
              <a:defRPr/>
            </a:pPr>
            <a:endParaRPr lang="fr-FR" sz="1000" dirty="0" smtClean="0">
              <a:latin typeface="Century Gothic"/>
              <a:ea typeface="ＭＳ Ｐゴシック" charset="0"/>
              <a:cs typeface="Century Gothic"/>
            </a:endParaRPr>
          </a:p>
          <a:p>
            <a:pPr marL="1252538" lvl="1" indent="-260350" eaLnBrk="1" hangingPunct="1">
              <a:lnSpc>
                <a:spcPct val="80000"/>
              </a:lnSpc>
              <a:buFontTx/>
              <a:buNone/>
              <a:defRPr/>
            </a:pPr>
            <a:r>
              <a:rPr lang="fr-FR" sz="2000" dirty="0" smtClean="0">
                <a:latin typeface="Century Gothic"/>
                <a:ea typeface="ＭＳ Ｐゴシック" charset="0"/>
                <a:cs typeface="Century Gothic"/>
              </a:rPr>
              <a:t>	A/ Résumé</a:t>
            </a:r>
          </a:p>
          <a:p>
            <a:pPr marL="1252538" lvl="1" indent="-260350" eaLnBrk="1" hangingPunct="1">
              <a:lnSpc>
                <a:spcPct val="80000"/>
              </a:lnSpc>
              <a:buFontTx/>
              <a:buNone/>
              <a:defRPr/>
            </a:pPr>
            <a:endParaRPr lang="fr-FR" sz="900" dirty="0" smtClean="0">
              <a:latin typeface="Century Gothic"/>
              <a:ea typeface="ＭＳ Ｐゴシック" charset="0"/>
              <a:cs typeface="Century Gothic"/>
            </a:endParaRPr>
          </a:p>
          <a:p>
            <a:pPr marL="1252538" lvl="1" indent="-260350" eaLnBrk="1" hangingPunct="1">
              <a:lnSpc>
                <a:spcPct val="80000"/>
              </a:lnSpc>
              <a:buFontTx/>
              <a:buNone/>
              <a:defRPr/>
            </a:pPr>
            <a:r>
              <a:rPr lang="fr-FR" sz="2000" dirty="0" smtClean="0">
                <a:latin typeface="Century Gothic"/>
                <a:ea typeface="ＭＳ Ｐゴシック" charset="0"/>
                <a:cs typeface="Century Gothic"/>
              </a:rPr>
              <a:t>	B/ La genèse du projet</a:t>
            </a:r>
          </a:p>
          <a:p>
            <a:pPr marL="1252538" lvl="1" indent="-260350" eaLnBrk="1" hangingPunct="1">
              <a:lnSpc>
                <a:spcPct val="80000"/>
              </a:lnSpc>
              <a:buFontTx/>
              <a:buNone/>
              <a:defRPr/>
            </a:pPr>
            <a:endParaRPr lang="fr-FR" sz="900" dirty="0" smtClean="0">
              <a:latin typeface="Century Gothic"/>
              <a:ea typeface="ＭＳ Ｐゴシック" charset="0"/>
              <a:cs typeface="Century Gothic"/>
            </a:endParaRPr>
          </a:p>
          <a:p>
            <a:pPr marL="1252538" lvl="1" indent="-260350" eaLnBrk="1" hangingPunct="1">
              <a:lnSpc>
                <a:spcPct val="80000"/>
              </a:lnSpc>
              <a:buFontTx/>
              <a:buNone/>
              <a:defRPr/>
            </a:pPr>
            <a:r>
              <a:rPr lang="fr-FR" sz="2000" dirty="0" smtClean="0">
                <a:latin typeface="Century Gothic"/>
                <a:ea typeface="ＭＳ Ｐゴシック" charset="0"/>
                <a:cs typeface="Century Gothic"/>
              </a:rPr>
              <a:t>	C/ L</a:t>
            </a:r>
            <a:r>
              <a:rPr lang="ja-JP" altLang="fr-FR" sz="2000" dirty="0" smtClean="0">
                <a:latin typeface="Century Gothic"/>
                <a:ea typeface="ＭＳ Ｐゴシック" charset="0"/>
                <a:cs typeface="Century Gothic"/>
              </a:rPr>
              <a:t>’</a:t>
            </a:r>
            <a:r>
              <a:rPr lang="fr-FR" altLang="ja-JP" sz="2000" dirty="0" smtClean="0">
                <a:latin typeface="Century Gothic"/>
                <a:ea typeface="ＭＳ Ｐゴシック" charset="0"/>
                <a:cs typeface="Century Gothic"/>
              </a:rPr>
              <a:t>équipe</a:t>
            </a:r>
          </a:p>
          <a:p>
            <a:pPr marL="1252538" lvl="1" indent="-260350" eaLnBrk="1" hangingPunct="1">
              <a:lnSpc>
                <a:spcPct val="80000"/>
              </a:lnSpc>
              <a:buFontTx/>
              <a:buNone/>
              <a:defRPr/>
            </a:pPr>
            <a:endParaRPr lang="fr-FR" sz="900" dirty="0" smtClean="0">
              <a:latin typeface="Century Gothic"/>
              <a:ea typeface="ＭＳ Ｐゴシック" charset="0"/>
              <a:cs typeface="Century Gothic"/>
            </a:endParaRPr>
          </a:p>
          <a:p>
            <a:pPr marL="1252538" lvl="1" indent="-260350" eaLnBrk="1" hangingPunct="1">
              <a:lnSpc>
                <a:spcPct val="80000"/>
              </a:lnSpc>
              <a:buFontTx/>
              <a:buNone/>
              <a:defRPr/>
            </a:pPr>
            <a:r>
              <a:rPr lang="fr-FR" sz="2000" dirty="0" smtClean="0">
                <a:latin typeface="Century Gothic"/>
                <a:ea typeface="ＭＳ Ｐゴシック" charset="0"/>
                <a:cs typeface="Century Gothic"/>
              </a:rPr>
              <a:t>	D/ L</a:t>
            </a:r>
            <a:r>
              <a:rPr lang="ja-JP" altLang="fr-FR" sz="2000" dirty="0" smtClean="0">
                <a:latin typeface="Century Gothic"/>
                <a:ea typeface="ＭＳ Ｐゴシック" charset="0"/>
                <a:cs typeface="Century Gothic"/>
              </a:rPr>
              <a:t>’</a:t>
            </a:r>
            <a:r>
              <a:rPr lang="fr-FR" altLang="ja-JP" sz="2000" dirty="0" smtClean="0">
                <a:latin typeface="Century Gothic"/>
                <a:ea typeface="ＭＳ Ｐゴシック" charset="0"/>
                <a:cs typeface="Century Gothic"/>
              </a:rPr>
              <a:t>analyse du marché</a:t>
            </a:r>
          </a:p>
          <a:p>
            <a:pPr marL="1252538" lvl="1" indent="-260350" eaLnBrk="1" hangingPunct="1">
              <a:lnSpc>
                <a:spcPct val="80000"/>
              </a:lnSpc>
              <a:buFontTx/>
              <a:buNone/>
              <a:defRPr/>
            </a:pPr>
            <a:endParaRPr lang="fr-FR" sz="900" dirty="0" smtClean="0">
              <a:latin typeface="Century Gothic"/>
              <a:ea typeface="ＭＳ Ｐゴシック" charset="0"/>
              <a:cs typeface="Century Gothic"/>
            </a:endParaRPr>
          </a:p>
          <a:p>
            <a:pPr marL="1252538" lvl="1" indent="-260350" eaLnBrk="1" hangingPunct="1">
              <a:lnSpc>
                <a:spcPct val="80000"/>
              </a:lnSpc>
              <a:buFontTx/>
              <a:buNone/>
              <a:defRPr/>
            </a:pPr>
            <a:r>
              <a:rPr lang="fr-FR" sz="2000" dirty="0" smtClean="0">
                <a:latin typeface="Century Gothic"/>
                <a:ea typeface="ＭＳ Ｐゴシック" charset="0"/>
                <a:cs typeface="Century Gothic"/>
              </a:rPr>
              <a:t>	E/ Le produit ou le service offerts</a:t>
            </a:r>
          </a:p>
          <a:p>
            <a:pPr marL="1252538" lvl="1" indent="-260350" eaLnBrk="1" hangingPunct="1">
              <a:lnSpc>
                <a:spcPct val="80000"/>
              </a:lnSpc>
              <a:buFontTx/>
              <a:buNone/>
              <a:defRPr/>
            </a:pPr>
            <a:endParaRPr lang="fr-FR" sz="900" dirty="0" smtClean="0">
              <a:latin typeface="Century Gothic"/>
              <a:ea typeface="ＭＳ Ｐゴシック" charset="0"/>
              <a:cs typeface="Century Gothic"/>
            </a:endParaRPr>
          </a:p>
          <a:p>
            <a:pPr marL="1252538" lvl="1" indent="-260350" eaLnBrk="1" hangingPunct="1">
              <a:lnSpc>
                <a:spcPct val="80000"/>
              </a:lnSpc>
              <a:buFontTx/>
              <a:buNone/>
              <a:defRPr/>
            </a:pPr>
            <a:r>
              <a:rPr lang="fr-FR" sz="2000" dirty="0" smtClean="0">
                <a:latin typeface="Century Gothic"/>
                <a:ea typeface="ＭＳ Ｐゴシック" charset="0"/>
                <a:cs typeface="Century Gothic"/>
              </a:rPr>
              <a:t>	F/ Stratégie globale</a:t>
            </a:r>
          </a:p>
          <a:p>
            <a:pPr marL="1252538" lvl="1" indent="-260350" eaLnBrk="1" hangingPunct="1">
              <a:lnSpc>
                <a:spcPct val="80000"/>
              </a:lnSpc>
              <a:buFontTx/>
              <a:buNone/>
              <a:defRPr/>
            </a:pPr>
            <a:endParaRPr lang="fr-FR" sz="1000" dirty="0" smtClean="0">
              <a:latin typeface="Century Gothic"/>
              <a:ea typeface="ＭＳ Ｐゴシック" charset="0"/>
              <a:cs typeface="Century Gothic"/>
            </a:endParaRPr>
          </a:p>
          <a:p>
            <a:pPr marL="1252538" lvl="1" indent="-260350" eaLnBrk="1" hangingPunct="1">
              <a:lnSpc>
                <a:spcPct val="80000"/>
              </a:lnSpc>
              <a:buFontTx/>
              <a:buNone/>
              <a:defRPr/>
            </a:pPr>
            <a:r>
              <a:rPr lang="fr-FR" sz="2000" dirty="0" smtClean="0">
                <a:latin typeface="Century Gothic"/>
                <a:ea typeface="ＭＳ Ｐゴシック" charset="0"/>
                <a:cs typeface="Century Gothic"/>
              </a:rPr>
              <a:t>	G/ Stratégie commerciale</a:t>
            </a:r>
          </a:p>
          <a:p>
            <a:pPr marL="1252538" lvl="1" indent="-260350" eaLnBrk="1" hangingPunct="1">
              <a:lnSpc>
                <a:spcPct val="80000"/>
              </a:lnSpc>
              <a:buFontTx/>
              <a:buNone/>
              <a:defRPr/>
            </a:pPr>
            <a:endParaRPr lang="fr-FR" sz="1000" dirty="0" smtClean="0">
              <a:latin typeface="Century Gothic"/>
              <a:ea typeface="ＭＳ Ｐゴシック" charset="0"/>
              <a:cs typeface="Century Gothic"/>
            </a:endParaRPr>
          </a:p>
          <a:p>
            <a:pPr marL="1252538" lvl="1" indent="-260350" eaLnBrk="1" hangingPunct="1">
              <a:lnSpc>
                <a:spcPct val="80000"/>
              </a:lnSpc>
              <a:buFontTx/>
              <a:buNone/>
              <a:defRPr/>
            </a:pPr>
            <a:r>
              <a:rPr lang="fr-FR" sz="2000" dirty="0" smtClean="0">
                <a:latin typeface="Century Gothic"/>
                <a:ea typeface="ＭＳ Ｐゴシック" charset="0"/>
                <a:cs typeface="Century Gothic"/>
              </a:rPr>
              <a:t>	H/ Les moyens</a:t>
            </a:r>
          </a:p>
          <a:p>
            <a:pPr marL="1252538" lvl="1" indent="-260350" eaLnBrk="1" hangingPunct="1">
              <a:lnSpc>
                <a:spcPct val="80000"/>
              </a:lnSpc>
              <a:buFontTx/>
              <a:buNone/>
              <a:defRPr/>
            </a:pPr>
            <a:endParaRPr lang="fr-FR" sz="1000" dirty="0" smtClean="0">
              <a:latin typeface="Century Gothic"/>
              <a:ea typeface="ＭＳ Ｐゴシック" charset="0"/>
              <a:cs typeface="Century Gothic"/>
            </a:endParaRPr>
          </a:p>
          <a:p>
            <a:pPr marL="812800" indent="-812800" eaLnBrk="1" hangingPunct="1">
              <a:lnSpc>
                <a:spcPct val="80000"/>
              </a:lnSpc>
              <a:buFontTx/>
              <a:buNone/>
              <a:defRPr/>
            </a:pPr>
            <a:r>
              <a:rPr lang="fr-FR" sz="2000" dirty="0" smtClean="0">
                <a:latin typeface="Century Gothic"/>
                <a:ea typeface="ＭＳ Ｐゴシック" charset="0"/>
                <a:cs typeface="Century Gothic"/>
              </a:rPr>
              <a:t>	 	       I/ Le dossier financier</a:t>
            </a:r>
          </a:p>
          <a:p>
            <a:pPr>
              <a:defRPr/>
            </a:pPr>
            <a:endParaRPr lang="en-US" dirty="0"/>
          </a:p>
        </p:txBody>
      </p:sp>
      <p:sp>
        <p:nvSpPr>
          <p:cNvPr id="139267" name="Slide Number Placeholder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BF5C9236-8599-0F49-A50B-CDC750B7101C}" type="slidenum">
              <a:rPr lang="fr-FR"/>
              <a:pPr/>
              <a:t>35</a:t>
            </a:fld>
            <a:endParaRPr lang="fr-F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Slide Number Placeholder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13EE2B38-E41C-8342-BC71-3A8957C19413}" type="slidenum">
              <a:rPr lang="fr-FR"/>
              <a:pPr/>
              <a:t>36</a:t>
            </a:fld>
            <a:endParaRPr lang="fr-FR"/>
          </a:p>
        </p:txBody>
      </p:sp>
      <p:sp>
        <p:nvSpPr>
          <p:cNvPr id="5" name="Rectangle 2"/>
          <p:cNvSpPr>
            <a:spLocks noGrp="1" noChangeArrowheads="1"/>
          </p:cNvSpPr>
          <p:nvPr>
            <p:ph sz="quarter" idx="1"/>
          </p:nvPr>
        </p:nvSpPr>
        <p:spPr>
          <a:xfrm>
            <a:off x="395288" y="404813"/>
            <a:ext cx="8291512" cy="5614987"/>
          </a:xfrm>
          <a:ln>
            <a:solidFill>
              <a:schemeClr val="hlink"/>
            </a:solidFill>
            <a:miter lim="800000"/>
            <a:headEnd/>
            <a:tailEnd/>
          </a:ln>
        </p:spPr>
        <p:txBody>
          <a:bodyPr/>
          <a:lstStyle/>
          <a:p>
            <a:pPr marL="0" indent="0" algn="ctr" eaLnBrk="1" hangingPunct="1">
              <a:buNone/>
            </a:pPr>
            <a:r>
              <a:rPr lang="fr-FR" sz="2800" b="1" dirty="0">
                <a:latin typeface="Century Gothic"/>
                <a:ea typeface="ＭＳ Ｐゴシック" charset="0"/>
                <a:cs typeface="Century Gothic"/>
              </a:rPr>
              <a:t>Règles de </a:t>
            </a:r>
            <a:r>
              <a:rPr lang="fr-FR" sz="2800" b="1" dirty="0" smtClean="0">
                <a:latin typeface="Century Gothic"/>
                <a:ea typeface="ＭＳ Ｐゴシック" charset="0"/>
                <a:cs typeface="Century Gothic"/>
              </a:rPr>
              <a:t>forme</a:t>
            </a:r>
          </a:p>
          <a:p>
            <a:pPr marL="0" indent="0">
              <a:buNone/>
              <a:defRPr/>
            </a:pPr>
            <a:r>
              <a:rPr lang="fr-FR" sz="2000" dirty="0">
                <a:latin typeface="Century Gothic"/>
                <a:cs typeface="Century Gothic"/>
              </a:rPr>
              <a:t>Un plan d</a:t>
            </a:r>
            <a:r>
              <a:rPr lang="ja-JP" altLang="fr-FR" sz="2000" dirty="0">
                <a:latin typeface="Century Gothic"/>
                <a:cs typeface="Century Gothic"/>
              </a:rPr>
              <a:t>’</a:t>
            </a:r>
            <a:r>
              <a:rPr lang="fr-FR" sz="2000" dirty="0">
                <a:latin typeface="Century Gothic"/>
                <a:cs typeface="Century Gothic"/>
              </a:rPr>
              <a:t>affaires peut se présenter sous différentes formes mais indique nécessairement :</a:t>
            </a:r>
          </a:p>
          <a:p>
            <a:pPr>
              <a:buFont typeface="Wingdings" charset="0"/>
              <a:buNone/>
              <a:defRPr/>
            </a:pPr>
            <a:endParaRPr lang="fr-FR" sz="1100" dirty="0">
              <a:latin typeface="Century Gothic"/>
              <a:cs typeface="Century Gothic"/>
            </a:endParaRPr>
          </a:p>
          <a:p>
            <a:pPr lvl="1">
              <a:buClr>
                <a:schemeClr val="hlink"/>
              </a:buClr>
              <a:buFont typeface="Wingdings" charset="0"/>
              <a:buChar char="v"/>
              <a:defRPr/>
            </a:pPr>
            <a:r>
              <a:rPr lang="fr-FR" sz="2000" dirty="0">
                <a:latin typeface="Century Gothic"/>
                <a:cs typeface="Century Gothic"/>
              </a:rPr>
              <a:t>d</a:t>
            </a:r>
            <a:r>
              <a:rPr lang="ja-JP" altLang="fr-FR" sz="2000" dirty="0">
                <a:latin typeface="Century Gothic"/>
                <a:cs typeface="Century Gothic"/>
              </a:rPr>
              <a:t>’</a:t>
            </a:r>
            <a:r>
              <a:rPr lang="fr-FR" sz="2000" dirty="0">
                <a:latin typeface="Century Gothic"/>
                <a:cs typeface="Century Gothic"/>
              </a:rPr>
              <a:t>où l</a:t>
            </a:r>
            <a:r>
              <a:rPr lang="ja-JP" altLang="fr-FR" sz="2000" dirty="0">
                <a:latin typeface="Century Gothic"/>
                <a:cs typeface="Century Gothic"/>
              </a:rPr>
              <a:t>’</a:t>
            </a:r>
            <a:r>
              <a:rPr lang="fr-FR" sz="2000" dirty="0">
                <a:latin typeface="Century Gothic"/>
                <a:cs typeface="Century Gothic"/>
              </a:rPr>
              <a:t>entreprise part (ou le projet</a:t>
            </a:r>
            <a:r>
              <a:rPr lang="fr-FR" sz="2000" dirty="0" smtClean="0">
                <a:latin typeface="Century Gothic"/>
                <a:cs typeface="Century Gothic"/>
              </a:rPr>
              <a:t>)</a:t>
            </a:r>
            <a:endParaRPr lang="fr-FR" sz="900" dirty="0">
              <a:latin typeface="Century Gothic"/>
              <a:cs typeface="Century Gothic"/>
            </a:endParaRPr>
          </a:p>
          <a:p>
            <a:pPr lvl="1">
              <a:buClr>
                <a:schemeClr val="hlink"/>
              </a:buClr>
              <a:buFont typeface="Wingdings" charset="0"/>
              <a:buChar char="v"/>
              <a:defRPr/>
            </a:pPr>
            <a:r>
              <a:rPr lang="fr-FR" sz="2000" dirty="0">
                <a:latin typeface="Century Gothic"/>
                <a:cs typeface="Century Gothic"/>
              </a:rPr>
              <a:t>où elle </a:t>
            </a:r>
            <a:r>
              <a:rPr lang="fr-FR" sz="2000" dirty="0" smtClean="0">
                <a:latin typeface="Century Gothic"/>
                <a:cs typeface="Century Gothic"/>
              </a:rPr>
              <a:t>va</a:t>
            </a:r>
            <a:endParaRPr lang="fr-FR" sz="900" dirty="0">
              <a:latin typeface="Century Gothic"/>
              <a:cs typeface="Century Gothic"/>
            </a:endParaRPr>
          </a:p>
          <a:p>
            <a:pPr lvl="1">
              <a:buClr>
                <a:schemeClr val="hlink"/>
              </a:buClr>
              <a:buFont typeface="Wingdings" charset="0"/>
              <a:buChar char="v"/>
              <a:defRPr/>
            </a:pPr>
            <a:r>
              <a:rPr lang="fr-FR" sz="2000" dirty="0">
                <a:latin typeface="Century Gothic"/>
                <a:cs typeface="Century Gothic"/>
              </a:rPr>
              <a:t>comment elle va y </a:t>
            </a:r>
            <a:r>
              <a:rPr lang="fr-FR" sz="2000" dirty="0" smtClean="0">
                <a:latin typeface="Century Gothic"/>
                <a:cs typeface="Century Gothic"/>
              </a:rPr>
              <a:t>aller</a:t>
            </a:r>
            <a:endParaRPr lang="fr-FR" sz="900" dirty="0">
              <a:latin typeface="Century Gothic"/>
              <a:cs typeface="Century Gothic"/>
            </a:endParaRPr>
          </a:p>
          <a:p>
            <a:pPr lvl="1">
              <a:buClr>
                <a:schemeClr val="hlink"/>
              </a:buClr>
              <a:buFont typeface="Wingdings" charset="0"/>
              <a:buChar char="v"/>
              <a:defRPr/>
            </a:pPr>
            <a:r>
              <a:rPr lang="fr-FR" sz="2000" dirty="0">
                <a:latin typeface="Century Gothic"/>
                <a:cs typeface="Century Gothic"/>
              </a:rPr>
              <a:t>une fois </a:t>
            </a:r>
            <a:r>
              <a:rPr lang="fr-FR" sz="2000" dirty="0" err="1">
                <a:latin typeface="Century Gothic"/>
                <a:cs typeface="Century Gothic"/>
              </a:rPr>
              <a:t>qu</a:t>
            </a:r>
            <a:r>
              <a:rPr lang="ja-JP" altLang="fr-FR" sz="2000" dirty="0">
                <a:latin typeface="Century Gothic"/>
                <a:cs typeface="Century Gothic"/>
              </a:rPr>
              <a:t>’</a:t>
            </a:r>
            <a:r>
              <a:rPr lang="fr-FR" sz="2000" dirty="0">
                <a:latin typeface="Century Gothic"/>
                <a:cs typeface="Century Gothic"/>
              </a:rPr>
              <a:t>elle y sera, à quoi elle </a:t>
            </a:r>
            <a:r>
              <a:rPr lang="fr-FR" sz="2000" dirty="0" smtClean="0">
                <a:latin typeface="Century Gothic"/>
                <a:cs typeface="Century Gothic"/>
              </a:rPr>
              <a:t>ressemblera</a:t>
            </a:r>
          </a:p>
          <a:p>
            <a:pPr marL="319088" lvl="1" indent="0">
              <a:buClr>
                <a:schemeClr val="hlink"/>
              </a:buClr>
              <a:buNone/>
              <a:defRPr/>
            </a:pPr>
            <a:endParaRPr lang="fr-FR" sz="2000" b="1" dirty="0">
              <a:latin typeface="Century Gothic"/>
              <a:cs typeface="Century Gothic"/>
            </a:endParaRPr>
          </a:p>
          <a:p>
            <a:pPr marL="319088" lvl="1" indent="0">
              <a:buClr>
                <a:schemeClr val="hlink"/>
              </a:buClr>
              <a:buNone/>
              <a:defRPr/>
            </a:pPr>
            <a:r>
              <a:rPr lang="fr-FR" sz="2000" b="1" dirty="0" smtClean="0">
                <a:latin typeface="Century Gothic"/>
                <a:cs typeface="Century Gothic"/>
              </a:rPr>
              <a:t>Le document doit être  : </a:t>
            </a:r>
            <a:endParaRPr lang="fr-FR" sz="2000" b="1" dirty="0">
              <a:latin typeface="Century Gothic"/>
              <a:cs typeface="Century Gothic"/>
            </a:endParaRPr>
          </a:p>
          <a:p>
            <a:pPr>
              <a:buClr>
                <a:schemeClr val="hlink"/>
              </a:buClr>
              <a:buFont typeface="Wingdings" charset="0"/>
              <a:buChar char="v"/>
              <a:defRPr/>
            </a:pPr>
            <a:r>
              <a:rPr lang="fr-FR" sz="2000" dirty="0">
                <a:latin typeface="Century Gothic"/>
                <a:cs typeface="Century Gothic"/>
              </a:rPr>
              <a:t>concis  = 25 à 40 pages maximum </a:t>
            </a:r>
            <a:r>
              <a:rPr lang="fr-FR" sz="2000" dirty="0" smtClean="0">
                <a:latin typeface="Century Gothic"/>
                <a:cs typeface="Century Gothic"/>
              </a:rPr>
              <a:t>;</a:t>
            </a:r>
            <a:endParaRPr lang="fr-FR" sz="2000" dirty="0">
              <a:latin typeface="Century Gothic"/>
              <a:cs typeface="Century Gothic"/>
            </a:endParaRPr>
          </a:p>
          <a:p>
            <a:pPr>
              <a:buClr>
                <a:schemeClr val="hlink"/>
              </a:buClr>
              <a:buFont typeface="Wingdings" charset="0"/>
              <a:buChar char="v"/>
              <a:defRPr/>
            </a:pPr>
            <a:r>
              <a:rPr lang="fr-FR" sz="2000" dirty="0">
                <a:latin typeface="Century Gothic"/>
                <a:cs typeface="Century Gothic"/>
              </a:rPr>
              <a:t>concret = données réalistes en cohérence avec le projet et opérationnelles </a:t>
            </a:r>
            <a:r>
              <a:rPr lang="fr-FR" sz="2000" dirty="0" smtClean="0">
                <a:latin typeface="Century Gothic"/>
                <a:cs typeface="Century Gothic"/>
              </a:rPr>
              <a:t>;</a:t>
            </a:r>
            <a:endParaRPr lang="fr-FR" sz="2000" dirty="0">
              <a:latin typeface="Century Gothic"/>
              <a:cs typeface="Century Gothic"/>
            </a:endParaRPr>
          </a:p>
          <a:p>
            <a:pPr>
              <a:buClr>
                <a:schemeClr val="hlink"/>
              </a:buClr>
              <a:buFont typeface="Wingdings" charset="0"/>
              <a:buChar char="v"/>
              <a:defRPr/>
            </a:pPr>
            <a:r>
              <a:rPr lang="fr-FR" sz="2000" dirty="0">
                <a:latin typeface="Century Gothic"/>
                <a:cs typeface="Century Gothic"/>
              </a:rPr>
              <a:t>cohérent = données cohérentes entre elles </a:t>
            </a:r>
            <a:r>
              <a:rPr lang="fr-FR" sz="2000" dirty="0" smtClean="0">
                <a:latin typeface="Century Gothic"/>
                <a:cs typeface="Century Gothic"/>
              </a:rPr>
              <a:t>;</a:t>
            </a:r>
            <a:endParaRPr lang="fr-FR" sz="2000" dirty="0">
              <a:latin typeface="Century Gothic"/>
              <a:cs typeface="Century Gothic"/>
            </a:endParaRPr>
          </a:p>
          <a:p>
            <a:pPr>
              <a:buClr>
                <a:schemeClr val="hlink"/>
              </a:buClr>
              <a:buFont typeface="Wingdings" charset="0"/>
              <a:buChar char="v"/>
              <a:defRPr/>
            </a:pPr>
            <a:r>
              <a:rPr lang="fr-FR" sz="2000" dirty="0">
                <a:latin typeface="Century Gothic"/>
                <a:cs typeface="Century Gothic"/>
              </a:rPr>
              <a:t>hiérarchisé = points clés soulignés</a:t>
            </a:r>
          </a:p>
          <a:p>
            <a:pPr marL="0" indent="0" algn="ctr" eaLnBrk="1" hangingPunct="1">
              <a:buNone/>
            </a:pPr>
            <a:endParaRPr lang="fr-FR" sz="2800" b="1" dirty="0">
              <a:latin typeface="Century Gothic"/>
              <a:ea typeface="ＭＳ Ｐゴシック" charset="0"/>
              <a:cs typeface="Century Gothic"/>
            </a:endParaRP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Content Placeholder 2"/>
          <p:cNvSpPr>
            <a:spLocks noGrp="1"/>
          </p:cNvSpPr>
          <p:nvPr>
            <p:ph sz="quarter" idx="1"/>
          </p:nvPr>
        </p:nvSpPr>
        <p:spPr>
          <a:xfrm>
            <a:off x="251520" y="1052736"/>
            <a:ext cx="8435280" cy="4967064"/>
          </a:xfrm>
        </p:spPr>
        <p:txBody>
          <a:bodyPr/>
          <a:lstStyle/>
          <a:p>
            <a:pPr algn="just">
              <a:defRPr/>
            </a:pPr>
            <a:endParaRPr lang="fr-FR" sz="2000" dirty="0" smtClean="0">
              <a:latin typeface="Century Gothic"/>
              <a:cs typeface="Century Gothic"/>
            </a:endParaRPr>
          </a:p>
          <a:p>
            <a:pPr algn="just">
              <a:defRPr/>
            </a:pPr>
            <a:r>
              <a:rPr lang="fr-FR" sz="2000" dirty="0" smtClean="0">
                <a:latin typeface="Century Gothic"/>
                <a:cs typeface="Century Gothic"/>
              </a:rPr>
              <a:t>Un </a:t>
            </a:r>
            <a:r>
              <a:rPr lang="fr-FR" sz="2000" dirty="0">
                <a:latin typeface="Century Gothic"/>
                <a:cs typeface="Century Gothic"/>
              </a:rPr>
              <a:t>plan d</a:t>
            </a:r>
            <a:r>
              <a:rPr lang="ja-JP" altLang="fr-FR" sz="2000" dirty="0">
                <a:latin typeface="Century Gothic"/>
                <a:cs typeface="Century Gothic"/>
              </a:rPr>
              <a:t>’</a:t>
            </a:r>
            <a:r>
              <a:rPr lang="fr-FR" sz="2000" dirty="0">
                <a:latin typeface="Century Gothic"/>
                <a:cs typeface="Century Gothic"/>
              </a:rPr>
              <a:t>affaires trop long a de fortes chances de ne pas être lu et donc n</a:t>
            </a:r>
            <a:r>
              <a:rPr lang="ja-JP" altLang="fr-FR" sz="2000" dirty="0">
                <a:latin typeface="Century Gothic"/>
                <a:cs typeface="Century Gothic"/>
              </a:rPr>
              <a:t>’</a:t>
            </a:r>
            <a:r>
              <a:rPr lang="fr-FR" sz="2000" dirty="0">
                <a:latin typeface="Century Gothic"/>
                <a:cs typeface="Century Gothic"/>
              </a:rPr>
              <a:t>a aucun intérêt.</a:t>
            </a:r>
          </a:p>
          <a:p>
            <a:pPr algn="just">
              <a:defRPr/>
            </a:pPr>
            <a:endParaRPr lang="fr-FR" sz="2000" dirty="0">
              <a:latin typeface="Century Gothic"/>
              <a:cs typeface="Century Gothic"/>
            </a:endParaRPr>
          </a:p>
          <a:p>
            <a:pPr algn="just">
              <a:defRPr/>
            </a:pPr>
            <a:r>
              <a:rPr lang="fr-FR" sz="2000" dirty="0">
                <a:latin typeface="Century Gothic"/>
                <a:cs typeface="Century Gothic"/>
              </a:rPr>
              <a:t>Il est toujours possible d</a:t>
            </a:r>
            <a:r>
              <a:rPr lang="ja-JP" altLang="fr-FR" sz="2000" dirty="0">
                <a:latin typeface="Century Gothic"/>
                <a:cs typeface="Century Gothic"/>
              </a:rPr>
              <a:t>’</a:t>
            </a:r>
            <a:r>
              <a:rPr lang="fr-FR" sz="2000" dirty="0">
                <a:latin typeface="Century Gothic"/>
                <a:cs typeface="Century Gothic"/>
              </a:rPr>
              <a:t>apporter, rapidement, un complément d</a:t>
            </a:r>
            <a:r>
              <a:rPr lang="ja-JP" altLang="fr-FR" sz="2000" dirty="0">
                <a:latin typeface="Century Gothic"/>
                <a:cs typeface="Century Gothic"/>
              </a:rPr>
              <a:t>’</a:t>
            </a:r>
            <a:r>
              <a:rPr lang="fr-FR" sz="2000" dirty="0">
                <a:latin typeface="Century Gothic"/>
                <a:cs typeface="Century Gothic"/>
              </a:rPr>
              <a:t>information au lecteur du document si celui-ci en fait la demande.</a:t>
            </a:r>
          </a:p>
          <a:p>
            <a:pPr algn="just">
              <a:defRPr/>
            </a:pPr>
            <a:endParaRPr lang="fr-FR" sz="2000" dirty="0">
              <a:latin typeface="Century Gothic"/>
              <a:cs typeface="Century Gothic"/>
            </a:endParaRPr>
          </a:p>
          <a:p>
            <a:pPr algn="just">
              <a:defRPr/>
            </a:pPr>
            <a:r>
              <a:rPr lang="fr-FR" sz="2000" dirty="0">
                <a:latin typeface="Century Gothic"/>
                <a:cs typeface="Century Gothic"/>
              </a:rPr>
              <a:t>Lors d</a:t>
            </a:r>
            <a:r>
              <a:rPr lang="ja-JP" altLang="fr-FR" sz="2000" dirty="0">
                <a:latin typeface="Century Gothic"/>
                <a:cs typeface="Century Gothic"/>
              </a:rPr>
              <a:t>’</a:t>
            </a:r>
            <a:r>
              <a:rPr lang="fr-FR" sz="2000" dirty="0">
                <a:latin typeface="Century Gothic"/>
                <a:cs typeface="Century Gothic"/>
              </a:rPr>
              <a:t>une présentation orale il faut être en mesure d</a:t>
            </a:r>
            <a:r>
              <a:rPr lang="ja-JP" altLang="fr-FR" sz="2000" dirty="0">
                <a:latin typeface="Century Gothic"/>
                <a:cs typeface="Century Gothic"/>
              </a:rPr>
              <a:t>’</a:t>
            </a:r>
            <a:r>
              <a:rPr lang="fr-FR" sz="2000" dirty="0">
                <a:latin typeface="Century Gothic"/>
                <a:cs typeface="Century Gothic"/>
              </a:rPr>
              <a:t>apporter des informations complémentaires.</a:t>
            </a:r>
          </a:p>
        </p:txBody>
      </p:sp>
      <p:sp>
        <p:nvSpPr>
          <p:cNvPr id="141315" name="Slide Number Placeholder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0167D18F-AA6C-F54B-B1CD-E5B02E85A348}" type="slidenum">
              <a:rPr lang="fr-FR"/>
              <a:pPr/>
              <a:t>37</a:t>
            </a:fld>
            <a:endParaRPr lang="fr-FR"/>
          </a:p>
        </p:txBody>
      </p:sp>
      <p:sp>
        <p:nvSpPr>
          <p:cNvPr id="2" name="TextBox 1"/>
          <p:cNvSpPr txBox="1"/>
          <p:nvPr/>
        </p:nvSpPr>
        <p:spPr>
          <a:xfrm>
            <a:off x="2123728" y="404664"/>
            <a:ext cx="4320480" cy="523220"/>
          </a:xfrm>
          <a:prstGeom prst="rect">
            <a:avLst/>
          </a:prstGeom>
          <a:noFill/>
        </p:spPr>
        <p:txBody>
          <a:bodyPr wrap="square" rtlCol="0">
            <a:spAutoFit/>
          </a:bodyPr>
          <a:lstStyle/>
          <a:p>
            <a:pPr algn="ctr"/>
            <a:r>
              <a:rPr lang="fr-FR" sz="2800" b="1" dirty="0" smtClean="0">
                <a:latin typeface="Century Gothic"/>
                <a:ea typeface="ＭＳ Ｐゴシック" charset="0"/>
                <a:cs typeface="Century Gothic"/>
              </a:rPr>
              <a:t>Règles de forme</a:t>
            </a:r>
            <a:endParaRPr lang="en-US" sz="2800" dirty="0">
              <a:latin typeface="Century Gothic"/>
              <a:cs typeface="Century Gothic"/>
            </a:endParaRP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Content Placeholder 2"/>
          <p:cNvSpPr>
            <a:spLocks noGrp="1"/>
          </p:cNvSpPr>
          <p:nvPr>
            <p:ph sz="quarter" idx="1"/>
          </p:nvPr>
        </p:nvSpPr>
        <p:spPr>
          <a:xfrm>
            <a:off x="395536" y="980728"/>
            <a:ext cx="8291264" cy="5544616"/>
          </a:xfrm>
        </p:spPr>
        <p:txBody>
          <a:bodyPr/>
          <a:lstStyle/>
          <a:p>
            <a:pPr algn="just">
              <a:buClr>
                <a:schemeClr val="hlink"/>
              </a:buClr>
              <a:buFont typeface="Wingdings" charset="0"/>
              <a:buChar char="v"/>
              <a:defRPr/>
            </a:pPr>
            <a:r>
              <a:rPr lang="fr-FR" sz="2000" dirty="0">
                <a:latin typeface="Century Gothic"/>
                <a:cs typeface="Century Gothic"/>
              </a:rPr>
              <a:t>clair et lisible = présentation aérée et démonstration pertinente ;</a:t>
            </a:r>
          </a:p>
          <a:p>
            <a:pPr algn="just">
              <a:buClr>
                <a:schemeClr val="hlink"/>
              </a:buClr>
              <a:buFont typeface="Wingdings" charset="0"/>
              <a:buChar char="v"/>
              <a:defRPr/>
            </a:pPr>
            <a:endParaRPr lang="fr-FR" sz="2000" dirty="0">
              <a:latin typeface="Century Gothic"/>
              <a:cs typeface="Century Gothic"/>
            </a:endParaRPr>
          </a:p>
          <a:p>
            <a:pPr algn="just">
              <a:buClr>
                <a:schemeClr val="hlink"/>
              </a:buClr>
              <a:buFont typeface="Wingdings" charset="0"/>
              <a:buChar char="v"/>
              <a:defRPr/>
            </a:pPr>
            <a:r>
              <a:rPr lang="fr-FR" sz="2000" dirty="0">
                <a:latin typeface="Century Gothic"/>
                <a:cs typeface="Century Gothic"/>
              </a:rPr>
              <a:t>adapté = chaque type de lecteur (banque, partenaire, investisseur, ….) doit y trouver son </a:t>
            </a:r>
            <a:r>
              <a:rPr lang="fr-FR" sz="2000" dirty="0" smtClean="0">
                <a:latin typeface="Century Gothic"/>
                <a:cs typeface="Century Gothic"/>
              </a:rPr>
              <a:t>compte</a:t>
            </a:r>
          </a:p>
          <a:p>
            <a:pPr algn="just">
              <a:buClr>
                <a:schemeClr val="hlink"/>
              </a:buClr>
              <a:buFont typeface="Wingdings" charset="0"/>
              <a:buChar char="v"/>
              <a:defRPr/>
            </a:pPr>
            <a:endParaRPr lang="fr-FR" sz="2000" dirty="0">
              <a:latin typeface="Century Gothic"/>
              <a:cs typeface="Century Gothic"/>
            </a:endParaRPr>
          </a:p>
          <a:p>
            <a:pPr algn="just">
              <a:defRPr/>
            </a:pPr>
            <a:r>
              <a:rPr lang="fr-FR" sz="2000" dirty="0">
                <a:latin typeface="Century Gothic"/>
                <a:cs typeface="Century Gothic"/>
              </a:rPr>
              <a:t>Il faut adopter un style et un vocabulaire simple, être plus persuasif que lyrique.</a:t>
            </a:r>
          </a:p>
          <a:p>
            <a:pPr algn="just">
              <a:defRPr/>
            </a:pPr>
            <a:endParaRPr lang="fr-FR" sz="2000" dirty="0">
              <a:latin typeface="Century Gothic"/>
              <a:cs typeface="Century Gothic"/>
            </a:endParaRPr>
          </a:p>
          <a:p>
            <a:pPr algn="just">
              <a:defRPr/>
            </a:pPr>
            <a:r>
              <a:rPr lang="fr-FR" sz="2000" dirty="0">
                <a:latin typeface="Century Gothic"/>
                <a:cs typeface="Century Gothic"/>
              </a:rPr>
              <a:t>Il importe de présenter les données chiffrées à l</a:t>
            </a:r>
            <a:r>
              <a:rPr lang="ja-JP" altLang="fr-FR" sz="2000" dirty="0">
                <a:latin typeface="Century Gothic"/>
                <a:cs typeface="Century Gothic"/>
              </a:rPr>
              <a:t>’</a:t>
            </a:r>
            <a:r>
              <a:rPr lang="fr-FR" sz="2000" dirty="0">
                <a:latin typeface="Century Gothic"/>
                <a:cs typeface="Century Gothic"/>
              </a:rPr>
              <a:t>aide de tableaux et de graphiques</a:t>
            </a:r>
            <a:r>
              <a:rPr lang="fr-FR" sz="2000" dirty="0" smtClean="0">
                <a:latin typeface="Century Gothic"/>
                <a:cs typeface="Century Gothic"/>
              </a:rPr>
              <a:t>.</a:t>
            </a:r>
          </a:p>
          <a:p>
            <a:pPr marL="0" indent="0" algn="just">
              <a:buNone/>
              <a:defRPr/>
            </a:pPr>
            <a:endParaRPr lang="fr-FR" sz="2000" dirty="0">
              <a:latin typeface="Century Gothic"/>
              <a:cs typeface="Century Gothic"/>
            </a:endParaRPr>
          </a:p>
          <a:p>
            <a:pPr algn="just">
              <a:defRPr/>
            </a:pPr>
            <a:r>
              <a:rPr lang="fr-FR" sz="2000" dirty="0">
                <a:latin typeface="Century Gothic"/>
                <a:cs typeface="Century Gothic"/>
              </a:rPr>
              <a:t>Le partenaire financier ne cherche pas exactement la même information que le partenaire commercial, qui ne cherche lui même pas la même information que le partenaire industriel.</a:t>
            </a:r>
          </a:p>
          <a:p>
            <a:endParaRPr lang="en-US" dirty="0" smtClean="0">
              <a:latin typeface="Perpetua" charset="0"/>
              <a:ea typeface="MS PGothic" charset="0"/>
            </a:endParaRPr>
          </a:p>
          <a:p>
            <a:endParaRPr lang="en-US" dirty="0">
              <a:latin typeface="Perpetua" charset="0"/>
              <a:ea typeface="MS PGothic" charset="0"/>
            </a:endParaRPr>
          </a:p>
        </p:txBody>
      </p:sp>
      <p:sp>
        <p:nvSpPr>
          <p:cNvPr id="142339" name="Slide Number Placeholder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8875AA3F-5935-4949-9485-F163DB289D15}" type="slidenum">
              <a:rPr lang="fr-FR"/>
              <a:pPr/>
              <a:t>38</a:t>
            </a:fld>
            <a:endParaRPr lang="fr-FR"/>
          </a:p>
        </p:txBody>
      </p:sp>
      <p:sp>
        <p:nvSpPr>
          <p:cNvPr id="5" name="Title 4"/>
          <p:cNvSpPr txBox="1">
            <a:spLocks noGrp="1"/>
          </p:cNvSpPr>
          <p:nvPr>
            <p:ph type="title"/>
          </p:nvPr>
        </p:nvSpPr>
        <p:spPr>
          <a:xfrm>
            <a:off x="899592" y="404664"/>
            <a:ext cx="7772400" cy="569387"/>
          </a:xfrm>
          <a:prstGeom prst="rect">
            <a:avLst/>
          </a:prstGeom>
          <a:noFill/>
        </p:spPr>
        <p:txBody>
          <a:bodyPr wrap="square" rtlCol="0">
            <a:spAutoFit/>
          </a:bodyPr>
          <a:lstStyle/>
          <a:p>
            <a:pPr algn="ctr"/>
            <a:r>
              <a:rPr lang="fr-FR" sz="2800" b="1" dirty="0" smtClean="0">
                <a:solidFill>
                  <a:srgbClr val="000000"/>
                </a:solidFill>
                <a:latin typeface="Century Gothic"/>
                <a:ea typeface="ＭＳ Ｐゴシック" charset="0"/>
                <a:cs typeface="Century Gothic"/>
              </a:rPr>
              <a:t>Règles de forme</a:t>
            </a:r>
            <a:endParaRPr lang="en-US" sz="2800" dirty="0">
              <a:solidFill>
                <a:srgbClr val="000000"/>
              </a:solidFill>
              <a:latin typeface="Century Gothic"/>
              <a:cs typeface="Century Gothic"/>
            </a:endParaRP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Title 1"/>
          <p:cNvSpPr>
            <a:spLocks noGrp="1"/>
          </p:cNvSpPr>
          <p:nvPr>
            <p:ph type="title"/>
          </p:nvPr>
        </p:nvSpPr>
        <p:spPr>
          <a:xfrm>
            <a:off x="683568" y="260648"/>
            <a:ext cx="7772400" cy="634082"/>
          </a:xfrm>
        </p:spPr>
        <p:txBody>
          <a:bodyPr/>
          <a:lstStyle/>
          <a:p>
            <a:pPr algn="ctr"/>
            <a:r>
              <a:rPr lang="fr-FR" sz="2800" b="1" dirty="0" smtClean="0">
                <a:solidFill>
                  <a:srgbClr val="000000"/>
                </a:solidFill>
                <a:latin typeface="Century Gothic"/>
                <a:ea typeface="ＭＳ Ｐゴシック" charset="0"/>
                <a:cs typeface="Century Gothic"/>
              </a:rPr>
              <a:t>Règles de forme</a:t>
            </a:r>
            <a:endParaRPr lang="en-US" sz="2800" dirty="0">
              <a:latin typeface="Franklin Gothic Book" charset="0"/>
              <a:ea typeface="MS PGothic" charset="0"/>
            </a:endParaRPr>
          </a:p>
        </p:txBody>
      </p:sp>
      <p:sp>
        <p:nvSpPr>
          <p:cNvPr id="143362" name="Content Placeholder 2"/>
          <p:cNvSpPr>
            <a:spLocks noGrp="1"/>
          </p:cNvSpPr>
          <p:nvPr>
            <p:ph sz="quarter" idx="1"/>
          </p:nvPr>
        </p:nvSpPr>
        <p:spPr>
          <a:xfrm>
            <a:off x="539552" y="1052736"/>
            <a:ext cx="8147248" cy="5328592"/>
          </a:xfrm>
        </p:spPr>
        <p:txBody>
          <a:bodyPr/>
          <a:lstStyle/>
          <a:p>
            <a:pPr algn="just">
              <a:buClr>
                <a:schemeClr val="hlink"/>
              </a:buClr>
              <a:buFont typeface="Wingdings" charset="0"/>
              <a:buChar char="v"/>
              <a:defRPr/>
            </a:pPr>
            <a:r>
              <a:rPr lang="fr-FR" sz="1800" dirty="0">
                <a:latin typeface="Century Gothic"/>
                <a:cs typeface="Century Gothic"/>
              </a:rPr>
              <a:t>honnête = zones d</a:t>
            </a:r>
            <a:r>
              <a:rPr lang="ja-JP" altLang="fr-FR" sz="1800" dirty="0">
                <a:latin typeface="Century Gothic"/>
                <a:cs typeface="Century Gothic"/>
              </a:rPr>
              <a:t>’</a:t>
            </a:r>
            <a:r>
              <a:rPr lang="fr-FR" sz="1800" dirty="0">
                <a:latin typeface="Century Gothic"/>
                <a:cs typeface="Century Gothic"/>
              </a:rPr>
              <a:t>incertitudes et de risques non dissimulées</a:t>
            </a:r>
            <a:r>
              <a:rPr lang="fr-FR" sz="1800" dirty="0" smtClean="0">
                <a:latin typeface="Century Gothic"/>
                <a:cs typeface="Century Gothic"/>
              </a:rPr>
              <a:t>.</a:t>
            </a:r>
          </a:p>
          <a:p>
            <a:pPr marL="0" indent="0" algn="just">
              <a:buClr>
                <a:schemeClr val="hlink"/>
              </a:buClr>
              <a:buNone/>
              <a:defRPr/>
            </a:pPr>
            <a:endParaRPr lang="fr-FR" sz="1800" dirty="0">
              <a:latin typeface="Century Gothic"/>
              <a:cs typeface="Century Gothic"/>
            </a:endParaRPr>
          </a:p>
          <a:p>
            <a:pPr algn="just">
              <a:buClr>
                <a:schemeClr val="hlink"/>
              </a:buClr>
              <a:buFont typeface="Wingdings" charset="0"/>
              <a:buChar char="v"/>
              <a:defRPr/>
            </a:pPr>
            <a:r>
              <a:rPr lang="fr-FR" sz="1800" dirty="0">
                <a:latin typeface="Century Gothic"/>
                <a:cs typeface="Century Gothic"/>
              </a:rPr>
              <a:t>inspirer confiance = le texte ne peut présenter aucune contre vérité</a:t>
            </a:r>
            <a:r>
              <a:rPr lang="fr-FR" sz="1800" dirty="0" smtClean="0">
                <a:latin typeface="Century Gothic"/>
                <a:cs typeface="Century Gothic"/>
              </a:rPr>
              <a:t>.</a:t>
            </a:r>
            <a:endParaRPr lang="fr-FR" sz="1800" dirty="0">
              <a:latin typeface="Century Gothic"/>
              <a:cs typeface="Century Gothic"/>
            </a:endParaRPr>
          </a:p>
          <a:p>
            <a:pPr algn="just">
              <a:buClr>
                <a:schemeClr val="hlink"/>
              </a:buClr>
              <a:buFont typeface="Wingdings" charset="0"/>
              <a:buChar char="v"/>
              <a:defRPr/>
            </a:pPr>
            <a:endParaRPr lang="fr-FR" sz="1800" dirty="0">
              <a:latin typeface="Century Gothic"/>
              <a:cs typeface="Century Gothic"/>
            </a:endParaRPr>
          </a:p>
          <a:p>
            <a:pPr algn="just">
              <a:buClr>
                <a:schemeClr val="hlink"/>
              </a:buClr>
              <a:buFont typeface="Wingdings" charset="0"/>
              <a:buChar char="v"/>
              <a:defRPr/>
            </a:pPr>
            <a:r>
              <a:rPr lang="fr-FR" sz="1800" dirty="0">
                <a:latin typeface="Century Gothic"/>
                <a:cs typeface="Century Gothic"/>
              </a:rPr>
              <a:t>sobre = éviter les présentations bon marché mais aussi luxueuse</a:t>
            </a:r>
            <a:r>
              <a:rPr lang="fr-FR" sz="1800" dirty="0" smtClean="0">
                <a:latin typeface="Century Gothic"/>
                <a:cs typeface="Century Gothic"/>
              </a:rPr>
              <a:t>.</a:t>
            </a:r>
          </a:p>
          <a:p>
            <a:pPr marL="0" indent="0" algn="just">
              <a:buClr>
                <a:schemeClr val="hlink"/>
              </a:buClr>
              <a:buNone/>
              <a:defRPr/>
            </a:pPr>
            <a:endParaRPr lang="en-US" dirty="0" smtClean="0">
              <a:latin typeface="Perpetua" charset="0"/>
              <a:ea typeface="MS PGothic" charset="0"/>
            </a:endParaRPr>
          </a:p>
          <a:p>
            <a:pPr marL="0" indent="0">
              <a:buNone/>
              <a:defRPr/>
            </a:pPr>
            <a:r>
              <a:rPr lang="en-US" sz="2000" b="1" dirty="0" smtClean="0">
                <a:latin typeface="Century Gothic"/>
                <a:ea typeface="MS PGothic" charset="0"/>
                <a:cs typeface="Century Gothic"/>
              </a:rPr>
              <a:t>NB :</a:t>
            </a:r>
            <a:r>
              <a:rPr lang="en-US" sz="2000" dirty="0" smtClean="0">
                <a:latin typeface="Century Gothic"/>
                <a:ea typeface="MS PGothic" charset="0"/>
                <a:cs typeface="Century Gothic"/>
              </a:rPr>
              <a:t> </a:t>
            </a:r>
            <a:r>
              <a:rPr lang="fr-FR" sz="2000" dirty="0">
                <a:latin typeface="Century Gothic"/>
                <a:cs typeface="Century Gothic"/>
              </a:rPr>
              <a:t>Un « mensonge » décelé ruine très vite la crédibilité de son auteur et par là même la réalisation du projet</a:t>
            </a:r>
            <a:r>
              <a:rPr lang="fr-FR" sz="2000" dirty="0" smtClean="0">
                <a:latin typeface="Century Gothic"/>
                <a:cs typeface="Century Gothic"/>
              </a:rPr>
              <a:t>.</a:t>
            </a:r>
          </a:p>
          <a:p>
            <a:pPr marL="0" indent="0">
              <a:buNone/>
              <a:defRPr/>
            </a:pPr>
            <a:endParaRPr lang="fr-FR" sz="2000" dirty="0">
              <a:latin typeface="Century Gothic"/>
              <a:cs typeface="Century Gothic"/>
            </a:endParaRPr>
          </a:p>
          <a:p>
            <a:pPr>
              <a:defRPr/>
            </a:pPr>
            <a:r>
              <a:rPr lang="fr-FR" sz="2000" dirty="0">
                <a:latin typeface="Century Gothic"/>
                <a:cs typeface="Century Gothic"/>
              </a:rPr>
              <a:t>Consciemment ou non, le lecteur fait souvent un lien direct entre la présentation du manuscrit et le caractère de son auteur</a:t>
            </a:r>
            <a:r>
              <a:rPr lang="fr-FR" sz="2000" dirty="0" smtClean="0">
                <a:latin typeface="Century Gothic"/>
                <a:cs typeface="Century Gothic"/>
              </a:rPr>
              <a:t>.</a:t>
            </a:r>
          </a:p>
          <a:p>
            <a:pPr>
              <a:defRPr/>
            </a:pPr>
            <a:endParaRPr lang="fr-FR" sz="2000" dirty="0">
              <a:latin typeface="Century Gothic"/>
              <a:cs typeface="Century Gothic"/>
            </a:endParaRPr>
          </a:p>
          <a:p>
            <a:pPr>
              <a:defRPr/>
            </a:pPr>
            <a:r>
              <a:rPr lang="fr-FR" sz="2000" dirty="0">
                <a:latin typeface="Century Gothic"/>
                <a:cs typeface="Century Gothic"/>
              </a:rPr>
              <a:t>Il faut trouver un équilibre entre dynamisme et neutralité.</a:t>
            </a:r>
          </a:p>
          <a:p>
            <a:pPr marL="0" indent="0">
              <a:buNone/>
            </a:pPr>
            <a:endParaRPr lang="en-US" dirty="0">
              <a:latin typeface="Perpetua" charset="0"/>
              <a:ea typeface="MS PGothic" charset="0"/>
            </a:endParaRPr>
          </a:p>
        </p:txBody>
      </p:sp>
      <p:sp>
        <p:nvSpPr>
          <p:cNvPr id="143363" name="Slide Number Placeholder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ED2AC9A9-FEB1-DE47-B371-2E104269D551}" type="slidenum">
              <a:rPr lang="fr-FR"/>
              <a:pPr/>
              <a:t>39</a:t>
            </a:fld>
            <a:endParaRPr lang="fr-F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re 1"/>
          <p:cNvSpPr>
            <a:spLocks noGrp="1"/>
          </p:cNvSpPr>
          <p:nvPr>
            <p:ph type="title"/>
          </p:nvPr>
        </p:nvSpPr>
        <p:spPr>
          <a:xfrm>
            <a:off x="309563" y="307975"/>
            <a:ext cx="7399337" cy="669925"/>
          </a:xfrm>
        </p:spPr>
        <p:txBody>
          <a:bodyPr/>
          <a:lstStyle/>
          <a:p>
            <a:r>
              <a:rPr lang="fr-FR" sz="3200" b="1">
                <a:solidFill>
                  <a:schemeClr val="tx1"/>
                </a:solidFill>
                <a:latin typeface="Arial Narrow" charset="0"/>
                <a:ea typeface="MS PGothic" charset="0"/>
              </a:rPr>
              <a:t>Objectifs spécifiques</a:t>
            </a:r>
            <a:endParaRPr lang="fr-FR" sz="3200">
              <a:solidFill>
                <a:schemeClr val="tx1"/>
              </a:solidFill>
              <a:latin typeface="Arial Narrow" charset="0"/>
              <a:ea typeface="MS PGothic" charset="0"/>
            </a:endParaRPr>
          </a:p>
        </p:txBody>
      </p:sp>
      <p:sp>
        <p:nvSpPr>
          <p:cNvPr id="3" name="Espace réservé du contenu 2"/>
          <p:cNvSpPr>
            <a:spLocks noGrp="1"/>
          </p:cNvSpPr>
          <p:nvPr>
            <p:ph idx="1"/>
          </p:nvPr>
        </p:nvSpPr>
        <p:spPr>
          <a:xfrm>
            <a:off x="1077913" y="1192213"/>
            <a:ext cx="7797800" cy="5019675"/>
          </a:xfrm>
        </p:spPr>
        <p:txBody>
          <a:bodyPr>
            <a:normAutofit/>
          </a:bodyPr>
          <a:lstStyle/>
          <a:p>
            <a:pPr marL="81215" indent="0">
              <a:buFont typeface="Wingdings 2" panose="05020102010507070707" pitchFamily="18" charset="2"/>
              <a:buNone/>
              <a:defRPr/>
            </a:pPr>
            <a:endParaRPr lang="fr-FR" dirty="0" smtClean="0">
              <a:latin typeface="Arial Narrow" panose="020B0606020202030204" pitchFamily="34" charset="0"/>
              <a:ea typeface="+mn-ea"/>
              <a:cs typeface="+mn-cs"/>
            </a:endParaRPr>
          </a:p>
          <a:p>
            <a:pPr>
              <a:buFont typeface="Wingdings 2" panose="05020102010507070707" pitchFamily="18" charset="2"/>
              <a:buChar char=""/>
              <a:defRPr/>
            </a:pPr>
            <a:endParaRPr lang="fr-FR" dirty="0">
              <a:ea typeface="+mn-ea"/>
              <a:cs typeface="+mn-cs"/>
            </a:endParaRPr>
          </a:p>
          <a:p>
            <a:pPr marL="81215" indent="0">
              <a:buFont typeface="Wingdings 2" panose="05020102010507070707" pitchFamily="18" charset="2"/>
              <a:buNone/>
              <a:defRPr/>
            </a:pPr>
            <a:endParaRPr lang="fr-FR" dirty="0" smtClean="0">
              <a:ea typeface="+mn-ea"/>
              <a:cs typeface="+mn-cs"/>
            </a:endParaRPr>
          </a:p>
          <a:p>
            <a:pPr>
              <a:buFont typeface="Wingdings 2" panose="05020102010507070707" pitchFamily="18" charset="2"/>
              <a:buChar char=""/>
              <a:defRPr/>
            </a:pPr>
            <a:endParaRPr lang="fr-FR"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dirty="0">
              <a:ea typeface="+mn-ea"/>
              <a:cs typeface="+mn-cs"/>
            </a:endParaRPr>
          </a:p>
        </p:txBody>
      </p:sp>
      <p:sp>
        <p:nvSpPr>
          <p:cNvPr id="20483" name="Espace réservé du numéro de diapositive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067133DB-FCC7-3947-B1F3-5DE13C9A176B}" type="slidenum">
              <a:rPr lang="fr-FR"/>
              <a:pPr/>
              <a:t>4</a:t>
            </a:fld>
            <a:endParaRPr lang="fr-FR"/>
          </a:p>
        </p:txBody>
      </p:sp>
      <p:sp>
        <p:nvSpPr>
          <p:cNvPr id="5" name="Rectangle 4"/>
          <p:cNvSpPr/>
          <p:nvPr/>
        </p:nvSpPr>
        <p:spPr>
          <a:xfrm>
            <a:off x="310203" y="2346221"/>
            <a:ext cx="2193764" cy="2814301"/>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pPr algn="ctr"/>
            <a:r>
              <a:rPr lang="fr-BE" sz="2500">
                <a:solidFill>
                  <a:srgbClr val="FFFFFF"/>
                </a:solidFill>
                <a:latin typeface="Century Gothic" charset="0"/>
              </a:rPr>
              <a:t>A la fin de ce cours, l’étudiant doit être capable de (d’) :</a:t>
            </a:r>
            <a:endParaRPr lang="fr-FR" sz="2500">
              <a:solidFill>
                <a:srgbClr val="FFFFFF"/>
              </a:solidFill>
              <a:latin typeface="Century Gothic" charset="0"/>
            </a:endParaRPr>
          </a:p>
        </p:txBody>
      </p:sp>
      <p:sp>
        <p:nvSpPr>
          <p:cNvPr id="10" name="Rectangle 9"/>
          <p:cNvSpPr/>
          <p:nvPr/>
        </p:nvSpPr>
        <p:spPr>
          <a:xfrm>
            <a:off x="3669945" y="977473"/>
            <a:ext cx="5206317" cy="1368748"/>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pPr>
              <a:spcBef>
                <a:spcPts val="450"/>
              </a:spcBef>
              <a:spcAft>
                <a:spcPts val="450"/>
              </a:spcAft>
              <a:defRPr/>
            </a:pPr>
            <a:r>
              <a:rPr lang="fr-BE" sz="2500" smtClean="0">
                <a:solidFill>
                  <a:srgbClr val="FFFFFF"/>
                </a:solidFill>
                <a:latin typeface="Century Gothic" charset="0"/>
              </a:rPr>
              <a:t>Identifier les catégories des organisations</a:t>
            </a:r>
          </a:p>
        </p:txBody>
      </p:sp>
      <p:sp>
        <p:nvSpPr>
          <p:cNvPr id="11" name="Rectangle 10"/>
          <p:cNvSpPr/>
          <p:nvPr/>
        </p:nvSpPr>
        <p:spPr>
          <a:xfrm>
            <a:off x="3665461" y="2763031"/>
            <a:ext cx="5210800" cy="1551806"/>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pPr>
              <a:spcBef>
                <a:spcPts val="450"/>
              </a:spcBef>
              <a:spcAft>
                <a:spcPts val="450"/>
              </a:spcAft>
              <a:defRPr/>
            </a:pPr>
            <a:r>
              <a:rPr lang="fr-BE" sz="2200" smtClean="0">
                <a:solidFill>
                  <a:srgbClr val="FFFFFF"/>
                </a:solidFill>
                <a:latin typeface="Century Gothic" charset="0"/>
              </a:rPr>
              <a:t>Décrire puis analyser les facteurs déclencheurs du processus de création de l’entreprise</a:t>
            </a:r>
          </a:p>
        </p:txBody>
      </p:sp>
      <p:sp>
        <p:nvSpPr>
          <p:cNvPr id="12" name="Rectangle 11"/>
          <p:cNvSpPr/>
          <p:nvPr/>
        </p:nvSpPr>
        <p:spPr>
          <a:xfrm>
            <a:off x="3735024" y="4731648"/>
            <a:ext cx="5141237" cy="169459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pPr>
              <a:spcBef>
                <a:spcPts val="450"/>
              </a:spcBef>
              <a:spcAft>
                <a:spcPts val="450"/>
              </a:spcAft>
              <a:defRPr/>
            </a:pPr>
            <a:r>
              <a:rPr lang="fr-BE" sz="2500" smtClean="0">
                <a:solidFill>
                  <a:srgbClr val="FFFFFF"/>
                </a:solidFill>
                <a:latin typeface="Century Gothic" charset="0"/>
              </a:rPr>
              <a:t>Élaborer un projet d’entreprise (Business  Plan) viable et autoportant</a:t>
            </a:r>
          </a:p>
          <a:p>
            <a:pPr>
              <a:spcBef>
                <a:spcPts val="450"/>
              </a:spcBef>
              <a:spcAft>
                <a:spcPts val="450"/>
              </a:spcAft>
              <a:defRPr/>
            </a:pPr>
            <a:endParaRPr lang="fr-BE" sz="2500" smtClean="0">
              <a:solidFill>
                <a:srgbClr val="FFFFFF"/>
              </a:solidFill>
              <a:latin typeface="Century Gothic" charset="0"/>
            </a:endParaRPr>
          </a:p>
        </p:txBody>
      </p:sp>
      <p:cxnSp>
        <p:nvCxnSpPr>
          <p:cNvPr id="14" name="Connecteur droit avec flèche 13"/>
          <p:cNvCxnSpPr>
            <a:cxnSpLocks noChangeShapeType="1"/>
          </p:cNvCxnSpPr>
          <p:nvPr/>
        </p:nvCxnSpPr>
        <p:spPr bwMode="auto">
          <a:xfrm flipV="1">
            <a:off x="2562225" y="1719263"/>
            <a:ext cx="1166813" cy="2049462"/>
          </a:xfrm>
          <a:prstGeom prst="straightConnector1">
            <a:avLst/>
          </a:prstGeom>
          <a:noFill/>
          <a:ln w="57150">
            <a:solidFill>
              <a:srgbClr val="FF0000"/>
            </a:solidFill>
            <a:round/>
            <a:headEnd/>
            <a:tailEnd type="triangle" w="med" len="med"/>
          </a:ln>
          <a:effectLst>
            <a:outerShdw blurRad="38100" dist="26940" dir="5400000" algn="t" rotWithShape="0">
              <a:srgbClr val="000000">
                <a:alpha val="50000"/>
              </a:srgbClr>
            </a:outerShdw>
          </a:effectLst>
          <a:extLst>
            <a:ext uri="{909E8E84-426E-40dd-AFC4-6F175D3DCCD1}">
              <a14:hiddenFill xmlns:a14="http://schemas.microsoft.com/office/drawing/2010/main">
                <a:noFill/>
              </a14:hiddenFill>
            </a:ext>
          </a:extLst>
        </p:spPr>
      </p:cxnSp>
      <p:cxnSp>
        <p:nvCxnSpPr>
          <p:cNvPr id="16" name="Connecteur droit avec flèche 15"/>
          <p:cNvCxnSpPr>
            <a:cxnSpLocks noChangeShapeType="1"/>
          </p:cNvCxnSpPr>
          <p:nvPr/>
        </p:nvCxnSpPr>
        <p:spPr bwMode="auto">
          <a:xfrm>
            <a:off x="2503488" y="3781425"/>
            <a:ext cx="1166812" cy="0"/>
          </a:xfrm>
          <a:prstGeom prst="straightConnector1">
            <a:avLst/>
          </a:prstGeom>
          <a:noFill/>
          <a:ln w="57150">
            <a:solidFill>
              <a:srgbClr val="FF0000"/>
            </a:solidFill>
            <a:round/>
            <a:headEnd/>
            <a:tailEnd type="triangle" w="med" len="med"/>
          </a:ln>
          <a:effectLst>
            <a:outerShdw blurRad="38100" dist="26940" dir="5400000" algn="t" rotWithShape="0">
              <a:srgbClr val="000000">
                <a:alpha val="50000"/>
              </a:srgbClr>
            </a:outerShdw>
          </a:effectLst>
          <a:extLst>
            <a:ext uri="{909E8E84-426E-40dd-AFC4-6F175D3DCCD1}">
              <a14:hiddenFill xmlns:a14="http://schemas.microsoft.com/office/drawing/2010/main">
                <a:noFill/>
              </a14:hiddenFill>
            </a:ext>
          </a:extLst>
        </p:spPr>
      </p:cxnSp>
      <p:cxnSp>
        <p:nvCxnSpPr>
          <p:cNvPr id="18" name="Connecteur droit avec flèche 17"/>
          <p:cNvCxnSpPr>
            <a:cxnSpLocks noChangeShapeType="1"/>
          </p:cNvCxnSpPr>
          <p:nvPr/>
        </p:nvCxnSpPr>
        <p:spPr bwMode="auto">
          <a:xfrm>
            <a:off x="2536825" y="3829050"/>
            <a:ext cx="1165225" cy="1641475"/>
          </a:xfrm>
          <a:prstGeom prst="straightConnector1">
            <a:avLst/>
          </a:prstGeom>
          <a:noFill/>
          <a:ln w="57150">
            <a:solidFill>
              <a:srgbClr val="FF0000"/>
            </a:solidFill>
            <a:round/>
            <a:headEnd/>
            <a:tailEnd type="triangle" w="med" len="med"/>
          </a:ln>
          <a:effectLst>
            <a:outerShdw blurRad="38100" dist="26940" dir="5400000" algn="t" rotWithShape="0">
              <a:srgbClr val="000000">
                <a:alpha val="50000"/>
              </a:srgbClr>
            </a:outerShdw>
          </a:effectLst>
          <a:extLst>
            <a:ext uri="{909E8E84-426E-40dd-AFC4-6F175D3DCCD1}">
              <a14:hiddenFill xmlns:a14="http://schemas.microsoft.com/office/drawing/2010/main">
                <a:noFill/>
              </a14:hiddenFill>
            </a:ext>
          </a:extLst>
        </p:spPr>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1000"/>
                                        <p:tgtEl>
                                          <p:spTgt spid="18"/>
                                        </p:tgtEl>
                                      </p:cBhvr>
                                    </p:animEffect>
                                    <p:anim calcmode="lin" valueType="num">
                                      <p:cBhvr>
                                        <p:cTn id="43" dur="1000" fill="hold"/>
                                        <p:tgtEl>
                                          <p:spTgt spid="18"/>
                                        </p:tgtEl>
                                        <p:attrNameLst>
                                          <p:attrName>ppt_x</p:attrName>
                                        </p:attrNameLst>
                                      </p:cBhvr>
                                      <p:tavLst>
                                        <p:tav tm="0">
                                          <p:val>
                                            <p:strVal val="#ppt_x"/>
                                          </p:val>
                                        </p:tav>
                                        <p:tav tm="100000">
                                          <p:val>
                                            <p:strVal val="#ppt_x"/>
                                          </p:val>
                                        </p:tav>
                                      </p:tavLst>
                                    </p:anim>
                                    <p:anim calcmode="lin" valueType="num">
                                      <p:cBhvr>
                                        <p:cTn id="4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Title 1"/>
          <p:cNvSpPr>
            <a:spLocks noGrp="1"/>
          </p:cNvSpPr>
          <p:nvPr>
            <p:ph type="title"/>
          </p:nvPr>
        </p:nvSpPr>
        <p:spPr>
          <a:xfrm>
            <a:off x="914400" y="274638"/>
            <a:ext cx="7772400" cy="706090"/>
          </a:xfrm>
        </p:spPr>
        <p:txBody>
          <a:bodyPr/>
          <a:lstStyle/>
          <a:p>
            <a:pPr algn="ctr"/>
            <a:r>
              <a:rPr lang="fr-FR" sz="2800" b="1" dirty="0" smtClean="0">
                <a:solidFill>
                  <a:srgbClr val="000000"/>
                </a:solidFill>
                <a:latin typeface="Century Gothic"/>
                <a:ea typeface="ＭＳ Ｐゴシック" charset="0"/>
                <a:cs typeface="Century Gothic"/>
              </a:rPr>
              <a:t>Présentation du Business Plan</a:t>
            </a:r>
            <a:endParaRPr lang="en-US" sz="2800" dirty="0">
              <a:solidFill>
                <a:srgbClr val="000000"/>
              </a:solidFill>
              <a:latin typeface="Century Gothic"/>
              <a:ea typeface="MS PGothic" charset="0"/>
              <a:cs typeface="Century Gothic"/>
            </a:endParaRPr>
          </a:p>
        </p:txBody>
      </p:sp>
      <p:sp>
        <p:nvSpPr>
          <p:cNvPr id="144386" name="Content Placeholder 2"/>
          <p:cNvSpPr>
            <a:spLocks noGrp="1"/>
          </p:cNvSpPr>
          <p:nvPr>
            <p:ph sz="quarter" idx="1"/>
          </p:nvPr>
        </p:nvSpPr>
        <p:spPr>
          <a:xfrm>
            <a:off x="323528" y="908720"/>
            <a:ext cx="8363272" cy="5111080"/>
          </a:xfrm>
        </p:spPr>
        <p:txBody>
          <a:bodyPr/>
          <a:lstStyle/>
          <a:p>
            <a:pPr marL="0" indent="0" algn="just">
              <a:buNone/>
              <a:defRPr/>
            </a:pPr>
            <a:r>
              <a:rPr lang="fr-FR" sz="2000" dirty="0" smtClean="0">
                <a:latin typeface="Century Gothic"/>
                <a:cs typeface="Century Gothic"/>
              </a:rPr>
              <a:t>Il faut spécifier qu’il n’existe </a:t>
            </a:r>
            <a:r>
              <a:rPr lang="fr-FR" sz="2000" dirty="0">
                <a:latin typeface="Century Gothic"/>
                <a:cs typeface="Century Gothic"/>
              </a:rPr>
              <a:t>a</a:t>
            </a:r>
            <a:r>
              <a:rPr lang="fr-FR" sz="2000" dirty="0" smtClean="0">
                <a:latin typeface="Century Gothic"/>
                <a:cs typeface="Century Gothic"/>
              </a:rPr>
              <a:t>ucun </a:t>
            </a:r>
            <a:r>
              <a:rPr lang="fr-FR" sz="2000" dirty="0">
                <a:latin typeface="Century Gothic"/>
                <a:cs typeface="Century Gothic"/>
              </a:rPr>
              <a:t>standard mais les différents ouvrages traitant de la question font apparaître les rubriques suivantes :</a:t>
            </a:r>
          </a:p>
          <a:p>
            <a:pPr>
              <a:defRPr/>
            </a:pPr>
            <a:endParaRPr lang="fr-FR" sz="2000" dirty="0">
              <a:latin typeface="Century Gothic"/>
              <a:cs typeface="Century Gothic"/>
            </a:endParaRPr>
          </a:p>
          <a:p>
            <a:pPr lvl="1">
              <a:buClr>
                <a:schemeClr val="hlink"/>
              </a:buClr>
              <a:buFont typeface="Wingdings" charset="0"/>
              <a:buChar char="v"/>
              <a:defRPr/>
            </a:pPr>
            <a:r>
              <a:rPr lang="fr-FR" sz="2000" dirty="0" smtClean="0">
                <a:latin typeface="Century Gothic"/>
                <a:cs typeface="Century Gothic"/>
              </a:rPr>
              <a:t>Résumé</a:t>
            </a:r>
            <a:endParaRPr lang="fr-FR" sz="2000" dirty="0">
              <a:latin typeface="Century Gothic"/>
              <a:cs typeface="Century Gothic"/>
            </a:endParaRPr>
          </a:p>
          <a:p>
            <a:pPr lvl="1">
              <a:buClr>
                <a:schemeClr val="hlink"/>
              </a:buClr>
              <a:buFont typeface="Wingdings" charset="0"/>
              <a:buChar char="v"/>
              <a:defRPr/>
            </a:pPr>
            <a:r>
              <a:rPr lang="fr-FR" sz="2000" dirty="0">
                <a:latin typeface="Century Gothic"/>
                <a:cs typeface="Century Gothic"/>
              </a:rPr>
              <a:t>Genèse et contexte du </a:t>
            </a:r>
            <a:r>
              <a:rPr lang="fr-FR" sz="2000" dirty="0" smtClean="0">
                <a:latin typeface="Century Gothic"/>
                <a:cs typeface="Century Gothic"/>
              </a:rPr>
              <a:t>projet</a:t>
            </a:r>
            <a:endParaRPr lang="fr-FR" sz="2000" dirty="0">
              <a:latin typeface="Century Gothic"/>
              <a:cs typeface="Century Gothic"/>
            </a:endParaRPr>
          </a:p>
          <a:p>
            <a:pPr lvl="1">
              <a:buClr>
                <a:schemeClr val="hlink"/>
              </a:buClr>
              <a:buFont typeface="Wingdings" charset="0"/>
              <a:buChar char="v"/>
              <a:defRPr/>
            </a:pPr>
            <a:r>
              <a:rPr lang="fr-FR" sz="2000" dirty="0" smtClean="0">
                <a:latin typeface="Century Gothic"/>
                <a:cs typeface="Century Gothic"/>
              </a:rPr>
              <a:t>L</a:t>
            </a:r>
            <a:r>
              <a:rPr lang="ja-JP" altLang="fr-FR" sz="2000" dirty="0" smtClean="0">
                <a:latin typeface="Century Gothic"/>
                <a:cs typeface="Century Gothic"/>
              </a:rPr>
              <a:t>’</a:t>
            </a:r>
            <a:r>
              <a:rPr lang="fr-FR" sz="2000" dirty="0" smtClean="0">
                <a:latin typeface="Century Gothic"/>
                <a:cs typeface="Century Gothic"/>
              </a:rPr>
              <a:t>équipe</a:t>
            </a:r>
            <a:endParaRPr lang="fr-FR" sz="2000" dirty="0">
              <a:latin typeface="Century Gothic"/>
              <a:cs typeface="Century Gothic"/>
            </a:endParaRPr>
          </a:p>
          <a:p>
            <a:pPr lvl="1">
              <a:buClr>
                <a:schemeClr val="hlink"/>
              </a:buClr>
              <a:buFont typeface="Wingdings" charset="0"/>
              <a:buChar char="v"/>
              <a:defRPr/>
            </a:pPr>
            <a:r>
              <a:rPr lang="fr-FR" sz="2000" dirty="0">
                <a:latin typeface="Century Gothic"/>
                <a:cs typeface="Century Gothic"/>
              </a:rPr>
              <a:t>Analyse du </a:t>
            </a:r>
            <a:r>
              <a:rPr lang="fr-FR" sz="2000" dirty="0" smtClean="0">
                <a:latin typeface="Century Gothic"/>
                <a:cs typeface="Century Gothic"/>
              </a:rPr>
              <a:t>marché</a:t>
            </a:r>
            <a:endParaRPr lang="fr-FR" sz="2000" dirty="0">
              <a:latin typeface="Century Gothic"/>
              <a:cs typeface="Century Gothic"/>
            </a:endParaRPr>
          </a:p>
          <a:p>
            <a:pPr lvl="1">
              <a:buClr>
                <a:schemeClr val="hlink"/>
              </a:buClr>
              <a:buFont typeface="Wingdings" charset="0"/>
              <a:buChar char="v"/>
              <a:defRPr/>
            </a:pPr>
            <a:r>
              <a:rPr lang="fr-FR" sz="2000" dirty="0">
                <a:latin typeface="Century Gothic"/>
                <a:cs typeface="Century Gothic"/>
              </a:rPr>
              <a:t>Produit et services </a:t>
            </a:r>
            <a:r>
              <a:rPr lang="fr-FR" sz="2000" dirty="0" smtClean="0">
                <a:latin typeface="Century Gothic"/>
                <a:cs typeface="Century Gothic"/>
              </a:rPr>
              <a:t>offerts</a:t>
            </a:r>
            <a:endParaRPr lang="fr-FR" sz="2000" dirty="0">
              <a:latin typeface="Century Gothic"/>
              <a:cs typeface="Century Gothic"/>
            </a:endParaRPr>
          </a:p>
          <a:p>
            <a:pPr lvl="1">
              <a:buClr>
                <a:schemeClr val="hlink"/>
              </a:buClr>
              <a:buFont typeface="Wingdings" charset="0"/>
              <a:buChar char="v"/>
              <a:defRPr/>
            </a:pPr>
            <a:r>
              <a:rPr lang="fr-FR" sz="2000" dirty="0">
                <a:latin typeface="Century Gothic"/>
                <a:cs typeface="Century Gothic"/>
              </a:rPr>
              <a:t>Stratégie </a:t>
            </a:r>
            <a:r>
              <a:rPr lang="fr-FR" sz="2000" dirty="0" smtClean="0">
                <a:latin typeface="Century Gothic"/>
                <a:cs typeface="Century Gothic"/>
              </a:rPr>
              <a:t>globale</a:t>
            </a:r>
            <a:endParaRPr lang="fr-FR" sz="2000" dirty="0">
              <a:latin typeface="Century Gothic"/>
              <a:cs typeface="Century Gothic"/>
            </a:endParaRPr>
          </a:p>
          <a:p>
            <a:pPr lvl="1">
              <a:buClr>
                <a:schemeClr val="hlink"/>
              </a:buClr>
              <a:buFont typeface="Wingdings" charset="0"/>
              <a:buChar char="v"/>
              <a:defRPr/>
            </a:pPr>
            <a:r>
              <a:rPr lang="fr-FR" sz="2000" dirty="0">
                <a:latin typeface="Century Gothic"/>
                <a:cs typeface="Century Gothic"/>
              </a:rPr>
              <a:t>Stratégie marketing et </a:t>
            </a:r>
            <a:r>
              <a:rPr lang="fr-FR" sz="2000" dirty="0" smtClean="0">
                <a:latin typeface="Century Gothic"/>
                <a:cs typeface="Century Gothic"/>
              </a:rPr>
              <a:t>commerciale</a:t>
            </a:r>
            <a:endParaRPr lang="fr-FR" sz="2000" dirty="0">
              <a:latin typeface="Century Gothic"/>
              <a:cs typeface="Century Gothic"/>
            </a:endParaRPr>
          </a:p>
          <a:p>
            <a:pPr lvl="1">
              <a:buClr>
                <a:schemeClr val="hlink"/>
              </a:buClr>
              <a:buFont typeface="Wingdings" charset="0"/>
              <a:buChar char="v"/>
              <a:defRPr/>
            </a:pPr>
            <a:r>
              <a:rPr lang="fr-FR" sz="2000" dirty="0">
                <a:latin typeface="Century Gothic"/>
                <a:cs typeface="Century Gothic"/>
              </a:rPr>
              <a:t>Moyens et </a:t>
            </a:r>
            <a:r>
              <a:rPr lang="fr-FR" sz="2000" dirty="0" smtClean="0">
                <a:latin typeface="Century Gothic"/>
                <a:cs typeface="Century Gothic"/>
              </a:rPr>
              <a:t>organisation</a:t>
            </a:r>
            <a:endParaRPr lang="fr-FR" sz="2000" dirty="0">
              <a:latin typeface="Century Gothic"/>
              <a:cs typeface="Century Gothic"/>
            </a:endParaRPr>
          </a:p>
          <a:p>
            <a:pPr lvl="1">
              <a:buClr>
                <a:schemeClr val="hlink"/>
              </a:buClr>
              <a:buFont typeface="Wingdings" charset="0"/>
              <a:buChar char="v"/>
              <a:defRPr/>
            </a:pPr>
            <a:r>
              <a:rPr lang="fr-FR" sz="2000" dirty="0">
                <a:latin typeface="Century Gothic"/>
                <a:cs typeface="Century Gothic"/>
              </a:rPr>
              <a:t>Dossier financier</a:t>
            </a:r>
          </a:p>
          <a:p>
            <a:pPr marL="0" indent="0">
              <a:buNone/>
            </a:pPr>
            <a:endParaRPr lang="en-US" dirty="0">
              <a:latin typeface="Perpetua" charset="0"/>
              <a:ea typeface="MS PGothic" charset="0"/>
            </a:endParaRPr>
          </a:p>
        </p:txBody>
      </p:sp>
      <p:sp>
        <p:nvSpPr>
          <p:cNvPr id="144387" name="Slide Number Placeholder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A6A62F60-4D5E-3C4F-ABEF-3762A0E2E3A8}" type="slidenum">
              <a:rPr lang="fr-FR"/>
              <a:pPr/>
              <a:t>40</a:t>
            </a:fld>
            <a:endParaRPr lang="fr-F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Title 1"/>
          <p:cNvSpPr>
            <a:spLocks noGrp="1"/>
          </p:cNvSpPr>
          <p:nvPr>
            <p:ph type="title"/>
          </p:nvPr>
        </p:nvSpPr>
        <p:spPr>
          <a:xfrm>
            <a:off x="914400" y="274638"/>
            <a:ext cx="7772400" cy="490066"/>
          </a:xfrm>
        </p:spPr>
        <p:txBody>
          <a:bodyPr/>
          <a:lstStyle/>
          <a:p>
            <a:pPr algn="ctr"/>
            <a:r>
              <a:rPr lang="fr-FR" sz="2800" b="1" dirty="0" smtClean="0">
                <a:solidFill>
                  <a:srgbClr val="000000"/>
                </a:solidFill>
                <a:latin typeface="Century Gothic"/>
                <a:ea typeface="ＭＳ Ｐゴシック" charset="0"/>
                <a:cs typeface="Century Gothic"/>
              </a:rPr>
              <a:t>Présentation du </a:t>
            </a:r>
            <a:r>
              <a:rPr lang="fr-FR" sz="2800" b="1" dirty="0">
                <a:solidFill>
                  <a:srgbClr val="000000"/>
                </a:solidFill>
                <a:latin typeface="Century Gothic"/>
                <a:ea typeface="ＭＳ Ｐゴシック" charset="0"/>
                <a:cs typeface="Century Gothic"/>
              </a:rPr>
              <a:t>r</a:t>
            </a:r>
            <a:r>
              <a:rPr lang="fr-FR" sz="2800" b="1" dirty="0" smtClean="0">
                <a:solidFill>
                  <a:srgbClr val="000000"/>
                </a:solidFill>
                <a:latin typeface="Century Gothic"/>
                <a:ea typeface="ＭＳ Ｐゴシック" charset="0"/>
                <a:cs typeface="Century Gothic"/>
              </a:rPr>
              <a:t>ésumé</a:t>
            </a:r>
            <a:endParaRPr lang="en-US" sz="2800" dirty="0">
              <a:solidFill>
                <a:srgbClr val="000000"/>
              </a:solidFill>
              <a:latin typeface="Century Gothic"/>
              <a:ea typeface="MS PGothic" charset="0"/>
              <a:cs typeface="Century Gothic"/>
            </a:endParaRPr>
          </a:p>
        </p:txBody>
      </p:sp>
      <p:sp>
        <p:nvSpPr>
          <p:cNvPr id="145410" name="Content Placeholder 2"/>
          <p:cNvSpPr>
            <a:spLocks noGrp="1"/>
          </p:cNvSpPr>
          <p:nvPr>
            <p:ph sz="quarter" idx="1"/>
          </p:nvPr>
        </p:nvSpPr>
        <p:spPr>
          <a:xfrm>
            <a:off x="323528" y="836712"/>
            <a:ext cx="8496944" cy="5616624"/>
          </a:xfrm>
        </p:spPr>
        <p:txBody>
          <a:bodyPr/>
          <a:lstStyle/>
          <a:p>
            <a:pPr algn="just">
              <a:buClr>
                <a:schemeClr val="hlink"/>
              </a:buClr>
              <a:buFont typeface="Wingdings" charset="0"/>
              <a:buNone/>
              <a:defRPr/>
            </a:pPr>
            <a:r>
              <a:rPr lang="fr-FR" sz="2000" dirty="0" smtClean="0">
                <a:latin typeface="Century Gothic"/>
                <a:cs typeface="Century Gothic"/>
              </a:rPr>
              <a:t>Le </a:t>
            </a:r>
            <a:r>
              <a:rPr lang="fr-FR" sz="2000" dirty="0">
                <a:latin typeface="Century Gothic"/>
                <a:cs typeface="Century Gothic"/>
              </a:rPr>
              <a:t>résumé doit tout d</a:t>
            </a:r>
            <a:r>
              <a:rPr lang="ja-JP" altLang="fr-FR" sz="2000" dirty="0">
                <a:latin typeface="Century Gothic"/>
                <a:cs typeface="Century Gothic"/>
              </a:rPr>
              <a:t>’</a:t>
            </a:r>
            <a:r>
              <a:rPr lang="fr-FR" sz="2000" dirty="0">
                <a:latin typeface="Century Gothic"/>
                <a:cs typeface="Century Gothic"/>
              </a:rPr>
              <a:t>abord présenter les grandes lignes du projet :</a:t>
            </a:r>
          </a:p>
          <a:p>
            <a:pPr algn="just">
              <a:buClr>
                <a:schemeClr val="hlink"/>
              </a:buClr>
              <a:buFont typeface="Wingdings" charset="0"/>
              <a:buNone/>
              <a:defRPr/>
            </a:pPr>
            <a:endParaRPr lang="fr-FR" sz="2000" dirty="0">
              <a:latin typeface="Century Gothic"/>
              <a:cs typeface="Century Gothic"/>
            </a:endParaRPr>
          </a:p>
          <a:p>
            <a:pPr algn="just">
              <a:buClr>
                <a:schemeClr val="hlink"/>
              </a:buClr>
              <a:buFont typeface="Wingdings" charset="0"/>
              <a:buChar char="v"/>
              <a:defRPr/>
            </a:pPr>
            <a:r>
              <a:rPr lang="fr-FR" sz="2000" dirty="0">
                <a:latin typeface="Century Gothic"/>
                <a:cs typeface="Century Gothic"/>
              </a:rPr>
              <a:t>le contexte et les références de l</a:t>
            </a:r>
            <a:r>
              <a:rPr lang="ja-JP" altLang="fr-FR" sz="2000" dirty="0">
                <a:latin typeface="Century Gothic"/>
                <a:cs typeface="Century Gothic"/>
              </a:rPr>
              <a:t>’</a:t>
            </a:r>
            <a:r>
              <a:rPr lang="fr-FR" sz="2000" dirty="0">
                <a:latin typeface="Century Gothic"/>
                <a:cs typeface="Century Gothic"/>
              </a:rPr>
              <a:t>entreprise, des dirigeants ;</a:t>
            </a:r>
          </a:p>
          <a:p>
            <a:pPr algn="just">
              <a:buClr>
                <a:schemeClr val="hlink"/>
              </a:buClr>
              <a:buFont typeface="Wingdings" charset="0"/>
              <a:buChar char="v"/>
              <a:defRPr/>
            </a:pPr>
            <a:endParaRPr lang="fr-FR" sz="2000" dirty="0">
              <a:latin typeface="Century Gothic"/>
              <a:cs typeface="Century Gothic"/>
            </a:endParaRPr>
          </a:p>
          <a:p>
            <a:pPr algn="just">
              <a:buClr>
                <a:schemeClr val="hlink"/>
              </a:buClr>
              <a:buFont typeface="Wingdings" charset="0"/>
              <a:buChar char="v"/>
              <a:defRPr/>
            </a:pPr>
            <a:r>
              <a:rPr lang="fr-FR" sz="2000" dirty="0">
                <a:latin typeface="Century Gothic"/>
                <a:cs typeface="Century Gothic"/>
              </a:rPr>
              <a:t>la description des produits ou des marchés cibles (orientée sur la démonstration des avantages concurrentiels) ;</a:t>
            </a:r>
          </a:p>
          <a:p>
            <a:pPr algn="just">
              <a:buClr>
                <a:schemeClr val="hlink"/>
              </a:buClr>
              <a:buFont typeface="Wingdings" charset="0"/>
              <a:buChar char="v"/>
              <a:defRPr/>
            </a:pPr>
            <a:endParaRPr lang="fr-FR" sz="2000" dirty="0">
              <a:latin typeface="Century Gothic"/>
              <a:cs typeface="Century Gothic"/>
            </a:endParaRPr>
          </a:p>
          <a:p>
            <a:pPr algn="just">
              <a:buClr>
                <a:schemeClr val="hlink"/>
              </a:buClr>
              <a:buFont typeface="Wingdings" charset="0"/>
              <a:buChar char="v"/>
              <a:defRPr/>
            </a:pPr>
            <a:r>
              <a:rPr lang="fr-FR" sz="2000" dirty="0">
                <a:latin typeface="Century Gothic"/>
                <a:cs typeface="Century Gothic"/>
              </a:rPr>
              <a:t>la stratégie retenue ;</a:t>
            </a:r>
          </a:p>
          <a:p>
            <a:pPr algn="just">
              <a:buClr>
                <a:schemeClr val="hlink"/>
              </a:buClr>
              <a:buFont typeface="Wingdings" charset="0"/>
              <a:buChar char="v"/>
              <a:defRPr/>
            </a:pPr>
            <a:endParaRPr lang="fr-FR" sz="2000" dirty="0">
              <a:latin typeface="Century Gothic"/>
              <a:cs typeface="Century Gothic"/>
            </a:endParaRPr>
          </a:p>
          <a:p>
            <a:pPr algn="just">
              <a:buClr>
                <a:schemeClr val="hlink"/>
              </a:buClr>
              <a:buFont typeface="Wingdings" charset="0"/>
              <a:buChar char="v"/>
              <a:defRPr/>
            </a:pPr>
            <a:r>
              <a:rPr lang="fr-FR" sz="2000" dirty="0">
                <a:latin typeface="Century Gothic"/>
                <a:cs typeface="Century Gothic"/>
              </a:rPr>
              <a:t>les moyens humains, matériels, mobilisés ;</a:t>
            </a:r>
          </a:p>
          <a:p>
            <a:pPr algn="just">
              <a:buClr>
                <a:schemeClr val="hlink"/>
              </a:buClr>
              <a:buFont typeface="Wingdings" charset="0"/>
              <a:buChar char="v"/>
              <a:defRPr/>
            </a:pPr>
            <a:endParaRPr lang="fr-FR" sz="2000" dirty="0">
              <a:latin typeface="Century Gothic"/>
              <a:cs typeface="Century Gothic"/>
            </a:endParaRPr>
          </a:p>
          <a:p>
            <a:pPr algn="just">
              <a:buClr>
                <a:schemeClr val="hlink"/>
              </a:buClr>
              <a:buFont typeface="Wingdings" charset="0"/>
              <a:buChar char="v"/>
              <a:defRPr/>
            </a:pPr>
            <a:r>
              <a:rPr lang="fr-FR" sz="2000" dirty="0">
                <a:latin typeface="Century Gothic"/>
                <a:cs typeface="Century Gothic"/>
              </a:rPr>
              <a:t>la structure juridique et financière ;</a:t>
            </a:r>
          </a:p>
          <a:p>
            <a:pPr algn="just">
              <a:buClr>
                <a:schemeClr val="hlink"/>
              </a:buClr>
              <a:buFont typeface="Wingdings" charset="0"/>
              <a:buChar char="v"/>
              <a:defRPr/>
            </a:pPr>
            <a:endParaRPr lang="fr-FR" sz="2000" dirty="0">
              <a:latin typeface="Century Gothic"/>
              <a:cs typeface="Century Gothic"/>
            </a:endParaRPr>
          </a:p>
          <a:p>
            <a:pPr algn="just">
              <a:buClr>
                <a:schemeClr val="hlink"/>
              </a:buClr>
              <a:buFont typeface="Wingdings" charset="0"/>
              <a:buChar char="v"/>
              <a:defRPr/>
            </a:pPr>
            <a:r>
              <a:rPr lang="fr-FR" sz="2000" dirty="0">
                <a:latin typeface="Century Gothic"/>
                <a:cs typeface="Century Gothic"/>
              </a:rPr>
              <a:t>la synthèse des projections financières.</a:t>
            </a:r>
          </a:p>
          <a:p>
            <a:pPr marL="0" indent="0">
              <a:buNone/>
            </a:pPr>
            <a:endParaRPr lang="en-US" sz="2000" dirty="0">
              <a:latin typeface="Century Gothic"/>
              <a:ea typeface="MS PGothic" charset="0"/>
              <a:cs typeface="Century Gothic"/>
            </a:endParaRPr>
          </a:p>
        </p:txBody>
      </p:sp>
      <p:sp>
        <p:nvSpPr>
          <p:cNvPr id="145411" name="Slide Number Placeholder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2B7A7A37-790B-0D44-8292-A7C70B0BF8AF}" type="slidenum">
              <a:rPr lang="fr-FR"/>
              <a:pPr/>
              <a:t>41</a:t>
            </a:fld>
            <a:endParaRPr lang="fr-F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4082"/>
          </a:xfrm>
        </p:spPr>
        <p:txBody>
          <a:bodyPr/>
          <a:lstStyle/>
          <a:p>
            <a:pPr algn="ctr"/>
            <a:r>
              <a:rPr lang="fr-FR" sz="2800" b="1" dirty="0" smtClean="0">
                <a:solidFill>
                  <a:srgbClr val="000000"/>
                </a:solidFill>
                <a:latin typeface="Century Gothic"/>
                <a:ea typeface="ＭＳ Ｐゴシック" charset="0"/>
                <a:cs typeface="Century Gothic"/>
              </a:rPr>
              <a:t>Présentation du résumé</a:t>
            </a:r>
            <a:endParaRPr lang="en-US" sz="2800" dirty="0"/>
          </a:p>
        </p:txBody>
      </p:sp>
      <p:sp>
        <p:nvSpPr>
          <p:cNvPr id="3" name="Content Placeholder 2"/>
          <p:cNvSpPr>
            <a:spLocks noGrp="1"/>
          </p:cNvSpPr>
          <p:nvPr>
            <p:ph sz="quarter" idx="1"/>
          </p:nvPr>
        </p:nvSpPr>
        <p:spPr>
          <a:xfrm>
            <a:off x="251520" y="836712"/>
            <a:ext cx="8496944" cy="5688632"/>
          </a:xfrm>
        </p:spPr>
        <p:txBody>
          <a:bodyPr/>
          <a:lstStyle/>
          <a:p>
            <a:pPr>
              <a:buClr>
                <a:schemeClr val="hlink"/>
              </a:buClr>
              <a:buFont typeface="Wingdings" charset="0"/>
              <a:buNone/>
              <a:defRPr/>
            </a:pPr>
            <a:r>
              <a:rPr lang="fr-FR" sz="2000" dirty="0">
                <a:latin typeface="Century Gothic"/>
                <a:cs typeface="Century Gothic"/>
              </a:rPr>
              <a:t>Le résumé doit également mettre le projet en perspective par rapport aux différents acteurs impliqués :</a:t>
            </a:r>
          </a:p>
          <a:p>
            <a:pPr>
              <a:buClr>
                <a:schemeClr val="hlink"/>
              </a:buClr>
              <a:buFont typeface="Wingdings" charset="0"/>
              <a:buNone/>
              <a:defRPr/>
            </a:pPr>
            <a:endParaRPr lang="fr-FR" sz="2000" dirty="0">
              <a:latin typeface="Century Gothic"/>
              <a:cs typeface="Century Gothic"/>
            </a:endParaRPr>
          </a:p>
          <a:p>
            <a:pPr>
              <a:buClr>
                <a:schemeClr val="hlink"/>
              </a:buClr>
              <a:buFont typeface="Wingdings" charset="0"/>
              <a:buChar char="v"/>
              <a:defRPr/>
            </a:pPr>
            <a:r>
              <a:rPr lang="fr-FR" sz="2000" dirty="0">
                <a:latin typeface="Century Gothic"/>
                <a:cs typeface="Century Gothic"/>
              </a:rPr>
              <a:t>l</a:t>
            </a:r>
            <a:r>
              <a:rPr lang="ja-JP" altLang="fr-FR" sz="2000" dirty="0">
                <a:latin typeface="Century Gothic"/>
                <a:cs typeface="Century Gothic"/>
              </a:rPr>
              <a:t>’</a:t>
            </a:r>
            <a:r>
              <a:rPr lang="fr-FR" sz="2000" dirty="0">
                <a:latin typeface="Century Gothic"/>
                <a:cs typeface="Century Gothic"/>
              </a:rPr>
              <a:t>ambition du projet et des dirigeants ;</a:t>
            </a:r>
          </a:p>
          <a:p>
            <a:pPr>
              <a:buClr>
                <a:schemeClr val="hlink"/>
              </a:buClr>
              <a:buFont typeface="Wingdings" charset="0"/>
              <a:buChar char="v"/>
              <a:defRPr/>
            </a:pPr>
            <a:endParaRPr lang="fr-FR" sz="2000" dirty="0">
              <a:latin typeface="Century Gothic"/>
              <a:cs typeface="Century Gothic"/>
            </a:endParaRPr>
          </a:p>
          <a:p>
            <a:pPr>
              <a:buClr>
                <a:schemeClr val="hlink"/>
              </a:buClr>
              <a:buFont typeface="Wingdings" charset="0"/>
              <a:buChar char="v"/>
              <a:defRPr/>
            </a:pPr>
            <a:r>
              <a:rPr lang="fr-FR" sz="2000" dirty="0">
                <a:latin typeface="Century Gothic"/>
                <a:cs typeface="Century Gothic"/>
              </a:rPr>
              <a:t>les objectifs du plan pour le destinataire ;</a:t>
            </a:r>
          </a:p>
          <a:p>
            <a:pPr>
              <a:buClr>
                <a:schemeClr val="hlink"/>
              </a:buClr>
              <a:buFont typeface="Wingdings" charset="0"/>
              <a:buChar char="v"/>
              <a:defRPr/>
            </a:pPr>
            <a:endParaRPr lang="fr-FR" sz="2000" dirty="0">
              <a:latin typeface="Century Gothic"/>
              <a:cs typeface="Century Gothic"/>
            </a:endParaRPr>
          </a:p>
          <a:p>
            <a:pPr>
              <a:buClr>
                <a:schemeClr val="hlink"/>
              </a:buClr>
              <a:buFont typeface="Wingdings" charset="0"/>
              <a:buChar char="v"/>
              <a:defRPr/>
            </a:pPr>
            <a:r>
              <a:rPr lang="fr-FR" sz="2000" dirty="0">
                <a:latin typeface="Century Gothic"/>
                <a:cs typeface="Century Gothic"/>
              </a:rPr>
              <a:t>les raisons de la démarche ;</a:t>
            </a:r>
          </a:p>
          <a:p>
            <a:pPr>
              <a:buClr>
                <a:schemeClr val="hlink"/>
              </a:buClr>
              <a:buFont typeface="Wingdings" charset="0"/>
              <a:buChar char="v"/>
              <a:defRPr/>
            </a:pPr>
            <a:endParaRPr lang="fr-FR" sz="2000" dirty="0">
              <a:latin typeface="Century Gothic"/>
              <a:cs typeface="Century Gothic"/>
            </a:endParaRPr>
          </a:p>
          <a:p>
            <a:pPr>
              <a:buClr>
                <a:schemeClr val="hlink"/>
              </a:buClr>
              <a:buFont typeface="Wingdings" charset="0"/>
              <a:buChar char="v"/>
              <a:defRPr/>
            </a:pPr>
            <a:r>
              <a:rPr lang="fr-FR" sz="2000" dirty="0">
                <a:latin typeface="Century Gothic"/>
                <a:cs typeface="Century Gothic"/>
              </a:rPr>
              <a:t>le niveau de financement ou de partenariat recherché ;</a:t>
            </a:r>
          </a:p>
          <a:p>
            <a:pPr>
              <a:buClr>
                <a:schemeClr val="hlink"/>
              </a:buClr>
              <a:buFont typeface="Wingdings" charset="0"/>
              <a:buChar char="v"/>
              <a:defRPr/>
            </a:pPr>
            <a:endParaRPr lang="fr-FR" sz="2000" dirty="0">
              <a:latin typeface="Century Gothic"/>
              <a:cs typeface="Century Gothic"/>
            </a:endParaRPr>
          </a:p>
          <a:p>
            <a:pPr>
              <a:buClr>
                <a:schemeClr val="hlink"/>
              </a:buClr>
              <a:buFont typeface="Wingdings" charset="0"/>
              <a:buChar char="v"/>
              <a:defRPr/>
            </a:pPr>
            <a:r>
              <a:rPr lang="fr-FR" sz="2000" dirty="0">
                <a:latin typeface="Century Gothic"/>
                <a:cs typeface="Century Gothic"/>
              </a:rPr>
              <a:t>l</a:t>
            </a:r>
            <a:r>
              <a:rPr lang="ja-JP" altLang="fr-FR" sz="2000" dirty="0">
                <a:latin typeface="Century Gothic"/>
                <a:cs typeface="Century Gothic"/>
              </a:rPr>
              <a:t>’</a:t>
            </a:r>
            <a:r>
              <a:rPr lang="fr-FR" sz="2000" dirty="0">
                <a:latin typeface="Century Gothic"/>
                <a:cs typeface="Century Gothic"/>
              </a:rPr>
              <a:t>intérêt pour l</a:t>
            </a:r>
            <a:r>
              <a:rPr lang="ja-JP" altLang="fr-FR" sz="2000" dirty="0">
                <a:latin typeface="Century Gothic"/>
                <a:cs typeface="Century Gothic"/>
              </a:rPr>
              <a:t>’</a:t>
            </a:r>
            <a:r>
              <a:rPr lang="fr-FR" sz="2000" dirty="0">
                <a:latin typeface="Century Gothic"/>
                <a:cs typeface="Century Gothic"/>
              </a:rPr>
              <a:t>investisseur ou le partenaire (prévoyant la sortie) ;</a:t>
            </a:r>
          </a:p>
          <a:p>
            <a:pPr>
              <a:buClr>
                <a:schemeClr val="hlink"/>
              </a:buClr>
              <a:buFont typeface="Wingdings" charset="0"/>
              <a:buChar char="v"/>
              <a:defRPr/>
            </a:pPr>
            <a:endParaRPr lang="fr-FR" sz="2000" dirty="0">
              <a:latin typeface="Century Gothic"/>
              <a:cs typeface="Century Gothic"/>
            </a:endParaRPr>
          </a:p>
          <a:p>
            <a:pPr>
              <a:buClr>
                <a:schemeClr val="hlink"/>
              </a:buClr>
              <a:buFont typeface="Wingdings" charset="0"/>
              <a:buChar char="v"/>
              <a:defRPr/>
            </a:pPr>
            <a:r>
              <a:rPr lang="fr-FR" sz="2000" dirty="0">
                <a:latin typeface="Century Gothic"/>
                <a:cs typeface="Century Gothic"/>
              </a:rPr>
              <a:t>contient un ensemble d</a:t>
            </a:r>
            <a:r>
              <a:rPr lang="ja-JP" altLang="fr-FR" sz="2000" dirty="0">
                <a:latin typeface="Century Gothic"/>
                <a:cs typeface="Century Gothic"/>
              </a:rPr>
              <a:t>’</a:t>
            </a:r>
            <a:r>
              <a:rPr lang="fr-FR" sz="2000" dirty="0">
                <a:latin typeface="Century Gothic"/>
                <a:cs typeface="Century Gothic"/>
              </a:rPr>
              <a:t>engagements pour le futur lecteur du plan d</a:t>
            </a:r>
            <a:r>
              <a:rPr lang="ja-JP" altLang="fr-FR" sz="2000" dirty="0">
                <a:latin typeface="Century Gothic"/>
                <a:cs typeface="Century Gothic"/>
              </a:rPr>
              <a:t>’</a:t>
            </a:r>
            <a:r>
              <a:rPr lang="fr-FR" sz="2000" dirty="0">
                <a:latin typeface="Century Gothic"/>
                <a:cs typeface="Century Gothic"/>
              </a:rPr>
              <a:t>affaires.</a:t>
            </a:r>
            <a:endParaRPr lang="en-US" sz="2000" dirty="0">
              <a:latin typeface="Century Gothic"/>
              <a:cs typeface="Century Gothic"/>
            </a:endParaRPr>
          </a:p>
        </p:txBody>
      </p:sp>
      <p:sp>
        <p:nvSpPr>
          <p:cNvPr id="4" name="Slide Number Placeholder 3"/>
          <p:cNvSpPr>
            <a:spLocks noGrp="1"/>
          </p:cNvSpPr>
          <p:nvPr>
            <p:ph type="sldNum" sz="quarter" idx="12"/>
          </p:nvPr>
        </p:nvSpPr>
        <p:spPr/>
        <p:txBody>
          <a:bodyPr/>
          <a:lstStyle/>
          <a:p>
            <a:pPr>
              <a:defRPr/>
            </a:pPr>
            <a:fld id="{5CDA9213-B6F2-1F44-9379-288C05FF8D36}" type="slidenum">
              <a:rPr lang="fr-FR" smtClean="0"/>
              <a:pPr>
                <a:defRPr/>
              </a:pPr>
              <a:t>42</a:t>
            </a:fld>
            <a:endParaRPr lang="fr-FR"/>
          </a:p>
        </p:txBody>
      </p:sp>
    </p:spTree>
    <p:extLst>
      <p:ext uri="{BB962C8B-B14F-4D97-AF65-F5344CB8AC3E}">
        <p14:creationId xmlns:p14="http://schemas.microsoft.com/office/powerpoint/2010/main" val="3230194579"/>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5CDA9213-B6F2-1F44-9379-288C05FF8D36}" type="slidenum">
              <a:rPr lang="fr-FR" smtClean="0"/>
              <a:pPr>
                <a:defRPr/>
              </a:pPr>
              <a:t>43</a:t>
            </a:fld>
            <a:endParaRPr lang="fr-FR"/>
          </a:p>
        </p:txBody>
      </p:sp>
    </p:spTree>
    <p:extLst>
      <p:ext uri="{BB962C8B-B14F-4D97-AF65-F5344CB8AC3E}">
        <p14:creationId xmlns:p14="http://schemas.microsoft.com/office/powerpoint/2010/main" val="1188915159"/>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5CDA9213-B6F2-1F44-9379-288C05FF8D36}" type="slidenum">
              <a:rPr lang="fr-FR" smtClean="0"/>
              <a:pPr>
                <a:defRPr/>
              </a:pPr>
              <a:t>44</a:t>
            </a:fld>
            <a:endParaRPr lang="fr-FR"/>
          </a:p>
        </p:txBody>
      </p:sp>
    </p:spTree>
    <p:extLst>
      <p:ext uri="{BB962C8B-B14F-4D97-AF65-F5344CB8AC3E}">
        <p14:creationId xmlns:p14="http://schemas.microsoft.com/office/powerpoint/2010/main" val="7785728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979613" y="260350"/>
            <a:ext cx="4965700" cy="828675"/>
          </a:xfrm>
          <a:ln>
            <a:solidFill>
              <a:schemeClr val="hlink"/>
            </a:solidFill>
            <a:miter lim="800000"/>
            <a:headEnd/>
            <a:tailEnd/>
          </a:ln>
        </p:spPr>
        <p:txBody>
          <a:bodyPr/>
          <a:lstStyle/>
          <a:p>
            <a:pPr eaLnBrk="1" hangingPunct="1"/>
            <a:r>
              <a:rPr lang="fr-FR" sz="2400" b="1">
                <a:latin typeface="Comic Sans MS" charset="0"/>
                <a:ea typeface="ＭＳ Ｐゴシック" charset="0"/>
                <a:cs typeface="ＭＳ Ｐゴシック" charset="0"/>
              </a:rPr>
              <a:t>Présentation</a:t>
            </a:r>
            <a:r>
              <a:rPr lang="fr-FR" sz="2800" b="1">
                <a:latin typeface="Comic Sans MS" charset="0"/>
                <a:ea typeface="ＭＳ Ｐゴシック" charset="0"/>
                <a:cs typeface="ＭＳ Ｐゴシック" charset="0"/>
              </a:rPr>
              <a:t> </a:t>
            </a:r>
            <a:br>
              <a:rPr lang="fr-FR" sz="2800" b="1">
                <a:latin typeface="Comic Sans MS" charset="0"/>
                <a:ea typeface="ＭＳ Ｐゴシック" charset="0"/>
                <a:cs typeface="ＭＳ Ｐゴシック" charset="0"/>
              </a:rPr>
            </a:br>
            <a:r>
              <a:rPr lang="fr-FR" sz="2800" b="1">
                <a:latin typeface="Comic Sans MS" charset="0"/>
                <a:ea typeface="ＭＳ Ｐゴシック" charset="0"/>
                <a:cs typeface="ＭＳ Ｐゴシック" charset="0"/>
              </a:rPr>
              <a:t>Genèse du projet</a:t>
            </a:r>
          </a:p>
        </p:txBody>
      </p:sp>
      <p:sp>
        <p:nvSpPr>
          <p:cNvPr id="25603" name="Text Box 3"/>
          <p:cNvSpPr txBox="1">
            <a:spLocks noChangeArrowheads="1"/>
          </p:cNvSpPr>
          <p:nvPr/>
        </p:nvSpPr>
        <p:spPr bwMode="auto">
          <a:xfrm>
            <a:off x="1219200" y="1447800"/>
            <a:ext cx="7467600" cy="2541588"/>
          </a:xfrm>
          <a:prstGeom prst="rect">
            <a:avLst/>
          </a:prstGeom>
          <a:noFill/>
          <a:ln w="76200" cmpd="tri">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65125" indent="-365125">
              <a:defRPr sz="2400">
                <a:solidFill>
                  <a:schemeClr val="tx1"/>
                </a:solidFill>
                <a:latin typeface="Times New Roman" charset="0"/>
                <a:ea typeface="ＭＳ Ｐゴシック" charset="0"/>
              </a:defRPr>
            </a:lvl1pPr>
            <a:lvl2pPr marL="544513">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lgn="just">
              <a:defRPr/>
            </a:pPr>
            <a:r>
              <a:rPr lang="fr-FR" b="1" smtClean="0">
                <a:cs typeface="Times New Roman" charset="0"/>
              </a:rPr>
              <a:t>Principales données réunies :</a:t>
            </a:r>
          </a:p>
          <a:p>
            <a:pPr algn="just">
              <a:defRPr/>
            </a:pPr>
            <a:endParaRPr lang="fr-FR" sz="1200" b="1" smtClean="0">
              <a:cs typeface="Times New Roman" charset="0"/>
            </a:endParaRPr>
          </a:p>
          <a:p>
            <a:pPr algn="just">
              <a:buClr>
                <a:schemeClr val="hlink"/>
              </a:buClr>
              <a:buFont typeface="Wingdings" charset="0"/>
              <a:buChar char="v"/>
              <a:defRPr/>
            </a:pPr>
            <a:r>
              <a:rPr lang="fr-FR" b="1" smtClean="0">
                <a:cs typeface="Times New Roman" charset="0"/>
              </a:rPr>
              <a:t> Historique de l</a:t>
            </a:r>
            <a:r>
              <a:rPr lang="ja-JP" altLang="fr-FR" b="1" smtClean="0">
                <a:cs typeface="Times New Roman" charset="0"/>
              </a:rPr>
              <a:t>’</a:t>
            </a:r>
            <a:r>
              <a:rPr lang="fr-FR" b="1" smtClean="0">
                <a:cs typeface="Times New Roman" charset="0"/>
              </a:rPr>
              <a:t>entreprise ou du porteur de projet ;</a:t>
            </a:r>
          </a:p>
          <a:p>
            <a:pPr algn="just">
              <a:buClr>
                <a:schemeClr val="hlink"/>
              </a:buClr>
              <a:buFont typeface="Wingdings" charset="0"/>
              <a:buChar char="v"/>
              <a:defRPr/>
            </a:pPr>
            <a:endParaRPr lang="fr-FR" sz="1200" b="1" smtClean="0">
              <a:cs typeface="Times New Roman" charset="0"/>
            </a:endParaRPr>
          </a:p>
          <a:p>
            <a:pPr algn="just">
              <a:buClr>
                <a:schemeClr val="hlink"/>
              </a:buClr>
              <a:buFont typeface="Wingdings" charset="0"/>
              <a:buChar char="v"/>
              <a:defRPr/>
            </a:pPr>
            <a:r>
              <a:rPr lang="fr-FR" b="1" smtClean="0">
                <a:cs typeface="Times New Roman" charset="0"/>
              </a:rPr>
              <a:t> Les étapes de la naissance de l</a:t>
            </a:r>
            <a:r>
              <a:rPr lang="ja-JP" altLang="fr-FR" b="1" smtClean="0">
                <a:cs typeface="Times New Roman" charset="0"/>
              </a:rPr>
              <a:t>’</a:t>
            </a:r>
            <a:r>
              <a:rPr lang="fr-FR" b="1" smtClean="0">
                <a:cs typeface="Times New Roman" charset="0"/>
              </a:rPr>
              <a:t>idée au projet ;</a:t>
            </a:r>
          </a:p>
          <a:p>
            <a:pPr algn="just">
              <a:buClr>
                <a:schemeClr val="hlink"/>
              </a:buClr>
              <a:buFont typeface="Wingdings" charset="0"/>
              <a:buChar char="v"/>
              <a:defRPr/>
            </a:pPr>
            <a:endParaRPr lang="fr-FR" sz="1200" b="1" smtClean="0">
              <a:cs typeface="Times New Roman" charset="0"/>
            </a:endParaRPr>
          </a:p>
          <a:p>
            <a:pPr algn="just">
              <a:buClr>
                <a:schemeClr val="hlink"/>
              </a:buClr>
              <a:buFont typeface="Wingdings" charset="0"/>
              <a:buChar char="v"/>
              <a:defRPr/>
            </a:pPr>
            <a:r>
              <a:rPr lang="fr-FR" b="1" smtClean="0">
                <a:cs typeface="Times New Roman" charset="0"/>
              </a:rPr>
              <a:t> Principales étapes pré-post lancement et éléments acquis.</a:t>
            </a:r>
          </a:p>
        </p:txBody>
      </p:sp>
      <p:sp>
        <p:nvSpPr>
          <p:cNvPr id="25604" name="Text Box 4"/>
          <p:cNvSpPr txBox="1">
            <a:spLocks noChangeArrowheads="1"/>
          </p:cNvSpPr>
          <p:nvPr/>
        </p:nvSpPr>
        <p:spPr bwMode="auto">
          <a:xfrm>
            <a:off x="1331913" y="4292600"/>
            <a:ext cx="7212012" cy="2162175"/>
          </a:xfrm>
          <a:prstGeom prst="rect">
            <a:avLst/>
          </a:prstGeom>
          <a:noFill/>
          <a:ln w="571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444500" indent="-444500">
              <a:defRPr sz="2400">
                <a:solidFill>
                  <a:schemeClr val="tx1"/>
                </a:solidFill>
                <a:latin typeface="Times New Roman" charset="0"/>
                <a:ea typeface="ＭＳ Ｐゴシック" charset="0"/>
              </a:defRPr>
            </a:lvl1pPr>
            <a:lvl2pPr marL="623888">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buClr>
                <a:schemeClr val="hlink"/>
              </a:buClr>
              <a:buFont typeface="Wingdings" charset="0"/>
              <a:buNone/>
              <a:defRPr/>
            </a:pPr>
            <a:r>
              <a:rPr lang="fr-FR" sz="2000" b="1" smtClean="0">
                <a:cs typeface="+mn-cs"/>
              </a:rPr>
              <a:t>Démontrer que :</a:t>
            </a:r>
          </a:p>
          <a:p>
            <a:pPr>
              <a:buClr>
                <a:schemeClr val="hlink"/>
              </a:buClr>
              <a:buFont typeface="Wingdings" charset="0"/>
              <a:buChar char="ü"/>
              <a:defRPr/>
            </a:pPr>
            <a:endParaRPr lang="fr-FR" sz="800" b="1" smtClean="0">
              <a:cs typeface="+mn-cs"/>
            </a:endParaRPr>
          </a:p>
          <a:p>
            <a:pPr>
              <a:buClr>
                <a:schemeClr val="hlink"/>
              </a:buClr>
              <a:buFont typeface="Wingdings" charset="0"/>
              <a:buChar char="ü"/>
              <a:defRPr/>
            </a:pPr>
            <a:r>
              <a:rPr lang="fr-FR" sz="2000" b="1" smtClean="0">
                <a:cs typeface="+mn-cs"/>
              </a:rPr>
              <a:t>l</a:t>
            </a:r>
            <a:r>
              <a:rPr lang="ja-JP" altLang="fr-FR" sz="2000" b="1" smtClean="0">
                <a:latin typeface="Arial"/>
                <a:cs typeface="+mn-cs"/>
              </a:rPr>
              <a:t>’</a:t>
            </a:r>
            <a:r>
              <a:rPr lang="fr-FR" sz="2000" b="1" smtClean="0">
                <a:cs typeface="+mn-cs"/>
              </a:rPr>
              <a:t>équipe est crédible et cohérente par rapport au projet ;</a:t>
            </a:r>
          </a:p>
          <a:p>
            <a:pPr>
              <a:buClr>
                <a:schemeClr val="hlink"/>
              </a:buClr>
              <a:buFont typeface="Wingdings" charset="0"/>
              <a:buChar char="ü"/>
              <a:defRPr/>
            </a:pPr>
            <a:endParaRPr lang="fr-FR" sz="800" b="1" smtClean="0">
              <a:cs typeface="+mn-cs"/>
            </a:endParaRPr>
          </a:p>
          <a:p>
            <a:pPr>
              <a:buClr>
                <a:schemeClr val="hlink"/>
              </a:buClr>
              <a:buFont typeface="Wingdings" charset="0"/>
              <a:buChar char="ü"/>
              <a:defRPr/>
            </a:pPr>
            <a:r>
              <a:rPr lang="fr-FR" sz="2000" b="1" smtClean="0">
                <a:cs typeface="+mn-cs"/>
              </a:rPr>
              <a:t>l</a:t>
            </a:r>
            <a:r>
              <a:rPr lang="ja-JP" altLang="fr-FR" sz="2000" b="1" smtClean="0">
                <a:latin typeface="Arial"/>
                <a:cs typeface="+mn-cs"/>
              </a:rPr>
              <a:t>’</a:t>
            </a:r>
            <a:r>
              <a:rPr lang="fr-FR" sz="2000" b="1" smtClean="0">
                <a:cs typeface="+mn-cs"/>
              </a:rPr>
              <a:t>opportunité est justifiée ;</a:t>
            </a:r>
          </a:p>
          <a:p>
            <a:pPr>
              <a:buClr>
                <a:schemeClr val="hlink"/>
              </a:buClr>
              <a:buFont typeface="Wingdings" charset="0"/>
              <a:buChar char="ü"/>
              <a:defRPr/>
            </a:pPr>
            <a:endParaRPr lang="fr-FR" sz="800" b="1" smtClean="0">
              <a:cs typeface="+mn-cs"/>
            </a:endParaRPr>
          </a:p>
          <a:p>
            <a:pPr>
              <a:buClr>
                <a:schemeClr val="hlink"/>
              </a:buClr>
              <a:buFont typeface="Wingdings" charset="0"/>
              <a:buChar char="ü"/>
              <a:defRPr/>
            </a:pPr>
            <a:r>
              <a:rPr lang="fr-FR" sz="2000" b="1" smtClean="0">
                <a:cs typeface="+mn-cs"/>
              </a:rPr>
              <a:t>l</a:t>
            </a:r>
            <a:r>
              <a:rPr lang="ja-JP" altLang="fr-FR" sz="2000" b="1" smtClean="0">
                <a:latin typeface="Arial"/>
                <a:cs typeface="+mn-cs"/>
              </a:rPr>
              <a:t>’</a:t>
            </a:r>
            <a:r>
              <a:rPr lang="fr-FR" sz="2000" b="1" smtClean="0">
                <a:cs typeface="+mn-cs"/>
              </a:rPr>
              <a:t>innovation est réelle et repose sur un savoir-faire maîtrisé ;</a:t>
            </a:r>
          </a:p>
          <a:p>
            <a:pPr>
              <a:buClr>
                <a:schemeClr val="hlink"/>
              </a:buClr>
              <a:buFont typeface="Wingdings" charset="0"/>
              <a:buChar char="ü"/>
              <a:defRPr/>
            </a:pPr>
            <a:endParaRPr lang="fr-FR" sz="800" b="1" smtClean="0">
              <a:cs typeface="+mn-cs"/>
            </a:endParaRPr>
          </a:p>
          <a:p>
            <a:pPr>
              <a:buClr>
                <a:schemeClr val="hlink"/>
              </a:buClr>
              <a:buFont typeface="Wingdings" charset="0"/>
              <a:buChar char="ü"/>
              <a:defRPr/>
            </a:pPr>
            <a:r>
              <a:rPr lang="fr-FR" sz="2000" b="1" smtClean="0">
                <a:cs typeface="+mn-cs"/>
              </a:rPr>
              <a:t>l</a:t>
            </a:r>
            <a:r>
              <a:rPr lang="ja-JP" altLang="fr-FR" sz="2000" b="1" smtClean="0">
                <a:latin typeface="Arial"/>
                <a:cs typeface="+mn-cs"/>
              </a:rPr>
              <a:t>’</a:t>
            </a:r>
            <a:r>
              <a:rPr lang="fr-FR" sz="2000" b="1" smtClean="0">
                <a:cs typeface="+mn-cs"/>
              </a:rPr>
              <a:t>existence d</a:t>
            </a:r>
            <a:r>
              <a:rPr lang="ja-JP" altLang="fr-FR" sz="2000" b="1" smtClean="0">
                <a:latin typeface="Arial"/>
                <a:cs typeface="+mn-cs"/>
              </a:rPr>
              <a:t>’</a:t>
            </a:r>
            <a:r>
              <a:rPr lang="fr-FR" sz="2000" b="1" smtClean="0">
                <a:cs typeface="+mn-cs"/>
              </a:rPr>
              <a:t>éléments de faisabilité.</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603">
                                            <p:bg/>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603">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603">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60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560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5604">
                                            <p:bg/>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5604">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5604">
                                            <p:txEl>
                                              <p:pRg st="2" end="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5604">
                                            <p:txEl>
                                              <p:pRg st="4" end="4"/>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5604">
                                            <p:txEl>
                                              <p:pRg st="6" end="6"/>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560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nimBg="1" autoUpdateAnimBg="0"/>
      <p:bldP spid="25603" grpId="0" build="p" animBg="1" autoUpdateAnimBg="0"/>
      <p:bldP spid="25604" grpId="0" build="p"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268538" y="196850"/>
            <a:ext cx="4343400" cy="928688"/>
          </a:xfrm>
          <a:ln>
            <a:solidFill>
              <a:schemeClr val="hlink"/>
            </a:solidFill>
            <a:miter lim="800000"/>
            <a:headEnd/>
            <a:tailEnd/>
          </a:ln>
        </p:spPr>
        <p:txBody>
          <a:bodyPr/>
          <a:lstStyle/>
          <a:p>
            <a:pPr eaLnBrk="1" hangingPunct="1"/>
            <a:r>
              <a:rPr lang="fr-FR" sz="2400" b="1">
                <a:latin typeface="Comic Sans MS" charset="0"/>
                <a:ea typeface="ＭＳ Ｐゴシック" charset="0"/>
                <a:cs typeface="ＭＳ Ｐゴシック" charset="0"/>
              </a:rPr>
              <a:t>Présentation </a:t>
            </a:r>
            <a:r>
              <a:rPr lang="fr-FR" sz="2800" b="1">
                <a:latin typeface="Comic Sans MS" charset="0"/>
                <a:ea typeface="ＭＳ Ｐゴシック" charset="0"/>
                <a:cs typeface="ＭＳ Ｐゴシック" charset="0"/>
              </a:rPr>
              <a:t/>
            </a:r>
            <a:br>
              <a:rPr lang="fr-FR" sz="2800" b="1">
                <a:latin typeface="Comic Sans MS" charset="0"/>
                <a:ea typeface="ＭＳ Ｐゴシック" charset="0"/>
                <a:cs typeface="ＭＳ Ｐゴシック" charset="0"/>
              </a:rPr>
            </a:br>
            <a:r>
              <a:rPr lang="fr-FR" sz="2800" b="1">
                <a:latin typeface="Comic Sans MS" charset="0"/>
                <a:ea typeface="ＭＳ Ｐゴシック" charset="0"/>
                <a:cs typeface="ＭＳ Ｐゴシック" charset="0"/>
              </a:rPr>
              <a:t>Équipe</a:t>
            </a:r>
          </a:p>
        </p:txBody>
      </p:sp>
      <p:sp>
        <p:nvSpPr>
          <p:cNvPr id="31747" name="Text Box 3"/>
          <p:cNvSpPr txBox="1">
            <a:spLocks noChangeArrowheads="1"/>
          </p:cNvSpPr>
          <p:nvPr/>
        </p:nvSpPr>
        <p:spPr bwMode="auto">
          <a:xfrm>
            <a:off x="900113" y="1916113"/>
            <a:ext cx="7712075" cy="3884612"/>
          </a:xfrm>
          <a:prstGeom prst="rect">
            <a:avLst/>
          </a:prstGeom>
          <a:noFill/>
          <a:ln w="76200" cmpd="tri">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fr-FR" b="1">
                <a:cs typeface="Times New Roman" charset="0"/>
              </a:rPr>
              <a:t>Principaux éléments abordés :</a:t>
            </a:r>
          </a:p>
          <a:p>
            <a:pPr>
              <a:defRPr/>
            </a:pPr>
            <a:endParaRPr lang="fr-FR" sz="1200" b="1">
              <a:cs typeface="Times New Roman" charset="0"/>
            </a:endParaRPr>
          </a:p>
          <a:p>
            <a:pPr algn="just">
              <a:buFont typeface="Wingdings" charset="0"/>
              <a:buChar char="v"/>
              <a:defRPr/>
            </a:pPr>
            <a:r>
              <a:rPr lang="fr-FR" b="1">
                <a:cs typeface="Times New Roman" charset="0"/>
              </a:rPr>
              <a:t> Structure de l</a:t>
            </a:r>
            <a:r>
              <a:rPr lang="ja-JP" altLang="fr-FR" b="1">
                <a:cs typeface="Times New Roman" charset="0"/>
              </a:rPr>
              <a:t>’</a:t>
            </a:r>
            <a:r>
              <a:rPr lang="fr-FR" b="1">
                <a:cs typeface="Times New Roman" charset="0"/>
              </a:rPr>
              <a:t>équipe (organigramme et répartition des pouvoirs) ;</a:t>
            </a:r>
          </a:p>
          <a:p>
            <a:pPr algn="just">
              <a:buFont typeface="Wingdings" charset="0"/>
              <a:buChar char="v"/>
              <a:defRPr/>
            </a:pPr>
            <a:endParaRPr lang="fr-FR" sz="1600" b="1">
              <a:cs typeface="Times New Roman" charset="0"/>
            </a:endParaRPr>
          </a:p>
          <a:p>
            <a:pPr algn="just">
              <a:buFont typeface="Wingdings" charset="0"/>
              <a:buChar char="v"/>
              <a:defRPr/>
            </a:pPr>
            <a:r>
              <a:rPr lang="fr-FR" b="1">
                <a:cs typeface="Times New Roman" charset="0"/>
              </a:rPr>
              <a:t> Compétences complémentaires à acquérir (profils) ;</a:t>
            </a:r>
          </a:p>
          <a:p>
            <a:pPr algn="just">
              <a:buFont typeface="Wingdings" charset="0"/>
              <a:buChar char="v"/>
              <a:defRPr/>
            </a:pPr>
            <a:endParaRPr lang="fr-FR" sz="1600" b="1">
              <a:cs typeface="Times New Roman" charset="0"/>
            </a:endParaRPr>
          </a:p>
          <a:p>
            <a:pPr algn="just">
              <a:buFont typeface="Wingdings" charset="0"/>
              <a:buChar char="v"/>
              <a:defRPr/>
            </a:pPr>
            <a:r>
              <a:rPr lang="fr-FR" b="1">
                <a:cs typeface="Times New Roman" charset="0"/>
              </a:rPr>
              <a:t> Modes de gestion des collaborateurs ;</a:t>
            </a:r>
          </a:p>
          <a:p>
            <a:pPr algn="just">
              <a:buFont typeface="Wingdings" charset="0"/>
              <a:buChar char="v"/>
              <a:defRPr/>
            </a:pPr>
            <a:endParaRPr lang="fr-FR" sz="1600" b="1">
              <a:cs typeface="Times New Roman" charset="0"/>
            </a:endParaRPr>
          </a:p>
          <a:p>
            <a:pPr algn="just">
              <a:buFont typeface="Wingdings" charset="0"/>
              <a:buChar char="v"/>
              <a:defRPr/>
            </a:pPr>
            <a:r>
              <a:rPr lang="fr-FR" b="1">
                <a:cs typeface="Times New Roman" charset="0"/>
              </a:rPr>
              <a:t> Références ;</a:t>
            </a:r>
          </a:p>
          <a:p>
            <a:pPr algn="just">
              <a:buFont typeface="Wingdings" charset="0"/>
              <a:buChar char="v"/>
              <a:defRPr/>
            </a:pPr>
            <a:endParaRPr lang="fr-FR" sz="1600" b="1">
              <a:cs typeface="Times New Roman" charset="0"/>
            </a:endParaRPr>
          </a:p>
          <a:p>
            <a:pPr algn="just">
              <a:buFont typeface="Wingdings" charset="0"/>
              <a:buChar char="v"/>
              <a:defRPr/>
            </a:pPr>
            <a:r>
              <a:rPr lang="fr-FR" b="1">
                <a:cs typeface="Times New Roman" charset="0"/>
              </a:rPr>
              <a:t> Nature de l</a:t>
            </a:r>
            <a:r>
              <a:rPr lang="ja-JP" altLang="fr-FR" b="1">
                <a:cs typeface="Times New Roman" charset="0"/>
              </a:rPr>
              <a:t>’</a:t>
            </a:r>
            <a:r>
              <a:rPr lang="fr-FR" b="1">
                <a:cs typeface="Times New Roman" charset="0"/>
              </a:rPr>
              <a:t>actionnariat et partenaires conseils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747">
                                            <p:bg/>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747">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747">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74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1747">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1747">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174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nimBg="1" autoUpdateAnimBg="0"/>
      <p:bldP spid="31747" grpId="0" build="p"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1689100" y="298450"/>
            <a:ext cx="4597400" cy="898525"/>
          </a:xfrm>
          <a:ln>
            <a:solidFill>
              <a:schemeClr val="hlink"/>
            </a:solidFill>
            <a:miter lim="800000"/>
            <a:headEnd/>
            <a:tailEnd/>
          </a:ln>
        </p:spPr>
        <p:txBody>
          <a:bodyPr/>
          <a:lstStyle/>
          <a:p>
            <a:pPr eaLnBrk="1" hangingPunct="1"/>
            <a:r>
              <a:rPr lang="fr-FR" sz="2800" b="1">
                <a:latin typeface="Comic Sans MS" charset="0"/>
                <a:ea typeface="ＭＳ Ｐゴシック" charset="0"/>
                <a:cs typeface="ＭＳ Ｐゴシック" charset="0"/>
              </a:rPr>
              <a:t>Présentation</a:t>
            </a:r>
            <a:r>
              <a:rPr lang="fr-FR" sz="2400" b="1">
                <a:latin typeface="Comic Sans MS" charset="0"/>
                <a:ea typeface="ＭＳ Ｐゴシック" charset="0"/>
                <a:cs typeface="ＭＳ Ｐゴシック" charset="0"/>
              </a:rPr>
              <a:t> </a:t>
            </a:r>
            <a:br>
              <a:rPr lang="fr-FR" sz="2400" b="1">
                <a:latin typeface="Comic Sans MS" charset="0"/>
                <a:ea typeface="ＭＳ Ｐゴシック" charset="0"/>
                <a:cs typeface="ＭＳ Ｐゴシック" charset="0"/>
              </a:rPr>
            </a:br>
            <a:r>
              <a:rPr lang="fr-FR" sz="2800" b="1">
                <a:latin typeface="Comic Sans MS" charset="0"/>
                <a:ea typeface="ＭＳ Ｐゴシック" charset="0"/>
                <a:cs typeface="ＭＳ Ｐゴシック" charset="0"/>
              </a:rPr>
              <a:t>Équipe</a:t>
            </a:r>
          </a:p>
        </p:txBody>
      </p:sp>
      <p:sp>
        <p:nvSpPr>
          <p:cNvPr id="105475" name="Text Box 3"/>
          <p:cNvSpPr txBox="1">
            <a:spLocks noChangeArrowheads="1"/>
          </p:cNvSpPr>
          <p:nvPr/>
        </p:nvSpPr>
        <p:spPr bwMode="auto">
          <a:xfrm>
            <a:off x="827088" y="1773238"/>
            <a:ext cx="7407275" cy="4459287"/>
          </a:xfrm>
          <a:prstGeom prst="rect">
            <a:avLst/>
          </a:prstGeom>
          <a:noFill/>
          <a:ln w="76200" cmpd="tri">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627063" indent="-627063">
              <a:defRPr sz="2400">
                <a:solidFill>
                  <a:schemeClr val="tx1"/>
                </a:solidFill>
                <a:latin typeface="Times New Roman" charset="0"/>
                <a:ea typeface="ＭＳ Ｐゴシック" charset="0"/>
              </a:defRPr>
            </a:lvl1pPr>
            <a:lvl2pPr marL="806450">
              <a:defRPr sz="2400">
                <a:solidFill>
                  <a:schemeClr val="tx1"/>
                </a:solidFill>
                <a:latin typeface="Times New Roman" charset="0"/>
                <a:ea typeface="ＭＳ Ｐゴシック" charset="0"/>
              </a:defRPr>
            </a:lvl2pPr>
            <a:lvl3pPr marL="985838">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defRPr/>
            </a:pPr>
            <a:r>
              <a:rPr lang="fr-FR" b="1" u="sng" smtClean="0">
                <a:cs typeface="+mn-cs"/>
              </a:rPr>
              <a:t>Objectifs :</a:t>
            </a:r>
          </a:p>
          <a:p>
            <a:pPr>
              <a:defRPr/>
            </a:pPr>
            <a:endParaRPr lang="fr-FR" sz="1200" b="1" u="sng" smtClean="0">
              <a:cs typeface="+mn-cs"/>
            </a:endParaRPr>
          </a:p>
          <a:p>
            <a:pPr algn="just">
              <a:buClr>
                <a:schemeClr val="hlink"/>
              </a:buClr>
              <a:buFont typeface="Wingdings" charset="0"/>
              <a:buChar char="v"/>
              <a:defRPr/>
            </a:pPr>
            <a:r>
              <a:rPr lang="fr-FR" b="1" smtClean="0">
                <a:cs typeface="+mn-cs"/>
              </a:rPr>
              <a:t>rassurer sur la capacité de l</a:t>
            </a:r>
            <a:r>
              <a:rPr lang="ja-JP" altLang="fr-FR" b="1" smtClean="0">
                <a:latin typeface="Arial"/>
                <a:cs typeface="+mn-cs"/>
              </a:rPr>
              <a:t>’</a:t>
            </a:r>
            <a:r>
              <a:rPr lang="fr-FR" b="1" smtClean="0">
                <a:cs typeface="+mn-cs"/>
              </a:rPr>
              <a:t>équipe à prendre en charge les différentes dimensions du projet ;</a:t>
            </a:r>
          </a:p>
          <a:p>
            <a:pPr algn="just">
              <a:buClr>
                <a:schemeClr val="hlink"/>
              </a:buClr>
              <a:buFont typeface="Wingdings" charset="0"/>
              <a:buChar char="v"/>
              <a:defRPr/>
            </a:pPr>
            <a:endParaRPr lang="fr-FR" sz="1000" b="1" smtClean="0">
              <a:cs typeface="+mn-cs"/>
            </a:endParaRPr>
          </a:p>
          <a:p>
            <a:pPr algn="just">
              <a:buClr>
                <a:schemeClr val="hlink"/>
              </a:buClr>
              <a:buFont typeface="Wingdings" charset="0"/>
              <a:buChar char="v"/>
              <a:defRPr/>
            </a:pPr>
            <a:r>
              <a:rPr lang="fr-FR" b="1" smtClean="0">
                <a:cs typeface="+mn-cs"/>
              </a:rPr>
              <a:t> montrer que l</a:t>
            </a:r>
            <a:r>
              <a:rPr lang="ja-JP" altLang="fr-FR" b="1" smtClean="0">
                <a:latin typeface="Arial"/>
                <a:cs typeface="+mn-cs"/>
              </a:rPr>
              <a:t>’</a:t>
            </a:r>
            <a:r>
              <a:rPr lang="fr-FR" b="1" smtClean="0">
                <a:cs typeface="+mn-cs"/>
              </a:rPr>
              <a:t>équipe est construite sur des valeurs complémentaires, sur des valeurs partagées ;</a:t>
            </a:r>
          </a:p>
          <a:p>
            <a:pPr algn="just">
              <a:buClr>
                <a:schemeClr val="hlink"/>
              </a:buClr>
              <a:buFont typeface="Wingdings" charset="0"/>
              <a:buChar char="v"/>
              <a:defRPr/>
            </a:pPr>
            <a:endParaRPr lang="fr-FR" sz="1000" b="1" smtClean="0">
              <a:cs typeface="+mn-cs"/>
            </a:endParaRPr>
          </a:p>
          <a:p>
            <a:pPr algn="just">
              <a:buClr>
                <a:schemeClr val="hlink"/>
              </a:buClr>
              <a:buFont typeface="Wingdings" charset="0"/>
              <a:buChar char="v"/>
              <a:defRPr/>
            </a:pPr>
            <a:r>
              <a:rPr lang="fr-FR" b="1" smtClean="0">
                <a:cs typeface="+mn-cs"/>
              </a:rPr>
              <a:t>faire apparaître les liens de chaque membre avec l</a:t>
            </a:r>
            <a:r>
              <a:rPr lang="ja-JP" altLang="fr-FR" b="1" smtClean="0">
                <a:latin typeface="Arial"/>
                <a:cs typeface="+mn-cs"/>
              </a:rPr>
              <a:t>’</a:t>
            </a:r>
            <a:r>
              <a:rPr lang="fr-FR" b="1" smtClean="0">
                <a:cs typeface="+mn-cs"/>
              </a:rPr>
              <a:t>entreprise et les risques attachés ;</a:t>
            </a:r>
          </a:p>
          <a:p>
            <a:pPr algn="just">
              <a:buClr>
                <a:schemeClr val="hlink"/>
              </a:buClr>
              <a:buFont typeface="Wingdings" charset="0"/>
              <a:buChar char="v"/>
              <a:defRPr/>
            </a:pPr>
            <a:endParaRPr lang="fr-FR" sz="1000" b="1" smtClean="0">
              <a:cs typeface="+mn-cs"/>
            </a:endParaRPr>
          </a:p>
          <a:p>
            <a:pPr algn="just">
              <a:buClr>
                <a:schemeClr val="hlink"/>
              </a:buClr>
              <a:buFont typeface="Wingdings" charset="0"/>
              <a:buChar char="v"/>
              <a:defRPr/>
            </a:pPr>
            <a:r>
              <a:rPr lang="fr-FR" b="1" smtClean="0">
                <a:cs typeface="+mn-cs"/>
              </a:rPr>
              <a:t>éclairer sur la nature, les bases, les modes de régulations, des relations entre partenaires.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54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5475">
                                            <p:bg/>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5475">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5475">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547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5475">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54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4" grpId="0" animBg="1" autoUpdateAnimBg="0"/>
      <p:bldP spid="105475" grpId="0" build="p"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763713" y="333375"/>
            <a:ext cx="4867275" cy="935038"/>
          </a:xfrm>
          <a:ln>
            <a:solidFill>
              <a:schemeClr val="hlink"/>
            </a:solidFill>
            <a:miter lim="800000"/>
            <a:headEnd/>
            <a:tailEnd/>
          </a:ln>
        </p:spPr>
        <p:txBody>
          <a:bodyPr/>
          <a:lstStyle/>
          <a:p>
            <a:pPr eaLnBrk="1" hangingPunct="1"/>
            <a:r>
              <a:rPr lang="fr-FR" sz="2800" b="1">
                <a:latin typeface="Comic Sans MS" charset="0"/>
                <a:ea typeface="ＭＳ Ｐゴシック" charset="0"/>
                <a:cs typeface="ＭＳ Ｐゴシック" charset="0"/>
              </a:rPr>
              <a:t>Présentation</a:t>
            </a:r>
            <a:r>
              <a:rPr lang="fr-FR" sz="2400" b="1">
                <a:latin typeface="Comic Sans MS" charset="0"/>
                <a:ea typeface="ＭＳ Ｐゴシック" charset="0"/>
                <a:cs typeface="ＭＳ Ｐゴシック" charset="0"/>
              </a:rPr>
              <a:t> </a:t>
            </a:r>
            <a:br>
              <a:rPr lang="fr-FR" sz="2400" b="1">
                <a:latin typeface="Comic Sans MS" charset="0"/>
                <a:ea typeface="ＭＳ Ｐゴシック" charset="0"/>
                <a:cs typeface="ＭＳ Ｐゴシック" charset="0"/>
              </a:rPr>
            </a:br>
            <a:r>
              <a:rPr lang="fr-FR" sz="2800" b="1">
                <a:latin typeface="Comic Sans MS" charset="0"/>
                <a:ea typeface="ＭＳ Ｐゴシック" charset="0"/>
                <a:cs typeface="ＭＳ Ｐゴシック" charset="0"/>
              </a:rPr>
              <a:t>Analyse du marché</a:t>
            </a:r>
          </a:p>
        </p:txBody>
      </p:sp>
      <p:sp>
        <p:nvSpPr>
          <p:cNvPr id="26627" name="Text Box 3"/>
          <p:cNvSpPr txBox="1">
            <a:spLocks noChangeArrowheads="1"/>
          </p:cNvSpPr>
          <p:nvPr/>
        </p:nvSpPr>
        <p:spPr bwMode="auto">
          <a:xfrm>
            <a:off x="971550" y="1916113"/>
            <a:ext cx="7162800" cy="4129087"/>
          </a:xfrm>
          <a:prstGeom prst="rect">
            <a:avLst/>
          </a:prstGeom>
          <a:noFill/>
          <a:ln w="76200" cmpd="tri">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549275" indent="-549275">
              <a:defRPr sz="2400">
                <a:solidFill>
                  <a:schemeClr val="tx1"/>
                </a:solidFill>
                <a:latin typeface="Times New Roman" charset="0"/>
                <a:ea typeface="ＭＳ Ｐゴシック" charset="0"/>
              </a:defRPr>
            </a:lvl1pPr>
            <a:lvl2pPr marL="728663">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buClr>
                <a:schemeClr val="hlink"/>
              </a:buClr>
              <a:buFont typeface="Wingdings" charset="0"/>
              <a:buNone/>
              <a:defRPr/>
            </a:pPr>
            <a:r>
              <a:rPr lang="fr-FR" b="1" smtClean="0">
                <a:cs typeface="Times New Roman" charset="0"/>
              </a:rPr>
              <a:t>Grandes lignes de l</a:t>
            </a:r>
            <a:r>
              <a:rPr lang="ja-JP" altLang="fr-FR" b="1" smtClean="0">
                <a:cs typeface="Times New Roman" charset="0"/>
              </a:rPr>
              <a:t>’</a:t>
            </a:r>
            <a:r>
              <a:rPr lang="fr-FR" b="1" smtClean="0">
                <a:cs typeface="Times New Roman" charset="0"/>
              </a:rPr>
              <a:t>exposé :</a:t>
            </a:r>
          </a:p>
          <a:p>
            <a:pPr>
              <a:buClr>
                <a:schemeClr val="hlink"/>
              </a:buClr>
              <a:buFont typeface="Wingdings" charset="0"/>
              <a:buNone/>
              <a:defRPr/>
            </a:pPr>
            <a:endParaRPr lang="fr-FR" sz="1200" b="1" smtClean="0">
              <a:cs typeface="Times New Roman" charset="0"/>
            </a:endParaRPr>
          </a:p>
          <a:p>
            <a:pPr algn="just">
              <a:buClr>
                <a:schemeClr val="hlink"/>
              </a:buClr>
              <a:buFont typeface="Wingdings" charset="0"/>
              <a:buChar char="v"/>
              <a:defRPr/>
            </a:pPr>
            <a:r>
              <a:rPr lang="fr-FR" b="1" smtClean="0">
                <a:latin typeface="Tahoma" charset="0"/>
                <a:cs typeface="+mn-cs"/>
              </a:rPr>
              <a:t> </a:t>
            </a:r>
            <a:r>
              <a:rPr lang="fr-FR" b="1" smtClean="0">
                <a:cs typeface="Times New Roman" charset="0"/>
              </a:rPr>
              <a:t>Description et caractéristiques du secteur ;</a:t>
            </a:r>
          </a:p>
          <a:p>
            <a:pPr algn="just">
              <a:buClr>
                <a:schemeClr val="hlink"/>
              </a:buClr>
              <a:buFont typeface="Wingdings" charset="0"/>
              <a:buChar char="v"/>
              <a:defRPr/>
            </a:pPr>
            <a:endParaRPr lang="fr-FR" sz="1600" b="1" smtClean="0">
              <a:cs typeface="Times New Roman" charset="0"/>
            </a:endParaRPr>
          </a:p>
          <a:p>
            <a:pPr algn="just">
              <a:buClr>
                <a:schemeClr val="hlink"/>
              </a:buClr>
              <a:buFont typeface="Wingdings" charset="0"/>
              <a:buChar char="v"/>
              <a:defRPr/>
            </a:pPr>
            <a:r>
              <a:rPr lang="fr-FR" b="1" smtClean="0">
                <a:cs typeface="Times New Roman" charset="0"/>
              </a:rPr>
              <a:t> Segmentation stratégique ;</a:t>
            </a:r>
          </a:p>
          <a:p>
            <a:pPr algn="just">
              <a:buClr>
                <a:schemeClr val="hlink"/>
              </a:buClr>
              <a:buFont typeface="Wingdings" charset="0"/>
              <a:buChar char="v"/>
              <a:defRPr/>
            </a:pPr>
            <a:endParaRPr lang="fr-FR" sz="1600" b="1" smtClean="0">
              <a:cs typeface="Times New Roman" charset="0"/>
            </a:endParaRPr>
          </a:p>
          <a:p>
            <a:pPr algn="just">
              <a:buClr>
                <a:schemeClr val="hlink"/>
              </a:buClr>
              <a:buFont typeface="Wingdings" charset="0"/>
              <a:buChar char="v"/>
              <a:defRPr/>
            </a:pPr>
            <a:r>
              <a:rPr lang="fr-FR" b="1" smtClean="0">
                <a:cs typeface="Times New Roman" charset="0"/>
              </a:rPr>
              <a:t> Concurrence, positionnement et évolutions ;</a:t>
            </a:r>
          </a:p>
          <a:p>
            <a:pPr algn="just">
              <a:buClr>
                <a:schemeClr val="hlink"/>
              </a:buClr>
              <a:buFont typeface="Wingdings" charset="0"/>
              <a:buChar char="v"/>
              <a:defRPr/>
            </a:pPr>
            <a:endParaRPr lang="fr-FR" sz="1600" b="1" smtClean="0">
              <a:cs typeface="Times New Roman" charset="0"/>
            </a:endParaRPr>
          </a:p>
          <a:p>
            <a:pPr algn="just">
              <a:buClr>
                <a:schemeClr val="hlink"/>
              </a:buClr>
              <a:buFont typeface="Wingdings" charset="0"/>
              <a:buChar char="v"/>
              <a:defRPr/>
            </a:pPr>
            <a:r>
              <a:rPr lang="fr-FR" b="1" smtClean="0">
                <a:cs typeface="Times New Roman" charset="0"/>
              </a:rPr>
              <a:t> Barrières à l</a:t>
            </a:r>
            <a:r>
              <a:rPr lang="ja-JP" altLang="fr-FR" b="1" smtClean="0">
                <a:cs typeface="Times New Roman" charset="0"/>
              </a:rPr>
              <a:t>’</a:t>
            </a:r>
            <a:r>
              <a:rPr lang="fr-FR" b="1" smtClean="0">
                <a:cs typeface="Times New Roman" charset="0"/>
              </a:rPr>
              <a:t>entrée ;</a:t>
            </a:r>
          </a:p>
          <a:p>
            <a:pPr algn="just">
              <a:buClr>
                <a:schemeClr val="hlink"/>
              </a:buClr>
              <a:buFont typeface="Wingdings" charset="0"/>
              <a:buChar char="v"/>
              <a:defRPr/>
            </a:pPr>
            <a:endParaRPr lang="fr-FR" sz="1600" b="1" smtClean="0">
              <a:cs typeface="Times New Roman" charset="0"/>
            </a:endParaRPr>
          </a:p>
          <a:p>
            <a:pPr algn="just">
              <a:buClr>
                <a:schemeClr val="hlink"/>
              </a:buClr>
              <a:buFont typeface="Wingdings" charset="0"/>
              <a:buChar char="v"/>
              <a:defRPr/>
            </a:pPr>
            <a:r>
              <a:rPr lang="fr-FR" b="1" smtClean="0">
                <a:cs typeface="Times New Roman" charset="0"/>
              </a:rPr>
              <a:t> Cibles et processus d</a:t>
            </a:r>
            <a:r>
              <a:rPr lang="ja-JP" altLang="fr-FR" b="1" smtClean="0">
                <a:cs typeface="Times New Roman" charset="0"/>
              </a:rPr>
              <a:t>’</a:t>
            </a:r>
            <a:r>
              <a:rPr lang="fr-FR" b="1" smtClean="0">
                <a:cs typeface="Times New Roman" charset="0"/>
              </a:rPr>
              <a:t>achat ;</a:t>
            </a:r>
          </a:p>
          <a:p>
            <a:pPr algn="just">
              <a:buClr>
                <a:schemeClr val="hlink"/>
              </a:buClr>
              <a:buFont typeface="Wingdings" charset="0"/>
              <a:buChar char="v"/>
              <a:defRPr/>
            </a:pPr>
            <a:endParaRPr lang="fr-FR" sz="1600" b="1" smtClean="0">
              <a:cs typeface="Times New Roman" charset="0"/>
            </a:endParaRPr>
          </a:p>
          <a:p>
            <a:pPr algn="just">
              <a:buClr>
                <a:schemeClr val="hlink"/>
              </a:buClr>
              <a:buFont typeface="Wingdings" charset="0"/>
              <a:buChar char="v"/>
              <a:defRPr/>
            </a:pPr>
            <a:r>
              <a:rPr lang="fr-FR" b="1" smtClean="0">
                <a:cs typeface="Times New Roman" charset="0"/>
              </a:rPr>
              <a:t> Perspectives d</a:t>
            </a:r>
            <a:r>
              <a:rPr lang="ja-JP" altLang="fr-FR" b="1" smtClean="0">
                <a:cs typeface="Times New Roman" charset="0"/>
              </a:rPr>
              <a:t>’</a:t>
            </a:r>
            <a:r>
              <a:rPr lang="fr-FR" b="1" smtClean="0">
                <a:cs typeface="Times New Roman" charset="0"/>
              </a:rPr>
              <a:t>évolutions.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627">
                                            <p:bg/>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627">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627">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662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6627">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6627">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6627">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662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nimBg="1" autoUpdateAnimBg="0"/>
      <p:bldP spid="26627" grpId="0" build="p"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730375" y="298450"/>
            <a:ext cx="5332413" cy="1042988"/>
          </a:xfrm>
          <a:ln>
            <a:solidFill>
              <a:schemeClr val="hlink"/>
            </a:solidFill>
            <a:miter lim="800000"/>
            <a:headEnd/>
            <a:tailEnd/>
          </a:ln>
        </p:spPr>
        <p:txBody>
          <a:bodyPr/>
          <a:lstStyle/>
          <a:p>
            <a:pPr eaLnBrk="1" hangingPunct="1"/>
            <a:r>
              <a:rPr lang="fr-FR" sz="2400" b="1">
                <a:latin typeface="Comic Sans MS" charset="0"/>
                <a:ea typeface="ＭＳ Ｐゴシック" charset="0"/>
                <a:cs typeface="ＭＳ Ｐゴシック" charset="0"/>
              </a:rPr>
              <a:t>Présentation </a:t>
            </a:r>
            <a:br>
              <a:rPr lang="fr-FR" sz="2400" b="1">
                <a:latin typeface="Comic Sans MS" charset="0"/>
                <a:ea typeface="ＭＳ Ｐゴシック" charset="0"/>
                <a:cs typeface="ＭＳ Ｐゴシック" charset="0"/>
              </a:rPr>
            </a:br>
            <a:r>
              <a:rPr lang="fr-FR" sz="2800" b="1">
                <a:latin typeface="Comic Sans MS" charset="0"/>
                <a:ea typeface="ＭＳ Ｐゴシック" charset="0"/>
                <a:cs typeface="ＭＳ Ｐゴシック" charset="0"/>
              </a:rPr>
              <a:t>Analyse du marché</a:t>
            </a:r>
          </a:p>
        </p:txBody>
      </p:sp>
      <p:sp>
        <p:nvSpPr>
          <p:cNvPr id="102403" name="Text Box 3"/>
          <p:cNvSpPr txBox="1">
            <a:spLocks noChangeArrowheads="1"/>
          </p:cNvSpPr>
          <p:nvPr/>
        </p:nvSpPr>
        <p:spPr bwMode="auto">
          <a:xfrm>
            <a:off x="539750" y="1828800"/>
            <a:ext cx="8208963" cy="4459288"/>
          </a:xfrm>
          <a:prstGeom prst="rect">
            <a:avLst/>
          </a:prstGeom>
          <a:noFill/>
          <a:ln w="76200" cmpd="tri">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627063" indent="-627063">
              <a:defRPr sz="2400">
                <a:solidFill>
                  <a:schemeClr val="tx1"/>
                </a:solidFill>
                <a:latin typeface="Times New Roman" charset="0"/>
                <a:ea typeface="ＭＳ Ｐゴシック" charset="0"/>
              </a:defRPr>
            </a:lvl1pPr>
            <a:lvl2pPr marL="806450">
              <a:defRPr sz="2400">
                <a:solidFill>
                  <a:schemeClr val="tx1"/>
                </a:solidFill>
                <a:latin typeface="Times New Roman" charset="0"/>
                <a:ea typeface="ＭＳ Ｐゴシック" charset="0"/>
              </a:defRPr>
            </a:lvl2pPr>
            <a:lvl3pPr marL="985838">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lgn="just">
              <a:defRPr/>
            </a:pPr>
            <a:r>
              <a:rPr lang="fr-FR" b="1" u="sng" smtClean="0">
                <a:cs typeface="+mn-cs"/>
              </a:rPr>
              <a:t>Objectifs :</a:t>
            </a:r>
          </a:p>
          <a:p>
            <a:pPr algn="just">
              <a:defRPr/>
            </a:pPr>
            <a:endParaRPr lang="fr-FR" sz="1200" b="1" smtClean="0">
              <a:cs typeface="+mn-cs"/>
            </a:endParaRPr>
          </a:p>
          <a:p>
            <a:pPr algn="just">
              <a:buClr>
                <a:schemeClr val="hlink"/>
              </a:buClr>
              <a:buFont typeface="Wingdings" charset="0"/>
              <a:buChar char="v"/>
              <a:defRPr/>
            </a:pPr>
            <a:r>
              <a:rPr lang="fr-FR" b="1" smtClean="0">
                <a:cs typeface="+mn-cs"/>
              </a:rPr>
              <a:t>démontrer qu</a:t>
            </a:r>
            <a:r>
              <a:rPr lang="ja-JP" altLang="fr-FR" b="1" smtClean="0">
                <a:latin typeface="Arial"/>
                <a:cs typeface="+mn-cs"/>
              </a:rPr>
              <a:t>’</a:t>
            </a:r>
            <a:r>
              <a:rPr lang="fr-FR" b="1" smtClean="0">
                <a:cs typeface="+mn-cs"/>
              </a:rPr>
              <a:t>il existe un marché solvable pour le produit ou le service envisagé ;</a:t>
            </a:r>
          </a:p>
          <a:p>
            <a:pPr algn="just">
              <a:buClr>
                <a:schemeClr val="hlink"/>
              </a:buClr>
              <a:buFont typeface="Wingdings" charset="0"/>
              <a:buChar char="v"/>
              <a:defRPr/>
            </a:pPr>
            <a:endParaRPr lang="fr-FR" sz="1000" b="1" smtClean="0">
              <a:cs typeface="+mn-cs"/>
            </a:endParaRPr>
          </a:p>
          <a:p>
            <a:pPr algn="just">
              <a:buClr>
                <a:schemeClr val="hlink"/>
              </a:buClr>
              <a:buFont typeface="Wingdings" charset="0"/>
              <a:buChar char="v"/>
              <a:defRPr/>
            </a:pPr>
            <a:r>
              <a:rPr lang="fr-FR" b="1" smtClean="0">
                <a:cs typeface="+mn-cs"/>
              </a:rPr>
              <a:t>montrer que les hypothèses élaborées s</a:t>
            </a:r>
            <a:r>
              <a:rPr lang="ja-JP" altLang="fr-FR" b="1" smtClean="0">
                <a:latin typeface="Arial"/>
                <a:cs typeface="+mn-cs"/>
              </a:rPr>
              <a:t>’</a:t>
            </a:r>
            <a:r>
              <a:rPr lang="fr-FR" b="1" smtClean="0">
                <a:cs typeface="+mn-cs"/>
              </a:rPr>
              <a:t>appuient sur des informations fiables, opérationnelles et prospectives ;</a:t>
            </a:r>
          </a:p>
          <a:p>
            <a:pPr algn="just">
              <a:buClr>
                <a:schemeClr val="hlink"/>
              </a:buClr>
              <a:buFont typeface="Wingdings" charset="0"/>
              <a:buChar char="v"/>
              <a:defRPr/>
            </a:pPr>
            <a:endParaRPr lang="fr-FR" sz="1000" b="1" smtClean="0">
              <a:cs typeface="+mn-cs"/>
            </a:endParaRPr>
          </a:p>
          <a:p>
            <a:pPr algn="just">
              <a:buClr>
                <a:schemeClr val="hlink"/>
              </a:buClr>
              <a:buFont typeface="Wingdings" charset="0"/>
              <a:buChar char="v"/>
              <a:defRPr/>
            </a:pPr>
            <a:r>
              <a:rPr lang="fr-FR" b="1" smtClean="0">
                <a:cs typeface="+mn-cs"/>
              </a:rPr>
              <a:t>faire ressortir une bonne connaissance des cibles : segmentation, attentes, besoins et solvabilité  ;</a:t>
            </a:r>
          </a:p>
          <a:p>
            <a:pPr algn="just">
              <a:buClr>
                <a:schemeClr val="hlink"/>
              </a:buClr>
              <a:buFont typeface="Wingdings" charset="0"/>
              <a:buChar char="v"/>
              <a:defRPr/>
            </a:pPr>
            <a:endParaRPr lang="fr-FR" sz="1000" b="1" smtClean="0">
              <a:cs typeface="+mn-cs"/>
            </a:endParaRPr>
          </a:p>
          <a:p>
            <a:pPr algn="just">
              <a:buClr>
                <a:schemeClr val="hlink"/>
              </a:buClr>
              <a:buFont typeface="Wingdings" charset="0"/>
              <a:buChar char="v"/>
              <a:defRPr/>
            </a:pPr>
            <a:r>
              <a:rPr lang="fr-FR" b="1" smtClean="0">
                <a:cs typeface="+mn-cs"/>
              </a:rPr>
              <a:t>rassurer sur le fait que l</a:t>
            </a:r>
            <a:r>
              <a:rPr lang="ja-JP" altLang="fr-FR" b="1" smtClean="0">
                <a:latin typeface="Arial"/>
                <a:cs typeface="+mn-cs"/>
              </a:rPr>
              <a:t>’</a:t>
            </a:r>
            <a:r>
              <a:rPr lang="fr-FR" b="1" smtClean="0">
                <a:cs typeface="+mn-cs"/>
              </a:rPr>
              <a:t>on possède une information suffisante sur les conditions à réunir pour percer les marchés visés.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403">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02403">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02403">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02403">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02403">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0240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animBg="1" autoUpdateAnimBg="0"/>
      <p:bldP spid="102403" grpId="0" build="p"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835150" y="620713"/>
            <a:ext cx="5994400" cy="720725"/>
          </a:xfrm>
        </p:spPr>
        <p:txBody>
          <a:bodyPr>
            <a:noAutofit/>
          </a:bodyPr>
          <a:lstStyle/>
          <a:p>
            <a:pPr algn="ctr">
              <a:defRPr/>
            </a:pPr>
            <a:r>
              <a:rPr lang="fr-BE" sz="4994" dirty="0">
                <a:solidFill>
                  <a:schemeClr val="tx1"/>
                </a:solidFill>
                <a:latin typeface="Century Gothic" panose="020B0502020202020204" pitchFamily="34" charset="0"/>
                <a:ea typeface="+mj-ea"/>
                <a:cs typeface="+mj-cs"/>
              </a:rPr>
              <a:t>Questionnements</a:t>
            </a:r>
            <a:r>
              <a:rPr lang="fr-BE" sz="4994" dirty="0">
                <a:solidFill>
                  <a:schemeClr val="tx1"/>
                </a:solidFill>
                <a:latin typeface="Berlin Sans FB" pitchFamily="34" charset="0"/>
                <a:ea typeface="+mj-ea"/>
                <a:cs typeface="+mj-cs"/>
              </a:rPr>
              <a:t> </a:t>
            </a:r>
          </a:p>
        </p:txBody>
      </p:sp>
      <p:sp>
        <p:nvSpPr>
          <p:cNvPr id="3" name="Rectangle 2"/>
          <p:cNvSpPr/>
          <p:nvPr/>
        </p:nvSpPr>
        <p:spPr>
          <a:xfrm>
            <a:off x="1101978" y="1664681"/>
            <a:ext cx="7430462" cy="100811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pPr>
              <a:spcBef>
                <a:spcPts val="450"/>
              </a:spcBef>
              <a:spcAft>
                <a:spcPts val="450"/>
              </a:spcAft>
              <a:defRPr/>
            </a:pPr>
            <a:r>
              <a:rPr lang="fr-BE" sz="2500" smtClean="0">
                <a:solidFill>
                  <a:srgbClr val="FFFFFF"/>
                </a:solidFill>
                <a:latin typeface="Century Gothic" charset="0"/>
              </a:rPr>
              <a:t>Qu’est-ce que l’organisation, l’entreprise ?</a:t>
            </a:r>
          </a:p>
        </p:txBody>
      </p:sp>
      <p:sp>
        <p:nvSpPr>
          <p:cNvPr id="4" name="Rectangle 3"/>
          <p:cNvSpPr/>
          <p:nvPr/>
        </p:nvSpPr>
        <p:spPr>
          <a:xfrm>
            <a:off x="1101978" y="3212976"/>
            <a:ext cx="7383166" cy="100811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pPr>
              <a:spcBef>
                <a:spcPts val="450"/>
              </a:spcBef>
              <a:spcAft>
                <a:spcPts val="450"/>
              </a:spcAft>
              <a:defRPr/>
            </a:pPr>
            <a:r>
              <a:rPr lang="fr-BE" sz="2500" smtClean="0">
                <a:solidFill>
                  <a:srgbClr val="FFFFFF"/>
                </a:solidFill>
                <a:latin typeface="Century Gothic" charset="0"/>
              </a:rPr>
              <a:t>Pourquoi créer les organisations et les entreprises en particulier ?</a:t>
            </a:r>
          </a:p>
        </p:txBody>
      </p:sp>
      <p:sp>
        <p:nvSpPr>
          <p:cNvPr id="6" name="Rectangle 5"/>
          <p:cNvSpPr/>
          <p:nvPr/>
        </p:nvSpPr>
        <p:spPr>
          <a:xfrm>
            <a:off x="1101978" y="4797152"/>
            <a:ext cx="7272807" cy="100811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pPr>
              <a:spcBef>
                <a:spcPts val="450"/>
              </a:spcBef>
              <a:spcAft>
                <a:spcPts val="450"/>
              </a:spcAft>
              <a:defRPr/>
            </a:pPr>
            <a:r>
              <a:rPr lang="fr-BE" sz="2500" smtClean="0">
                <a:solidFill>
                  <a:srgbClr val="FFFFFF"/>
                </a:solidFill>
                <a:latin typeface="Century Gothic" charset="0"/>
              </a:rPr>
              <a:t>Comment créer l’organisation et l’entreprise en particulier?</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476375" y="298450"/>
            <a:ext cx="5759450" cy="969963"/>
          </a:xfrm>
          <a:ln>
            <a:solidFill>
              <a:schemeClr val="hlink"/>
            </a:solidFill>
            <a:miter lim="800000"/>
            <a:headEnd/>
            <a:tailEnd/>
          </a:ln>
        </p:spPr>
        <p:txBody>
          <a:bodyPr/>
          <a:lstStyle/>
          <a:p>
            <a:pPr eaLnBrk="1" hangingPunct="1"/>
            <a:r>
              <a:rPr lang="fr-FR" sz="2800" b="1">
                <a:latin typeface="Comic Sans MS" charset="0"/>
                <a:ea typeface="ＭＳ Ｐゴシック" charset="0"/>
                <a:cs typeface="ＭＳ Ｐゴシック" charset="0"/>
              </a:rPr>
              <a:t>Présentation </a:t>
            </a:r>
            <a:br>
              <a:rPr lang="fr-FR" sz="2800" b="1">
                <a:latin typeface="Comic Sans MS" charset="0"/>
                <a:ea typeface="ＭＳ Ｐゴシック" charset="0"/>
                <a:cs typeface="ＭＳ Ｐゴシック" charset="0"/>
              </a:rPr>
            </a:br>
            <a:r>
              <a:rPr lang="fr-FR" sz="3200" b="1">
                <a:latin typeface="Comic Sans MS" charset="0"/>
                <a:ea typeface="ＭＳ Ｐゴシック" charset="0"/>
                <a:cs typeface="ＭＳ Ｐゴシック" charset="0"/>
              </a:rPr>
              <a:t>Produits ou services offerts</a:t>
            </a:r>
          </a:p>
        </p:txBody>
      </p:sp>
      <p:sp>
        <p:nvSpPr>
          <p:cNvPr id="27651" name="Text Box 3"/>
          <p:cNvSpPr txBox="1">
            <a:spLocks noChangeArrowheads="1"/>
          </p:cNvSpPr>
          <p:nvPr/>
        </p:nvSpPr>
        <p:spPr bwMode="auto">
          <a:xfrm>
            <a:off x="900113" y="1844675"/>
            <a:ext cx="7315200" cy="3090863"/>
          </a:xfrm>
          <a:prstGeom prst="rect">
            <a:avLst/>
          </a:prstGeom>
          <a:noFill/>
          <a:ln w="76200" cmpd="tri">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549275" indent="-549275">
              <a:defRPr sz="2400">
                <a:solidFill>
                  <a:schemeClr val="tx1"/>
                </a:solidFill>
                <a:latin typeface="Times New Roman" charset="0"/>
                <a:ea typeface="ＭＳ Ｐゴシック" charset="0"/>
              </a:defRPr>
            </a:lvl1pPr>
            <a:lvl2pPr marL="728663">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lgn="just">
              <a:buClr>
                <a:schemeClr val="hlink"/>
              </a:buClr>
              <a:buFont typeface="Wingdings" charset="0"/>
              <a:buNone/>
              <a:defRPr/>
            </a:pPr>
            <a:r>
              <a:rPr lang="fr-FR" b="1" smtClean="0">
                <a:cs typeface="Times New Roman" charset="0"/>
              </a:rPr>
              <a:t>Principaux points abordés :</a:t>
            </a:r>
          </a:p>
          <a:p>
            <a:pPr algn="just">
              <a:buClr>
                <a:schemeClr val="hlink"/>
              </a:buClr>
              <a:buFont typeface="Wingdings" charset="0"/>
              <a:buNone/>
              <a:defRPr/>
            </a:pPr>
            <a:endParaRPr lang="fr-FR" sz="1200" b="1" smtClean="0">
              <a:cs typeface="Times New Roman" charset="0"/>
            </a:endParaRPr>
          </a:p>
          <a:p>
            <a:pPr algn="just">
              <a:buClr>
                <a:schemeClr val="hlink"/>
              </a:buClr>
              <a:buFont typeface="Wingdings" charset="0"/>
              <a:buChar char="v"/>
              <a:defRPr/>
            </a:pPr>
            <a:r>
              <a:rPr lang="fr-FR" b="1" smtClean="0">
                <a:cs typeface="Times New Roman" charset="0"/>
              </a:rPr>
              <a:t> Détail du produit ou des services ;</a:t>
            </a:r>
          </a:p>
          <a:p>
            <a:pPr algn="just">
              <a:buClr>
                <a:schemeClr val="hlink"/>
              </a:buClr>
              <a:buFont typeface="Wingdings" charset="0"/>
              <a:buChar char="v"/>
              <a:defRPr/>
            </a:pPr>
            <a:endParaRPr lang="fr-FR" sz="2000" b="1" smtClean="0">
              <a:cs typeface="Times New Roman" charset="0"/>
            </a:endParaRPr>
          </a:p>
          <a:p>
            <a:pPr algn="just">
              <a:buClr>
                <a:schemeClr val="hlink"/>
              </a:buClr>
              <a:buFont typeface="Wingdings" charset="0"/>
              <a:buChar char="v"/>
              <a:defRPr/>
            </a:pPr>
            <a:r>
              <a:rPr lang="fr-FR" b="1" smtClean="0">
                <a:cs typeface="Times New Roman" charset="0"/>
              </a:rPr>
              <a:t> Cycle de vie ;</a:t>
            </a:r>
          </a:p>
          <a:p>
            <a:pPr algn="just">
              <a:buClr>
                <a:schemeClr val="hlink"/>
              </a:buClr>
              <a:buFont typeface="Wingdings" charset="0"/>
              <a:buChar char="v"/>
              <a:defRPr/>
            </a:pPr>
            <a:endParaRPr lang="fr-FR" sz="2000" b="1" smtClean="0">
              <a:cs typeface="Times New Roman" charset="0"/>
            </a:endParaRPr>
          </a:p>
          <a:p>
            <a:pPr algn="just">
              <a:buClr>
                <a:schemeClr val="hlink"/>
              </a:buClr>
              <a:buFont typeface="Wingdings" charset="0"/>
              <a:buChar char="v"/>
              <a:defRPr/>
            </a:pPr>
            <a:r>
              <a:rPr lang="fr-FR" b="1" smtClean="0">
                <a:cs typeface="Times New Roman" charset="0"/>
              </a:rPr>
              <a:t> Propriété industrielle et intellectuelle ;</a:t>
            </a:r>
          </a:p>
          <a:p>
            <a:pPr algn="just">
              <a:buClr>
                <a:schemeClr val="hlink"/>
              </a:buClr>
              <a:buFont typeface="Wingdings" charset="0"/>
              <a:buChar char="v"/>
              <a:defRPr/>
            </a:pPr>
            <a:endParaRPr lang="fr-FR" sz="2000" b="1" smtClean="0">
              <a:cs typeface="Times New Roman" charset="0"/>
            </a:endParaRPr>
          </a:p>
          <a:p>
            <a:pPr algn="just">
              <a:buClr>
                <a:schemeClr val="hlink"/>
              </a:buClr>
              <a:buFont typeface="Wingdings" charset="0"/>
              <a:buChar char="v"/>
              <a:defRPr/>
            </a:pPr>
            <a:r>
              <a:rPr lang="fr-FR" b="1" smtClean="0">
                <a:cs typeface="Times New Roman" charset="0"/>
              </a:rPr>
              <a:t> Activités de R&amp;D et renouvellement de l</a:t>
            </a:r>
            <a:r>
              <a:rPr lang="ja-JP" altLang="fr-FR" b="1" smtClean="0">
                <a:cs typeface="Times New Roman" charset="0"/>
              </a:rPr>
              <a:t>’</a:t>
            </a:r>
            <a:r>
              <a:rPr lang="fr-FR" b="1" smtClean="0">
                <a:cs typeface="Times New Roman" charset="0"/>
              </a:rPr>
              <a:t>offre.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651">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7651">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7651">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7651">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7651">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76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nimBg="1" autoUpdateAnimBg="0"/>
      <p:bldP spid="27651" grpId="0" build="p"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1198563" y="152400"/>
            <a:ext cx="5859462" cy="973138"/>
          </a:xfrm>
          <a:ln>
            <a:solidFill>
              <a:schemeClr val="hlink"/>
            </a:solidFill>
            <a:miter lim="800000"/>
            <a:headEnd/>
            <a:tailEnd/>
          </a:ln>
        </p:spPr>
        <p:txBody>
          <a:bodyPr/>
          <a:lstStyle/>
          <a:p>
            <a:pPr eaLnBrk="1" hangingPunct="1"/>
            <a:r>
              <a:rPr lang="fr-FR" sz="2400" b="1">
                <a:latin typeface="Comic Sans MS" charset="0"/>
                <a:ea typeface="ＭＳ Ｐゴシック" charset="0"/>
                <a:cs typeface="ＭＳ Ｐゴシック" charset="0"/>
              </a:rPr>
              <a:t>Présentation </a:t>
            </a:r>
            <a:br>
              <a:rPr lang="fr-FR" sz="2400" b="1">
                <a:latin typeface="Comic Sans MS" charset="0"/>
                <a:ea typeface="ＭＳ Ｐゴシック" charset="0"/>
                <a:cs typeface="ＭＳ Ｐゴシック" charset="0"/>
              </a:rPr>
            </a:br>
            <a:r>
              <a:rPr lang="fr-FR" sz="2800" b="1">
                <a:latin typeface="Comic Sans MS" charset="0"/>
                <a:ea typeface="ＭＳ Ｐゴシック" charset="0"/>
                <a:cs typeface="ＭＳ Ｐゴシック" charset="0"/>
              </a:rPr>
              <a:t>Produits ou services offerts</a:t>
            </a:r>
          </a:p>
        </p:txBody>
      </p:sp>
      <p:sp>
        <p:nvSpPr>
          <p:cNvPr id="103427" name="Text Box 3"/>
          <p:cNvSpPr txBox="1">
            <a:spLocks noChangeArrowheads="1"/>
          </p:cNvSpPr>
          <p:nvPr/>
        </p:nvSpPr>
        <p:spPr bwMode="auto">
          <a:xfrm>
            <a:off x="827088" y="1700213"/>
            <a:ext cx="7331075" cy="4459287"/>
          </a:xfrm>
          <a:prstGeom prst="rect">
            <a:avLst/>
          </a:prstGeom>
          <a:noFill/>
          <a:ln w="76200" cmpd="tri">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627063" indent="-627063">
              <a:defRPr sz="2400">
                <a:solidFill>
                  <a:schemeClr val="tx1"/>
                </a:solidFill>
                <a:latin typeface="Times New Roman" charset="0"/>
                <a:ea typeface="ＭＳ Ｐゴシック" charset="0"/>
              </a:defRPr>
            </a:lvl1pPr>
            <a:lvl2pPr marL="806450">
              <a:defRPr sz="2400">
                <a:solidFill>
                  <a:schemeClr val="tx1"/>
                </a:solidFill>
                <a:latin typeface="Times New Roman" charset="0"/>
                <a:ea typeface="ＭＳ Ｐゴシック" charset="0"/>
              </a:defRPr>
            </a:lvl2pPr>
            <a:lvl3pPr marL="985838">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defRPr/>
            </a:pPr>
            <a:r>
              <a:rPr lang="fr-FR" b="1" u="sng" smtClean="0">
                <a:cs typeface="+mn-cs"/>
              </a:rPr>
              <a:t>Objectifs :</a:t>
            </a:r>
          </a:p>
          <a:p>
            <a:pPr>
              <a:defRPr/>
            </a:pPr>
            <a:endParaRPr lang="fr-FR" sz="1200" b="1" u="sng" smtClean="0">
              <a:cs typeface="+mn-cs"/>
            </a:endParaRPr>
          </a:p>
          <a:p>
            <a:pPr algn="just">
              <a:buClr>
                <a:schemeClr val="hlink"/>
              </a:buClr>
              <a:buFont typeface="Wingdings" charset="0"/>
              <a:buChar char="v"/>
              <a:defRPr/>
            </a:pPr>
            <a:r>
              <a:rPr lang="fr-FR" b="1" smtClean="0">
                <a:cs typeface="+mn-cs"/>
              </a:rPr>
              <a:t>montrer quelles sont les réponses apportées par rapport aux attentes du marché ;</a:t>
            </a:r>
          </a:p>
          <a:p>
            <a:pPr algn="just">
              <a:buClr>
                <a:schemeClr val="hlink"/>
              </a:buClr>
              <a:buFont typeface="Wingdings" charset="0"/>
              <a:buChar char="v"/>
              <a:defRPr/>
            </a:pPr>
            <a:endParaRPr lang="fr-FR" sz="1000" b="1" smtClean="0">
              <a:cs typeface="+mn-cs"/>
            </a:endParaRPr>
          </a:p>
          <a:p>
            <a:pPr algn="just">
              <a:buClr>
                <a:schemeClr val="hlink"/>
              </a:buClr>
              <a:buFont typeface="Wingdings" charset="0"/>
              <a:buChar char="v"/>
              <a:defRPr/>
            </a:pPr>
            <a:r>
              <a:rPr lang="fr-FR" b="1" smtClean="0">
                <a:cs typeface="+mn-cs"/>
              </a:rPr>
              <a:t>présenter les spécificités du produit ou du service par rapport aux attentes du marché (clients et gammes) ;</a:t>
            </a:r>
          </a:p>
          <a:p>
            <a:pPr algn="just">
              <a:buClr>
                <a:schemeClr val="hlink"/>
              </a:buClr>
              <a:buFont typeface="Wingdings" charset="0"/>
              <a:buChar char="v"/>
              <a:defRPr/>
            </a:pPr>
            <a:endParaRPr lang="fr-FR" sz="1000" b="1" smtClean="0">
              <a:cs typeface="+mn-cs"/>
            </a:endParaRPr>
          </a:p>
          <a:p>
            <a:pPr algn="just">
              <a:buClr>
                <a:schemeClr val="hlink"/>
              </a:buClr>
              <a:buFont typeface="Wingdings" charset="0"/>
              <a:buChar char="v"/>
              <a:defRPr/>
            </a:pPr>
            <a:r>
              <a:rPr lang="fr-FR" b="1" smtClean="0">
                <a:cs typeface="+mn-cs"/>
              </a:rPr>
              <a:t>détailler les avantages concurrentiels et les conditions de leur renouvellement ;</a:t>
            </a:r>
          </a:p>
          <a:p>
            <a:pPr algn="just">
              <a:buClr>
                <a:schemeClr val="hlink"/>
              </a:buClr>
              <a:buFont typeface="Wingdings" charset="0"/>
              <a:buChar char="v"/>
              <a:defRPr/>
            </a:pPr>
            <a:endParaRPr lang="fr-FR" sz="1000" b="1" smtClean="0">
              <a:cs typeface="+mn-cs"/>
            </a:endParaRPr>
          </a:p>
          <a:p>
            <a:pPr algn="just">
              <a:buClr>
                <a:schemeClr val="hlink"/>
              </a:buClr>
              <a:buFont typeface="Wingdings" charset="0"/>
              <a:buChar char="v"/>
              <a:defRPr/>
            </a:pPr>
            <a:r>
              <a:rPr lang="fr-FR" b="1" smtClean="0">
                <a:cs typeface="+mn-cs"/>
              </a:rPr>
              <a:t>présenter un état d</a:t>
            </a:r>
            <a:r>
              <a:rPr lang="ja-JP" altLang="fr-FR" b="1" smtClean="0">
                <a:latin typeface="Arial"/>
                <a:cs typeface="+mn-cs"/>
              </a:rPr>
              <a:t>’</a:t>
            </a:r>
            <a:r>
              <a:rPr lang="fr-FR" b="1" smtClean="0">
                <a:cs typeface="+mn-cs"/>
              </a:rPr>
              <a:t>avancement du produit et des risques techniques qui y sont attachés.</a:t>
            </a:r>
            <a:endParaRPr lang="fr-FR" smtClean="0">
              <a:cs typeface="+mn-c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34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3427">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03427">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03427">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03427">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03427">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034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animBg="1" autoUpdateAnimBg="0"/>
      <p:bldP spid="103427" grpId="0" build="p"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476375" y="260350"/>
            <a:ext cx="5087938" cy="847725"/>
          </a:xfrm>
          <a:ln>
            <a:solidFill>
              <a:schemeClr val="hlink"/>
            </a:solidFill>
            <a:miter lim="800000"/>
            <a:headEnd/>
            <a:tailEnd/>
          </a:ln>
        </p:spPr>
        <p:txBody>
          <a:bodyPr/>
          <a:lstStyle/>
          <a:p>
            <a:pPr eaLnBrk="1" hangingPunct="1"/>
            <a:r>
              <a:rPr lang="fr-FR" sz="2400" b="1">
                <a:latin typeface="Comic Sans MS" charset="0"/>
                <a:ea typeface="ＭＳ Ｐゴシック" charset="0"/>
                <a:cs typeface="ＭＳ Ｐゴシック" charset="0"/>
              </a:rPr>
              <a:t>Présentation </a:t>
            </a:r>
            <a:br>
              <a:rPr lang="fr-FR" sz="2400" b="1">
                <a:latin typeface="Comic Sans MS" charset="0"/>
                <a:ea typeface="ＭＳ Ｐゴシック" charset="0"/>
                <a:cs typeface="ＭＳ Ｐゴシック" charset="0"/>
              </a:rPr>
            </a:br>
            <a:r>
              <a:rPr lang="fr-FR" sz="2800" b="1">
                <a:latin typeface="Comic Sans MS" charset="0"/>
                <a:ea typeface="ＭＳ Ｐゴシック" charset="0"/>
                <a:cs typeface="ＭＳ Ｐゴシック" charset="0"/>
              </a:rPr>
              <a:t>Stratégie globale</a:t>
            </a:r>
          </a:p>
        </p:txBody>
      </p:sp>
      <p:sp>
        <p:nvSpPr>
          <p:cNvPr id="28676" name="Text Box 4"/>
          <p:cNvSpPr txBox="1">
            <a:spLocks noChangeArrowheads="1"/>
          </p:cNvSpPr>
          <p:nvPr/>
        </p:nvSpPr>
        <p:spPr bwMode="auto">
          <a:xfrm>
            <a:off x="755650" y="1557338"/>
            <a:ext cx="7315200" cy="4549775"/>
          </a:xfrm>
          <a:prstGeom prst="rect">
            <a:avLst/>
          </a:prstGeom>
          <a:noFill/>
          <a:ln w="76200" cmpd="tri">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627063" indent="-627063">
              <a:defRPr sz="2400">
                <a:solidFill>
                  <a:schemeClr val="tx1"/>
                </a:solidFill>
                <a:latin typeface="Times New Roman" charset="0"/>
                <a:ea typeface="ＭＳ Ｐゴシック" charset="0"/>
              </a:defRPr>
            </a:lvl1pPr>
            <a:lvl2pPr marL="806450">
              <a:defRPr sz="2400">
                <a:solidFill>
                  <a:schemeClr val="tx1"/>
                </a:solidFill>
                <a:latin typeface="Times New Roman" charset="0"/>
                <a:ea typeface="ＭＳ Ｐゴシック" charset="0"/>
              </a:defRPr>
            </a:lvl2pPr>
            <a:lvl3pPr marL="985838">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lgn="just">
              <a:buClr>
                <a:schemeClr val="hlink"/>
              </a:buClr>
              <a:buFont typeface="Wingdings" charset="0"/>
              <a:buNone/>
              <a:defRPr/>
            </a:pPr>
            <a:r>
              <a:rPr lang="fr-FR" b="1" smtClean="0">
                <a:cs typeface="Times New Roman" charset="0"/>
              </a:rPr>
              <a:t>Thématiques développées :</a:t>
            </a:r>
          </a:p>
          <a:p>
            <a:pPr algn="just">
              <a:buClr>
                <a:schemeClr val="hlink"/>
              </a:buClr>
              <a:buFont typeface="Wingdings" charset="0"/>
              <a:buNone/>
              <a:defRPr/>
            </a:pPr>
            <a:endParaRPr lang="fr-FR" b="1" smtClean="0">
              <a:cs typeface="Times New Roman" charset="0"/>
            </a:endParaRPr>
          </a:p>
          <a:p>
            <a:pPr algn="just">
              <a:buClr>
                <a:schemeClr val="hlink"/>
              </a:buClr>
              <a:buFont typeface="Wingdings" charset="0"/>
              <a:buChar char="v"/>
              <a:defRPr/>
            </a:pPr>
            <a:r>
              <a:rPr lang="fr-FR" b="1" smtClean="0">
                <a:cs typeface="Times New Roman" charset="0"/>
              </a:rPr>
              <a:t>Vocation ;</a:t>
            </a:r>
          </a:p>
          <a:p>
            <a:pPr algn="just">
              <a:buClr>
                <a:schemeClr val="hlink"/>
              </a:buClr>
              <a:buFont typeface="Wingdings" charset="0"/>
              <a:buChar char="v"/>
              <a:defRPr/>
            </a:pPr>
            <a:endParaRPr lang="fr-FR" b="1" smtClean="0">
              <a:cs typeface="Times New Roman" charset="0"/>
            </a:endParaRPr>
          </a:p>
          <a:p>
            <a:pPr algn="just">
              <a:buClr>
                <a:schemeClr val="hlink"/>
              </a:buClr>
              <a:buFont typeface="Wingdings" charset="0"/>
              <a:buChar char="v"/>
              <a:defRPr/>
            </a:pPr>
            <a:r>
              <a:rPr lang="fr-FR" b="1" smtClean="0">
                <a:cs typeface="Times New Roman" charset="0"/>
              </a:rPr>
              <a:t>Positionnement dans l</a:t>
            </a:r>
            <a:r>
              <a:rPr lang="ja-JP" altLang="fr-FR" b="1" smtClean="0">
                <a:cs typeface="Times New Roman" charset="0"/>
              </a:rPr>
              <a:t>’</a:t>
            </a:r>
            <a:r>
              <a:rPr lang="fr-FR" b="1" smtClean="0">
                <a:cs typeface="Times New Roman" charset="0"/>
              </a:rPr>
              <a:t>environnement marché ;</a:t>
            </a:r>
          </a:p>
          <a:p>
            <a:pPr algn="just">
              <a:buClr>
                <a:schemeClr val="hlink"/>
              </a:buClr>
              <a:buFont typeface="Wingdings" charset="0"/>
              <a:buChar char="v"/>
              <a:defRPr/>
            </a:pPr>
            <a:endParaRPr lang="fr-FR" b="1" smtClean="0">
              <a:cs typeface="Times New Roman" charset="0"/>
            </a:endParaRPr>
          </a:p>
          <a:p>
            <a:pPr algn="just">
              <a:buClr>
                <a:schemeClr val="hlink"/>
              </a:buClr>
              <a:buFont typeface="Wingdings" charset="0"/>
              <a:buChar char="v"/>
              <a:defRPr/>
            </a:pPr>
            <a:r>
              <a:rPr lang="fr-FR" b="1" smtClean="0">
                <a:cs typeface="Times New Roman" charset="0"/>
              </a:rPr>
              <a:t>Sources de différenciation ;</a:t>
            </a:r>
          </a:p>
          <a:p>
            <a:pPr algn="just">
              <a:buClr>
                <a:schemeClr val="hlink"/>
              </a:buClr>
              <a:buFont typeface="Wingdings" charset="0"/>
              <a:buChar char="v"/>
              <a:defRPr/>
            </a:pPr>
            <a:endParaRPr lang="fr-FR" b="1" smtClean="0">
              <a:cs typeface="Times New Roman" charset="0"/>
            </a:endParaRPr>
          </a:p>
          <a:p>
            <a:pPr algn="just">
              <a:buClr>
                <a:schemeClr val="hlink"/>
              </a:buClr>
              <a:buFont typeface="Wingdings" charset="0"/>
              <a:buChar char="v"/>
              <a:defRPr/>
            </a:pPr>
            <a:r>
              <a:rPr lang="fr-FR" b="1" smtClean="0">
                <a:cs typeface="Times New Roman" charset="0"/>
              </a:rPr>
              <a:t>Facteurs clés de succès identifiés et éléments de réponses apportés ;</a:t>
            </a:r>
          </a:p>
          <a:p>
            <a:pPr algn="just">
              <a:buClr>
                <a:schemeClr val="hlink"/>
              </a:buClr>
              <a:buFont typeface="Wingdings" charset="0"/>
              <a:buChar char="v"/>
              <a:defRPr/>
            </a:pPr>
            <a:endParaRPr lang="fr-FR" b="1" smtClean="0">
              <a:cs typeface="Times New Roman" charset="0"/>
            </a:endParaRPr>
          </a:p>
          <a:p>
            <a:pPr algn="just">
              <a:buClr>
                <a:schemeClr val="hlink"/>
              </a:buClr>
              <a:buFont typeface="Wingdings" charset="0"/>
              <a:buChar char="v"/>
              <a:defRPr/>
            </a:pPr>
            <a:r>
              <a:rPr lang="fr-FR" b="1" smtClean="0">
                <a:cs typeface="Times New Roman" charset="0"/>
              </a:rPr>
              <a:t>Étapes de développement.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676">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8676">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8676">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8676">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8676">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8676">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867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nimBg="1" autoUpdateAnimBg="0"/>
      <p:bldP spid="28676" grpId="0" build="p"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1746250" y="476250"/>
            <a:ext cx="4806950" cy="931863"/>
          </a:xfrm>
          <a:ln>
            <a:solidFill>
              <a:schemeClr val="hlink"/>
            </a:solidFill>
            <a:miter lim="800000"/>
            <a:headEnd/>
            <a:tailEnd/>
          </a:ln>
        </p:spPr>
        <p:txBody>
          <a:bodyPr/>
          <a:lstStyle/>
          <a:p>
            <a:pPr eaLnBrk="1" hangingPunct="1"/>
            <a:r>
              <a:rPr lang="fr-FR" sz="2400" b="1">
                <a:latin typeface="Comic Sans MS" charset="0"/>
                <a:ea typeface="ＭＳ Ｐゴシック" charset="0"/>
                <a:cs typeface="ＭＳ Ｐゴシック" charset="0"/>
              </a:rPr>
              <a:t>Présentation </a:t>
            </a:r>
            <a:br>
              <a:rPr lang="fr-FR" sz="2400" b="1">
                <a:latin typeface="Comic Sans MS" charset="0"/>
                <a:ea typeface="ＭＳ Ｐゴシック" charset="0"/>
                <a:cs typeface="ＭＳ Ｐゴシック" charset="0"/>
              </a:rPr>
            </a:br>
            <a:r>
              <a:rPr lang="fr-FR" sz="2800" b="1">
                <a:latin typeface="Comic Sans MS" charset="0"/>
                <a:ea typeface="ＭＳ Ｐゴシック" charset="0"/>
                <a:cs typeface="ＭＳ Ｐゴシック" charset="0"/>
              </a:rPr>
              <a:t>Stratégie globale</a:t>
            </a:r>
          </a:p>
        </p:txBody>
      </p:sp>
      <p:sp>
        <p:nvSpPr>
          <p:cNvPr id="104451" name="Text Box 3"/>
          <p:cNvSpPr txBox="1">
            <a:spLocks noChangeArrowheads="1"/>
          </p:cNvSpPr>
          <p:nvPr/>
        </p:nvSpPr>
        <p:spPr bwMode="auto">
          <a:xfrm>
            <a:off x="755650" y="1946275"/>
            <a:ext cx="8007350" cy="4246563"/>
          </a:xfrm>
          <a:prstGeom prst="rect">
            <a:avLst/>
          </a:prstGeom>
          <a:noFill/>
          <a:ln w="76200" cmpd="tri">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627063" indent="-627063">
              <a:defRPr sz="2400">
                <a:solidFill>
                  <a:schemeClr val="tx1"/>
                </a:solidFill>
                <a:latin typeface="Times New Roman" charset="0"/>
                <a:ea typeface="ＭＳ Ｐゴシック" charset="0"/>
              </a:defRPr>
            </a:lvl1pPr>
            <a:lvl2pPr marL="806450">
              <a:defRPr sz="2400">
                <a:solidFill>
                  <a:schemeClr val="tx1"/>
                </a:solidFill>
                <a:latin typeface="Times New Roman" charset="0"/>
                <a:ea typeface="ＭＳ Ｐゴシック" charset="0"/>
              </a:defRPr>
            </a:lvl2pPr>
            <a:lvl3pPr marL="985838">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lgn="just">
              <a:defRPr/>
            </a:pPr>
            <a:r>
              <a:rPr lang="fr-FR" b="1" u="sng" smtClean="0">
                <a:cs typeface="+mn-cs"/>
              </a:rPr>
              <a:t>Objectifs :</a:t>
            </a:r>
          </a:p>
          <a:p>
            <a:pPr algn="just">
              <a:defRPr/>
            </a:pPr>
            <a:endParaRPr lang="fr-FR" sz="1200" b="1" smtClean="0">
              <a:cs typeface="+mn-cs"/>
            </a:endParaRPr>
          </a:p>
          <a:p>
            <a:pPr algn="just">
              <a:buClr>
                <a:schemeClr val="hlink"/>
              </a:buClr>
              <a:buFont typeface="Wingdings" charset="0"/>
              <a:buChar char="v"/>
              <a:defRPr/>
            </a:pPr>
            <a:r>
              <a:rPr lang="fr-FR" b="1" smtClean="0">
                <a:cs typeface="+mn-cs"/>
              </a:rPr>
              <a:t>préciser la vocation de l</a:t>
            </a:r>
            <a:r>
              <a:rPr lang="ja-JP" altLang="fr-FR" b="1" smtClean="0">
                <a:latin typeface="Arial"/>
                <a:cs typeface="+mn-cs"/>
              </a:rPr>
              <a:t>’</a:t>
            </a:r>
            <a:r>
              <a:rPr lang="fr-FR" b="1" smtClean="0">
                <a:cs typeface="+mn-cs"/>
              </a:rPr>
              <a:t>entreprise ;</a:t>
            </a:r>
          </a:p>
          <a:p>
            <a:pPr algn="just">
              <a:buClr>
                <a:schemeClr val="hlink"/>
              </a:buClr>
              <a:buFont typeface="Wingdings" charset="0"/>
              <a:buChar char="v"/>
              <a:defRPr/>
            </a:pPr>
            <a:endParaRPr lang="fr-FR" sz="1000" b="1" smtClean="0">
              <a:cs typeface="+mn-cs"/>
            </a:endParaRPr>
          </a:p>
          <a:p>
            <a:pPr algn="just">
              <a:buClr>
                <a:schemeClr val="hlink"/>
              </a:buClr>
              <a:buFont typeface="Wingdings" charset="0"/>
              <a:buChar char="v"/>
              <a:defRPr/>
            </a:pPr>
            <a:r>
              <a:rPr lang="fr-FR" b="1" smtClean="0">
                <a:cs typeface="+mn-cs"/>
              </a:rPr>
              <a:t>démontrer la cohérence de la stratégie retenue par rapport aux conclusions issues de l</a:t>
            </a:r>
            <a:r>
              <a:rPr lang="ja-JP" altLang="fr-FR" b="1" smtClean="0">
                <a:latin typeface="Arial"/>
                <a:cs typeface="+mn-cs"/>
              </a:rPr>
              <a:t>’</a:t>
            </a:r>
            <a:r>
              <a:rPr lang="fr-FR" b="1" smtClean="0">
                <a:cs typeface="+mn-cs"/>
              </a:rPr>
              <a:t>étude de marché ;</a:t>
            </a:r>
          </a:p>
          <a:p>
            <a:pPr algn="just">
              <a:buClr>
                <a:schemeClr val="hlink"/>
              </a:buClr>
              <a:buFont typeface="Wingdings" charset="0"/>
              <a:buChar char="v"/>
              <a:defRPr/>
            </a:pPr>
            <a:endParaRPr lang="fr-FR" sz="1000" b="1" smtClean="0">
              <a:cs typeface="+mn-cs"/>
            </a:endParaRPr>
          </a:p>
          <a:p>
            <a:pPr algn="just">
              <a:buClr>
                <a:schemeClr val="hlink"/>
              </a:buClr>
              <a:buFont typeface="Wingdings" charset="0"/>
              <a:buChar char="v"/>
              <a:defRPr/>
            </a:pPr>
            <a:r>
              <a:rPr lang="fr-FR" b="1" smtClean="0">
                <a:cs typeface="+mn-cs"/>
              </a:rPr>
              <a:t>arrêter le positionnement retenu dans l</a:t>
            </a:r>
            <a:r>
              <a:rPr lang="ja-JP" altLang="fr-FR" b="1" smtClean="0">
                <a:latin typeface="Arial"/>
                <a:cs typeface="+mn-cs"/>
              </a:rPr>
              <a:t>’</a:t>
            </a:r>
            <a:r>
              <a:rPr lang="fr-FR" b="1" smtClean="0">
                <a:cs typeface="+mn-cs"/>
              </a:rPr>
              <a:t>environnement marché ;</a:t>
            </a:r>
          </a:p>
          <a:p>
            <a:pPr algn="just">
              <a:buClr>
                <a:schemeClr val="hlink"/>
              </a:buClr>
              <a:buFont typeface="Wingdings" charset="0"/>
              <a:buChar char="v"/>
              <a:defRPr/>
            </a:pPr>
            <a:endParaRPr lang="fr-FR" sz="1000" b="1" smtClean="0">
              <a:cs typeface="+mn-cs"/>
            </a:endParaRPr>
          </a:p>
          <a:p>
            <a:pPr algn="just">
              <a:buClr>
                <a:schemeClr val="hlink"/>
              </a:buClr>
              <a:buFont typeface="Wingdings" charset="0"/>
              <a:buChar char="v"/>
              <a:defRPr/>
            </a:pPr>
            <a:r>
              <a:rPr lang="fr-FR" b="1" smtClean="0">
                <a:cs typeface="+mn-cs"/>
              </a:rPr>
              <a:t>démontrer la réalité de l</a:t>
            </a:r>
            <a:r>
              <a:rPr lang="ja-JP" altLang="fr-FR" b="1" smtClean="0">
                <a:latin typeface="Arial"/>
                <a:cs typeface="+mn-cs"/>
              </a:rPr>
              <a:t>’</a:t>
            </a:r>
            <a:r>
              <a:rPr lang="fr-FR" b="1" smtClean="0">
                <a:cs typeface="+mn-cs"/>
              </a:rPr>
              <a:t>opportunité ;</a:t>
            </a:r>
          </a:p>
          <a:p>
            <a:pPr algn="just">
              <a:buClr>
                <a:schemeClr val="hlink"/>
              </a:buClr>
              <a:buFont typeface="Wingdings" charset="0"/>
              <a:buChar char="v"/>
              <a:defRPr/>
            </a:pPr>
            <a:endParaRPr lang="fr-FR" sz="1000" b="1" smtClean="0">
              <a:cs typeface="+mn-cs"/>
            </a:endParaRPr>
          </a:p>
          <a:p>
            <a:pPr algn="just">
              <a:buClr>
                <a:schemeClr val="hlink"/>
              </a:buClr>
              <a:buFont typeface="Wingdings" charset="0"/>
              <a:buChar char="v"/>
              <a:defRPr/>
            </a:pPr>
            <a:r>
              <a:rPr lang="fr-FR" b="1" smtClean="0">
                <a:cs typeface="+mn-cs"/>
              </a:rPr>
              <a:t>montrer la capacité de l</a:t>
            </a:r>
            <a:r>
              <a:rPr lang="ja-JP" altLang="fr-FR" b="1" smtClean="0">
                <a:latin typeface="Arial"/>
                <a:cs typeface="+mn-cs"/>
              </a:rPr>
              <a:t>’</a:t>
            </a:r>
            <a:r>
              <a:rPr lang="fr-FR" b="1" smtClean="0">
                <a:cs typeface="+mn-cs"/>
              </a:rPr>
              <a:t>entreprise à tenir le positionnement retenu.</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4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451">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04451">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04451">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04451">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04451">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04451">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044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animBg="1" autoUpdateAnimBg="0"/>
      <p:bldP spid="104451" grpId="0" build="p"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062038" y="528638"/>
            <a:ext cx="5927725" cy="903287"/>
          </a:xfrm>
          <a:ln>
            <a:solidFill>
              <a:schemeClr val="hlink"/>
            </a:solidFill>
            <a:miter lim="800000"/>
            <a:headEnd/>
            <a:tailEnd/>
          </a:ln>
        </p:spPr>
        <p:txBody>
          <a:bodyPr/>
          <a:lstStyle/>
          <a:p>
            <a:pPr eaLnBrk="1" hangingPunct="1"/>
            <a:r>
              <a:rPr lang="fr-FR" sz="2400" b="1">
                <a:latin typeface="Comic Sans MS" charset="0"/>
                <a:ea typeface="ＭＳ Ｐゴシック" charset="0"/>
                <a:cs typeface="ＭＳ Ｐゴシック" charset="0"/>
              </a:rPr>
              <a:t>Présentation </a:t>
            </a:r>
            <a:br>
              <a:rPr lang="fr-FR" sz="2400" b="1">
                <a:latin typeface="Comic Sans MS" charset="0"/>
                <a:ea typeface="ＭＳ Ｐゴシック" charset="0"/>
                <a:cs typeface="ＭＳ Ｐゴシック" charset="0"/>
              </a:rPr>
            </a:br>
            <a:r>
              <a:rPr lang="fr-FR" sz="2800" b="1">
                <a:latin typeface="Comic Sans MS" charset="0"/>
                <a:ea typeface="ＭＳ Ｐゴシック" charset="0"/>
                <a:cs typeface="ＭＳ Ｐゴシック" charset="0"/>
              </a:rPr>
              <a:t>Stratégie commerciale</a:t>
            </a:r>
          </a:p>
        </p:txBody>
      </p:sp>
      <p:sp>
        <p:nvSpPr>
          <p:cNvPr id="29699" name="Text Box 3"/>
          <p:cNvSpPr txBox="1">
            <a:spLocks noChangeArrowheads="1"/>
          </p:cNvSpPr>
          <p:nvPr/>
        </p:nvSpPr>
        <p:spPr bwMode="auto">
          <a:xfrm>
            <a:off x="684213" y="2060575"/>
            <a:ext cx="7467600" cy="2633663"/>
          </a:xfrm>
          <a:prstGeom prst="rect">
            <a:avLst/>
          </a:prstGeom>
          <a:noFill/>
          <a:ln w="76200" cmpd="tri">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627063" indent="-627063">
              <a:defRPr sz="2400">
                <a:solidFill>
                  <a:schemeClr val="tx1"/>
                </a:solidFill>
                <a:latin typeface="Times New Roman" charset="0"/>
                <a:ea typeface="ＭＳ Ｐゴシック" charset="0"/>
              </a:defRPr>
            </a:lvl1pPr>
            <a:lvl2pPr marL="806450">
              <a:defRPr sz="2400">
                <a:solidFill>
                  <a:schemeClr val="tx1"/>
                </a:solidFill>
                <a:latin typeface="Times New Roman" charset="0"/>
                <a:ea typeface="ＭＳ Ｐゴシック" charset="0"/>
              </a:defRPr>
            </a:lvl2pPr>
            <a:lvl3pPr marL="985838">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buClr>
                <a:schemeClr val="hlink"/>
              </a:buClr>
              <a:buFont typeface="Wingdings" charset="0"/>
              <a:buNone/>
              <a:defRPr/>
            </a:pPr>
            <a:r>
              <a:rPr lang="fr-FR" b="1" smtClean="0">
                <a:cs typeface="Times New Roman" charset="0"/>
              </a:rPr>
              <a:t>Structure de l</a:t>
            </a:r>
            <a:r>
              <a:rPr lang="ja-JP" altLang="fr-FR" b="1" smtClean="0">
                <a:cs typeface="Times New Roman" charset="0"/>
              </a:rPr>
              <a:t>’</a:t>
            </a:r>
            <a:r>
              <a:rPr lang="fr-FR" b="1" smtClean="0">
                <a:cs typeface="Times New Roman" charset="0"/>
              </a:rPr>
              <a:t>exposé :</a:t>
            </a:r>
          </a:p>
          <a:p>
            <a:pPr>
              <a:buClr>
                <a:schemeClr val="hlink"/>
              </a:buClr>
              <a:buFont typeface="Wingdings" charset="0"/>
              <a:buNone/>
              <a:defRPr/>
            </a:pPr>
            <a:endParaRPr lang="fr-FR" sz="1200" b="1" smtClean="0">
              <a:cs typeface="Times New Roman" charset="0"/>
            </a:endParaRPr>
          </a:p>
          <a:p>
            <a:pPr>
              <a:buClr>
                <a:schemeClr val="hlink"/>
              </a:buClr>
              <a:buFont typeface="Wingdings" charset="0"/>
              <a:buChar char="v"/>
              <a:defRPr/>
            </a:pPr>
            <a:r>
              <a:rPr lang="fr-FR" b="1" smtClean="0">
                <a:cs typeface="Times New Roman" charset="0"/>
              </a:rPr>
              <a:t>Présentation du couple produits/marchés ;</a:t>
            </a:r>
          </a:p>
          <a:p>
            <a:pPr algn="just">
              <a:buClr>
                <a:schemeClr val="hlink"/>
              </a:buClr>
              <a:buFont typeface="Wingdings" charset="0"/>
              <a:buChar char="v"/>
              <a:defRPr/>
            </a:pPr>
            <a:endParaRPr lang="fr-FR" sz="1000" b="1" smtClean="0">
              <a:cs typeface="Times New Roman" charset="0"/>
            </a:endParaRPr>
          </a:p>
          <a:p>
            <a:pPr algn="just">
              <a:buClr>
                <a:schemeClr val="hlink"/>
              </a:buClr>
              <a:buFont typeface="Wingdings" charset="0"/>
              <a:buChar char="v"/>
              <a:defRPr/>
            </a:pPr>
            <a:r>
              <a:rPr lang="fr-FR" b="1" smtClean="0">
                <a:cs typeface="Times New Roman" charset="0"/>
              </a:rPr>
              <a:t>Organisation commerciale ;</a:t>
            </a:r>
          </a:p>
          <a:p>
            <a:pPr algn="just">
              <a:buClr>
                <a:schemeClr val="hlink"/>
              </a:buClr>
              <a:buFont typeface="Wingdings" charset="0"/>
              <a:buChar char="v"/>
              <a:defRPr/>
            </a:pPr>
            <a:endParaRPr lang="fr-FR" sz="1000" b="1" smtClean="0">
              <a:cs typeface="Times New Roman" charset="0"/>
            </a:endParaRPr>
          </a:p>
          <a:p>
            <a:pPr algn="just">
              <a:buClr>
                <a:schemeClr val="hlink"/>
              </a:buClr>
              <a:buFont typeface="Wingdings" charset="0"/>
              <a:buChar char="v"/>
              <a:defRPr/>
            </a:pPr>
            <a:r>
              <a:rPr lang="fr-FR" b="1" smtClean="0">
                <a:cs typeface="Times New Roman" charset="0"/>
              </a:rPr>
              <a:t>Objectifs de prix et de marge ;</a:t>
            </a:r>
          </a:p>
          <a:p>
            <a:pPr algn="just">
              <a:buClr>
                <a:schemeClr val="hlink"/>
              </a:buClr>
              <a:buFont typeface="Wingdings" charset="0"/>
              <a:buChar char="v"/>
              <a:defRPr/>
            </a:pPr>
            <a:endParaRPr lang="fr-FR" sz="1000" b="1" smtClean="0">
              <a:cs typeface="Times New Roman" charset="0"/>
            </a:endParaRPr>
          </a:p>
          <a:p>
            <a:pPr algn="just">
              <a:buClr>
                <a:schemeClr val="hlink"/>
              </a:buClr>
              <a:buFont typeface="Wingdings" charset="0"/>
              <a:buChar char="v"/>
              <a:defRPr/>
            </a:pPr>
            <a:r>
              <a:rPr lang="fr-FR" b="1" smtClean="0">
                <a:cs typeface="Times New Roman" charset="0"/>
              </a:rPr>
              <a:t>Prévisions de ventes.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699">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9699">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9699">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9699">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9699">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96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nimBg="1" autoUpdateAnimBg="0"/>
      <p:bldP spid="29699" grpId="0" build="p"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790700" y="298450"/>
            <a:ext cx="5087938" cy="827088"/>
          </a:xfrm>
          <a:ln>
            <a:solidFill>
              <a:schemeClr val="hlink"/>
            </a:solidFill>
            <a:miter lim="800000"/>
            <a:headEnd/>
            <a:tailEnd/>
          </a:ln>
        </p:spPr>
        <p:txBody>
          <a:bodyPr/>
          <a:lstStyle/>
          <a:p>
            <a:pPr eaLnBrk="1" hangingPunct="1"/>
            <a:r>
              <a:rPr lang="fr-FR" sz="2800" b="1">
                <a:latin typeface="Comic Sans MS" charset="0"/>
                <a:ea typeface="ＭＳ Ｐゴシック" charset="0"/>
                <a:cs typeface="ＭＳ Ｐゴシック" charset="0"/>
              </a:rPr>
              <a:t>Présentation </a:t>
            </a:r>
            <a:br>
              <a:rPr lang="fr-FR" sz="2800" b="1">
                <a:latin typeface="Comic Sans MS" charset="0"/>
                <a:ea typeface="ＭＳ Ｐゴシック" charset="0"/>
                <a:cs typeface="ＭＳ Ｐゴシック" charset="0"/>
              </a:rPr>
            </a:br>
            <a:r>
              <a:rPr lang="fr-FR" sz="2800" b="1">
                <a:latin typeface="Comic Sans MS" charset="0"/>
                <a:ea typeface="ＭＳ Ｐゴシック" charset="0"/>
                <a:cs typeface="ＭＳ Ｐゴシック" charset="0"/>
              </a:rPr>
              <a:t>Stratégie commerciale</a:t>
            </a:r>
          </a:p>
        </p:txBody>
      </p:sp>
      <p:sp>
        <p:nvSpPr>
          <p:cNvPr id="106499" name="Text Box 3"/>
          <p:cNvSpPr txBox="1">
            <a:spLocks noChangeArrowheads="1"/>
          </p:cNvSpPr>
          <p:nvPr/>
        </p:nvSpPr>
        <p:spPr bwMode="auto">
          <a:xfrm>
            <a:off x="468313" y="1341438"/>
            <a:ext cx="8142287" cy="5494337"/>
          </a:xfrm>
          <a:prstGeom prst="rect">
            <a:avLst/>
          </a:prstGeom>
          <a:noFill/>
          <a:ln w="76200" cmpd="tri">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549275" indent="-549275">
              <a:defRPr sz="2400">
                <a:solidFill>
                  <a:schemeClr val="tx1"/>
                </a:solidFill>
                <a:latin typeface="Times New Roman" charset="0"/>
                <a:ea typeface="ＭＳ Ｐゴシック" charset="0"/>
              </a:defRPr>
            </a:lvl1pPr>
            <a:lvl2pPr marL="728663">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lgn="just">
              <a:defRPr/>
            </a:pPr>
            <a:r>
              <a:rPr lang="fr-FR" b="1" u="sng" smtClean="0">
                <a:cs typeface="+mn-cs"/>
              </a:rPr>
              <a:t>Objectifs :</a:t>
            </a:r>
          </a:p>
          <a:p>
            <a:pPr algn="just">
              <a:defRPr/>
            </a:pPr>
            <a:endParaRPr lang="fr-FR" sz="1200" b="1" u="sng" smtClean="0">
              <a:cs typeface="+mn-cs"/>
            </a:endParaRPr>
          </a:p>
          <a:p>
            <a:pPr algn="just">
              <a:buClr>
                <a:schemeClr val="hlink"/>
              </a:buClr>
              <a:buFont typeface="Wingdings" charset="0"/>
              <a:buChar char="v"/>
              <a:defRPr/>
            </a:pPr>
            <a:r>
              <a:rPr lang="fr-FR" b="1" smtClean="0">
                <a:cs typeface="+mn-cs"/>
              </a:rPr>
              <a:t>montrer au travers de la politique commerciale une approche concrète des conditions de ventes ;</a:t>
            </a:r>
          </a:p>
          <a:p>
            <a:pPr algn="just">
              <a:buClr>
                <a:schemeClr val="hlink"/>
              </a:buClr>
              <a:buFont typeface="Wingdings" charset="0"/>
              <a:buChar char="v"/>
              <a:defRPr/>
            </a:pPr>
            <a:endParaRPr lang="fr-FR" sz="1000" b="1" smtClean="0">
              <a:cs typeface="+mn-cs"/>
            </a:endParaRPr>
          </a:p>
          <a:p>
            <a:pPr algn="just">
              <a:buClr>
                <a:schemeClr val="hlink"/>
              </a:buClr>
              <a:buFont typeface="Wingdings" charset="0"/>
              <a:buChar char="v"/>
              <a:defRPr/>
            </a:pPr>
            <a:r>
              <a:rPr lang="fr-FR" b="1" smtClean="0">
                <a:cs typeface="+mn-cs"/>
              </a:rPr>
              <a:t>justifier la définition économique du prix ;</a:t>
            </a:r>
          </a:p>
          <a:p>
            <a:pPr algn="just">
              <a:buClr>
                <a:schemeClr val="hlink"/>
              </a:buClr>
              <a:buFont typeface="Wingdings" charset="0"/>
              <a:buChar char="v"/>
              <a:defRPr/>
            </a:pPr>
            <a:endParaRPr lang="fr-FR" sz="1000" b="1" smtClean="0">
              <a:cs typeface="+mn-cs"/>
            </a:endParaRPr>
          </a:p>
          <a:p>
            <a:pPr algn="just">
              <a:buClr>
                <a:schemeClr val="hlink"/>
              </a:buClr>
              <a:buFont typeface="Wingdings" charset="0"/>
              <a:buChar char="v"/>
              <a:defRPr/>
            </a:pPr>
            <a:r>
              <a:rPr lang="fr-FR" b="1" smtClean="0">
                <a:cs typeface="+mn-cs"/>
              </a:rPr>
              <a:t>présenter des unités d</a:t>
            </a:r>
            <a:r>
              <a:rPr lang="ja-JP" altLang="fr-FR" b="1" smtClean="0">
                <a:latin typeface="Arial"/>
                <a:cs typeface="+mn-cs"/>
              </a:rPr>
              <a:t>’</a:t>
            </a:r>
            <a:r>
              <a:rPr lang="fr-FR" b="1" smtClean="0">
                <a:cs typeface="+mn-cs"/>
              </a:rPr>
              <a:t>œuvres claires et cohérentes à la base de la construction du chiffre d</a:t>
            </a:r>
            <a:r>
              <a:rPr lang="ja-JP" altLang="fr-FR" b="1" smtClean="0">
                <a:latin typeface="Arial"/>
                <a:cs typeface="+mn-cs"/>
              </a:rPr>
              <a:t>’</a:t>
            </a:r>
            <a:r>
              <a:rPr lang="fr-FR" b="1" smtClean="0">
                <a:cs typeface="+mn-cs"/>
              </a:rPr>
              <a:t>affaires ;</a:t>
            </a:r>
          </a:p>
          <a:p>
            <a:pPr algn="just">
              <a:buClr>
                <a:schemeClr val="hlink"/>
              </a:buClr>
              <a:buFont typeface="Wingdings" charset="0"/>
              <a:buChar char="v"/>
              <a:defRPr/>
            </a:pPr>
            <a:endParaRPr lang="fr-FR" sz="1000" b="1" smtClean="0">
              <a:cs typeface="+mn-cs"/>
            </a:endParaRPr>
          </a:p>
          <a:p>
            <a:pPr algn="just">
              <a:buClr>
                <a:schemeClr val="hlink"/>
              </a:buClr>
              <a:buFont typeface="Wingdings" charset="0"/>
              <a:buChar char="v"/>
              <a:defRPr/>
            </a:pPr>
            <a:r>
              <a:rPr lang="fr-FR" b="1" smtClean="0">
                <a:cs typeface="+mn-cs"/>
              </a:rPr>
              <a:t>faire ressortir l</a:t>
            </a:r>
            <a:r>
              <a:rPr lang="ja-JP" altLang="fr-FR" b="1" smtClean="0">
                <a:latin typeface="Arial"/>
                <a:cs typeface="+mn-cs"/>
              </a:rPr>
              <a:t>’</a:t>
            </a:r>
            <a:r>
              <a:rPr lang="fr-FR" b="1" smtClean="0">
                <a:cs typeface="+mn-cs"/>
              </a:rPr>
              <a:t>état d</a:t>
            </a:r>
            <a:r>
              <a:rPr lang="ja-JP" altLang="fr-FR" b="1" smtClean="0">
                <a:latin typeface="Arial"/>
                <a:cs typeface="+mn-cs"/>
              </a:rPr>
              <a:t>’</a:t>
            </a:r>
            <a:r>
              <a:rPr lang="fr-FR" b="1" smtClean="0">
                <a:cs typeface="+mn-cs"/>
              </a:rPr>
              <a:t>avancement du projet par rapport au développement du chiffre d</a:t>
            </a:r>
            <a:r>
              <a:rPr lang="ja-JP" altLang="fr-FR" b="1" smtClean="0">
                <a:latin typeface="Arial"/>
                <a:cs typeface="+mn-cs"/>
              </a:rPr>
              <a:t>’</a:t>
            </a:r>
            <a:r>
              <a:rPr lang="fr-FR" b="1" smtClean="0">
                <a:cs typeface="+mn-cs"/>
              </a:rPr>
              <a:t>affaires ;</a:t>
            </a:r>
          </a:p>
          <a:p>
            <a:pPr algn="just">
              <a:buClr>
                <a:schemeClr val="hlink"/>
              </a:buClr>
              <a:buFont typeface="Wingdings" charset="0"/>
              <a:buChar char="v"/>
              <a:defRPr/>
            </a:pPr>
            <a:endParaRPr lang="fr-FR" sz="1000" b="1" smtClean="0">
              <a:cs typeface="+mn-cs"/>
            </a:endParaRPr>
          </a:p>
          <a:p>
            <a:pPr algn="just">
              <a:buClr>
                <a:schemeClr val="hlink"/>
              </a:buClr>
              <a:buFont typeface="Wingdings" charset="0"/>
              <a:buChar char="v"/>
              <a:defRPr/>
            </a:pPr>
            <a:r>
              <a:rPr lang="fr-FR" b="1" smtClean="0">
                <a:cs typeface="+mn-cs"/>
              </a:rPr>
              <a:t>laisser apparaître une bonne maîtrise des contraintes liées au processus d</a:t>
            </a:r>
            <a:r>
              <a:rPr lang="ja-JP" altLang="fr-FR" b="1" smtClean="0">
                <a:latin typeface="Arial"/>
                <a:cs typeface="+mn-cs"/>
              </a:rPr>
              <a:t>’</a:t>
            </a:r>
            <a:r>
              <a:rPr lang="fr-FR" b="1" smtClean="0">
                <a:cs typeface="+mn-cs"/>
              </a:rPr>
              <a:t>achat et montrer leur prises en compte ;</a:t>
            </a:r>
          </a:p>
          <a:p>
            <a:pPr algn="just">
              <a:buClr>
                <a:schemeClr val="hlink"/>
              </a:buClr>
              <a:buFont typeface="Wingdings" charset="0"/>
              <a:buChar char="v"/>
              <a:defRPr/>
            </a:pPr>
            <a:endParaRPr lang="fr-FR" sz="1000" b="1" smtClean="0">
              <a:cs typeface="+mn-cs"/>
            </a:endParaRPr>
          </a:p>
          <a:p>
            <a:pPr algn="just">
              <a:buClr>
                <a:schemeClr val="hlink"/>
              </a:buClr>
              <a:buFont typeface="Wingdings" charset="0"/>
              <a:buChar char="v"/>
              <a:defRPr/>
            </a:pPr>
            <a:r>
              <a:rPr lang="fr-FR" b="1" smtClean="0">
                <a:cs typeface="+mn-cs"/>
              </a:rPr>
              <a:t>démontrer que le « time to market » est réaliste.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64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6499">
                                            <p:bg/>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6499">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6499">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64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6499">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6499">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6499">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64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animBg="1" autoUpdateAnimBg="0"/>
      <p:bldP spid="106499" grpId="0" build="p"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804988" y="298450"/>
            <a:ext cx="4981575" cy="827088"/>
          </a:xfrm>
          <a:ln>
            <a:solidFill>
              <a:schemeClr val="hlink"/>
            </a:solidFill>
            <a:miter lim="800000"/>
            <a:headEnd/>
            <a:tailEnd/>
          </a:ln>
        </p:spPr>
        <p:txBody>
          <a:bodyPr/>
          <a:lstStyle/>
          <a:p>
            <a:pPr eaLnBrk="1" hangingPunct="1"/>
            <a:r>
              <a:rPr lang="fr-FR" sz="2400" b="1">
                <a:latin typeface="Comic Sans MS" charset="0"/>
                <a:ea typeface="ＭＳ Ｐゴシック" charset="0"/>
                <a:cs typeface="ＭＳ Ｐゴシック" charset="0"/>
              </a:rPr>
              <a:t>Présentation </a:t>
            </a:r>
            <a:br>
              <a:rPr lang="fr-FR" sz="2400" b="1">
                <a:latin typeface="Comic Sans MS" charset="0"/>
                <a:ea typeface="ＭＳ Ｐゴシック" charset="0"/>
                <a:cs typeface="ＭＳ Ｐゴシック" charset="0"/>
              </a:rPr>
            </a:br>
            <a:r>
              <a:rPr lang="fr-FR" sz="2800" b="1">
                <a:latin typeface="Comic Sans MS" charset="0"/>
                <a:ea typeface="ＭＳ Ｐゴシック" charset="0"/>
                <a:cs typeface="ＭＳ Ｐゴシック" charset="0"/>
              </a:rPr>
              <a:t>Moyens et organisation</a:t>
            </a:r>
          </a:p>
        </p:txBody>
      </p:sp>
      <p:sp>
        <p:nvSpPr>
          <p:cNvPr id="30723" name="Text Box 3"/>
          <p:cNvSpPr txBox="1">
            <a:spLocks noChangeArrowheads="1"/>
          </p:cNvSpPr>
          <p:nvPr/>
        </p:nvSpPr>
        <p:spPr bwMode="auto">
          <a:xfrm>
            <a:off x="1219200" y="1773238"/>
            <a:ext cx="7169150" cy="3454400"/>
          </a:xfrm>
          <a:prstGeom prst="rect">
            <a:avLst/>
          </a:prstGeom>
          <a:noFill/>
          <a:ln w="76200" cmpd="tri">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549275" indent="-549275">
              <a:defRPr sz="2400">
                <a:solidFill>
                  <a:schemeClr val="tx1"/>
                </a:solidFill>
                <a:latin typeface="Times New Roman" charset="0"/>
                <a:ea typeface="ＭＳ Ｐゴシック" charset="0"/>
              </a:defRPr>
            </a:lvl1pPr>
            <a:lvl2pPr marL="728663">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lgn="just">
              <a:buClr>
                <a:schemeClr val="hlink"/>
              </a:buClr>
              <a:defRPr/>
            </a:pPr>
            <a:r>
              <a:rPr lang="fr-FR" b="1" smtClean="0">
                <a:cs typeface="Times New Roman" charset="0"/>
              </a:rPr>
              <a:t>Eléments abordés :</a:t>
            </a:r>
          </a:p>
          <a:p>
            <a:pPr algn="just">
              <a:buClr>
                <a:schemeClr val="hlink"/>
              </a:buClr>
              <a:defRPr/>
            </a:pPr>
            <a:endParaRPr lang="fr-FR" b="1" smtClean="0">
              <a:cs typeface="Times New Roman" charset="0"/>
            </a:endParaRPr>
          </a:p>
          <a:p>
            <a:pPr algn="just">
              <a:buClr>
                <a:schemeClr val="hlink"/>
              </a:buClr>
              <a:buFont typeface="Wingdings" charset="0"/>
              <a:buChar char="v"/>
              <a:defRPr/>
            </a:pPr>
            <a:r>
              <a:rPr lang="fr-FR" b="1" smtClean="0">
                <a:cs typeface="Times New Roman" charset="0"/>
              </a:rPr>
              <a:t> Processus de production et de livraison ;</a:t>
            </a:r>
          </a:p>
          <a:p>
            <a:pPr algn="just">
              <a:buClr>
                <a:schemeClr val="hlink"/>
              </a:buClr>
              <a:buFont typeface="Wingdings" charset="0"/>
              <a:buChar char="v"/>
              <a:defRPr/>
            </a:pPr>
            <a:endParaRPr lang="fr-FR" b="1" smtClean="0">
              <a:cs typeface="Times New Roman" charset="0"/>
            </a:endParaRPr>
          </a:p>
          <a:p>
            <a:pPr algn="just">
              <a:buClr>
                <a:schemeClr val="hlink"/>
              </a:buClr>
              <a:buFont typeface="Wingdings" charset="0"/>
              <a:buChar char="v"/>
              <a:defRPr/>
            </a:pPr>
            <a:r>
              <a:rPr lang="fr-FR" b="1" smtClean="0">
                <a:cs typeface="Times New Roman" charset="0"/>
              </a:rPr>
              <a:t> Avantages compétitifs ;</a:t>
            </a:r>
          </a:p>
          <a:p>
            <a:pPr algn="just">
              <a:buClr>
                <a:schemeClr val="hlink"/>
              </a:buClr>
              <a:buFont typeface="Wingdings" charset="0"/>
              <a:buChar char="v"/>
              <a:defRPr/>
            </a:pPr>
            <a:endParaRPr lang="fr-FR" b="1" smtClean="0">
              <a:cs typeface="Times New Roman" charset="0"/>
            </a:endParaRPr>
          </a:p>
          <a:p>
            <a:pPr algn="just">
              <a:buClr>
                <a:schemeClr val="hlink"/>
              </a:buClr>
              <a:buFont typeface="Wingdings" charset="0"/>
              <a:buChar char="v"/>
              <a:defRPr/>
            </a:pPr>
            <a:r>
              <a:rPr lang="fr-FR" b="1" smtClean="0">
                <a:cs typeface="Times New Roman" charset="0"/>
              </a:rPr>
              <a:t> Choix de sous-traitance ;</a:t>
            </a:r>
          </a:p>
          <a:p>
            <a:pPr algn="just">
              <a:buClr>
                <a:schemeClr val="hlink"/>
              </a:buClr>
              <a:buFont typeface="Wingdings" charset="0"/>
              <a:buChar char="v"/>
              <a:defRPr/>
            </a:pPr>
            <a:endParaRPr lang="fr-FR" b="1" smtClean="0">
              <a:cs typeface="Times New Roman" charset="0"/>
            </a:endParaRPr>
          </a:p>
          <a:p>
            <a:pPr algn="just">
              <a:buClr>
                <a:schemeClr val="hlink"/>
              </a:buClr>
              <a:buFont typeface="Wingdings" charset="0"/>
              <a:buChar char="v"/>
              <a:defRPr/>
            </a:pPr>
            <a:r>
              <a:rPr lang="fr-FR" b="1" smtClean="0">
                <a:cs typeface="Times New Roman" charset="0"/>
              </a:rPr>
              <a:t> Fournisseurs.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23">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0723">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0723">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0723">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0723">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307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autoUpdateAnimBg="0"/>
      <p:bldP spid="30723" grpId="0" build="p"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1746250" y="298450"/>
            <a:ext cx="5026025" cy="969963"/>
          </a:xfrm>
          <a:ln>
            <a:solidFill>
              <a:schemeClr val="hlink"/>
            </a:solidFill>
            <a:miter lim="800000"/>
            <a:headEnd/>
            <a:tailEnd/>
          </a:ln>
        </p:spPr>
        <p:txBody>
          <a:bodyPr/>
          <a:lstStyle/>
          <a:p>
            <a:pPr eaLnBrk="1" hangingPunct="1"/>
            <a:r>
              <a:rPr lang="fr-FR" sz="2400" b="1">
                <a:latin typeface="Comic Sans MS" charset="0"/>
                <a:ea typeface="ＭＳ Ｐゴシック" charset="0"/>
                <a:cs typeface="ＭＳ Ｐゴシック" charset="0"/>
              </a:rPr>
              <a:t>Présentation </a:t>
            </a:r>
            <a:r>
              <a:rPr lang="fr-FR" sz="2800" b="1">
                <a:latin typeface="Comic Sans MS" charset="0"/>
                <a:ea typeface="ＭＳ Ｐゴシック" charset="0"/>
                <a:cs typeface="ＭＳ Ｐゴシック" charset="0"/>
              </a:rPr>
              <a:t/>
            </a:r>
            <a:br>
              <a:rPr lang="fr-FR" sz="2800" b="1">
                <a:latin typeface="Comic Sans MS" charset="0"/>
                <a:ea typeface="ＭＳ Ｐゴシック" charset="0"/>
                <a:cs typeface="ＭＳ Ｐゴシック" charset="0"/>
              </a:rPr>
            </a:br>
            <a:r>
              <a:rPr lang="fr-FR" sz="2800" b="1">
                <a:latin typeface="Comic Sans MS" charset="0"/>
                <a:ea typeface="ＭＳ Ｐゴシック" charset="0"/>
                <a:cs typeface="ＭＳ Ｐゴシック" charset="0"/>
              </a:rPr>
              <a:t>Moyens et organisation</a:t>
            </a:r>
          </a:p>
        </p:txBody>
      </p:sp>
      <p:sp>
        <p:nvSpPr>
          <p:cNvPr id="107523" name="Text Box 3"/>
          <p:cNvSpPr txBox="1">
            <a:spLocks noChangeArrowheads="1"/>
          </p:cNvSpPr>
          <p:nvPr/>
        </p:nvSpPr>
        <p:spPr bwMode="auto">
          <a:xfrm>
            <a:off x="539750" y="1773238"/>
            <a:ext cx="7707313" cy="3941762"/>
          </a:xfrm>
          <a:prstGeom prst="rect">
            <a:avLst/>
          </a:prstGeom>
          <a:noFill/>
          <a:ln w="76200" cmpd="tri">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627063" indent="-627063">
              <a:defRPr sz="2400">
                <a:solidFill>
                  <a:schemeClr val="tx1"/>
                </a:solidFill>
                <a:latin typeface="Times New Roman" charset="0"/>
                <a:ea typeface="ＭＳ Ｐゴシック" charset="0"/>
              </a:defRPr>
            </a:lvl1pPr>
            <a:lvl2pPr marL="806450">
              <a:defRPr sz="2400">
                <a:solidFill>
                  <a:schemeClr val="tx1"/>
                </a:solidFill>
                <a:latin typeface="Times New Roman" charset="0"/>
                <a:ea typeface="ＭＳ Ｐゴシック" charset="0"/>
              </a:defRPr>
            </a:lvl2pPr>
            <a:lvl3pPr marL="985838">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lgn="just">
              <a:defRPr/>
            </a:pPr>
            <a:r>
              <a:rPr lang="fr-FR" b="1" u="sng" smtClean="0">
                <a:cs typeface="+mn-cs"/>
              </a:rPr>
              <a:t>Objectifs :</a:t>
            </a:r>
          </a:p>
          <a:p>
            <a:pPr algn="just">
              <a:defRPr/>
            </a:pPr>
            <a:endParaRPr lang="fr-FR" sz="1200" b="1" u="sng" smtClean="0">
              <a:cs typeface="+mn-cs"/>
            </a:endParaRPr>
          </a:p>
          <a:p>
            <a:pPr algn="just">
              <a:buClr>
                <a:schemeClr val="hlink"/>
              </a:buClr>
              <a:buFont typeface="Wingdings" charset="0"/>
              <a:buChar char="v"/>
              <a:defRPr/>
            </a:pPr>
            <a:r>
              <a:rPr lang="fr-FR" b="1" smtClean="0">
                <a:cs typeface="+mn-cs"/>
              </a:rPr>
              <a:t>rassurer sur la bonne prise en compte de l</a:t>
            </a:r>
            <a:r>
              <a:rPr lang="ja-JP" altLang="fr-FR" b="1" smtClean="0">
                <a:latin typeface="Arial"/>
                <a:cs typeface="+mn-cs"/>
              </a:rPr>
              <a:t>’</a:t>
            </a:r>
            <a:r>
              <a:rPr lang="fr-FR" b="1" smtClean="0">
                <a:cs typeface="+mn-cs"/>
              </a:rPr>
              <a:t>ensemble des contraintes de production (besoins matériels et humains, cycle de production, effets de seuil, …) ;</a:t>
            </a:r>
          </a:p>
          <a:p>
            <a:pPr algn="just">
              <a:buClr>
                <a:schemeClr val="hlink"/>
              </a:buClr>
              <a:buFont typeface="Wingdings" charset="0"/>
              <a:buChar char="v"/>
              <a:defRPr/>
            </a:pPr>
            <a:endParaRPr lang="fr-FR" sz="1000" b="1" smtClean="0">
              <a:cs typeface="+mn-cs"/>
            </a:endParaRPr>
          </a:p>
          <a:p>
            <a:pPr algn="just">
              <a:buClr>
                <a:schemeClr val="hlink"/>
              </a:buClr>
              <a:buFont typeface="Wingdings" charset="0"/>
              <a:buChar char="v"/>
              <a:defRPr/>
            </a:pPr>
            <a:r>
              <a:rPr lang="fr-FR" b="1" smtClean="0">
                <a:cs typeface="+mn-cs"/>
              </a:rPr>
              <a:t>expliquer les choix de sous traitants, fournisseurs, partenaires et présenter les perspectives d</a:t>
            </a:r>
            <a:r>
              <a:rPr lang="ja-JP" altLang="fr-FR" b="1" smtClean="0">
                <a:latin typeface="Arial"/>
                <a:cs typeface="+mn-cs"/>
              </a:rPr>
              <a:t>’</a:t>
            </a:r>
            <a:r>
              <a:rPr lang="fr-FR" b="1" smtClean="0">
                <a:cs typeface="+mn-cs"/>
              </a:rPr>
              <a:t>évolution dans le temps ;</a:t>
            </a:r>
          </a:p>
          <a:p>
            <a:pPr algn="just">
              <a:buClr>
                <a:schemeClr val="hlink"/>
              </a:buClr>
              <a:buFont typeface="Wingdings" charset="0"/>
              <a:buChar char="v"/>
              <a:defRPr/>
            </a:pPr>
            <a:endParaRPr lang="fr-FR" sz="1000" b="1" smtClean="0">
              <a:cs typeface="+mn-cs"/>
            </a:endParaRPr>
          </a:p>
          <a:p>
            <a:pPr algn="just">
              <a:buClr>
                <a:schemeClr val="hlink"/>
              </a:buClr>
              <a:buFont typeface="Wingdings" charset="0"/>
              <a:buChar char="v"/>
              <a:defRPr/>
            </a:pPr>
            <a:r>
              <a:rPr lang="fr-FR" b="1" smtClean="0">
                <a:cs typeface="+mn-cs"/>
              </a:rPr>
              <a:t>détailler la nature des différents partenariats avec les intérêts et risques inhérents.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75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7523">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07523">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07523">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07523">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075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animBg="1" autoUpdateAnimBg="0"/>
      <p:bldP spid="107523" grpId="0" build="p"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976438" y="298450"/>
            <a:ext cx="4779962" cy="898525"/>
          </a:xfrm>
          <a:ln>
            <a:solidFill>
              <a:schemeClr val="hlink"/>
            </a:solidFill>
            <a:miter lim="800000"/>
            <a:headEnd/>
            <a:tailEnd/>
          </a:ln>
        </p:spPr>
        <p:txBody>
          <a:bodyPr/>
          <a:lstStyle/>
          <a:p>
            <a:pPr eaLnBrk="1" hangingPunct="1"/>
            <a:r>
              <a:rPr lang="fr-FR" sz="2400" b="1">
                <a:latin typeface="Comic Sans MS" charset="0"/>
                <a:ea typeface="ＭＳ Ｐゴシック" charset="0"/>
                <a:cs typeface="ＭＳ Ｐゴシック" charset="0"/>
              </a:rPr>
              <a:t>Présentation </a:t>
            </a:r>
            <a:br>
              <a:rPr lang="fr-FR" sz="2400" b="1">
                <a:latin typeface="Comic Sans MS" charset="0"/>
                <a:ea typeface="ＭＳ Ｐゴシック" charset="0"/>
                <a:cs typeface="ＭＳ Ｐゴシック" charset="0"/>
              </a:rPr>
            </a:br>
            <a:r>
              <a:rPr lang="fr-FR" sz="2800" b="1">
                <a:latin typeface="Comic Sans MS" charset="0"/>
                <a:ea typeface="ＭＳ Ｐゴシック" charset="0"/>
                <a:cs typeface="ＭＳ Ｐゴシック" charset="0"/>
              </a:rPr>
              <a:t>Dossier financier</a:t>
            </a:r>
          </a:p>
        </p:txBody>
      </p:sp>
      <p:sp>
        <p:nvSpPr>
          <p:cNvPr id="32771" name="Text Box 3"/>
          <p:cNvSpPr txBox="1">
            <a:spLocks noChangeArrowheads="1"/>
          </p:cNvSpPr>
          <p:nvPr/>
        </p:nvSpPr>
        <p:spPr bwMode="auto">
          <a:xfrm>
            <a:off x="827088" y="1700213"/>
            <a:ext cx="7485062" cy="4002087"/>
          </a:xfrm>
          <a:prstGeom prst="rect">
            <a:avLst/>
          </a:prstGeom>
          <a:noFill/>
          <a:ln w="76200" cmpd="tri">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627063" indent="-627063">
              <a:defRPr sz="2400">
                <a:solidFill>
                  <a:schemeClr val="tx1"/>
                </a:solidFill>
                <a:latin typeface="Times New Roman" charset="0"/>
                <a:ea typeface="ＭＳ Ｐゴシック" charset="0"/>
              </a:defRPr>
            </a:lvl1pPr>
            <a:lvl2pPr marL="806450">
              <a:defRPr sz="2400">
                <a:solidFill>
                  <a:schemeClr val="tx1"/>
                </a:solidFill>
                <a:latin typeface="Times New Roman" charset="0"/>
                <a:ea typeface="ＭＳ Ｐゴシック" charset="0"/>
              </a:defRPr>
            </a:lvl2pPr>
            <a:lvl3pPr marL="985838">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buClr>
                <a:schemeClr val="hlink"/>
              </a:buClr>
              <a:buFont typeface="Wingdings" charset="0"/>
              <a:buNone/>
              <a:defRPr/>
            </a:pPr>
            <a:r>
              <a:rPr lang="fr-FR" b="1" smtClean="0">
                <a:cs typeface="Times New Roman" charset="0"/>
              </a:rPr>
              <a:t>Nature de l</a:t>
            </a:r>
            <a:r>
              <a:rPr lang="ja-JP" altLang="fr-FR" b="1" smtClean="0">
                <a:cs typeface="Times New Roman" charset="0"/>
              </a:rPr>
              <a:t>’</a:t>
            </a:r>
            <a:r>
              <a:rPr lang="fr-FR" b="1" smtClean="0">
                <a:cs typeface="Times New Roman" charset="0"/>
              </a:rPr>
              <a:t>information réunies :</a:t>
            </a:r>
          </a:p>
          <a:p>
            <a:pPr>
              <a:buClr>
                <a:schemeClr val="hlink"/>
              </a:buClr>
              <a:buFont typeface="Wingdings" charset="0"/>
              <a:buNone/>
              <a:defRPr/>
            </a:pPr>
            <a:endParaRPr lang="fr-FR" sz="1200" b="1" smtClean="0">
              <a:cs typeface="Times New Roman" charset="0"/>
            </a:endParaRPr>
          </a:p>
          <a:p>
            <a:pPr>
              <a:buClr>
                <a:schemeClr val="hlink"/>
              </a:buClr>
              <a:buFont typeface="Wingdings" charset="0"/>
              <a:buChar char="v"/>
              <a:defRPr/>
            </a:pPr>
            <a:r>
              <a:rPr lang="fr-FR" b="1" smtClean="0">
                <a:cs typeface="Times New Roman" charset="0"/>
              </a:rPr>
              <a:t> Principales hypothèses ;</a:t>
            </a:r>
          </a:p>
          <a:p>
            <a:pPr algn="just">
              <a:buClr>
                <a:schemeClr val="hlink"/>
              </a:buClr>
              <a:buFont typeface="Wingdings" charset="0"/>
              <a:buChar char="v"/>
              <a:defRPr/>
            </a:pPr>
            <a:endParaRPr lang="fr-FR" b="1" smtClean="0">
              <a:cs typeface="Times New Roman" charset="0"/>
            </a:endParaRPr>
          </a:p>
          <a:p>
            <a:pPr algn="just">
              <a:buClr>
                <a:schemeClr val="hlink"/>
              </a:buClr>
              <a:buFont typeface="Wingdings" charset="0"/>
              <a:buChar char="v"/>
              <a:defRPr/>
            </a:pPr>
            <a:r>
              <a:rPr lang="fr-FR" b="1" smtClean="0">
                <a:cs typeface="Times New Roman" charset="0"/>
              </a:rPr>
              <a:t> Principaux résultats ;</a:t>
            </a:r>
          </a:p>
          <a:p>
            <a:pPr algn="just">
              <a:buClr>
                <a:schemeClr val="hlink"/>
              </a:buClr>
              <a:buFont typeface="Wingdings" charset="0"/>
              <a:buChar char="v"/>
              <a:defRPr/>
            </a:pPr>
            <a:endParaRPr lang="fr-FR" b="1" smtClean="0">
              <a:cs typeface="Times New Roman" charset="0"/>
            </a:endParaRPr>
          </a:p>
          <a:p>
            <a:pPr algn="just">
              <a:buClr>
                <a:schemeClr val="hlink"/>
              </a:buClr>
              <a:buFont typeface="Wingdings" charset="0"/>
              <a:buChar char="v"/>
              <a:defRPr/>
            </a:pPr>
            <a:r>
              <a:rPr lang="fr-FR" b="1" smtClean="0">
                <a:cs typeface="Times New Roman" charset="0"/>
              </a:rPr>
              <a:t> Facteurs de risque et sensibilité intrinsèque ;</a:t>
            </a:r>
          </a:p>
          <a:p>
            <a:pPr algn="just">
              <a:buClr>
                <a:schemeClr val="hlink"/>
              </a:buClr>
              <a:buFont typeface="Wingdings" charset="0"/>
              <a:buChar char="v"/>
              <a:defRPr/>
            </a:pPr>
            <a:endParaRPr lang="fr-FR" b="1" smtClean="0">
              <a:cs typeface="Times New Roman" charset="0"/>
            </a:endParaRPr>
          </a:p>
          <a:p>
            <a:pPr algn="just">
              <a:buClr>
                <a:schemeClr val="hlink"/>
              </a:buClr>
              <a:buFont typeface="Wingdings" charset="0"/>
              <a:buChar char="v"/>
              <a:defRPr/>
            </a:pPr>
            <a:r>
              <a:rPr lang="fr-FR" b="1" smtClean="0">
                <a:cs typeface="Times New Roman" charset="0"/>
              </a:rPr>
              <a:t> Structure et besoins en financements ;</a:t>
            </a:r>
          </a:p>
          <a:p>
            <a:pPr algn="just">
              <a:buClr>
                <a:schemeClr val="hlink"/>
              </a:buClr>
              <a:buFont typeface="Wingdings" charset="0"/>
              <a:buChar char="v"/>
              <a:defRPr/>
            </a:pPr>
            <a:endParaRPr lang="fr-FR" b="1" smtClean="0">
              <a:cs typeface="Times New Roman" charset="0"/>
            </a:endParaRPr>
          </a:p>
          <a:p>
            <a:pPr algn="just">
              <a:buClr>
                <a:schemeClr val="hlink"/>
              </a:buClr>
              <a:buFont typeface="Wingdings" charset="0"/>
              <a:buChar char="v"/>
              <a:defRPr/>
            </a:pPr>
            <a:r>
              <a:rPr lang="fr-FR" b="1" smtClean="0">
                <a:cs typeface="Times New Roman" charset="0"/>
              </a:rPr>
              <a:t> Offre des investisseurs.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771">
                                            <p:bg/>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771">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771">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277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2771">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2771">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277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nimBg="1" autoUpdateAnimBg="0"/>
      <p:bldP spid="32771" grpId="0" build="p"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1187625" y="298450"/>
            <a:ext cx="5875164" cy="898525"/>
          </a:xfrm>
          <a:ln>
            <a:solidFill>
              <a:schemeClr val="hlink"/>
            </a:solidFill>
            <a:miter lim="800000"/>
            <a:headEnd/>
            <a:tailEnd/>
          </a:ln>
        </p:spPr>
        <p:txBody>
          <a:bodyPr/>
          <a:lstStyle/>
          <a:p>
            <a:pPr eaLnBrk="1" hangingPunct="1"/>
            <a:r>
              <a:rPr lang="fr-FR" sz="2800" b="1" dirty="0">
                <a:latin typeface="Century Gothic"/>
                <a:ea typeface="ＭＳ Ｐゴシック" charset="0"/>
                <a:cs typeface="Century Gothic"/>
              </a:rPr>
              <a:t>Présentation </a:t>
            </a:r>
            <a:r>
              <a:rPr lang="fr-FR" sz="2800" b="1" dirty="0" smtClean="0">
                <a:latin typeface="Century Gothic"/>
                <a:ea typeface="ＭＳ Ｐゴシック" charset="0"/>
                <a:cs typeface="Century Gothic"/>
              </a:rPr>
              <a:t>du dossier </a:t>
            </a:r>
            <a:r>
              <a:rPr lang="fr-FR" sz="2800" b="1" dirty="0">
                <a:latin typeface="Century Gothic"/>
                <a:ea typeface="ＭＳ Ｐゴシック" charset="0"/>
                <a:cs typeface="Century Gothic"/>
              </a:rPr>
              <a:t>financier</a:t>
            </a:r>
          </a:p>
        </p:txBody>
      </p:sp>
      <p:sp>
        <p:nvSpPr>
          <p:cNvPr id="108547" name="Text Box 3"/>
          <p:cNvSpPr txBox="1">
            <a:spLocks noChangeArrowheads="1"/>
          </p:cNvSpPr>
          <p:nvPr/>
        </p:nvSpPr>
        <p:spPr bwMode="auto">
          <a:xfrm>
            <a:off x="323850" y="1484313"/>
            <a:ext cx="8569325" cy="4708981"/>
          </a:xfrm>
          <a:prstGeom prst="rect">
            <a:avLst/>
          </a:prstGeom>
          <a:noFill/>
          <a:ln w="76200" cmpd="tri">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549275" indent="-549275">
              <a:defRPr sz="2400">
                <a:solidFill>
                  <a:schemeClr val="tx1"/>
                </a:solidFill>
                <a:latin typeface="Times New Roman" charset="0"/>
                <a:ea typeface="ＭＳ Ｐゴシック" charset="0"/>
              </a:defRPr>
            </a:lvl1pPr>
            <a:lvl2pPr marL="728663">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defRPr/>
            </a:pPr>
            <a:r>
              <a:rPr lang="fr-FR" sz="2000" u="sng" dirty="0" smtClean="0">
                <a:latin typeface="Century Gothic"/>
                <a:cs typeface="Century Gothic"/>
              </a:rPr>
              <a:t>Objectifs :</a:t>
            </a:r>
          </a:p>
          <a:p>
            <a:pPr>
              <a:defRPr/>
            </a:pPr>
            <a:endParaRPr lang="fr-FR" sz="2000" dirty="0" smtClean="0">
              <a:latin typeface="Century Gothic"/>
              <a:cs typeface="Century Gothic"/>
            </a:endParaRPr>
          </a:p>
          <a:p>
            <a:pPr>
              <a:buClr>
                <a:schemeClr val="hlink"/>
              </a:buClr>
              <a:buFont typeface="Wingdings" charset="0"/>
              <a:buChar char="v"/>
              <a:defRPr/>
            </a:pPr>
            <a:r>
              <a:rPr lang="fr-FR" sz="2000" dirty="0" smtClean="0">
                <a:latin typeface="Century Gothic"/>
                <a:cs typeface="Century Gothic"/>
              </a:rPr>
              <a:t>présenter la logique financière du projet ;</a:t>
            </a:r>
          </a:p>
          <a:p>
            <a:pPr>
              <a:buClr>
                <a:schemeClr val="hlink"/>
              </a:buClr>
              <a:buFont typeface="Wingdings" charset="0"/>
              <a:buChar char="v"/>
              <a:defRPr/>
            </a:pPr>
            <a:endParaRPr lang="fr-FR" sz="2000" dirty="0" smtClean="0">
              <a:latin typeface="Century Gothic"/>
              <a:cs typeface="Century Gothic"/>
            </a:endParaRPr>
          </a:p>
          <a:p>
            <a:pPr>
              <a:buClr>
                <a:schemeClr val="hlink"/>
              </a:buClr>
              <a:buFont typeface="Wingdings" charset="0"/>
              <a:buChar char="v"/>
              <a:defRPr/>
            </a:pPr>
            <a:r>
              <a:rPr lang="fr-FR" sz="2000" dirty="0" smtClean="0">
                <a:latin typeface="Century Gothic"/>
                <a:cs typeface="Century Gothic"/>
              </a:rPr>
              <a:t>faire ressortir la cohérence avec le contenu du plan d</a:t>
            </a:r>
            <a:r>
              <a:rPr lang="ja-JP" altLang="fr-FR" sz="2000" dirty="0" smtClean="0">
                <a:latin typeface="Century Gothic"/>
                <a:cs typeface="Century Gothic"/>
              </a:rPr>
              <a:t>’</a:t>
            </a:r>
            <a:r>
              <a:rPr lang="fr-FR" sz="2000" dirty="0" smtClean="0">
                <a:latin typeface="Century Gothic"/>
                <a:cs typeface="Century Gothic"/>
              </a:rPr>
              <a:t>affaires ;</a:t>
            </a:r>
          </a:p>
          <a:p>
            <a:pPr>
              <a:buClr>
                <a:schemeClr val="hlink"/>
              </a:buClr>
              <a:buFont typeface="Wingdings" charset="0"/>
              <a:buChar char="v"/>
              <a:defRPr/>
            </a:pPr>
            <a:endParaRPr lang="fr-FR" sz="2000" dirty="0" smtClean="0">
              <a:latin typeface="Century Gothic"/>
              <a:cs typeface="Century Gothic"/>
            </a:endParaRPr>
          </a:p>
          <a:p>
            <a:pPr>
              <a:buClr>
                <a:schemeClr val="hlink"/>
              </a:buClr>
              <a:buFont typeface="Wingdings" charset="0"/>
              <a:buChar char="v"/>
              <a:defRPr/>
            </a:pPr>
            <a:r>
              <a:rPr lang="fr-FR" sz="2000" dirty="0" smtClean="0">
                <a:latin typeface="Century Gothic"/>
                <a:cs typeface="Century Gothic"/>
              </a:rPr>
              <a:t>montrer le réalisme des hypothèses ;</a:t>
            </a:r>
          </a:p>
          <a:p>
            <a:pPr>
              <a:buClr>
                <a:schemeClr val="hlink"/>
              </a:buClr>
              <a:buFont typeface="Wingdings" charset="0"/>
              <a:buChar char="v"/>
              <a:defRPr/>
            </a:pPr>
            <a:endParaRPr lang="fr-FR" sz="2000" dirty="0" smtClean="0">
              <a:latin typeface="Century Gothic"/>
              <a:cs typeface="Century Gothic"/>
            </a:endParaRPr>
          </a:p>
          <a:p>
            <a:pPr>
              <a:buClr>
                <a:schemeClr val="hlink"/>
              </a:buClr>
              <a:buFont typeface="Wingdings" charset="0"/>
              <a:buChar char="v"/>
              <a:defRPr/>
            </a:pPr>
            <a:r>
              <a:rPr lang="fr-FR" sz="2000" dirty="0" smtClean="0">
                <a:latin typeface="Century Gothic"/>
                <a:cs typeface="Century Gothic"/>
              </a:rPr>
              <a:t>souligner les risques et la sensibilité du montage financier ;</a:t>
            </a:r>
          </a:p>
          <a:p>
            <a:pPr>
              <a:buClr>
                <a:schemeClr val="hlink"/>
              </a:buClr>
              <a:buFont typeface="Wingdings" charset="0"/>
              <a:buChar char="v"/>
              <a:defRPr/>
            </a:pPr>
            <a:endParaRPr lang="fr-FR" sz="2000" dirty="0" smtClean="0">
              <a:latin typeface="Century Gothic"/>
              <a:cs typeface="Century Gothic"/>
            </a:endParaRPr>
          </a:p>
          <a:p>
            <a:pPr>
              <a:buClr>
                <a:schemeClr val="hlink"/>
              </a:buClr>
              <a:buFont typeface="Wingdings" charset="0"/>
              <a:buChar char="v"/>
              <a:defRPr/>
            </a:pPr>
            <a:r>
              <a:rPr lang="fr-FR" sz="2000" dirty="0" smtClean="0">
                <a:latin typeface="Century Gothic"/>
                <a:cs typeface="Century Gothic"/>
              </a:rPr>
              <a:t>tester le degré de résistance du montage financier ;</a:t>
            </a:r>
          </a:p>
          <a:p>
            <a:pPr>
              <a:buClr>
                <a:schemeClr val="hlink"/>
              </a:buClr>
              <a:buFont typeface="Wingdings" charset="0"/>
              <a:buChar char="v"/>
              <a:defRPr/>
            </a:pPr>
            <a:endParaRPr lang="fr-FR" sz="2000" dirty="0" smtClean="0">
              <a:latin typeface="Century Gothic"/>
              <a:cs typeface="Century Gothic"/>
            </a:endParaRPr>
          </a:p>
          <a:p>
            <a:pPr>
              <a:buClr>
                <a:schemeClr val="hlink"/>
              </a:buClr>
              <a:buFont typeface="Wingdings" charset="0"/>
              <a:buChar char="v"/>
              <a:defRPr/>
            </a:pPr>
            <a:r>
              <a:rPr lang="fr-FR" sz="2000" dirty="0" smtClean="0">
                <a:latin typeface="Century Gothic"/>
                <a:cs typeface="Century Gothic"/>
              </a:rPr>
              <a:t>traduire financièrement le potentiel de création de valeur ;</a:t>
            </a:r>
          </a:p>
          <a:p>
            <a:pPr>
              <a:buClr>
                <a:schemeClr val="hlink"/>
              </a:buClr>
              <a:buFont typeface="Wingdings" charset="0"/>
              <a:buChar char="v"/>
              <a:defRPr/>
            </a:pPr>
            <a:endParaRPr lang="fr-FR" sz="2000" dirty="0" smtClean="0">
              <a:latin typeface="Century Gothic"/>
              <a:cs typeface="Century Gothic"/>
            </a:endParaRPr>
          </a:p>
          <a:p>
            <a:pPr>
              <a:buClr>
                <a:schemeClr val="hlink"/>
              </a:buClr>
              <a:buFont typeface="Wingdings" charset="0"/>
              <a:buChar char="v"/>
              <a:defRPr/>
            </a:pPr>
            <a:r>
              <a:rPr lang="fr-FR" sz="2000" dirty="0" smtClean="0">
                <a:latin typeface="Century Gothic"/>
                <a:cs typeface="Century Gothic"/>
              </a:rPr>
              <a:t>proposer des conditions de sortie des investisseurs.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85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8547">
                                            <p:bg/>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8547">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8547">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854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8547">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8547">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8547">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8547">
                                            <p:txEl>
                                              <p:pRg st="12" end="1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0854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animBg="1" autoUpdateAnimBg="0"/>
      <p:bldP spid="108547" grpId="0" build="p"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1908175" y="565150"/>
            <a:ext cx="5076825" cy="427038"/>
          </a:xfrm>
        </p:spPr>
        <p:txBody>
          <a:bodyPr>
            <a:normAutofit fontScale="90000"/>
          </a:bodyPr>
          <a:lstStyle/>
          <a:p>
            <a:pPr eaLnBrk="1" hangingPunct="1">
              <a:defRPr/>
            </a:pPr>
            <a:r>
              <a:rPr lang="fr-BE" altLang="fr-FR" dirty="0" smtClean="0">
                <a:solidFill>
                  <a:schemeClr val="tx1"/>
                </a:solidFill>
                <a:ea typeface="+mj-ea"/>
                <a:cs typeface="+mj-cs"/>
              </a:rPr>
              <a:t>BIBLIOGRAPHIE</a:t>
            </a:r>
            <a:endParaRPr lang="fr-BE" altLang="fr-FR" sz="2961" dirty="0">
              <a:solidFill>
                <a:schemeClr val="tx1"/>
              </a:solidFill>
              <a:ea typeface="+mj-ea"/>
              <a:cs typeface="+mj-cs"/>
            </a:endParaRPr>
          </a:p>
        </p:txBody>
      </p:sp>
      <p:sp>
        <p:nvSpPr>
          <p:cNvPr id="23554" name="Rectangle 98"/>
          <p:cNvSpPr>
            <a:spLocks noGrp="1" noChangeArrowheads="1"/>
          </p:cNvSpPr>
          <p:nvPr>
            <p:ph type="body" idx="4294967295"/>
          </p:nvPr>
        </p:nvSpPr>
        <p:spPr>
          <a:xfrm>
            <a:off x="683568" y="1216191"/>
            <a:ext cx="7799388" cy="5650830"/>
          </a:xfrm>
        </p:spPr>
        <p:txBody>
          <a:bodyPr/>
          <a:lstStyle/>
          <a:p>
            <a:pPr marL="596900" indent="-549275" algn="just">
              <a:lnSpc>
                <a:spcPct val="70000"/>
              </a:lnSpc>
              <a:spcAft>
                <a:spcPts val="1113"/>
              </a:spcAft>
              <a:buFont typeface="Franklin Gothic Book" charset="0"/>
              <a:buAutoNum type="arabicParenR"/>
            </a:pPr>
            <a:r>
              <a:rPr lang="fr-BE" sz="2300" dirty="0">
                <a:solidFill>
                  <a:srgbClr val="000000"/>
                </a:solidFill>
                <a:latin typeface="Century Gothic" charset="0"/>
                <a:ea typeface="MS PGothic" charset="0"/>
              </a:rPr>
              <a:t>Calmé I. et Al. (2017), Introduction à la gestion, Paris : Dunod</a:t>
            </a:r>
          </a:p>
          <a:p>
            <a:pPr marL="596900" indent="-549275" algn="just">
              <a:lnSpc>
                <a:spcPct val="70000"/>
              </a:lnSpc>
              <a:spcAft>
                <a:spcPts val="1113"/>
              </a:spcAft>
              <a:buFont typeface="Franklin Gothic Book" charset="0"/>
              <a:buAutoNum type="arabicParenR"/>
            </a:pPr>
            <a:r>
              <a:rPr lang="fr-BE" sz="2300" dirty="0">
                <a:solidFill>
                  <a:srgbClr val="000000"/>
                </a:solidFill>
                <a:latin typeface="Century Gothic" charset="0"/>
                <a:ea typeface="MS PGothic" charset="0"/>
              </a:rPr>
              <a:t>Pour une nouvelle vision de l’innovation, La Documentation française, Paris, ministère de l’Économie, de l’Industrie et de l’Emploi, 2009</a:t>
            </a:r>
            <a:r>
              <a:rPr lang="fr-BE" sz="2300" dirty="0" smtClean="0">
                <a:solidFill>
                  <a:srgbClr val="000000"/>
                </a:solidFill>
                <a:latin typeface="Century Gothic" charset="0"/>
                <a:ea typeface="MS PGothic" charset="0"/>
              </a:rPr>
              <a:t>,. </a:t>
            </a:r>
            <a:endParaRPr lang="fr-BE" sz="2300" dirty="0" smtClean="0">
              <a:solidFill>
                <a:srgbClr val="000000"/>
              </a:solidFill>
              <a:latin typeface="Century Gothic" charset="0"/>
              <a:ea typeface="MS PGothic" charset="0"/>
            </a:endParaRPr>
          </a:p>
          <a:p>
            <a:pPr marL="596900" indent="-549275" algn="just">
              <a:lnSpc>
                <a:spcPct val="70000"/>
              </a:lnSpc>
              <a:spcAft>
                <a:spcPts val="1113"/>
              </a:spcAft>
              <a:buFont typeface="Franklin Gothic Book" charset="0"/>
              <a:buAutoNum type="arabicParenR"/>
            </a:pPr>
            <a:r>
              <a:rPr lang="fr-BE" sz="2300" dirty="0" smtClean="0">
                <a:solidFill>
                  <a:srgbClr val="000000"/>
                </a:solidFill>
                <a:latin typeface="Century Gothic" charset="0"/>
                <a:ea typeface="MS PGothic" charset="0"/>
              </a:rPr>
              <a:t>Mintzberg </a:t>
            </a:r>
            <a:r>
              <a:rPr lang="fr-BE" sz="2300" dirty="0">
                <a:solidFill>
                  <a:srgbClr val="000000"/>
                </a:solidFill>
                <a:latin typeface="Century Gothic" charset="0"/>
                <a:ea typeface="MS PGothic" charset="0"/>
              </a:rPr>
              <a:t>H. (2015), Le Management, voyage au centre des organisations, Paris : Eyrolles</a:t>
            </a:r>
          </a:p>
          <a:p>
            <a:pPr marL="596900" indent="-549275" algn="just">
              <a:lnSpc>
                <a:spcPct val="70000"/>
              </a:lnSpc>
              <a:spcAft>
                <a:spcPts val="1113"/>
              </a:spcAft>
              <a:buFont typeface="Franklin Gothic Book" charset="0"/>
              <a:buAutoNum type="arabicParenR"/>
            </a:pPr>
            <a:r>
              <a:rPr lang="fr-BE" sz="2300" dirty="0">
                <a:solidFill>
                  <a:srgbClr val="000000"/>
                </a:solidFill>
                <a:latin typeface="Century Gothic" charset="0"/>
                <a:ea typeface="MS PGothic" charset="0"/>
              </a:rPr>
              <a:t>Mintzberg H. (2016), Le Manager au quotidien, les 10 rôles du cadre. Paris : Nouveaux Horizons</a:t>
            </a:r>
          </a:p>
          <a:p>
            <a:pPr marL="596900" indent="-549275" algn="just">
              <a:lnSpc>
                <a:spcPct val="70000"/>
              </a:lnSpc>
              <a:spcAft>
                <a:spcPts val="1113"/>
              </a:spcAft>
              <a:buFont typeface="Franklin Gothic Book" charset="0"/>
              <a:buAutoNum type="arabicParenR"/>
            </a:pPr>
            <a:r>
              <a:rPr lang="fr-BE" sz="2300" dirty="0">
                <a:solidFill>
                  <a:srgbClr val="000000"/>
                </a:solidFill>
                <a:latin typeface="Century Gothic" charset="0"/>
                <a:ea typeface="MS PGothic" charset="0"/>
              </a:rPr>
              <a:t>Porter M. (2014), L’Avantage concurrentiel des nations, Paris : InterEditions</a:t>
            </a:r>
          </a:p>
          <a:p>
            <a:pPr marL="596900" indent="-549275" algn="just">
              <a:lnSpc>
                <a:spcPct val="70000"/>
              </a:lnSpc>
              <a:spcAft>
                <a:spcPts val="1113"/>
              </a:spcAft>
              <a:buFont typeface="Franklin Gothic Book" charset="0"/>
              <a:buAutoNum type="arabicParenR"/>
            </a:pPr>
            <a:r>
              <a:rPr lang="fr-BE" sz="2300" dirty="0">
                <a:solidFill>
                  <a:srgbClr val="000000"/>
                </a:solidFill>
                <a:latin typeface="Century Gothic" charset="0"/>
                <a:ea typeface="MS PGothic" charset="0"/>
              </a:rPr>
              <a:t>Porter M. (2013), Choix stratégiques et Concurrence. Paris : Economica</a:t>
            </a:r>
          </a:p>
          <a:p>
            <a:pPr marL="596900" indent="-549275">
              <a:lnSpc>
                <a:spcPct val="150000"/>
              </a:lnSpc>
              <a:buFontTx/>
              <a:buAutoNum type="arabicParenR"/>
            </a:pPr>
            <a:endParaRPr lang="fr-FR" sz="2300" dirty="0">
              <a:latin typeface="Berlin Sans FB" charset="0"/>
              <a:ea typeface="MS PGothic"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Titre 1"/>
          <p:cNvSpPr>
            <a:spLocks noGrp="1"/>
          </p:cNvSpPr>
          <p:nvPr>
            <p:ph type="title"/>
          </p:nvPr>
        </p:nvSpPr>
        <p:spPr>
          <a:xfrm>
            <a:off x="250825" y="431800"/>
            <a:ext cx="7870825" cy="800100"/>
          </a:xfrm>
        </p:spPr>
        <p:txBody>
          <a:bodyPr/>
          <a:lstStyle/>
          <a:p>
            <a:r>
              <a:rPr lang="fr-FR" sz="3300" b="1">
                <a:solidFill>
                  <a:srgbClr val="FF0000"/>
                </a:solidFill>
                <a:latin typeface="Century Gothic" charset="0"/>
                <a:ea typeface="MS PGothic" charset="0"/>
              </a:rPr>
              <a:t>3.. La création de l</a:t>
            </a:r>
            <a:r>
              <a:rPr lang="ja-JP" altLang="fr-FR" sz="3300" b="1">
                <a:solidFill>
                  <a:srgbClr val="FF0000"/>
                </a:solidFill>
                <a:latin typeface="Century Gothic" charset="0"/>
                <a:ea typeface="MS PGothic" charset="0"/>
              </a:rPr>
              <a:t>’</a:t>
            </a:r>
            <a:r>
              <a:rPr lang="fr-FR" altLang="ja-JP" sz="3300" b="1">
                <a:solidFill>
                  <a:srgbClr val="FF0000"/>
                </a:solidFill>
                <a:latin typeface="Century Gothic" charset="0"/>
                <a:ea typeface="MS PGothic" charset="0"/>
              </a:rPr>
              <a:t>entreprise</a:t>
            </a:r>
            <a:endParaRPr lang="fr-FR" sz="3300" b="1">
              <a:solidFill>
                <a:srgbClr val="FF0000"/>
              </a:solidFill>
              <a:latin typeface="Century Gothic" charset="0"/>
              <a:ea typeface="MS PGothic" charset="0"/>
            </a:endParaRPr>
          </a:p>
        </p:txBody>
      </p:sp>
      <p:sp>
        <p:nvSpPr>
          <p:cNvPr id="3" name="Espace réservé du contenu 2"/>
          <p:cNvSpPr>
            <a:spLocks noGrp="1"/>
          </p:cNvSpPr>
          <p:nvPr>
            <p:ph idx="1"/>
          </p:nvPr>
        </p:nvSpPr>
        <p:spPr>
          <a:xfrm>
            <a:off x="468313" y="1484313"/>
            <a:ext cx="8267700" cy="4794250"/>
          </a:xfrm>
        </p:spPr>
        <p:txBody>
          <a:bodyPr/>
          <a:lstStyle/>
          <a:p>
            <a:pPr marL="0" indent="0">
              <a:buFont typeface="Wingdings 2" charset="0"/>
              <a:buNone/>
            </a:pPr>
            <a:r>
              <a:rPr lang="fr-FR" sz="3300">
                <a:latin typeface="Century Gothic" charset="0"/>
                <a:ea typeface="MS PGothic" charset="0"/>
              </a:rPr>
              <a:t>7 étapes indispensables pour créer une entreprise : </a:t>
            </a:r>
          </a:p>
          <a:p>
            <a:pPr marL="0" indent="0">
              <a:buFont typeface="Wingdings 2" charset="0"/>
              <a:buNone/>
            </a:pPr>
            <a:endParaRPr lang="fr-FR" sz="2900">
              <a:latin typeface="Century Gothic" charset="0"/>
              <a:ea typeface="MS PGothic" charset="0"/>
            </a:endParaRPr>
          </a:p>
          <a:p>
            <a:pPr marL="0" indent="0">
              <a:spcAft>
                <a:spcPts val="1200"/>
              </a:spcAft>
            </a:pPr>
            <a:r>
              <a:rPr lang="fr-FR" sz="3700">
                <a:latin typeface="Century Gothic" charset="0"/>
                <a:ea typeface="MS PGothic" charset="0"/>
              </a:rPr>
              <a:t>Etape 1 : Trouver l</a:t>
            </a:r>
            <a:r>
              <a:rPr lang="ja-JP" altLang="fr-FR" sz="3700">
                <a:latin typeface="Century Gothic" charset="0"/>
                <a:ea typeface="MS PGothic" charset="0"/>
              </a:rPr>
              <a:t>’</a:t>
            </a:r>
            <a:r>
              <a:rPr lang="fr-FR" altLang="ja-JP" sz="3700">
                <a:latin typeface="Century Gothic" charset="0"/>
                <a:ea typeface="MS PGothic" charset="0"/>
              </a:rPr>
              <a:t>idée  (savoir entreprendre)</a:t>
            </a:r>
          </a:p>
          <a:p>
            <a:pPr marL="0" indent="0">
              <a:spcAft>
                <a:spcPts val="1200"/>
              </a:spcAft>
            </a:pPr>
            <a:r>
              <a:rPr lang="fr-FR" sz="3600">
                <a:latin typeface="Century Gothic" charset="0"/>
                <a:ea typeface="MS PGothic" charset="0"/>
              </a:rPr>
              <a:t>Etape 2 : Faire l</a:t>
            </a:r>
            <a:r>
              <a:rPr lang="ja-JP" altLang="fr-FR" sz="3600">
                <a:latin typeface="Century Gothic" charset="0"/>
                <a:ea typeface="MS PGothic" charset="0"/>
              </a:rPr>
              <a:t>’</a:t>
            </a:r>
            <a:r>
              <a:rPr lang="fr-FR" altLang="ja-JP" sz="3600">
                <a:latin typeface="Century Gothic" charset="0"/>
                <a:ea typeface="MS PGothic" charset="0"/>
              </a:rPr>
              <a:t>étude de marché</a:t>
            </a:r>
          </a:p>
          <a:p>
            <a:pPr marL="0" indent="0">
              <a:spcAft>
                <a:spcPts val="1200"/>
              </a:spcAft>
            </a:pPr>
            <a:r>
              <a:rPr lang="fr-FR" sz="3700">
                <a:latin typeface="Century Gothic" charset="0"/>
                <a:ea typeface="MS PGothic" charset="0"/>
              </a:rPr>
              <a:t>Etape 3 : Créer le dossier</a:t>
            </a:r>
          </a:p>
          <a:p>
            <a:pPr marL="0" indent="0"/>
            <a:endParaRPr lang="fr-FR" b="1">
              <a:latin typeface="Perpetua" charset="0"/>
              <a:ea typeface="MS PGothic" charset="0"/>
            </a:endParaRPr>
          </a:p>
          <a:p>
            <a:pPr marL="0" indent="0"/>
            <a:endParaRPr lang="fr-FR" b="1">
              <a:latin typeface="Perpetua" charset="0"/>
              <a:ea typeface="MS PGothic" charset="0"/>
            </a:endParaRPr>
          </a:p>
          <a:p>
            <a:pPr marL="0" indent="0"/>
            <a:endParaRPr lang="fr-FR" b="1">
              <a:latin typeface="Perpetua" charset="0"/>
              <a:ea typeface="MS PGothic" charset="0"/>
            </a:endParaRPr>
          </a:p>
          <a:p>
            <a:pPr marL="0" indent="0"/>
            <a:endParaRPr lang="fr-FR" b="1">
              <a:latin typeface="Perpetua" charset="0"/>
              <a:ea typeface="MS PGothic" charset="0"/>
            </a:endParaRPr>
          </a:p>
          <a:p>
            <a:pPr marL="0" indent="0"/>
            <a:endParaRPr lang="fr-FR">
              <a:latin typeface="Perpetua" charset="0"/>
              <a:ea typeface="MS PGothic"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itre 1"/>
          <p:cNvSpPr>
            <a:spLocks noGrp="1"/>
          </p:cNvSpPr>
          <p:nvPr>
            <p:ph type="title"/>
          </p:nvPr>
        </p:nvSpPr>
        <p:spPr>
          <a:xfrm>
            <a:off x="1042988" y="431800"/>
            <a:ext cx="7078662" cy="800100"/>
          </a:xfrm>
        </p:spPr>
        <p:txBody>
          <a:bodyPr/>
          <a:lstStyle/>
          <a:p>
            <a:r>
              <a:rPr lang="fr-FR" sz="3300">
                <a:solidFill>
                  <a:srgbClr val="FF0000"/>
                </a:solidFill>
                <a:latin typeface="Century Gothic" charset="0"/>
                <a:ea typeface="MS PGothic" charset="0"/>
              </a:rPr>
              <a:t>7 étapes</a:t>
            </a:r>
          </a:p>
        </p:txBody>
      </p:sp>
      <p:sp>
        <p:nvSpPr>
          <p:cNvPr id="3" name="Espace réservé du contenu 2"/>
          <p:cNvSpPr>
            <a:spLocks noGrp="1"/>
          </p:cNvSpPr>
          <p:nvPr>
            <p:ph idx="1"/>
          </p:nvPr>
        </p:nvSpPr>
        <p:spPr>
          <a:xfrm>
            <a:off x="611188" y="1231900"/>
            <a:ext cx="8196262" cy="5326063"/>
          </a:xfrm>
        </p:spPr>
        <p:txBody>
          <a:bodyPr/>
          <a:lstStyle/>
          <a:p>
            <a:pPr>
              <a:spcAft>
                <a:spcPts val="1200"/>
              </a:spcAft>
            </a:pPr>
            <a:r>
              <a:rPr lang="fr-FR" sz="3300">
                <a:latin typeface="Century Gothic" charset="0"/>
                <a:ea typeface="MS PGothic" charset="0"/>
              </a:rPr>
              <a:t>Etape 4 : Former son équipe, rencontrer les personnes ressources</a:t>
            </a:r>
          </a:p>
          <a:p>
            <a:pPr>
              <a:spcAft>
                <a:spcPts val="1200"/>
              </a:spcAft>
            </a:pPr>
            <a:r>
              <a:rPr lang="fr-FR" sz="3300">
                <a:latin typeface="Century Gothic" charset="0"/>
                <a:ea typeface="MS PGothic" charset="0"/>
              </a:rPr>
              <a:t>Etape 5 : Élaborer le business plan</a:t>
            </a:r>
          </a:p>
          <a:p>
            <a:pPr>
              <a:spcAft>
                <a:spcPts val="1200"/>
              </a:spcAft>
            </a:pPr>
            <a:r>
              <a:rPr lang="fr-FR" sz="3300">
                <a:latin typeface="Century Gothic" charset="0"/>
                <a:ea typeface="MS PGothic" charset="0"/>
              </a:rPr>
              <a:t>Etape 6 : Rencontrer et convaincre les investisseurs, les bailleurs de fonds</a:t>
            </a:r>
          </a:p>
          <a:p>
            <a:pPr>
              <a:spcAft>
                <a:spcPts val="1200"/>
              </a:spcAft>
            </a:pPr>
            <a:r>
              <a:rPr lang="fr-FR" sz="3300">
                <a:latin typeface="Century Gothic" charset="0"/>
                <a:ea typeface="MS PGothic" charset="0"/>
              </a:rPr>
              <a:t>Etape 7 : Créer votre entreprise (statut, enregistrement…)!</a:t>
            </a:r>
          </a:p>
          <a:p>
            <a:endParaRPr lang="fr-FR" b="1">
              <a:latin typeface="Perpetua" charset="0"/>
              <a:ea typeface="MS PGothic" charset="0"/>
            </a:endParaRPr>
          </a:p>
          <a:p>
            <a:endParaRPr lang="fr-FR" b="1">
              <a:latin typeface="Perpetua" charset="0"/>
              <a:ea typeface="MS PGothic" charset="0"/>
            </a:endParaRPr>
          </a:p>
          <a:p>
            <a:endParaRPr lang="fr-FR" b="1">
              <a:latin typeface="Perpetua" charset="0"/>
              <a:ea typeface="MS PGothic" charset="0"/>
            </a:endParaRPr>
          </a:p>
          <a:p>
            <a:endParaRPr lang="fr-FR" b="1">
              <a:latin typeface="Perpetua" charset="0"/>
              <a:ea typeface="MS PGothic" charset="0"/>
            </a:endParaRPr>
          </a:p>
          <a:p>
            <a:endParaRPr lang="fr-FR">
              <a:latin typeface="Perpetua" charset="0"/>
              <a:ea typeface="MS PGothic"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3"/>
          <p:cNvSpPr>
            <a:spLocks noGrp="1" noChangeArrowheads="1"/>
          </p:cNvSpPr>
          <p:nvPr>
            <p:ph type="body" idx="1"/>
          </p:nvPr>
        </p:nvSpPr>
        <p:spPr>
          <a:xfrm>
            <a:off x="395288" y="836613"/>
            <a:ext cx="8424862" cy="5688012"/>
          </a:xfrm>
        </p:spPr>
        <p:txBody>
          <a:bodyPr/>
          <a:lstStyle/>
          <a:p>
            <a:pPr algn="ctr" eaLnBrk="1" hangingPunct="1">
              <a:buFont typeface="Wingdings" charset="0"/>
              <a:buNone/>
            </a:pPr>
            <a:endParaRPr lang="fr-FR" sz="4000">
              <a:solidFill>
                <a:srgbClr val="FF0000"/>
              </a:solidFill>
              <a:latin typeface="Century Gothic" charset="0"/>
              <a:ea typeface="MS PGothic" charset="0"/>
            </a:endParaRPr>
          </a:p>
          <a:p>
            <a:pPr algn="ctr" eaLnBrk="1" hangingPunct="1">
              <a:buFont typeface="Wingdings" charset="0"/>
              <a:buNone/>
            </a:pPr>
            <a:endParaRPr lang="fr-FR" sz="4000">
              <a:solidFill>
                <a:srgbClr val="FF0000"/>
              </a:solidFill>
              <a:latin typeface="Century Gothic" charset="0"/>
              <a:ea typeface="MS PGothic" charset="0"/>
            </a:endParaRPr>
          </a:p>
          <a:p>
            <a:pPr algn="ctr" eaLnBrk="1" hangingPunct="1">
              <a:buFont typeface="Wingdings" charset="0"/>
              <a:buNone/>
            </a:pPr>
            <a:r>
              <a:rPr lang="fr-FR" sz="4000">
                <a:solidFill>
                  <a:srgbClr val="FF0000"/>
                </a:solidFill>
                <a:latin typeface="Century Gothic" charset="0"/>
                <a:ea typeface="MS PGothic" charset="0"/>
              </a:rPr>
              <a:t>Pourquoi certains réussissent et d’autres échouent ?</a:t>
            </a:r>
            <a:endParaRPr lang="fr-FR" sz="4000">
              <a:latin typeface="Century Gothic" charset="0"/>
              <a:ea typeface="MS PGothic" charset="0"/>
            </a:endParaRPr>
          </a:p>
          <a:p>
            <a:pPr algn="ctr" eaLnBrk="1" hangingPunct="1">
              <a:buFont typeface="Wingdings" charset="0"/>
              <a:buNone/>
            </a:pPr>
            <a:endParaRPr lang="fr-FR" sz="4000">
              <a:latin typeface="Century Gothic" charset="0"/>
              <a:ea typeface="MS PGothic" charset="0"/>
            </a:endParaRPr>
          </a:p>
          <a:p>
            <a:pPr algn="ctr" eaLnBrk="1" hangingPunct="1">
              <a:buFont typeface="Wingdings" charset="0"/>
              <a:buNone/>
            </a:pPr>
            <a:endParaRPr lang="fr-FR" sz="4000">
              <a:latin typeface="Century Gothic" charset="0"/>
              <a:ea typeface="MS PGothic" charset="0"/>
            </a:endParaRPr>
          </a:p>
          <a:p>
            <a:pPr algn="ctr" eaLnBrk="1" hangingPunct="1">
              <a:buFont typeface="Wingdings" charset="0"/>
              <a:buNone/>
            </a:pPr>
            <a:endParaRPr lang="fr-FR" sz="6100">
              <a:solidFill>
                <a:srgbClr val="FFFF00"/>
              </a:solidFill>
              <a:latin typeface="Century Gothic" charset="0"/>
              <a:ea typeface="MS PGothic" charset="0"/>
            </a:endParaRPr>
          </a:p>
        </p:txBody>
      </p:sp>
    </p:spTree>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body" idx="1"/>
          </p:nvPr>
        </p:nvSpPr>
        <p:spPr>
          <a:xfrm>
            <a:off x="642938" y="1776413"/>
            <a:ext cx="7724775" cy="4316412"/>
          </a:xfrm>
        </p:spPr>
        <p:txBody>
          <a:bodyPr/>
          <a:lstStyle/>
          <a:p>
            <a:pPr>
              <a:lnSpc>
                <a:spcPct val="50000"/>
              </a:lnSpc>
              <a:spcAft>
                <a:spcPts val="450"/>
              </a:spcAft>
            </a:pPr>
            <a:endParaRPr lang="fr-FR" sz="2100">
              <a:solidFill>
                <a:srgbClr val="FF0000"/>
              </a:solidFill>
              <a:latin typeface="Berlin Sans FB" charset="0"/>
              <a:ea typeface="MS PGothic" charset="0"/>
            </a:endParaRPr>
          </a:p>
          <a:p>
            <a:pPr>
              <a:lnSpc>
                <a:spcPct val="50000"/>
              </a:lnSpc>
              <a:spcAft>
                <a:spcPts val="450"/>
              </a:spcAft>
            </a:pPr>
            <a:endParaRPr lang="fr-FR" sz="2100">
              <a:solidFill>
                <a:srgbClr val="FF0000"/>
              </a:solidFill>
              <a:latin typeface="Berlin Sans FB" charset="0"/>
              <a:ea typeface="MS PGothic" charset="0"/>
            </a:endParaRPr>
          </a:p>
          <a:p>
            <a:pPr>
              <a:lnSpc>
                <a:spcPct val="90000"/>
              </a:lnSpc>
              <a:spcAft>
                <a:spcPts val="450"/>
              </a:spcAft>
            </a:pPr>
            <a:r>
              <a:rPr lang="fr-FR">
                <a:solidFill>
                  <a:srgbClr val="FF0000"/>
                </a:solidFill>
                <a:latin typeface="Century Gothic" charset="0"/>
                <a:ea typeface="MS PGothic" charset="0"/>
              </a:rPr>
              <a:t>Secret n° 1. Le client est Roi :</a:t>
            </a:r>
            <a:r>
              <a:rPr lang="fr-FR">
                <a:solidFill>
                  <a:srgbClr val="FFFF00"/>
                </a:solidFill>
                <a:latin typeface="Century Gothic" charset="0"/>
                <a:ea typeface="MS PGothic" charset="0"/>
              </a:rPr>
              <a:t> </a:t>
            </a:r>
            <a:r>
              <a:rPr lang="fr-FR">
                <a:latin typeface="Century Gothic" charset="0"/>
                <a:ea typeface="MS PGothic" charset="0"/>
              </a:rPr>
              <a:t>ciblez les clients et répondez à leur besoin</a:t>
            </a:r>
          </a:p>
          <a:p>
            <a:pPr>
              <a:lnSpc>
                <a:spcPct val="90000"/>
              </a:lnSpc>
              <a:spcAft>
                <a:spcPts val="450"/>
              </a:spcAft>
            </a:pPr>
            <a:endParaRPr lang="fr-FR">
              <a:latin typeface="Century Gothic" charset="0"/>
              <a:ea typeface="MS PGothic" charset="0"/>
            </a:endParaRPr>
          </a:p>
          <a:p>
            <a:pPr>
              <a:lnSpc>
                <a:spcPct val="90000"/>
              </a:lnSpc>
              <a:spcAft>
                <a:spcPts val="450"/>
              </a:spcAft>
            </a:pPr>
            <a:r>
              <a:rPr lang="fr-FR">
                <a:solidFill>
                  <a:srgbClr val="FF0000"/>
                </a:solidFill>
                <a:latin typeface="Century Gothic" charset="0"/>
                <a:ea typeface="MS PGothic" charset="0"/>
              </a:rPr>
              <a:t>Secret n° 2. L'expérience fait partie du produit : </a:t>
            </a:r>
            <a:r>
              <a:rPr lang="fr-FR">
                <a:latin typeface="Century Gothic" charset="0"/>
                <a:ea typeface="MS PGothic" charset="0"/>
              </a:rPr>
              <a:t>Le produit seul ne suffit pas à séduire le client, tout ce qui l'entoure ou conduit à son achat compte. </a:t>
            </a:r>
          </a:p>
          <a:p>
            <a:pPr eaLnBrk="1" hangingPunct="1">
              <a:lnSpc>
                <a:spcPct val="50000"/>
              </a:lnSpc>
              <a:buFont typeface="Wingdings 2" charset="0"/>
              <a:buNone/>
            </a:pPr>
            <a:endParaRPr lang="fr-FR" sz="1600">
              <a:latin typeface="Berlin Sans FB" charset="0"/>
              <a:ea typeface="MS PGothic" charset="0"/>
            </a:endParaRPr>
          </a:p>
          <a:p>
            <a:pPr eaLnBrk="1" hangingPunct="1">
              <a:lnSpc>
                <a:spcPct val="50000"/>
              </a:lnSpc>
            </a:pPr>
            <a:r>
              <a:rPr lang="fr-FR" sz="1100">
                <a:latin typeface="Perpetua" charset="0"/>
                <a:ea typeface="MS PGothic" charset="0"/>
              </a:rPr>
              <a:t/>
            </a:r>
            <a:br>
              <a:rPr lang="fr-FR" sz="1100">
                <a:latin typeface="Perpetua" charset="0"/>
                <a:ea typeface="MS PGothic" charset="0"/>
              </a:rPr>
            </a:br>
            <a:endParaRPr lang="fr-FR" sz="1100">
              <a:latin typeface="Perpetua" charset="0"/>
              <a:ea typeface="MS PGothic" charset="0"/>
            </a:endParaRPr>
          </a:p>
        </p:txBody>
      </p:sp>
      <p:sp>
        <p:nvSpPr>
          <p:cNvPr id="124930" name="Rectangle 3"/>
          <p:cNvSpPr>
            <a:spLocks noGrp="1" noChangeArrowheads="1"/>
          </p:cNvSpPr>
          <p:nvPr>
            <p:ph type="title"/>
          </p:nvPr>
        </p:nvSpPr>
        <p:spPr>
          <a:xfrm>
            <a:off x="1308100" y="300038"/>
            <a:ext cx="6859588" cy="1833562"/>
          </a:xfrm>
        </p:spPr>
        <p:txBody>
          <a:bodyPr/>
          <a:lstStyle/>
          <a:p>
            <a:pPr algn="ctr" eaLnBrk="1" hangingPunct="1"/>
            <a:r>
              <a:rPr lang="fr-FR" sz="1100">
                <a:latin typeface="Franklin Gothic Book" charset="0"/>
                <a:ea typeface="MS PGothic" charset="0"/>
              </a:rPr>
              <a:t/>
            </a:r>
            <a:br>
              <a:rPr lang="fr-FR" sz="1100">
                <a:latin typeface="Franklin Gothic Book" charset="0"/>
                <a:ea typeface="MS PGothic" charset="0"/>
              </a:rPr>
            </a:br>
            <a:r>
              <a:rPr lang="fr-FR" sz="2900">
                <a:latin typeface="Berlin Sans FB" charset="0"/>
                <a:ea typeface="MS PGothic" charset="0"/>
              </a:rPr>
              <a:t/>
            </a:r>
            <a:br>
              <a:rPr lang="fr-FR" sz="2900">
                <a:latin typeface="Berlin Sans FB" charset="0"/>
                <a:ea typeface="MS PGothic" charset="0"/>
              </a:rPr>
            </a:br>
            <a:r>
              <a:rPr lang="fr-FR" sz="2700">
                <a:solidFill>
                  <a:srgbClr val="FF0000"/>
                </a:solidFill>
                <a:latin typeface="Century Gothic" charset="0"/>
                <a:ea typeface="MS PGothic" charset="0"/>
              </a:rPr>
              <a:t>Les 7 secrets de réussite de manager </a:t>
            </a:r>
            <a:br>
              <a:rPr lang="fr-FR" sz="2700">
                <a:solidFill>
                  <a:srgbClr val="FF0000"/>
                </a:solidFill>
                <a:latin typeface="Century Gothic" charset="0"/>
                <a:ea typeface="MS PGothic" charset="0"/>
              </a:rPr>
            </a:br>
            <a:r>
              <a:rPr lang="fr-FR" sz="2700">
                <a:solidFill>
                  <a:srgbClr val="FF0000"/>
                </a:solidFill>
                <a:latin typeface="Century Gothic" charset="0"/>
                <a:ea typeface="MS PGothic" charset="0"/>
              </a:rPr>
              <a:t>(Steve Jobs, 2011)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6323">
                                            <p:txEl>
                                              <p:pRg st="2" end="2"/>
                                            </p:txEl>
                                          </p:spTgt>
                                        </p:tgtEl>
                                        <p:attrNameLst>
                                          <p:attrName>style.visibility</p:attrName>
                                        </p:attrNameLst>
                                      </p:cBhvr>
                                      <p:to>
                                        <p:strVal val="visible"/>
                                      </p:to>
                                    </p:set>
                                    <p:animEffect transition="in" filter="fade">
                                      <p:cBhvr>
                                        <p:cTn id="7" dur="1000"/>
                                        <p:tgtEl>
                                          <p:spTgt spid="56323">
                                            <p:txEl>
                                              <p:pRg st="2" end="2"/>
                                            </p:txEl>
                                          </p:spTgt>
                                        </p:tgtEl>
                                      </p:cBhvr>
                                    </p:animEffect>
                                    <p:anim calcmode="lin" valueType="num">
                                      <p:cBhvr>
                                        <p:cTn id="8" dur="1000" fill="hold"/>
                                        <p:tgtEl>
                                          <p:spTgt spid="5632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632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56323">
                                            <p:txEl>
                                              <p:pRg st="4" end="4"/>
                                            </p:txEl>
                                          </p:spTgt>
                                        </p:tgtEl>
                                        <p:attrNameLst>
                                          <p:attrName>style.visibility</p:attrName>
                                        </p:attrNameLst>
                                      </p:cBhvr>
                                      <p:to>
                                        <p:strVal val="visible"/>
                                      </p:to>
                                    </p:set>
                                    <p:animEffect transition="in" filter="fade">
                                      <p:cBhvr>
                                        <p:cTn id="14" dur="1000"/>
                                        <p:tgtEl>
                                          <p:spTgt spid="56323">
                                            <p:txEl>
                                              <p:pRg st="4" end="4"/>
                                            </p:txEl>
                                          </p:spTgt>
                                        </p:tgtEl>
                                      </p:cBhvr>
                                    </p:animEffect>
                                    <p:anim calcmode="lin" valueType="num">
                                      <p:cBhvr>
                                        <p:cTn id="15" dur="1000" fill="hold"/>
                                        <p:tgtEl>
                                          <p:spTgt spid="5632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5632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509588" y="498475"/>
            <a:ext cx="8139112" cy="5594350"/>
          </a:xfrm>
        </p:spPr>
        <p:txBody>
          <a:bodyPr/>
          <a:lstStyle/>
          <a:p>
            <a:pPr eaLnBrk="1" hangingPunct="1">
              <a:lnSpc>
                <a:spcPct val="80000"/>
              </a:lnSpc>
            </a:pPr>
            <a:r>
              <a:rPr lang="fr-FR" sz="3300">
                <a:solidFill>
                  <a:srgbClr val="FF0000"/>
                </a:solidFill>
                <a:latin typeface="Century Gothic" charset="0"/>
                <a:ea typeface="MS PGothic" charset="0"/>
              </a:rPr>
              <a:t>Secret n° 3. Le produit, rien que le produit </a:t>
            </a:r>
            <a:r>
              <a:rPr lang="fr-FR" sz="3300">
                <a:solidFill>
                  <a:srgbClr val="7030A0"/>
                </a:solidFill>
                <a:latin typeface="Century Gothic" charset="0"/>
                <a:ea typeface="MS PGothic" charset="0"/>
              </a:rPr>
              <a:t>: </a:t>
            </a:r>
            <a:r>
              <a:rPr lang="fr-FR" sz="3300">
                <a:latin typeface="Century Gothic" charset="0"/>
                <a:ea typeface="MS PGothic" charset="0"/>
              </a:rPr>
              <a:t>Ne parler que de vos produits et de rien d'autre.</a:t>
            </a:r>
          </a:p>
          <a:p>
            <a:pPr eaLnBrk="1" hangingPunct="1">
              <a:lnSpc>
                <a:spcPct val="80000"/>
              </a:lnSpc>
            </a:pPr>
            <a:endParaRPr lang="fr-FR" sz="3300">
              <a:latin typeface="Century Gothic" charset="0"/>
              <a:ea typeface="MS PGothic" charset="0"/>
            </a:endParaRPr>
          </a:p>
          <a:p>
            <a:pPr eaLnBrk="1" hangingPunct="1">
              <a:lnSpc>
                <a:spcPct val="80000"/>
              </a:lnSpc>
            </a:pPr>
            <a:r>
              <a:rPr lang="fr-FR" sz="3300">
                <a:solidFill>
                  <a:srgbClr val="FF0000"/>
                </a:solidFill>
                <a:latin typeface="Century Gothic" charset="0"/>
                <a:ea typeface="MS PGothic" charset="0"/>
              </a:rPr>
              <a:t>Secret n° 4. </a:t>
            </a:r>
            <a:r>
              <a:rPr lang="fr-FR" sz="2900">
                <a:solidFill>
                  <a:srgbClr val="FF0000"/>
                </a:solidFill>
                <a:latin typeface="Century Gothic" charset="0"/>
                <a:ea typeface="MS PGothic" charset="0"/>
              </a:rPr>
              <a:t>Plutôt que de plaire à tous plaisez à ceux qui ont du goût : seul le haut de gamme suscite </a:t>
            </a:r>
            <a:r>
              <a:rPr lang="fr-FR" sz="2900">
                <a:latin typeface="Century Gothic" charset="0"/>
                <a:ea typeface="MS PGothic" charset="0"/>
              </a:rPr>
              <a:t>une affinité avec la marque et au résultat.</a:t>
            </a:r>
          </a:p>
          <a:p>
            <a:pPr eaLnBrk="1" hangingPunct="1">
              <a:lnSpc>
                <a:spcPct val="80000"/>
              </a:lnSpc>
            </a:pPr>
            <a:endParaRPr lang="fr-FR" sz="2900">
              <a:solidFill>
                <a:srgbClr val="FF0000"/>
              </a:solidFill>
              <a:latin typeface="Century Gothic" charset="0"/>
              <a:ea typeface="MS PGothic" charset="0"/>
            </a:endParaRPr>
          </a:p>
          <a:p>
            <a:pPr eaLnBrk="1" hangingPunct="1">
              <a:lnSpc>
                <a:spcPct val="80000"/>
              </a:lnSpc>
            </a:pPr>
            <a:r>
              <a:rPr lang="fr-FR" sz="3300">
                <a:solidFill>
                  <a:srgbClr val="FF0000"/>
                </a:solidFill>
                <a:latin typeface="Century Gothic" charset="0"/>
                <a:ea typeface="MS PGothic" charset="0"/>
              </a:rPr>
              <a:t>Secret n° 5. Faites table rase du passé : </a:t>
            </a:r>
            <a:r>
              <a:rPr lang="fr-FR" sz="2900">
                <a:latin typeface="Century Gothic" charset="0"/>
                <a:ea typeface="MS PGothic" charset="0"/>
              </a:rPr>
              <a:t>Point plus polémique, ce qui ne marche pas renoncez-le; miser sur l'innovation et la créativité</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5842">
                                            <p:txEl>
                                              <p:pRg st="0" end="0"/>
                                            </p:txEl>
                                          </p:spTgt>
                                        </p:tgtEl>
                                        <p:attrNameLst>
                                          <p:attrName>style.visibility</p:attrName>
                                        </p:attrNameLst>
                                      </p:cBhvr>
                                      <p:to>
                                        <p:strVal val="visible"/>
                                      </p:to>
                                    </p:set>
                                    <p:animEffect transition="in" filter="fade">
                                      <p:cBhvr>
                                        <p:cTn id="7" dur="1000"/>
                                        <p:tgtEl>
                                          <p:spTgt spid="35842">
                                            <p:txEl>
                                              <p:pRg st="0" end="0"/>
                                            </p:txEl>
                                          </p:spTgt>
                                        </p:tgtEl>
                                      </p:cBhvr>
                                    </p:animEffect>
                                    <p:anim calcmode="lin" valueType="num">
                                      <p:cBhvr>
                                        <p:cTn id="8" dur="1000" fill="hold"/>
                                        <p:tgtEl>
                                          <p:spTgt spid="3584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584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35842">
                                            <p:txEl>
                                              <p:pRg st="2" end="2"/>
                                            </p:txEl>
                                          </p:spTgt>
                                        </p:tgtEl>
                                        <p:attrNameLst>
                                          <p:attrName>style.visibility</p:attrName>
                                        </p:attrNameLst>
                                      </p:cBhvr>
                                      <p:to>
                                        <p:strVal val="visible"/>
                                      </p:to>
                                    </p:set>
                                    <p:animEffect transition="in" filter="fade">
                                      <p:cBhvr>
                                        <p:cTn id="14" dur="1000"/>
                                        <p:tgtEl>
                                          <p:spTgt spid="35842">
                                            <p:txEl>
                                              <p:pRg st="2" end="2"/>
                                            </p:txEl>
                                          </p:spTgt>
                                        </p:tgtEl>
                                      </p:cBhvr>
                                    </p:animEffect>
                                    <p:anim calcmode="lin" valueType="num">
                                      <p:cBhvr>
                                        <p:cTn id="15" dur="1000" fill="hold"/>
                                        <p:tgtEl>
                                          <p:spTgt spid="3584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584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35842">
                                            <p:txEl>
                                              <p:pRg st="4" end="4"/>
                                            </p:txEl>
                                          </p:spTgt>
                                        </p:tgtEl>
                                        <p:attrNameLst>
                                          <p:attrName>style.visibility</p:attrName>
                                        </p:attrNameLst>
                                      </p:cBhvr>
                                      <p:to>
                                        <p:strVal val="visible"/>
                                      </p:to>
                                    </p:set>
                                    <p:animEffect transition="in" filter="fade">
                                      <p:cBhvr>
                                        <p:cTn id="21" dur="1000"/>
                                        <p:tgtEl>
                                          <p:spTgt spid="35842">
                                            <p:txEl>
                                              <p:pRg st="4" end="4"/>
                                            </p:txEl>
                                          </p:spTgt>
                                        </p:tgtEl>
                                      </p:cBhvr>
                                    </p:animEffect>
                                    <p:anim calcmode="lin" valueType="num">
                                      <p:cBhvr>
                                        <p:cTn id="22" dur="1000" fill="hold"/>
                                        <p:tgtEl>
                                          <p:spTgt spid="3584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584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body" idx="1"/>
          </p:nvPr>
        </p:nvSpPr>
        <p:spPr>
          <a:xfrm>
            <a:off x="509588" y="498475"/>
            <a:ext cx="8139112" cy="5529263"/>
          </a:xfrm>
        </p:spPr>
        <p:txBody>
          <a:bodyPr/>
          <a:lstStyle/>
          <a:p>
            <a:pPr eaLnBrk="1" hangingPunct="1">
              <a:lnSpc>
                <a:spcPct val="80000"/>
              </a:lnSpc>
            </a:pPr>
            <a:r>
              <a:rPr lang="fr-FR" sz="3300">
                <a:solidFill>
                  <a:srgbClr val="FF0000"/>
                </a:solidFill>
                <a:latin typeface="Century Gothic" charset="0"/>
                <a:ea typeface="MS PGothic" charset="0"/>
              </a:rPr>
              <a:t>Secret n° 6. Le nom d'un produit est (absolument) crucial : </a:t>
            </a:r>
            <a:r>
              <a:rPr lang="fr-FR" sz="3300">
                <a:latin typeface="Century Gothic" charset="0"/>
                <a:ea typeface="MS PGothic" charset="0"/>
              </a:rPr>
              <a:t>Il faut bannir les noms qui évoquent davantage un code et qui s'avèrent impossibles à retenir par les clients. </a:t>
            </a:r>
          </a:p>
          <a:p>
            <a:pPr eaLnBrk="1" hangingPunct="1">
              <a:lnSpc>
                <a:spcPct val="80000"/>
              </a:lnSpc>
            </a:pPr>
            <a:endParaRPr lang="fr-FR" sz="3300">
              <a:latin typeface="Century Gothic" charset="0"/>
              <a:ea typeface="MS PGothic" charset="0"/>
            </a:endParaRPr>
          </a:p>
          <a:p>
            <a:pPr eaLnBrk="1" hangingPunct="1">
              <a:lnSpc>
                <a:spcPct val="80000"/>
              </a:lnSpc>
            </a:pPr>
            <a:r>
              <a:rPr lang="fr-FR" sz="3300">
                <a:solidFill>
                  <a:srgbClr val="FF0000"/>
                </a:solidFill>
                <a:latin typeface="Century Gothic" charset="0"/>
                <a:ea typeface="MS PGothic" charset="0"/>
              </a:rPr>
              <a:t>Secret n° 7. Le groupe comme moteur </a:t>
            </a:r>
            <a:r>
              <a:rPr lang="fr-FR" sz="3300">
                <a:solidFill>
                  <a:srgbClr val="7030A0"/>
                </a:solidFill>
                <a:latin typeface="Century Gothic" charset="0"/>
                <a:ea typeface="MS PGothic" charset="0"/>
              </a:rPr>
              <a:t>: </a:t>
            </a:r>
            <a:r>
              <a:rPr lang="fr-FR" sz="3300">
                <a:latin typeface="Century Gothic" charset="0"/>
                <a:ea typeface="MS PGothic" charset="0"/>
              </a:rPr>
              <a:t>créer des produits qui comptent les plus sur les facteurs d'image et d'identité.</a:t>
            </a:r>
          </a:p>
          <a:p>
            <a:pPr eaLnBrk="1" hangingPunct="1">
              <a:lnSpc>
                <a:spcPct val="80000"/>
              </a:lnSpc>
            </a:pPr>
            <a:endParaRPr lang="fr-FR" sz="1700">
              <a:latin typeface="Perpetua" charset="0"/>
              <a:ea typeface="MS PGothic"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fade">
                                      <p:cBhvr>
                                        <p:cTn id="7" dur="1000"/>
                                        <p:tgtEl>
                                          <p:spTgt spid="58371">
                                            <p:txEl>
                                              <p:pRg st="0" end="0"/>
                                            </p:txEl>
                                          </p:spTgt>
                                        </p:tgtEl>
                                      </p:cBhvr>
                                    </p:animEffect>
                                    <p:anim calcmode="lin" valueType="num">
                                      <p:cBhvr>
                                        <p:cTn id="8" dur="1000" fill="hold"/>
                                        <p:tgtEl>
                                          <p:spTgt spid="5837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837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58371">
                                            <p:txEl>
                                              <p:pRg st="2" end="2"/>
                                            </p:txEl>
                                          </p:spTgt>
                                        </p:tgtEl>
                                        <p:attrNameLst>
                                          <p:attrName>style.visibility</p:attrName>
                                        </p:attrNameLst>
                                      </p:cBhvr>
                                      <p:to>
                                        <p:strVal val="visible"/>
                                      </p:to>
                                    </p:set>
                                    <p:animEffect transition="in" filter="fade">
                                      <p:cBhvr>
                                        <p:cTn id="14" dur="1000"/>
                                        <p:tgtEl>
                                          <p:spTgt spid="58371">
                                            <p:txEl>
                                              <p:pRg st="2" end="2"/>
                                            </p:txEl>
                                          </p:spTgt>
                                        </p:tgtEl>
                                      </p:cBhvr>
                                    </p:animEffect>
                                    <p:anim calcmode="lin" valueType="num">
                                      <p:cBhvr>
                                        <p:cTn id="15" dur="1000" fill="hold"/>
                                        <p:tgtEl>
                                          <p:spTgt spid="58371">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837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Espace réservé du contenu 2"/>
          <p:cNvSpPr>
            <a:spLocks noGrp="1"/>
          </p:cNvSpPr>
          <p:nvPr>
            <p:ph sz="quarter" idx="1"/>
          </p:nvPr>
        </p:nvSpPr>
        <p:spPr>
          <a:xfrm>
            <a:off x="1527175" y="1793875"/>
            <a:ext cx="6089650" cy="3652838"/>
          </a:xfrm>
        </p:spPr>
        <p:txBody>
          <a:bodyPr/>
          <a:lstStyle/>
          <a:p>
            <a:endParaRPr lang="en-US">
              <a:latin typeface="Perpetua" charset="0"/>
              <a:ea typeface="MS PGothic" charset="0"/>
            </a:endParaRPr>
          </a:p>
        </p:txBody>
      </p:sp>
      <p:pic>
        <p:nvPicPr>
          <p:cNvPr id="128002" name="Picture 2" descr="http://image.slidesharecdn.com/start-upsphre-communautdinternautes-yourcircles-mars2012-120502055615-phpapp01/95/start-up-sphrecommunaut-dinternautesyour-circlesmars-2012-2-728.jpg?cb=13359382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3" y="300038"/>
            <a:ext cx="8524875" cy="632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Titre 1"/>
          <p:cNvSpPr>
            <a:spLocks noGrp="1"/>
          </p:cNvSpPr>
          <p:nvPr>
            <p:ph type="title"/>
          </p:nvPr>
        </p:nvSpPr>
        <p:spPr>
          <a:xfrm>
            <a:off x="468313" y="304800"/>
            <a:ext cx="8088312" cy="1036638"/>
          </a:xfrm>
        </p:spPr>
        <p:txBody>
          <a:bodyPr/>
          <a:lstStyle/>
          <a:p>
            <a:pPr algn="ctr"/>
            <a:r>
              <a:rPr lang="fr-FR" sz="3600">
                <a:solidFill>
                  <a:srgbClr val="FF0000"/>
                </a:solidFill>
                <a:latin typeface="Century Gothic" charset="0"/>
                <a:ea typeface="MS PGothic" charset="0"/>
              </a:rPr>
              <a:t>Qu’est-ce qu’il faut pour réussir ? </a:t>
            </a:r>
            <a:r>
              <a:rPr lang="fr-FR">
                <a:solidFill>
                  <a:srgbClr val="FF0000"/>
                </a:solidFill>
                <a:latin typeface="Century Gothic" charset="0"/>
                <a:ea typeface="MS PGothic" charset="0"/>
              </a:rPr>
              <a:t>Steve Jobs</a:t>
            </a:r>
          </a:p>
        </p:txBody>
      </p:sp>
      <p:sp>
        <p:nvSpPr>
          <p:cNvPr id="129026" name="Espace réservé du contenu 2"/>
          <p:cNvSpPr>
            <a:spLocks noGrp="1"/>
          </p:cNvSpPr>
          <p:nvPr>
            <p:ph idx="1"/>
          </p:nvPr>
        </p:nvSpPr>
        <p:spPr>
          <a:xfrm>
            <a:off x="908050" y="1341438"/>
            <a:ext cx="7986713" cy="5416550"/>
          </a:xfrm>
        </p:spPr>
        <p:txBody>
          <a:bodyPr/>
          <a:lstStyle/>
          <a:p>
            <a:pPr marL="474663" indent="-474663">
              <a:buFont typeface="Wingdings" charset="0"/>
              <a:buAutoNum type="arabicParenR"/>
            </a:pPr>
            <a:r>
              <a:rPr lang="fr-FR" sz="2900">
                <a:latin typeface="Century Gothic" charset="0"/>
                <a:ea typeface="MS PGothic" charset="0"/>
              </a:rPr>
              <a:t>Etre passionné</a:t>
            </a:r>
          </a:p>
          <a:p>
            <a:pPr marL="474663" indent="-474663">
              <a:buFont typeface="Wingdings" charset="0"/>
              <a:buAutoNum type="arabicParenR"/>
            </a:pPr>
            <a:r>
              <a:rPr lang="fr-FR" sz="2900">
                <a:latin typeface="Century Gothic" charset="0"/>
                <a:ea typeface="MS PGothic" charset="0"/>
              </a:rPr>
              <a:t>Savoir construire son équipe</a:t>
            </a:r>
          </a:p>
          <a:p>
            <a:pPr marL="474663" indent="-474663">
              <a:buFont typeface="Wingdings" charset="0"/>
              <a:buAutoNum type="arabicParenR"/>
            </a:pPr>
            <a:r>
              <a:rPr lang="fr-FR" sz="2900">
                <a:latin typeface="Century Gothic" charset="0"/>
                <a:ea typeface="MS PGothic" charset="0"/>
              </a:rPr>
              <a:t>Ne pas le faire pour l</a:t>
            </a:r>
            <a:r>
              <a:rPr lang="ja-JP" altLang="fr-FR" sz="2900">
                <a:latin typeface="Century Gothic" charset="0"/>
                <a:ea typeface="MS PGothic" charset="0"/>
              </a:rPr>
              <a:t>’</a:t>
            </a:r>
            <a:r>
              <a:rPr lang="fr-FR" altLang="ja-JP" sz="2900">
                <a:latin typeface="Century Gothic" charset="0"/>
                <a:ea typeface="MS PGothic" charset="0"/>
              </a:rPr>
              <a:t>argent</a:t>
            </a:r>
          </a:p>
          <a:p>
            <a:pPr marL="474663" indent="-474663">
              <a:buFont typeface="Wingdings" charset="0"/>
              <a:buAutoNum type="arabicParenR"/>
            </a:pPr>
            <a:r>
              <a:rPr lang="fr-FR" sz="2900">
                <a:latin typeface="Century Gothic" charset="0"/>
                <a:ea typeface="MS PGothic" charset="0"/>
              </a:rPr>
              <a:t>L</a:t>
            </a:r>
            <a:r>
              <a:rPr lang="ja-JP" altLang="fr-FR" sz="2900">
                <a:latin typeface="Century Gothic" charset="0"/>
                <a:ea typeface="MS PGothic" charset="0"/>
              </a:rPr>
              <a:t>’</a:t>
            </a:r>
            <a:r>
              <a:rPr lang="fr-FR" altLang="ja-JP" sz="2900">
                <a:latin typeface="Century Gothic" charset="0"/>
                <a:ea typeface="MS PGothic" charset="0"/>
              </a:rPr>
              <a:t>obstacle est une opportunité</a:t>
            </a:r>
          </a:p>
          <a:p>
            <a:pPr marL="474663" indent="-474663">
              <a:buFont typeface="Wingdings" charset="0"/>
              <a:buAutoNum type="arabicParenR"/>
            </a:pPr>
            <a:r>
              <a:rPr lang="fr-FR" sz="2900">
                <a:latin typeface="Century Gothic" charset="0"/>
                <a:ea typeface="MS PGothic" charset="0"/>
              </a:rPr>
              <a:t>Etre le penseur et l</a:t>
            </a:r>
            <a:r>
              <a:rPr lang="ja-JP" altLang="fr-FR" sz="2900">
                <a:latin typeface="Century Gothic" charset="0"/>
                <a:ea typeface="MS PGothic" charset="0"/>
              </a:rPr>
              <a:t>’</a:t>
            </a:r>
            <a:r>
              <a:rPr lang="fr-FR" altLang="ja-JP" sz="2900">
                <a:latin typeface="Century Gothic" charset="0"/>
                <a:ea typeface="MS PGothic" charset="0"/>
              </a:rPr>
              <a:t>acteur</a:t>
            </a:r>
          </a:p>
          <a:p>
            <a:pPr marL="474663" indent="-474663">
              <a:buFont typeface="Wingdings" charset="0"/>
              <a:buAutoNum type="arabicParenR"/>
            </a:pPr>
            <a:r>
              <a:rPr lang="fr-FR" sz="2900">
                <a:latin typeface="Century Gothic" charset="0"/>
                <a:ea typeface="MS PGothic" charset="0"/>
              </a:rPr>
              <a:t>Créer de la valeur</a:t>
            </a:r>
          </a:p>
          <a:p>
            <a:pPr marL="474663" indent="-474663">
              <a:buFont typeface="Wingdings" charset="0"/>
              <a:buAutoNum type="arabicParenR"/>
            </a:pPr>
            <a:r>
              <a:rPr lang="fr-FR" sz="2900">
                <a:latin typeface="Century Gothic" charset="0"/>
                <a:ea typeface="MS PGothic" charset="0"/>
              </a:rPr>
              <a:t>Croire en ses idées</a:t>
            </a:r>
          </a:p>
          <a:p>
            <a:pPr marL="474663" indent="-474663">
              <a:buFont typeface="Wingdings" charset="0"/>
              <a:buAutoNum type="arabicParenR"/>
            </a:pPr>
            <a:r>
              <a:rPr lang="fr-FR" sz="2900">
                <a:latin typeface="Century Gothic" charset="0"/>
                <a:ea typeface="MS PGothic" charset="0"/>
              </a:rPr>
              <a:t>Réaliser ses rêves</a:t>
            </a:r>
          </a:p>
          <a:p>
            <a:pPr marL="474663" indent="-474663">
              <a:buFont typeface="Wingdings" charset="0"/>
              <a:buAutoNum type="arabicParenR"/>
            </a:pPr>
            <a:r>
              <a:rPr lang="fr-FR" sz="2900">
                <a:latin typeface="Century Gothic" charset="0"/>
                <a:ea typeface="MS PGothic" charset="0"/>
              </a:rPr>
              <a:t>Persévérer </a:t>
            </a:r>
          </a:p>
          <a:p>
            <a:pPr marL="474663" indent="-474663">
              <a:buFont typeface="Wingdings" charset="0"/>
              <a:buAutoNum type="arabicParenR"/>
            </a:pPr>
            <a:r>
              <a:rPr lang="fr-FR" sz="2900">
                <a:latin typeface="Century Gothic" charset="0"/>
                <a:ea typeface="MS PGothic" charset="0"/>
              </a:rPr>
              <a:t>Savoir s</a:t>
            </a:r>
            <a:r>
              <a:rPr lang="ja-JP" altLang="fr-FR" sz="2900">
                <a:latin typeface="Century Gothic" charset="0"/>
                <a:ea typeface="MS PGothic" charset="0"/>
              </a:rPr>
              <a:t>’</a:t>
            </a:r>
            <a:r>
              <a:rPr lang="fr-FR" altLang="ja-JP" sz="2900">
                <a:latin typeface="Century Gothic" charset="0"/>
                <a:ea typeface="MS PGothic" charset="0"/>
              </a:rPr>
              <a:t>entourer des bonnes personnes</a:t>
            </a:r>
            <a:endParaRPr lang="fr-FR" sz="2900">
              <a:latin typeface="Century Gothic" charset="0"/>
              <a:ea typeface="MS PGothic" charset="0"/>
            </a:endParaRPr>
          </a:p>
        </p:txBody>
      </p:sp>
    </p:spTree>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re 1"/>
          <p:cNvSpPr>
            <a:spLocks noGrp="1"/>
          </p:cNvSpPr>
          <p:nvPr>
            <p:ph type="title"/>
          </p:nvPr>
        </p:nvSpPr>
        <p:spPr>
          <a:xfrm>
            <a:off x="914400" y="274638"/>
            <a:ext cx="7772400" cy="633412"/>
          </a:xfrm>
        </p:spPr>
        <p:txBody>
          <a:bodyPr/>
          <a:lstStyle/>
          <a:p>
            <a:pPr algn="just"/>
            <a:r>
              <a:rPr lang="fr-BE" sz="2800" b="1">
                <a:solidFill>
                  <a:srgbClr val="FF0000"/>
                </a:solidFill>
                <a:latin typeface="Century Gothic" charset="0"/>
                <a:ea typeface="MS PGothic" charset="0"/>
              </a:rPr>
              <a:t>Chapitre 4. La Gestion et le Management </a:t>
            </a:r>
            <a:endParaRPr lang="fr-FR" sz="2800">
              <a:latin typeface="Franklin Gothic Book" charset="0"/>
              <a:ea typeface="MS PGothic" charset="0"/>
            </a:endParaRPr>
          </a:p>
        </p:txBody>
      </p:sp>
      <p:sp>
        <p:nvSpPr>
          <p:cNvPr id="130050" name="Espace réservé du contenu 2"/>
          <p:cNvSpPr>
            <a:spLocks noGrp="1"/>
          </p:cNvSpPr>
          <p:nvPr>
            <p:ph sz="quarter" idx="1"/>
          </p:nvPr>
        </p:nvSpPr>
        <p:spPr>
          <a:xfrm>
            <a:off x="914400" y="981075"/>
            <a:ext cx="7772400" cy="5038725"/>
          </a:xfrm>
        </p:spPr>
        <p:txBody>
          <a:bodyPr/>
          <a:lstStyle/>
          <a:p>
            <a:endParaRPr lang="en-US">
              <a:latin typeface="Perpetua" charset="0"/>
              <a:ea typeface="MS PGothic" charset="0"/>
            </a:endParaRPr>
          </a:p>
        </p:txBody>
      </p:sp>
      <p:sp>
        <p:nvSpPr>
          <p:cNvPr id="130051" name="Espace réservé du numéro de diapositive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E8E8846D-7B12-B747-9F41-21A66C6CCC6B}" type="slidenum">
              <a:rPr lang="fr-FR"/>
              <a:pPr/>
              <a:t>68</a:t>
            </a:fld>
            <a:endParaRPr lang="fr-FR"/>
          </a:p>
        </p:txBody>
      </p:sp>
    </p:spTree>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re 1"/>
          <p:cNvSpPr>
            <a:spLocks noGrp="1"/>
          </p:cNvSpPr>
          <p:nvPr>
            <p:ph type="title"/>
          </p:nvPr>
        </p:nvSpPr>
        <p:spPr>
          <a:xfrm>
            <a:off x="1604963" y="765175"/>
            <a:ext cx="7229475" cy="547688"/>
          </a:xfrm>
        </p:spPr>
        <p:txBody>
          <a:bodyPr/>
          <a:lstStyle/>
          <a:p>
            <a:pPr eaLnBrk="1" hangingPunct="1"/>
            <a:r>
              <a:rPr lang="fr-FR">
                <a:solidFill>
                  <a:srgbClr val="FF0000"/>
                </a:solidFill>
                <a:latin typeface="Century Gothic" charset="0"/>
                <a:ea typeface="MS PGothic" charset="0"/>
              </a:rPr>
              <a:t>Les 3 piliers de la gestion</a:t>
            </a:r>
          </a:p>
        </p:txBody>
      </p:sp>
      <p:sp>
        <p:nvSpPr>
          <p:cNvPr id="61442" name="Espace réservé du numéro de diapositive 4"/>
          <p:cNvSpPr>
            <a:spLocks noGrp="1"/>
          </p:cNvSpPr>
          <p:nvPr>
            <p:ph type="sldNum" sz="quarter" idx="12"/>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p>
            <a:fld id="{F3BF32D7-31DA-3641-97E8-371A79C31C08}" type="slidenum">
              <a:rPr lang="en-US" sz="1000">
                <a:solidFill>
                  <a:schemeClr val="tx2"/>
                </a:solidFill>
                <a:latin typeface="Tahoma" charset="0"/>
              </a:rPr>
              <a:pPr/>
              <a:t>69</a:t>
            </a:fld>
            <a:endParaRPr lang="en-US" sz="1000">
              <a:solidFill>
                <a:schemeClr val="tx2"/>
              </a:solidFill>
              <a:latin typeface="Tahoma" charset="0"/>
            </a:endParaRPr>
          </a:p>
        </p:txBody>
      </p:sp>
      <p:graphicFrame>
        <p:nvGraphicFramePr>
          <p:cNvPr id="6" name="Espace réservé du contenu 5"/>
          <p:cNvGraphicFramePr>
            <a:graphicFrameLocks noGrp="1"/>
          </p:cNvGraphicFramePr>
          <p:nvPr>
            <p:ph sz="quarter" idx="1"/>
          </p:nvPr>
        </p:nvGraphicFramePr>
        <p:xfrm>
          <a:off x="1526533" y="1934467"/>
          <a:ext cx="5548703" cy="26177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4741863" y="1800225"/>
            <a:ext cx="1641475" cy="546100"/>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defRPr/>
            </a:pPr>
            <a:r>
              <a:rPr lang="fr-FR" sz="2369" dirty="0">
                <a:latin typeface="Century Gothic" panose="020B0502020202020204" pitchFamily="34" charset="0"/>
              </a:rPr>
              <a:t>Structure</a:t>
            </a:r>
            <a:r>
              <a:rPr lang="fr-FR" sz="2369" dirty="0">
                <a:latin typeface="Berlin Sans FB" pitchFamily="34" charset="0"/>
              </a:rPr>
              <a:t> </a:t>
            </a:r>
          </a:p>
        </p:txBody>
      </p:sp>
      <p:sp>
        <p:nvSpPr>
          <p:cNvPr id="8" name="Rectangle 7"/>
          <p:cNvSpPr/>
          <p:nvPr/>
        </p:nvSpPr>
        <p:spPr>
          <a:xfrm>
            <a:off x="6383338" y="4659313"/>
            <a:ext cx="1852612" cy="546100"/>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defRPr/>
            </a:pPr>
            <a:r>
              <a:rPr lang="fr-FR" sz="2369" dirty="0">
                <a:latin typeface="Century Gothic" panose="020B0502020202020204" pitchFamily="34" charset="0"/>
              </a:rPr>
              <a:t>Ressources  </a:t>
            </a:r>
          </a:p>
        </p:txBody>
      </p:sp>
      <p:sp>
        <p:nvSpPr>
          <p:cNvPr id="9" name="Rectangle 8"/>
          <p:cNvSpPr/>
          <p:nvPr/>
        </p:nvSpPr>
        <p:spPr>
          <a:xfrm>
            <a:off x="709613" y="4659313"/>
            <a:ext cx="1890712" cy="546100"/>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defRPr/>
            </a:pPr>
            <a:r>
              <a:rPr lang="fr-FR" sz="2300">
                <a:solidFill>
                  <a:srgbClr val="000000"/>
                </a:solidFill>
                <a:latin typeface="Century Gothic" charset="0"/>
                <a:ea typeface="MS PGothic" charset="0"/>
                <a:cs typeface="MS PGothic" charset="0"/>
              </a:rPr>
              <a:t>Stratégie </a:t>
            </a:r>
          </a:p>
        </p:txBody>
      </p:sp>
      <p:sp>
        <p:nvSpPr>
          <p:cNvPr id="10" name="Rectangle 9"/>
          <p:cNvSpPr/>
          <p:nvPr/>
        </p:nvSpPr>
        <p:spPr>
          <a:xfrm>
            <a:off x="5851525" y="2735263"/>
            <a:ext cx="1458913" cy="5461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defRPr/>
            </a:pPr>
            <a:r>
              <a:rPr lang="fr-FR" sz="2300">
                <a:solidFill>
                  <a:srgbClr val="FFFFFF"/>
                </a:solidFill>
                <a:latin typeface="Century Gothic" charset="0"/>
                <a:ea typeface="MS PGothic" charset="0"/>
                <a:cs typeface="MS PGothic" charset="0"/>
              </a:rPr>
              <a:t>Décision </a:t>
            </a:r>
          </a:p>
        </p:txBody>
      </p:sp>
      <p:sp>
        <p:nvSpPr>
          <p:cNvPr id="11" name="Rectangle 10"/>
          <p:cNvSpPr/>
          <p:nvPr/>
        </p:nvSpPr>
        <p:spPr>
          <a:xfrm>
            <a:off x="3613150" y="4708525"/>
            <a:ext cx="1458913" cy="5461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r>
              <a:rPr lang="fr-FR" sz="2369" dirty="0">
                <a:latin typeface="Century Gothic" panose="020B0502020202020204" pitchFamily="34" charset="0"/>
              </a:rPr>
              <a:t>Action</a:t>
            </a:r>
            <a:r>
              <a:rPr lang="fr-FR" sz="2369" dirty="0">
                <a:latin typeface="Berlin Sans FB" pitchFamily="34" charset="0"/>
              </a:rPr>
              <a:t>  </a:t>
            </a:r>
          </a:p>
        </p:txBody>
      </p:sp>
      <p:sp>
        <p:nvSpPr>
          <p:cNvPr id="12" name="Rectangle 11"/>
          <p:cNvSpPr/>
          <p:nvPr/>
        </p:nvSpPr>
        <p:spPr>
          <a:xfrm>
            <a:off x="1374775" y="2628900"/>
            <a:ext cx="1492250" cy="5461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defRPr/>
            </a:pPr>
            <a:r>
              <a:rPr lang="fr-FR" sz="2369" dirty="0">
                <a:latin typeface="Century Gothic" panose="020B0502020202020204" pitchFamily="34" charset="0"/>
              </a:rPr>
              <a:t>Contrôle</a:t>
            </a:r>
            <a:r>
              <a:rPr lang="fr-FR" sz="2369" dirty="0">
                <a:latin typeface="Berlin Sans FB" pitchFamily="34" charset="0"/>
              </a:rPr>
              <a:t>   </a:t>
            </a:r>
          </a:p>
        </p:txBody>
      </p:sp>
    </p:spTree>
    <p:extLst>
      <p:ext uri="{BB962C8B-B14F-4D97-AF65-F5344CB8AC3E}">
        <p14:creationId xmlns:p14="http://schemas.microsoft.com/office/powerpoint/2010/main" val="423515457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9563" y="307975"/>
            <a:ext cx="8566150" cy="1246188"/>
          </a:xfrm>
        </p:spPr>
        <p:txBody>
          <a:bodyPr>
            <a:normAutofit/>
          </a:bodyPr>
          <a:lstStyle/>
          <a:p>
            <a:pPr algn="ctr">
              <a:defRPr/>
            </a:pPr>
            <a:r>
              <a:rPr lang="fr-FR" sz="2800" b="1" dirty="0" smtClean="0">
                <a:solidFill>
                  <a:schemeClr val="tx1"/>
                </a:solidFill>
                <a:latin typeface="Century Gothic"/>
                <a:ea typeface="+mj-ea"/>
                <a:cs typeface="Century Gothic"/>
              </a:rPr>
              <a:t>Chapitre 1. </a:t>
            </a:r>
            <a:r>
              <a:rPr lang="fr-FR" sz="2800" b="1" dirty="0" smtClean="0">
                <a:solidFill>
                  <a:schemeClr val="tx1"/>
                </a:solidFill>
                <a:latin typeface="Century Gothic"/>
                <a:ea typeface="+mj-ea"/>
                <a:cs typeface="Century Gothic"/>
              </a:rPr>
              <a:t>Organisation, Entrepris et Entrepreneur</a:t>
            </a:r>
            <a:endParaRPr lang="fr-FR" sz="2800" dirty="0">
              <a:solidFill>
                <a:schemeClr val="tx1"/>
              </a:solidFill>
              <a:latin typeface="Century Gothic"/>
              <a:ea typeface="+mj-ea"/>
              <a:cs typeface="Century Gothic"/>
            </a:endParaRPr>
          </a:p>
        </p:txBody>
      </p:sp>
      <p:sp>
        <p:nvSpPr>
          <p:cNvPr id="3" name="Espace réservé du contenu 2"/>
          <p:cNvSpPr>
            <a:spLocks noGrp="1"/>
          </p:cNvSpPr>
          <p:nvPr>
            <p:ph idx="1"/>
          </p:nvPr>
        </p:nvSpPr>
        <p:spPr>
          <a:xfrm>
            <a:off x="1077913" y="1192213"/>
            <a:ext cx="7797800" cy="5019675"/>
          </a:xfrm>
        </p:spPr>
        <p:txBody>
          <a:bodyPr>
            <a:normAutofit/>
          </a:bodyPr>
          <a:lstStyle/>
          <a:p>
            <a:pPr marL="81215" indent="0">
              <a:buFont typeface="Wingdings 2" panose="05020102010507070707" pitchFamily="18" charset="2"/>
              <a:buNone/>
              <a:defRPr/>
            </a:pPr>
            <a:endParaRPr lang="fr-FR" dirty="0" smtClean="0">
              <a:latin typeface="Arial Narrow" panose="020B0606020202030204" pitchFamily="34" charset="0"/>
              <a:ea typeface="+mn-ea"/>
              <a:cs typeface="+mn-cs"/>
            </a:endParaRPr>
          </a:p>
          <a:p>
            <a:pPr>
              <a:buFont typeface="Wingdings 2" panose="05020102010507070707" pitchFamily="18" charset="2"/>
              <a:buChar char=""/>
              <a:defRPr/>
            </a:pPr>
            <a:endParaRPr lang="fr-FR" dirty="0">
              <a:ea typeface="+mn-ea"/>
              <a:cs typeface="+mn-cs"/>
            </a:endParaRPr>
          </a:p>
          <a:p>
            <a:pPr marL="81215" indent="0">
              <a:buFont typeface="Wingdings 2" panose="05020102010507070707" pitchFamily="18" charset="2"/>
              <a:buNone/>
              <a:defRPr/>
            </a:pPr>
            <a:endParaRPr lang="fr-FR" dirty="0" smtClean="0">
              <a:ea typeface="+mn-ea"/>
              <a:cs typeface="+mn-cs"/>
            </a:endParaRPr>
          </a:p>
          <a:p>
            <a:pPr>
              <a:buFont typeface="Wingdings 2" panose="05020102010507070707" pitchFamily="18" charset="2"/>
              <a:buChar char=""/>
              <a:defRPr/>
            </a:pPr>
            <a:endParaRPr lang="fr-FR"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dirty="0">
              <a:ea typeface="+mn-ea"/>
              <a:cs typeface="+mn-cs"/>
            </a:endParaRPr>
          </a:p>
        </p:txBody>
      </p:sp>
      <p:sp>
        <p:nvSpPr>
          <p:cNvPr id="5" name="Rectangle 4"/>
          <p:cNvSpPr/>
          <p:nvPr/>
        </p:nvSpPr>
        <p:spPr>
          <a:xfrm>
            <a:off x="146051" y="2346221"/>
            <a:ext cx="2793792" cy="2814301"/>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BE" sz="3200" dirty="0">
                <a:solidFill>
                  <a:schemeClr val="bg1"/>
                </a:solidFill>
                <a:latin typeface="Century Gothic" panose="020B0502020202020204" pitchFamily="34" charset="0"/>
              </a:rPr>
              <a:t>1.1. Organisation</a:t>
            </a:r>
            <a:endParaRPr lang="fr-FR" sz="3200" dirty="0">
              <a:solidFill>
                <a:schemeClr val="bg1"/>
              </a:solidFill>
              <a:latin typeface="Century Gothic" panose="020B0502020202020204" pitchFamily="34" charset="0"/>
            </a:endParaRPr>
          </a:p>
        </p:txBody>
      </p:sp>
      <p:sp>
        <p:nvSpPr>
          <p:cNvPr id="10" name="Rectangle 9"/>
          <p:cNvSpPr/>
          <p:nvPr/>
        </p:nvSpPr>
        <p:spPr>
          <a:xfrm>
            <a:off x="4073280" y="1849362"/>
            <a:ext cx="4770441" cy="993717"/>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spcBef>
                <a:spcPts val="444"/>
              </a:spcBef>
              <a:spcAft>
                <a:spcPts val="444"/>
              </a:spcAft>
              <a:defRPr/>
            </a:pPr>
            <a:r>
              <a:rPr lang="fr-BE" sz="2590" dirty="0">
                <a:latin typeface="Century Gothic" panose="020B0502020202020204" pitchFamily="34" charset="0"/>
              </a:rPr>
              <a:t>Regroupement humain en interaction </a:t>
            </a:r>
            <a:r>
              <a:rPr lang="fr-BE" sz="2220" dirty="0">
                <a:latin typeface="Century Gothic" panose="020B0502020202020204" pitchFamily="34" charset="0"/>
              </a:rPr>
              <a:t>(construit)</a:t>
            </a:r>
          </a:p>
        </p:txBody>
      </p:sp>
      <p:sp>
        <p:nvSpPr>
          <p:cNvPr id="11" name="Rectangle 10"/>
          <p:cNvSpPr/>
          <p:nvPr/>
        </p:nvSpPr>
        <p:spPr>
          <a:xfrm>
            <a:off x="4079959" y="3948053"/>
            <a:ext cx="4828841" cy="117677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pPr>
              <a:spcBef>
                <a:spcPts val="450"/>
              </a:spcBef>
              <a:spcAft>
                <a:spcPts val="450"/>
              </a:spcAft>
              <a:defRPr/>
            </a:pPr>
            <a:r>
              <a:rPr lang="fr-BE" sz="2500" smtClean="0">
                <a:solidFill>
                  <a:srgbClr val="FFFFFF"/>
                </a:solidFill>
                <a:latin typeface="Century Gothic" charset="0"/>
              </a:rPr>
              <a:t>Avec une mission commune</a:t>
            </a:r>
          </a:p>
          <a:p>
            <a:pPr>
              <a:spcBef>
                <a:spcPts val="450"/>
              </a:spcBef>
              <a:spcAft>
                <a:spcPts val="450"/>
              </a:spcAft>
              <a:defRPr/>
            </a:pPr>
            <a:r>
              <a:rPr lang="fr-BE" sz="2500" smtClean="0">
                <a:solidFill>
                  <a:srgbClr val="FFFFFF"/>
                </a:solidFill>
                <a:latin typeface="Century Gothic" charset="0"/>
              </a:rPr>
              <a:t>(réaliser un projet) </a:t>
            </a:r>
          </a:p>
        </p:txBody>
      </p:sp>
      <p:sp>
        <p:nvSpPr>
          <p:cNvPr id="12" name="Rectangle 11"/>
          <p:cNvSpPr/>
          <p:nvPr/>
        </p:nvSpPr>
        <p:spPr>
          <a:xfrm>
            <a:off x="4054624" y="5391589"/>
            <a:ext cx="4770441" cy="1212546"/>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pPr>
              <a:spcBef>
                <a:spcPts val="450"/>
              </a:spcBef>
              <a:spcAft>
                <a:spcPts val="450"/>
              </a:spcAft>
              <a:defRPr/>
            </a:pPr>
            <a:r>
              <a:rPr lang="fr-BE" sz="2500" smtClean="0">
                <a:solidFill>
                  <a:srgbClr val="FFFFFF"/>
                </a:solidFill>
                <a:latin typeface="Century Gothic" charset="0"/>
              </a:rPr>
              <a:t>Dont les membres concours à la réalisation de la mission (but)</a:t>
            </a:r>
          </a:p>
        </p:txBody>
      </p:sp>
      <p:cxnSp>
        <p:nvCxnSpPr>
          <p:cNvPr id="14" name="Connecteur droit avec flèche 13"/>
          <p:cNvCxnSpPr>
            <a:cxnSpLocks noChangeShapeType="1"/>
          </p:cNvCxnSpPr>
          <p:nvPr/>
        </p:nvCxnSpPr>
        <p:spPr bwMode="auto">
          <a:xfrm flipV="1">
            <a:off x="2965450" y="2554288"/>
            <a:ext cx="1082675" cy="1074737"/>
          </a:xfrm>
          <a:prstGeom prst="straightConnector1">
            <a:avLst/>
          </a:prstGeom>
          <a:noFill/>
          <a:ln w="57150">
            <a:solidFill>
              <a:srgbClr val="FF0000"/>
            </a:solidFill>
            <a:round/>
            <a:headEnd/>
            <a:tailEnd type="triangle" w="med" len="med"/>
          </a:ln>
          <a:effectLst>
            <a:outerShdw blurRad="38100" dist="26940" dir="5400000" algn="t" rotWithShape="0">
              <a:srgbClr val="000000">
                <a:alpha val="50000"/>
              </a:srgbClr>
            </a:outerShdw>
          </a:effectLst>
          <a:extLst>
            <a:ext uri="{909E8E84-426E-40dd-AFC4-6F175D3DCCD1}">
              <a14:hiddenFill xmlns:a14="http://schemas.microsoft.com/office/drawing/2010/main">
                <a:noFill/>
              </a14:hiddenFill>
            </a:ext>
          </a:extLst>
        </p:spPr>
      </p:cxnSp>
      <p:cxnSp>
        <p:nvCxnSpPr>
          <p:cNvPr id="16" name="Connecteur droit avec flèche 15"/>
          <p:cNvCxnSpPr>
            <a:cxnSpLocks noChangeShapeType="1"/>
          </p:cNvCxnSpPr>
          <p:nvPr/>
        </p:nvCxnSpPr>
        <p:spPr bwMode="auto">
          <a:xfrm>
            <a:off x="2998788" y="3629025"/>
            <a:ext cx="1106487" cy="0"/>
          </a:xfrm>
          <a:prstGeom prst="straightConnector1">
            <a:avLst/>
          </a:prstGeom>
          <a:noFill/>
          <a:ln w="57150">
            <a:solidFill>
              <a:srgbClr val="FF0000"/>
            </a:solidFill>
            <a:round/>
            <a:headEnd/>
            <a:tailEnd type="triangle" w="med" len="med"/>
          </a:ln>
          <a:effectLst>
            <a:outerShdw blurRad="38100" dist="26940" dir="5400000" algn="t" rotWithShape="0">
              <a:srgbClr val="000000">
                <a:alpha val="50000"/>
              </a:srgbClr>
            </a:outerShdw>
          </a:effectLst>
          <a:extLst>
            <a:ext uri="{909E8E84-426E-40dd-AFC4-6F175D3DCCD1}">
              <a14:hiddenFill xmlns:a14="http://schemas.microsoft.com/office/drawing/2010/main">
                <a:noFill/>
              </a14:hiddenFill>
            </a:ext>
          </a:extLst>
        </p:spPr>
      </p:cxnSp>
      <p:cxnSp>
        <p:nvCxnSpPr>
          <p:cNvPr id="18" name="Connecteur droit avec flèche 17"/>
          <p:cNvCxnSpPr>
            <a:cxnSpLocks noChangeShapeType="1"/>
          </p:cNvCxnSpPr>
          <p:nvPr/>
        </p:nvCxnSpPr>
        <p:spPr bwMode="auto">
          <a:xfrm>
            <a:off x="2998788" y="3629025"/>
            <a:ext cx="1049337" cy="1665288"/>
          </a:xfrm>
          <a:prstGeom prst="straightConnector1">
            <a:avLst/>
          </a:prstGeom>
          <a:noFill/>
          <a:ln w="57150">
            <a:solidFill>
              <a:srgbClr val="FF0000"/>
            </a:solidFill>
            <a:round/>
            <a:headEnd/>
            <a:tailEnd type="triangle" w="med" len="med"/>
          </a:ln>
          <a:effectLst>
            <a:outerShdw blurRad="38100" dist="26940" dir="5400000" algn="t" rotWithShape="0">
              <a:srgbClr val="000000">
                <a:alpha val="50000"/>
              </a:srgbClr>
            </a:outerShdw>
          </a:effectLst>
          <a:extLst>
            <a:ext uri="{909E8E84-426E-40dd-AFC4-6F175D3DCCD1}">
              <a14:hiddenFill xmlns:a14="http://schemas.microsoft.com/office/drawing/2010/main">
                <a:noFill/>
              </a14:hiddenFill>
            </a:ext>
          </a:extLst>
        </p:spPr>
      </p:cxnSp>
      <p:sp>
        <p:nvSpPr>
          <p:cNvPr id="19" name="Rectangle 18"/>
          <p:cNvSpPr/>
          <p:nvPr/>
        </p:nvSpPr>
        <p:spPr>
          <a:xfrm>
            <a:off x="4105821" y="3068693"/>
            <a:ext cx="4828841" cy="74598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pPr>
              <a:spcBef>
                <a:spcPts val="450"/>
              </a:spcBef>
              <a:spcAft>
                <a:spcPts val="450"/>
              </a:spcAft>
              <a:defRPr/>
            </a:pPr>
            <a:r>
              <a:rPr lang="fr-BE" sz="2500" smtClean="0">
                <a:solidFill>
                  <a:srgbClr val="FFFFFF"/>
                </a:solidFill>
                <a:latin typeface="Century Gothic" charset="0"/>
              </a:rPr>
              <a:t>Doté des moyens </a:t>
            </a:r>
            <a:r>
              <a:rPr lang="fr-BE" sz="1800" smtClean="0">
                <a:solidFill>
                  <a:srgbClr val="FFFFFF"/>
                </a:solidFill>
                <a:latin typeface="Century Gothic" charset="0"/>
              </a:rPr>
              <a:t>(ressources)</a:t>
            </a:r>
            <a:endParaRPr lang="fr-BE" sz="2500" smtClean="0">
              <a:solidFill>
                <a:srgbClr val="FFFFFF"/>
              </a:solidFill>
              <a:latin typeface="Century Gothic" charset="0"/>
            </a:endParaRPr>
          </a:p>
        </p:txBody>
      </p:sp>
      <p:cxnSp>
        <p:nvCxnSpPr>
          <p:cNvPr id="20" name="Connecteur droit avec flèche 19"/>
          <p:cNvCxnSpPr>
            <a:cxnSpLocks noChangeShapeType="1"/>
          </p:cNvCxnSpPr>
          <p:nvPr/>
        </p:nvCxnSpPr>
        <p:spPr bwMode="auto">
          <a:xfrm>
            <a:off x="2965450" y="3629025"/>
            <a:ext cx="1082675" cy="692150"/>
          </a:xfrm>
          <a:prstGeom prst="straightConnector1">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1000"/>
                                        <p:tgtEl>
                                          <p:spTgt spid="19"/>
                                        </p:tgtEl>
                                      </p:cBhvr>
                                    </p:animEffect>
                                    <p:anim calcmode="lin" valueType="num">
                                      <p:cBhvr>
                                        <p:cTn id="36" dur="1000" fill="hold"/>
                                        <p:tgtEl>
                                          <p:spTgt spid="19"/>
                                        </p:tgtEl>
                                        <p:attrNameLst>
                                          <p:attrName>ppt_x</p:attrName>
                                        </p:attrNameLst>
                                      </p:cBhvr>
                                      <p:tavLst>
                                        <p:tav tm="0">
                                          <p:val>
                                            <p:strVal val="#ppt_x"/>
                                          </p:val>
                                        </p:tav>
                                        <p:tav tm="100000">
                                          <p:val>
                                            <p:strVal val="#ppt_x"/>
                                          </p:val>
                                        </p:tav>
                                      </p:tavLst>
                                    </p:anim>
                                    <p:anim calcmode="lin" valueType="num">
                                      <p:cBhvr>
                                        <p:cTn id="37"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1000"/>
                                        <p:tgtEl>
                                          <p:spTgt spid="20"/>
                                        </p:tgtEl>
                                      </p:cBhvr>
                                    </p:animEffect>
                                    <p:anim calcmode="lin" valueType="num">
                                      <p:cBhvr>
                                        <p:cTn id="43" dur="1000" fill="hold"/>
                                        <p:tgtEl>
                                          <p:spTgt spid="20"/>
                                        </p:tgtEl>
                                        <p:attrNameLst>
                                          <p:attrName>ppt_x</p:attrName>
                                        </p:attrNameLst>
                                      </p:cBhvr>
                                      <p:tavLst>
                                        <p:tav tm="0">
                                          <p:val>
                                            <p:strVal val="#ppt_x"/>
                                          </p:val>
                                        </p:tav>
                                        <p:tav tm="100000">
                                          <p:val>
                                            <p:strVal val="#ppt_x"/>
                                          </p:val>
                                        </p:tav>
                                      </p:tavLst>
                                    </p:anim>
                                    <p:anim calcmode="lin" valueType="num">
                                      <p:cBhvr>
                                        <p:cTn id="4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2" presetClass="entr" presetSubtype="0" fill="hold"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1000"/>
                                        <p:tgtEl>
                                          <p:spTgt spid="18"/>
                                        </p:tgtEl>
                                      </p:cBhvr>
                                    </p:animEffect>
                                    <p:anim calcmode="lin" valueType="num">
                                      <p:cBhvr>
                                        <p:cTn id="57" dur="1000" fill="hold"/>
                                        <p:tgtEl>
                                          <p:spTgt spid="18"/>
                                        </p:tgtEl>
                                        <p:attrNameLst>
                                          <p:attrName>ppt_x</p:attrName>
                                        </p:attrNameLst>
                                      </p:cBhvr>
                                      <p:tavLst>
                                        <p:tav tm="0">
                                          <p:val>
                                            <p:strVal val="#ppt_x"/>
                                          </p:val>
                                        </p:tav>
                                        <p:tav tm="100000">
                                          <p:val>
                                            <p:strVal val="#ppt_x"/>
                                          </p:val>
                                        </p:tav>
                                      </p:tavLst>
                                    </p:anim>
                                    <p:anim calcmode="lin" valueType="num">
                                      <p:cBhvr>
                                        <p:cTn id="5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42" presetClass="entr" presetSubtype="0" fill="hold"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fade">
                                      <p:cBhvr>
                                        <p:cTn id="63" dur="1000"/>
                                        <p:tgtEl>
                                          <p:spTgt spid="12"/>
                                        </p:tgtEl>
                                      </p:cBhvr>
                                    </p:animEffect>
                                    <p:anim calcmode="lin" valueType="num">
                                      <p:cBhvr>
                                        <p:cTn id="64" dur="1000" fill="hold"/>
                                        <p:tgtEl>
                                          <p:spTgt spid="12"/>
                                        </p:tgtEl>
                                        <p:attrNameLst>
                                          <p:attrName>ppt_x</p:attrName>
                                        </p:attrNameLst>
                                      </p:cBhvr>
                                      <p:tavLst>
                                        <p:tav tm="0">
                                          <p:val>
                                            <p:strVal val="#ppt_x"/>
                                          </p:val>
                                        </p:tav>
                                        <p:tav tm="100000">
                                          <p:val>
                                            <p:strVal val="#ppt_x"/>
                                          </p:val>
                                        </p:tav>
                                      </p:tavLst>
                                    </p:anim>
                                    <p:anim calcmode="lin" valueType="num">
                                      <p:cBhvr>
                                        <p:cTn id="6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re 1"/>
          <p:cNvSpPr>
            <a:spLocks noGrp="1"/>
          </p:cNvSpPr>
          <p:nvPr>
            <p:ph type="title"/>
          </p:nvPr>
        </p:nvSpPr>
        <p:spPr>
          <a:xfrm>
            <a:off x="374650" y="415925"/>
            <a:ext cx="7229475" cy="547688"/>
          </a:xfrm>
        </p:spPr>
        <p:txBody>
          <a:bodyPr/>
          <a:lstStyle/>
          <a:p>
            <a:pPr eaLnBrk="1" hangingPunct="1"/>
            <a:r>
              <a:rPr lang="fr-FR" b="1">
                <a:solidFill>
                  <a:srgbClr val="FF0000"/>
                </a:solidFill>
                <a:latin typeface="Century Gothic" charset="0"/>
                <a:ea typeface="MS PGothic" charset="0"/>
              </a:rPr>
              <a:t>Objectif de la gestion</a:t>
            </a:r>
          </a:p>
        </p:txBody>
      </p:sp>
      <p:sp>
        <p:nvSpPr>
          <p:cNvPr id="62466" name="Espace réservé du numéro de diapositive 4"/>
          <p:cNvSpPr>
            <a:spLocks noGrp="1"/>
          </p:cNvSpPr>
          <p:nvPr>
            <p:ph type="sldNum" sz="quarter" idx="12"/>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p>
            <a:fld id="{C70304E1-034C-0149-B1D9-307F533BB69B}" type="slidenum">
              <a:rPr lang="en-US" sz="1000">
                <a:solidFill>
                  <a:schemeClr val="tx2"/>
                </a:solidFill>
                <a:latin typeface="Tahoma" charset="0"/>
              </a:rPr>
              <a:pPr/>
              <a:t>70</a:t>
            </a:fld>
            <a:endParaRPr lang="en-US" sz="1000">
              <a:solidFill>
                <a:schemeClr val="tx2"/>
              </a:solidFill>
              <a:latin typeface="Tahoma" charset="0"/>
            </a:endParaRPr>
          </a:p>
        </p:txBody>
      </p:sp>
      <p:graphicFrame>
        <p:nvGraphicFramePr>
          <p:cNvPr id="6" name="Espace réservé du contenu 5"/>
          <p:cNvGraphicFramePr>
            <a:graphicFrameLocks noGrp="1"/>
          </p:cNvGraphicFramePr>
          <p:nvPr>
            <p:ph sz="quarter" idx="1"/>
          </p:nvPr>
        </p:nvGraphicFramePr>
        <p:xfrm>
          <a:off x="1526533" y="1934467"/>
          <a:ext cx="5548703" cy="26177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3613150" y="1389063"/>
            <a:ext cx="1641475" cy="546100"/>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defRPr/>
            </a:pPr>
            <a:r>
              <a:rPr lang="fr-FR" sz="2369" b="1" dirty="0">
                <a:latin typeface="Century Gothic" panose="020B0502020202020204" pitchFamily="34" charset="0"/>
              </a:rPr>
              <a:t>Objectifs </a:t>
            </a:r>
            <a:endParaRPr lang="fr-FR" sz="2369" b="1" dirty="0">
              <a:latin typeface="Berlin Sans FB" pitchFamily="34" charset="0"/>
            </a:endParaRPr>
          </a:p>
        </p:txBody>
      </p:sp>
      <p:sp>
        <p:nvSpPr>
          <p:cNvPr id="8" name="Rectangle 7"/>
          <p:cNvSpPr/>
          <p:nvPr/>
        </p:nvSpPr>
        <p:spPr>
          <a:xfrm>
            <a:off x="7021513" y="4641850"/>
            <a:ext cx="1851025" cy="546100"/>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defRPr/>
            </a:pPr>
            <a:r>
              <a:rPr lang="fr-FR" sz="2300" b="1">
                <a:solidFill>
                  <a:srgbClr val="000000"/>
                </a:solidFill>
                <a:latin typeface="Century Gothic" charset="0"/>
                <a:ea typeface="MS PGothic" charset="0"/>
                <a:cs typeface="MS PGothic" charset="0"/>
              </a:rPr>
              <a:t>Résultats</a:t>
            </a:r>
            <a:r>
              <a:rPr lang="fr-FR" sz="2300">
                <a:solidFill>
                  <a:srgbClr val="000000"/>
                </a:solidFill>
                <a:latin typeface="Century Gothic" charset="0"/>
                <a:ea typeface="MS PGothic" charset="0"/>
                <a:cs typeface="MS PGothic" charset="0"/>
              </a:rPr>
              <a:t>  </a:t>
            </a:r>
          </a:p>
        </p:txBody>
      </p:sp>
      <p:sp>
        <p:nvSpPr>
          <p:cNvPr id="9" name="Rectangle 8"/>
          <p:cNvSpPr/>
          <p:nvPr/>
        </p:nvSpPr>
        <p:spPr>
          <a:xfrm>
            <a:off x="146050" y="4641850"/>
            <a:ext cx="1890713" cy="546100"/>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defRPr/>
            </a:pPr>
            <a:r>
              <a:rPr lang="fr-FR" sz="2369" b="1" dirty="0">
                <a:latin typeface="Century Gothic" panose="020B0502020202020204" pitchFamily="34" charset="0"/>
              </a:rPr>
              <a:t>Moyens</a:t>
            </a:r>
            <a:r>
              <a:rPr lang="fr-FR" sz="2369" dirty="0">
                <a:latin typeface="Century Gothic" panose="020B0502020202020204" pitchFamily="34" charset="0"/>
              </a:rPr>
              <a:t>  </a:t>
            </a:r>
          </a:p>
        </p:txBody>
      </p:sp>
      <p:sp>
        <p:nvSpPr>
          <p:cNvPr id="10" name="Rectangle 9"/>
          <p:cNvSpPr/>
          <p:nvPr/>
        </p:nvSpPr>
        <p:spPr>
          <a:xfrm>
            <a:off x="5851525" y="2735263"/>
            <a:ext cx="2384425" cy="5461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defRPr/>
            </a:pPr>
            <a:r>
              <a:rPr lang="fr-FR" sz="2300">
                <a:solidFill>
                  <a:srgbClr val="FFFFFF"/>
                </a:solidFill>
                <a:latin typeface="Century Gothic" charset="0"/>
                <a:ea typeface="MS PGothic" charset="0"/>
                <a:cs typeface="MS PGothic" charset="0"/>
              </a:rPr>
              <a:t>Efficacité </a:t>
            </a:r>
          </a:p>
        </p:txBody>
      </p:sp>
      <p:sp>
        <p:nvSpPr>
          <p:cNvPr id="11" name="Rectangle 10"/>
          <p:cNvSpPr/>
          <p:nvPr/>
        </p:nvSpPr>
        <p:spPr>
          <a:xfrm>
            <a:off x="3613150" y="4708525"/>
            <a:ext cx="1679575" cy="5461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r>
              <a:rPr lang="fr-FR" sz="2369" dirty="0">
                <a:latin typeface="Century Gothic" panose="020B0502020202020204" pitchFamily="34" charset="0"/>
              </a:rPr>
              <a:t>Efficience </a:t>
            </a:r>
            <a:r>
              <a:rPr lang="fr-FR" sz="2369" dirty="0">
                <a:latin typeface="Berlin Sans FB" pitchFamily="34" charset="0"/>
              </a:rPr>
              <a:t>  </a:t>
            </a:r>
          </a:p>
        </p:txBody>
      </p:sp>
      <p:sp>
        <p:nvSpPr>
          <p:cNvPr id="12" name="Rectangle 11"/>
          <p:cNvSpPr/>
          <p:nvPr/>
        </p:nvSpPr>
        <p:spPr>
          <a:xfrm>
            <a:off x="971550" y="2628900"/>
            <a:ext cx="1895475" cy="5461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defRPr/>
            </a:pPr>
            <a:r>
              <a:rPr lang="fr-FR" sz="2369" dirty="0">
                <a:latin typeface="Century Gothic" panose="020B0502020202020204" pitchFamily="34" charset="0"/>
              </a:rPr>
              <a:t>Pertinence </a:t>
            </a:r>
            <a:r>
              <a:rPr lang="fr-FR" sz="2369" dirty="0">
                <a:latin typeface="Berlin Sans FB" pitchFamily="34" charset="0"/>
              </a:rPr>
              <a:t>  </a:t>
            </a:r>
          </a:p>
        </p:txBody>
      </p:sp>
    </p:spTree>
    <p:extLst>
      <p:ext uri="{BB962C8B-B14F-4D97-AF65-F5344CB8AC3E}">
        <p14:creationId xmlns:p14="http://schemas.microsoft.com/office/powerpoint/2010/main" val="160717299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a:xfrm>
            <a:off x="1574800" y="1936750"/>
            <a:ext cx="6194425" cy="2084388"/>
          </a:xfrm>
        </p:spPr>
        <p:txBody>
          <a:bodyPr>
            <a:normAutofit/>
          </a:bodyPr>
          <a:lstStyle/>
          <a:p>
            <a:pPr marL="354756" indent="-354756" algn="ctr">
              <a:buFont typeface="Wingdings 2" panose="05020102010507070707" pitchFamily="18" charset="2"/>
              <a:buNone/>
              <a:defRPr/>
            </a:pPr>
            <a:r>
              <a:rPr lang="fr-FR" sz="4959" dirty="0">
                <a:solidFill>
                  <a:srgbClr val="FF0000"/>
                </a:solidFill>
                <a:latin typeface="Berlin Sans FB" pitchFamily="34" charset="0"/>
                <a:ea typeface="+mn-ea"/>
                <a:cs typeface="+mn-cs"/>
              </a:rPr>
              <a:t>Je  vous remercie </a:t>
            </a:r>
          </a:p>
          <a:p>
            <a:pPr>
              <a:buFont typeface="Wingdings 2" panose="05020102010507070707" pitchFamily="18" charset="2"/>
              <a:buChar char=""/>
              <a:defRPr/>
            </a:pPr>
            <a:endParaRPr lang="fr-FR" dirty="0" smtClean="0">
              <a:ea typeface="+mn-ea"/>
              <a:cs typeface="+mn-cs"/>
            </a:endParaRPr>
          </a:p>
          <a:p>
            <a:pPr>
              <a:buFont typeface="Wingdings 2" panose="05020102010507070707" pitchFamily="18" charset="2"/>
              <a:buChar char=""/>
              <a:defRPr/>
            </a:pPr>
            <a:endParaRPr lang="fr-FR" dirty="0">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7" name="Rectangle 2"/>
          <p:cNvSpPr>
            <a:spLocks noChangeArrowheads="1"/>
          </p:cNvSpPr>
          <p:nvPr/>
        </p:nvSpPr>
        <p:spPr bwMode="auto">
          <a:xfrm>
            <a:off x="838200" y="6172200"/>
            <a:ext cx="8305800" cy="76200"/>
          </a:xfrm>
          <a:prstGeom prst="rect">
            <a:avLst/>
          </a:prstGeom>
          <a:solidFill>
            <a:srgbClr val="E42B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lang="en-US">
              <a:solidFill>
                <a:srgbClr val="FF3300"/>
              </a:solidFill>
            </a:endParaRPr>
          </a:p>
        </p:txBody>
      </p:sp>
      <p:sp>
        <p:nvSpPr>
          <p:cNvPr id="132098" name="Rectangle 3"/>
          <p:cNvSpPr>
            <a:spLocks noChangeArrowheads="1"/>
          </p:cNvSpPr>
          <p:nvPr/>
        </p:nvSpPr>
        <p:spPr bwMode="auto">
          <a:xfrm>
            <a:off x="0" y="0"/>
            <a:ext cx="381000" cy="6934200"/>
          </a:xfrm>
          <a:prstGeom prst="rect">
            <a:avLst/>
          </a:prstGeom>
          <a:solidFill>
            <a:srgbClr val="00496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p>
        </p:txBody>
      </p:sp>
      <p:sp>
        <p:nvSpPr>
          <p:cNvPr id="132099" name="Rectangle 4"/>
          <p:cNvSpPr>
            <a:spLocks noChangeArrowheads="1"/>
          </p:cNvSpPr>
          <p:nvPr/>
        </p:nvSpPr>
        <p:spPr bwMode="auto">
          <a:xfrm>
            <a:off x="457200" y="3810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en-CA" sz="4400" b="1">
                <a:solidFill>
                  <a:srgbClr val="00496E"/>
                </a:solidFill>
              </a:rPr>
              <a:t> </a:t>
            </a:r>
            <a:endParaRPr lang="en-US" sz="4400" b="1">
              <a:solidFill>
                <a:srgbClr val="00496E"/>
              </a:solidFill>
            </a:endParaRPr>
          </a:p>
        </p:txBody>
      </p:sp>
      <p:sp>
        <p:nvSpPr>
          <p:cNvPr id="132100" name="Rectangle 5"/>
          <p:cNvSpPr>
            <a:spLocks noChangeArrowheads="1"/>
          </p:cNvSpPr>
          <p:nvPr/>
        </p:nvSpPr>
        <p:spPr bwMode="auto">
          <a:xfrm>
            <a:off x="762000" y="1143000"/>
            <a:ext cx="80772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Clr>
                <a:srgbClr val="E42B00"/>
              </a:buClr>
            </a:pPr>
            <a:r>
              <a:rPr lang="en-US" altLang="zh-CN" sz="1600">
                <a:solidFill>
                  <a:srgbClr val="00496E"/>
                </a:solidFill>
                <a:ea typeface="SimSun" charset="0"/>
                <a:cs typeface="SimSun" charset="0"/>
              </a:rPr>
              <a:t> </a:t>
            </a:r>
          </a:p>
          <a:p>
            <a:pPr marL="342900" indent="-342900" algn="ctr" eaLnBrk="1" hangingPunct="1">
              <a:spcBef>
                <a:spcPct val="20000"/>
              </a:spcBef>
              <a:buClr>
                <a:srgbClr val="E42B00"/>
              </a:buClr>
            </a:pPr>
            <a:r>
              <a:rPr lang="en-US" altLang="zh-CN" sz="8000">
                <a:solidFill>
                  <a:srgbClr val="00496E"/>
                </a:solidFill>
                <a:ea typeface="SimSun" charset="0"/>
                <a:cs typeface="SimSun" charset="0"/>
              </a:rPr>
              <a:t>THANK YOU </a:t>
            </a:r>
          </a:p>
        </p:txBody>
      </p:sp>
      <p:graphicFrame>
        <p:nvGraphicFramePr>
          <p:cNvPr id="132101" name="Object 6"/>
          <p:cNvGraphicFramePr>
            <a:graphicFrameLocks noChangeAspect="1"/>
          </p:cNvGraphicFramePr>
          <p:nvPr/>
        </p:nvGraphicFramePr>
        <p:xfrm>
          <a:off x="3124200" y="3276600"/>
          <a:ext cx="2743200" cy="2555875"/>
        </p:xfrm>
        <a:graphic>
          <a:graphicData uri="http://schemas.openxmlformats.org/presentationml/2006/ole">
            <mc:AlternateContent xmlns:mc="http://schemas.openxmlformats.org/markup-compatibility/2006">
              <mc:Choice xmlns:v="urn:schemas-microsoft-com:vml" Requires="v">
                <p:oleObj spid="_x0000_s132122" name="Clip" r:id="rId4" imgW="4824413" imgH="4495800" progId="">
                  <p:embed/>
                </p:oleObj>
              </mc:Choice>
              <mc:Fallback>
                <p:oleObj name="Clip" r:id="rId4" imgW="4824413" imgH="4495800"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3276600"/>
                        <a:ext cx="2743200" cy="2555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2102" name="Rectangle 7"/>
          <p:cNvSpPr>
            <a:spLocks noChangeArrowheads="1"/>
          </p:cNvSpPr>
          <p:nvPr/>
        </p:nvSpPr>
        <p:spPr bwMode="auto">
          <a:xfrm>
            <a:off x="762000" y="838200"/>
            <a:ext cx="8305800" cy="76200"/>
          </a:xfrm>
          <a:prstGeom prst="rect">
            <a:avLst/>
          </a:prstGeom>
          <a:solidFill>
            <a:srgbClr val="E42B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lang="en-US">
              <a:solidFill>
                <a:srgbClr val="FF33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re 1"/>
          <p:cNvSpPr>
            <a:spLocks noGrp="1"/>
          </p:cNvSpPr>
          <p:nvPr>
            <p:ph type="title"/>
          </p:nvPr>
        </p:nvSpPr>
        <p:spPr>
          <a:xfrm>
            <a:off x="309563" y="307975"/>
            <a:ext cx="8339137" cy="669925"/>
          </a:xfrm>
        </p:spPr>
        <p:txBody>
          <a:bodyPr/>
          <a:lstStyle/>
          <a:p>
            <a:r>
              <a:rPr lang="fr-FR" sz="3200" b="1">
                <a:solidFill>
                  <a:schemeClr val="tx1"/>
                </a:solidFill>
                <a:latin typeface="Arial Narrow" charset="0"/>
                <a:ea typeface="MS PGothic" charset="0"/>
              </a:rPr>
              <a:t>Eléments de l</a:t>
            </a:r>
            <a:r>
              <a:rPr lang="ja-JP" altLang="fr-FR" sz="3200" b="1">
                <a:solidFill>
                  <a:schemeClr val="tx1"/>
                </a:solidFill>
                <a:latin typeface="Arial Narrow" charset="0"/>
                <a:ea typeface="MS PGothic" charset="0"/>
              </a:rPr>
              <a:t>’</a:t>
            </a:r>
            <a:r>
              <a:rPr lang="fr-FR" altLang="ja-JP" sz="3200" b="1">
                <a:solidFill>
                  <a:schemeClr val="tx1"/>
                </a:solidFill>
                <a:latin typeface="Arial Narrow" charset="0"/>
                <a:ea typeface="MS PGothic" charset="0"/>
              </a:rPr>
              <a:t>organisation</a:t>
            </a:r>
            <a:endParaRPr lang="fr-FR" sz="3200">
              <a:solidFill>
                <a:schemeClr val="tx1"/>
              </a:solidFill>
              <a:latin typeface="Arial Narrow" charset="0"/>
              <a:ea typeface="MS PGothic" charset="0"/>
            </a:endParaRPr>
          </a:p>
        </p:txBody>
      </p:sp>
      <p:sp>
        <p:nvSpPr>
          <p:cNvPr id="3" name="Espace réservé du contenu 2"/>
          <p:cNvSpPr>
            <a:spLocks noGrp="1"/>
          </p:cNvSpPr>
          <p:nvPr>
            <p:ph idx="1"/>
          </p:nvPr>
        </p:nvSpPr>
        <p:spPr>
          <a:xfrm>
            <a:off x="1077913" y="1192213"/>
            <a:ext cx="7797800" cy="5019675"/>
          </a:xfrm>
        </p:spPr>
        <p:txBody>
          <a:bodyPr>
            <a:normAutofit/>
          </a:bodyPr>
          <a:lstStyle/>
          <a:p>
            <a:pPr marL="81215" indent="0">
              <a:buFont typeface="Wingdings 2" panose="05020102010507070707" pitchFamily="18" charset="2"/>
              <a:buNone/>
              <a:defRPr/>
            </a:pPr>
            <a:endParaRPr lang="fr-FR" dirty="0" smtClean="0">
              <a:latin typeface="Arial Narrow" panose="020B0606020202030204" pitchFamily="34" charset="0"/>
              <a:ea typeface="+mn-ea"/>
              <a:cs typeface="+mn-cs"/>
            </a:endParaRPr>
          </a:p>
          <a:p>
            <a:pPr>
              <a:buFont typeface="Wingdings 2" panose="05020102010507070707" pitchFamily="18" charset="2"/>
              <a:buChar char=""/>
              <a:defRPr/>
            </a:pPr>
            <a:endParaRPr lang="fr-FR" dirty="0">
              <a:ea typeface="+mn-ea"/>
              <a:cs typeface="+mn-cs"/>
            </a:endParaRPr>
          </a:p>
          <a:p>
            <a:pPr marL="81215" indent="0">
              <a:buFont typeface="Wingdings 2" panose="05020102010507070707" pitchFamily="18" charset="2"/>
              <a:buNone/>
              <a:defRPr/>
            </a:pPr>
            <a:endParaRPr lang="fr-FR" dirty="0" smtClean="0">
              <a:ea typeface="+mn-ea"/>
              <a:cs typeface="+mn-cs"/>
            </a:endParaRPr>
          </a:p>
          <a:p>
            <a:pPr>
              <a:buFont typeface="Wingdings 2" panose="05020102010507070707" pitchFamily="18" charset="2"/>
              <a:buChar char=""/>
              <a:defRPr/>
            </a:pPr>
            <a:endParaRPr lang="fr-FR"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dirty="0">
              <a:ea typeface="+mn-ea"/>
              <a:cs typeface="+mn-cs"/>
            </a:endParaRPr>
          </a:p>
        </p:txBody>
      </p:sp>
      <p:sp>
        <p:nvSpPr>
          <p:cNvPr id="10" name="Rectangle 9"/>
          <p:cNvSpPr/>
          <p:nvPr/>
        </p:nvSpPr>
        <p:spPr>
          <a:xfrm>
            <a:off x="1452020" y="3862166"/>
            <a:ext cx="7059281" cy="134297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pPr>
              <a:spcBef>
                <a:spcPts val="450"/>
              </a:spcBef>
              <a:spcAft>
                <a:spcPts val="450"/>
              </a:spcAft>
              <a:defRPr/>
            </a:pPr>
            <a:r>
              <a:rPr lang="fr-FR" sz="3300" smtClean="0">
                <a:solidFill>
                  <a:srgbClr val="FFFFFF"/>
                </a:solidFill>
                <a:latin typeface="Century Gothic" charset="0"/>
              </a:rPr>
              <a:t>Responsabilités </a:t>
            </a:r>
            <a:r>
              <a:rPr lang="fr-FR" sz="2900" smtClean="0">
                <a:solidFill>
                  <a:srgbClr val="FFFFFF"/>
                </a:solidFill>
                <a:latin typeface="Century Gothic" charset="0"/>
              </a:rPr>
              <a:t>(Hiérarchie, division du travail, coordination les tâches)</a:t>
            </a:r>
            <a:endParaRPr lang="fr-BE" sz="4400" smtClean="0">
              <a:solidFill>
                <a:srgbClr val="FFFFFF"/>
              </a:solidFill>
              <a:latin typeface="Century Gothic" charset="0"/>
            </a:endParaRPr>
          </a:p>
        </p:txBody>
      </p:sp>
      <p:sp>
        <p:nvSpPr>
          <p:cNvPr id="11" name="Rectangle 10"/>
          <p:cNvSpPr/>
          <p:nvPr/>
        </p:nvSpPr>
        <p:spPr>
          <a:xfrm>
            <a:off x="1452020" y="2752354"/>
            <a:ext cx="7059281" cy="627391"/>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pPr>
              <a:spcBef>
                <a:spcPts val="450"/>
              </a:spcBef>
              <a:spcAft>
                <a:spcPts val="450"/>
              </a:spcAft>
              <a:defRPr/>
            </a:pPr>
            <a:r>
              <a:rPr lang="fr-FR" sz="4000" smtClean="0">
                <a:solidFill>
                  <a:srgbClr val="FFFFFF"/>
                </a:solidFill>
                <a:latin typeface="Century Gothic" charset="0"/>
              </a:rPr>
              <a:t>Intérêt </a:t>
            </a:r>
            <a:r>
              <a:rPr lang="fr-FR" sz="2800" smtClean="0">
                <a:solidFill>
                  <a:srgbClr val="FFFFFF"/>
                </a:solidFill>
                <a:latin typeface="Century Gothic" charset="0"/>
              </a:rPr>
              <a:t>(but) et </a:t>
            </a:r>
            <a:r>
              <a:rPr lang="fr-FR" sz="4000" smtClean="0">
                <a:solidFill>
                  <a:srgbClr val="FFFFFF"/>
                </a:solidFill>
                <a:latin typeface="Century Gothic" charset="0"/>
              </a:rPr>
              <a:t>Pouvoirs </a:t>
            </a:r>
            <a:r>
              <a:rPr lang="fr-FR" sz="2800" smtClean="0">
                <a:solidFill>
                  <a:srgbClr val="FFFFFF"/>
                </a:solidFill>
                <a:latin typeface="Century Gothic" charset="0"/>
              </a:rPr>
              <a:t>(autorité)</a:t>
            </a:r>
            <a:endParaRPr lang="fr-BE" sz="5400" smtClean="0">
              <a:solidFill>
                <a:srgbClr val="FFFFFF"/>
              </a:solidFill>
              <a:latin typeface="Century Gothic" charset="0"/>
            </a:endParaRPr>
          </a:p>
        </p:txBody>
      </p:sp>
      <p:sp>
        <p:nvSpPr>
          <p:cNvPr id="12" name="Rectangle 11"/>
          <p:cNvSpPr/>
          <p:nvPr/>
        </p:nvSpPr>
        <p:spPr>
          <a:xfrm>
            <a:off x="1441941" y="5710092"/>
            <a:ext cx="7059281" cy="827058"/>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spcBef>
                <a:spcPts val="444"/>
              </a:spcBef>
              <a:spcAft>
                <a:spcPts val="444"/>
              </a:spcAft>
              <a:defRPr/>
            </a:pPr>
            <a:r>
              <a:rPr lang="fr-FR" sz="2960" dirty="0">
                <a:latin typeface="Century Gothic" panose="020B0502020202020204" pitchFamily="34" charset="0"/>
              </a:rPr>
              <a:t>Relations entre les individus (structure sociale)</a:t>
            </a:r>
            <a:endParaRPr lang="fr-BE" sz="4994" dirty="0">
              <a:latin typeface="Century Gothic" panose="020B0502020202020204" pitchFamily="34" charset="0"/>
            </a:endParaRPr>
          </a:p>
        </p:txBody>
      </p:sp>
      <p:sp>
        <p:nvSpPr>
          <p:cNvPr id="13" name="Rectangle 12"/>
          <p:cNvSpPr/>
          <p:nvPr/>
        </p:nvSpPr>
        <p:spPr>
          <a:xfrm>
            <a:off x="1441941" y="945144"/>
            <a:ext cx="7059281" cy="128859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pPr>
              <a:spcBef>
                <a:spcPts val="450"/>
              </a:spcBef>
              <a:spcAft>
                <a:spcPts val="450"/>
              </a:spcAft>
              <a:defRPr/>
            </a:pPr>
            <a:r>
              <a:rPr lang="fr-FR" sz="3200" smtClean="0">
                <a:solidFill>
                  <a:srgbClr val="FFFFFF"/>
                </a:solidFill>
                <a:latin typeface="Century Gothic" charset="0"/>
              </a:rPr>
              <a:t>Idée </a:t>
            </a:r>
            <a:r>
              <a:rPr lang="fr-FR" smtClean="0">
                <a:solidFill>
                  <a:srgbClr val="FFFFFF"/>
                </a:solidFill>
                <a:latin typeface="Century Gothic" charset="0"/>
              </a:rPr>
              <a:t>(passion, volonté), </a:t>
            </a:r>
            <a:r>
              <a:rPr lang="fr-FR" sz="3200" smtClean="0">
                <a:solidFill>
                  <a:srgbClr val="FFFFFF"/>
                </a:solidFill>
                <a:latin typeface="Century Gothic" charset="0"/>
              </a:rPr>
              <a:t>Mission </a:t>
            </a:r>
            <a:r>
              <a:rPr lang="fr-FR" smtClean="0">
                <a:solidFill>
                  <a:srgbClr val="FFFFFF"/>
                </a:solidFill>
                <a:latin typeface="Century Gothic" charset="0"/>
              </a:rPr>
              <a:t>(objet),</a:t>
            </a:r>
            <a:r>
              <a:rPr lang="fr-FR" sz="1600" smtClean="0">
                <a:solidFill>
                  <a:srgbClr val="FFFFFF"/>
                </a:solidFill>
                <a:latin typeface="Century Gothic" charset="0"/>
              </a:rPr>
              <a:t> </a:t>
            </a:r>
          </a:p>
          <a:p>
            <a:pPr>
              <a:spcBef>
                <a:spcPts val="450"/>
              </a:spcBef>
              <a:spcAft>
                <a:spcPts val="450"/>
              </a:spcAft>
              <a:defRPr/>
            </a:pPr>
            <a:r>
              <a:rPr lang="fr-FR" sz="3200" smtClean="0">
                <a:solidFill>
                  <a:srgbClr val="FFFFFF"/>
                </a:solidFill>
                <a:latin typeface="Century Gothic" charset="0"/>
              </a:rPr>
              <a:t>Réussite </a:t>
            </a:r>
            <a:r>
              <a:rPr lang="fr-FR" smtClean="0">
                <a:solidFill>
                  <a:srgbClr val="FFFFFF"/>
                </a:solidFill>
                <a:latin typeface="Century Gothic" charset="0"/>
              </a:rPr>
              <a:t>(atteinte des objectifs)</a:t>
            </a:r>
            <a:endParaRPr lang="fr-BE" sz="4800" smtClean="0">
              <a:solidFill>
                <a:srgbClr val="FFFFFF"/>
              </a:solidFill>
              <a:latin typeface="Century Gothic" charset="0"/>
            </a:endParaRPr>
          </a:p>
        </p:txBody>
      </p:sp>
      <p:cxnSp>
        <p:nvCxnSpPr>
          <p:cNvPr id="9" name="Connecteur droit avec flèche 8"/>
          <p:cNvCxnSpPr>
            <a:cxnSpLocks noChangeShapeType="1"/>
          </p:cNvCxnSpPr>
          <p:nvPr/>
        </p:nvCxnSpPr>
        <p:spPr bwMode="auto">
          <a:xfrm>
            <a:off x="4305300" y="2265363"/>
            <a:ext cx="0" cy="468312"/>
          </a:xfrm>
          <a:prstGeom prst="straightConnector1">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7" name="Connecteur droit avec flèche 16"/>
          <p:cNvCxnSpPr>
            <a:cxnSpLocks noChangeShapeType="1"/>
          </p:cNvCxnSpPr>
          <p:nvPr/>
        </p:nvCxnSpPr>
        <p:spPr bwMode="auto">
          <a:xfrm>
            <a:off x="4291013" y="3416300"/>
            <a:ext cx="0" cy="468313"/>
          </a:xfrm>
          <a:prstGeom prst="straightConnector1">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9" name="Connecteur droit avec flèche 18"/>
          <p:cNvCxnSpPr>
            <a:cxnSpLocks noChangeShapeType="1"/>
          </p:cNvCxnSpPr>
          <p:nvPr/>
        </p:nvCxnSpPr>
        <p:spPr bwMode="auto">
          <a:xfrm>
            <a:off x="4305300" y="5241925"/>
            <a:ext cx="0" cy="468313"/>
          </a:xfrm>
          <a:prstGeom prst="straightConnector1">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anim calcmode="lin" valueType="num">
                                      <p:cBhvr>
                                        <p:cTn id="29" dur="1000" fill="hold"/>
                                        <p:tgtEl>
                                          <p:spTgt spid="17"/>
                                        </p:tgtEl>
                                        <p:attrNameLst>
                                          <p:attrName>ppt_x</p:attrName>
                                        </p:attrNameLst>
                                      </p:cBhvr>
                                      <p:tavLst>
                                        <p:tav tm="0">
                                          <p:val>
                                            <p:strVal val="#ppt_x"/>
                                          </p:val>
                                        </p:tav>
                                        <p:tav tm="100000">
                                          <p:val>
                                            <p:strVal val="#ppt_x"/>
                                          </p:val>
                                        </p:tav>
                                      </p:tavLst>
                                    </p:anim>
                                    <p:anim calcmode="lin" valueType="num">
                                      <p:cBhvr>
                                        <p:cTn id="3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1000"/>
                                        <p:tgtEl>
                                          <p:spTgt spid="19"/>
                                        </p:tgtEl>
                                      </p:cBhvr>
                                    </p:animEffect>
                                    <p:anim calcmode="lin" valueType="num">
                                      <p:cBhvr>
                                        <p:cTn id="43" dur="1000" fill="hold"/>
                                        <p:tgtEl>
                                          <p:spTgt spid="19"/>
                                        </p:tgtEl>
                                        <p:attrNameLst>
                                          <p:attrName>ppt_x</p:attrName>
                                        </p:attrNameLst>
                                      </p:cBhvr>
                                      <p:tavLst>
                                        <p:tav tm="0">
                                          <p:val>
                                            <p:strVal val="#ppt_x"/>
                                          </p:val>
                                        </p:tav>
                                        <p:tav tm="100000">
                                          <p:val>
                                            <p:strVal val="#ppt_x"/>
                                          </p:val>
                                        </p:tav>
                                      </p:tavLst>
                                    </p:anim>
                                    <p:anim calcmode="lin" valueType="num">
                                      <p:cBhvr>
                                        <p:cTn id="4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re 1"/>
          <p:cNvSpPr>
            <a:spLocks noGrp="1"/>
          </p:cNvSpPr>
          <p:nvPr>
            <p:ph type="title"/>
          </p:nvPr>
        </p:nvSpPr>
        <p:spPr>
          <a:xfrm>
            <a:off x="309563" y="307975"/>
            <a:ext cx="8339137" cy="669925"/>
          </a:xfrm>
        </p:spPr>
        <p:txBody>
          <a:bodyPr/>
          <a:lstStyle/>
          <a:p>
            <a:r>
              <a:rPr lang="fr-FR" sz="3200" b="1">
                <a:solidFill>
                  <a:schemeClr val="tx1"/>
                </a:solidFill>
                <a:latin typeface="Arial Narrow" charset="0"/>
                <a:ea typeface="MS PGothic" charset="0"/>
              </a:rPr>
              <a:t>Conditions d</a:t>
            </a:r>
            <a:r>
              <a:rPr lang="ja-JP" altLang="fr-FR" sz="3200" b="1">
                <a:solidFill>
                  <a:schemeClr val="tx1"/>
                </a:solidFill>
                <a:latin typeface="Arial Narrow" charset="0"/>
                <a:ea typeface="MS PGothic" charset="0"/>
              </a:rPr>
              <a:t>’</a:t>
            </a:r>
            <a:r>
              <a:rPr lang="fr-FR" altLang="ja-JP" sz="3200" b="1">
                <a:solidFill>
                  <a:schemeClr val="tx1"/>
                </a:solidFill>
                <a:latin typeface="Arial Narrow" charset="0"/>
                <a:ea typeface="MS PGothic" charset="0"/>
              </a:rPr>
              <a:t>existence des organisations</a:t>
            </a:r>
            <a:endParaRPr lang="fr-FR" sz="3200">
              <a:solidFill>
                <a:schemeClr val="tx1"/>
              </a:solidFill>
              <a:latin typeface="Arial Narrow" charset="0"/>
              <a:ea typeface="MS PGothic" charset="0"/>
            </a:endParaRPr>
          </a:p>
        </p:txBody>
      </p:sp>
      <p:sp>
        <p:nvSpPr>
          <p:cNvPr id="3" name="Espace réservé du contenu 2"/>
          <p:cNvSpPr>
            <a:spLocks noGrp="1"/>
          </p:cNvSpPr>
          <p:nvPr>
            <p:ph idx="1"/>
          </p:nvPr>
        </p:nvSpPr>
        <p:spPr>
          <a:xfrm>
            <a:off x="1077913" y="1192213"/>
            <a:ext cx="7797800" cy="5019675"/>
          </a:xfrm>
        </p:spPr>
        <p:txBody>
          <a:bodyPr>
            <a:normAutofit/>
          </a:bodyPr>
          <a:lstStyle/>
          <a:p>
            <a:pPr marL="81215" indent="0">
              <a:buFont typeface="Wingdings 2" panose="05020102010507070707" pitchFamily="18" charset="2"/>
              <a:buNone/>
              <a:defRPr/>
            </a:pPr>
            <a:endParaRPr lang="fr-FR" dirty="0" smtClean="0">
              <a:latin typeface="Arial Narrow" panose="020B0606020202030204" pitchFamily="34" charset="0"/>
              <a:ea typeface="+mn-ea"/>
              <a:cs typeface="+mn-cs"/>
            </a:endParaRPr>
          </a:p>
          <a:p>
            <a:pPr>
              <a:buFont typeface="Wingdings 2" panose="05020102010507070707" pitchFamily="18" charset="2"/>
              <a:buChar char=""/>
              <a:defRPr/>
            </a:pPr>
            <a:endParaRPr lang="fr-FR" dirty="0">
              <a:ea typeface="+mn-ea"/>
              <a:cs typeface="+mn-cs"/>
            </a:endParaRPr>
          </a:p>
          <a:p>
            <a:pPr marL="81215" indent="0">
              <a:buFont typeface="Wingdings 2" panose="05020102010507070707" pitchFamily="18" charset="2"/>
              <a:buNone/>
              <a:defRPr/>
            </a:pPr>
            <a:endParaRPr lang="fr-FR" dirty="0" smtClean="0">
              <a:ea typeface="+mn-ea"/>
              <a:cs typeface="+mn-cs"/>
            </a:endParaRPr>
          </a:p>
          <a:p>
            <a:pPr>
              <a:buFont typeface="Wingdings 2" panose="05020102010507070707" pitchFamily="18" charset="2"/>
              <a:buChar char=""/>
              <a:defRPr/>
            </a:pPr>
            <a:endParaRPr lang="fr-FR"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sz="1086" dirty="0">
              <a:ea typeface="+mn-ea"/>
              <a:cs typeface="+mn-cs"/>
            </a:endParaRPr>
          </a:p>
          <a:p>
            <a:pPr>
              <a:buFont typeface="Wingdings 2" panose="05020102010507070707" pitchFamily="18" charset="2"/>
              <a:buChar char=""/>
              <a:defRPr/>
            </a:pPr>
            <a:endParaRPr lang="fr-FR" dirty="0">
              <a:ea typeface="+mn-ea"/>
              <a:cs typeface="+mn-cs"/>
            </a:endParaRPr>
          </a:p>
        </p:txBody>
      </p:sp>
      <p:sp>
        <p:nvSpPr>
          <p:cNvPr id="28675" name="Espace réservé du numéro de diapositive 3"/>
          <p:cNvSpPr>
            <a:spLocks noGrp="1"/>
          </p:cNvSpPr>
          <p:nvPr>
            <p:ph type="sldNum" sz="quarter" idx="12"/>
          </p:nvPr>
        </p:nvSpPr>
        <p:spPr bwMode="auto">
          <a:extLst>
            <a:ext uri="{91240B29-F687-4f45-9708-019B960494DF}">
              <a14:hiddenLine xmlns:a14="http://schemas.microsoft.com/office/drawing/2010/main" w="9525">
                <a:solidFill>
                  <a:srgbClr val="000000"/>
                </a:solidFill>
                <a:round/>
                <a:headEnd/>
                <a:tailEnd/>
              </a14:hiddenLine>
            </a:ext>
          </a:extLst>
        </p:spPr>
        <p:txBody>
          <a:bodyPr/>
          <a:lstStyle/>
          <a:p>
            <a:fld id="{E1AD22C3-2252-5A45-BB31-A00906B49845}" type="slidenum">
              <a:rPr lang="fr-FR"/>
              <a:pPr/>
              <a:t>9</a:t>
            </a:fld>
            <a:endParaRPr lang="fr-FR"/>
          </a:p>
        </p:txBody>
      </p:sp>
      <p:sp>
        <p:nvSpPr>
          <p:cNvPr id="5" name="Rectangle 4"/>
          <p:cNvSpPr/>
          <p:nvPr/>
        </p:nvSpPr>
        <p:spPr>
          <a:xfrm>
            <a:off x="146050" y="3140968"/>
            <a:ext cx="2357917" cy="108012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BE" sz="3200" dirty="0">
                <a:solidFill>
                  <a:schemeClr val="bg1"/>
                </a:solidFill>
                <a:latin typeface="Century Gothic" panose="020B0502020202020204" pitchFamily="34" charset="0"/>
              </a:rPr>
              <a:t>Conditions</a:t>
            </a:r>
            <a:r>
              <a:rPr lang="fr-BE" sz="2590" dirty="0"/>
              <a:t> </a:t>
            </a:r>
            <a:endParaRPr lang="fr-FR" sz="2590" dirty="0">
              <a:latin typeface="Arial Narrow" panose="020B0606020202030204" pitchFamily="34" charset="0"/>
            </a:endParaRPr>
          </a:p>
        </p:txBody>
      </p:sp>
      <p:sp>
        <p:nvSpPr>
          <p:cNvPr id="10" name="Rectangle 9"/>
          <p:cNvSpPr/>
          <p:nvPr/>
        </p:nvSpPr>
        <p:spPr>
          <a:xfrm>
            <a:off x="3669945" y="977473"/>
            <a:ext cx="5206317" cy="1368748"/>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pPr>
              <a:spcBef>
                <a:spcPts val="450"/>
              </a:spcBef>
              <a:spcAft>
                <a:spcPts val="450"/>
              </a:spcAft>
              <a:defRPr/>
            </a:pPr>
            <a:r>
              <a:rPr lang="fr-BE" sz="3200" smtClean="0">
                <a:solidFill>
                  <a:srgbClr val="FFFFFF"/>
                </a:solidFill>
                <a:latin typeface="Century Gothic" charset="0"/>
              </a:rPr>
              <a:t>L’action régulée en commun</a:t>
            </a:r>
          </a:p>
        </p:txBody>
      </p:sp>
      <p:sp>
        <p:nvSpPr>
          <p:cNvPr id="11" name="Rectangle 10"/>
          <p:cNvSpPr/>
          <p:nvPr/>
        </p:nvSpPr>
        <p:spPr>
          <a:xfrm>
            <a:off x="3665461" y="2763031"/>
            <a:ext cx="5210800" cy="1551806"/>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Times New Roman" charset="0"/>
                <a:ea typeface="MS PGothic" charset="0"/>
                <a:cs typeface="MS PGothic" charset="0"/>
              </a:defRPr>
            </a:lvl1pPr>
            <a:lvl2pPr marL="742950" indent="-285750">
              <a:defRPr sz="2400">
                <a:solidFill>
                  <a:schemeClr val="tx1"/>
                </a:solidFill>
                <a:latin typeface="Times New Roman" charset="0"/>
                <a:ea typeface="MS PGothic" charset="0"/>
                <a:cs typeface="MS PGothic" charset="0"/>
              </a:defRPr>
            </a:lvl2pPr>
            <a:lvl3pPr marL="1143000" indent="-228600">
              <a:defRPr sz="2400">
                <a:solidFill>
                  <a:schemeClr val="tx1"/>
                </a:solidFill>
                <a:latin typeface="Times New Roman" charset="0"/>
                <a:ea typeface="MS PGothic" charset="0"/>
                <a:cs typeface="MS PGothic" charset="0"/>
              </a:defRPr>
            </a:lvl3pPr>
            <a:lvl4pPr marL="1600200" indent="-228600">
              <a:defRPr sz="2400">
                <a:solidFill>
                  <a:schemeClr val="tx1"/>
                </a:solidFill>
                <a:latin typeface="Times New Roman" charset="0"/>
                <a:ea typeface="MS PGothic" charset="0"/>
                <a:cs typeface="MS PGothic" charset="0"/>
              </a:defRPr>
            </a:lvl4pPr>
            <a:lvl5pPr marL="2057400" indent="-228600">
              <a:defRPr sz="24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imes New Roman" charset="0"/>
                <a:ea typeface="MS PGothic" charset="0"/>
                <a:cs typeface="MS PGothic" charset="0"/>
              </a:defRPr>
            </a:lvl9pPr>
          </a:lstStyle>
          <a:p>
            <a:pPr>
              <a:spcBef>
                <a:spcPts val="450"/>
              </a:spcBef>
              <a:spcAft>
                <a:spcPts val="450"/>
              </a:spcAft>
              <a:defRPr/>
            </a:pPr>
            <a:r>
              <a:rPr lang="fr-BE" sz="3200" smtClean="0">
                <a:solidFill>
                  <a:srgbClr val="FFFFFF"/>
                </a:solidFill>
                <a:latin typeface="Century Gothic" charset="0"/>
              </a:rPr>
              <a:t>L’atteinte des Buts et objectifs visés </a:t>
            </a:r>
            <a:r>
              <a:rPr lang="fr-BE" sz="3600" smtClean="0">
                <a:solidFill>
                  <a:srgbClr val="FFFFFF"/>
                </a:solidFill>
                <a:latin typeface="Century Gothic" charset="0"/>
              </a:rPr>
              <a:t>(intérêts) </a:t>
            </a:r>
          </a:p>
        </p:txBody>
      </p:sp>
      <p:sp>
        <p:nvSpPr>
          <p:cNvPr id="12" name="Rectangle 11"/>
          <p:cNvSpPr/>
          <p:nvPr/>
        </p:nvSpPr>
        <p:spPr>
          <a:xfrm>
            <a:off x="3735024" y="4706795"/>
            <a:ext cx="5141237" cy="169459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spcBef>
                <a:spcPts val="444"/>
              </a:spcBef>
              <a:spcAft>
                <a:spcPts val="444"/>
              </a:spcAft>
              <a:defRPr/>
            </a:pPr>
            <a:r>
              <a:rPr lang="fr-BE" sz="3200" dirty="0">
                <a:latin typeface="Century Gothic" panose="020B0502020202020204" pitchFamily="34" charset="0"/>
              </a:rPr>
              <a:t>Formalisation des rôles </a:t>
            </a:r>
          </a:p>
        </p:txBody>
      </p:sp>
      <p:cxnSp>
        <p:nvCxnSpPr>
          <p:cNvPr id="14" name="Connecteur droit avec flèche 13"/>
          <p:cNvCxnSpPr>
            <a:cxnSpLocks noChangeShapeType="1"/>
          </p:cNvCxnSpPr>
          <p:nvPr/>
        </p:nvCxnSpPr>
        <p:spPr bwMode="auto">
          <a:xfrm flipV="1">
            <a:off x="2562225" y="1719263"/>
            <a:ext cx="1166813" cy="2049462"/>
          </a:xfrm>
          <a:prstGeom prst="straightConnector1">
            <a:avLst/>
          </a:prstGeom>
          <a:noFill/>
          <a:ln w="57150">
            <a:solidFill>
              <a:srgbClr val="FF0000"/>
            </a:solidFill>
            <a:round/>
            <a:headEnd/>
            <a:tailEnd type="triangle" w="med" len="med"/>
          </a:ln>
          <a:effectLst>
            <a:outerShdw blurRad="38100" dist="26940" dir="5400000" algn="t" rotWithShape="0">
              <a:srgbClr val="000000">
                <a:alpha val="50000"/>
              </a:srgbClr>
            </a:outerShdw>
          </a:effectLst>
          <a:extLst>
            <a:ext uri="{909E8E84-426E-40dd-AFC4-6F175D3DCCD1}">
              <a14:hiddenFill xmlns:a14="http://schemas.microsoft.com/office/drawing/2010/main">
                <a:noFill/>
              </a14:hiddenFill>
            </a:ext>
          </a:extLst>
        </p:spPr>
      </p:cxnSp>
      <p:cxnSp>
        <p:nvCxnSpPr>
          <p:cNvPr id="16" name="Connecteur droit avec flèche 15"/>
          <p:cNvCxnSpPr>
            <a:cxnSpLocks noChangeShapeType="1"/>
          </p:cNvCxnSpPr>
          <p:nvPr/>
        </p:nvCxnSpPr>
        <p:spPr bwMode="auto">
          <a:xfrm>
            <a:off x="2503488" y="3781425"/>
            <a:ext cx="1166812" cy="0"/>
          </a:xfrm>
          <a:prstGeom prst="straightConnector1">
            <a:avLst/>
          </a:prstGeom>
          <a:noFill/>
          <a:ln w="57150">
            <a:solidFill>
              <a:srgbClr val="FF0000"/>
            </a:solidFill>
            <a:round/>
            <a:headEnd/>
            <a:tailEnd type="triangle" w="med" len="med"/>
          </a:ln>
          <a:effectLst>
            <a:outerShdw blurRad="38100" dist="26940" dir="5400000" algn="t" rotWithShape="0">
              <a:srgbClr val="000000">
                <a:alpha val="50000"/>
              </a:srgbClr>
            </a:outerShdw>
          </a:effectLst>
          <a:extLst>
            <a:ext uri="{909E8E84-426E-40dd-AFC4-6F175D3DCCD1}">
              <a14:hiddenFill xmlns:a14="http://schemas.microsoft.com/office/drawing/2010/main">
                <a:noFill/>
              </a14:hiddenFill>
            </a:ext>
          </a:extLst>
        </p:spPr>
      </p:cxnSp>
      <p:cxnSp>
        <p:nvCxnSpPr>
          <p:cNvPr id="18" name="Connecteur droit avec flèche 17"/>
          <p:cNvCxnSpPr>
            <a:cxnSpLocks noChangeShapeType="1"/>
          </p:cNvCxnSpPr>
          <p:nvPr/>
        </p:nvCxnSpPr>
        <p:spPr bwMode="auto">
          <a:xfrm>
            <a:off x="2536825" y="3829050"/>
            <a:ext cx="1165225" cy="1641475"/>
          </a:xfrm>
          <a:prstGeom prst="straightConnector1">
            <a:avLst/>
          </a:prstGeom>
          <a:noFill/>
          <a:ln w="57150">
            <a:solidFill>
              <a:srgbClr val="FF0000"/>
            </a:solidFill>
            <a:round/>
            <a:headEnd/>
            <a:tailEnd type="triangle" w="med" len="med"/>
          </a:ln>
          <a:effectLst>
            <a:outerShdw blurRad="38100" dist="26940" dir="5400000" algn="t" rotWithShape="0">
              <a:srgbClr val="000000">
                <a:alpha val="50000"/>
              </a:srgbClr>
            </a:outerShdw>
          </a:effectLst>
          <a:extLst>
            <a:ext uri="{909E8E84-426E-40dd-AFC4-6F175D3DCCD1}">
              <a14:hiddenFill xmlns:a14="http://schemas.microsoft.com/office/drawing/2010/main">
                <a:noFill/>
              </a14:hiddenFill>
            </a:ext>
          </a:extLst>
        </p:spPr>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1000"/>
                                        <p:tgtEl>
                                          <p:spTgt spid="18"/>
                                        </p:tgtEl>
                                      </p:cBhvr>
                                    </p:animEffect>
                                    <p:anim calcmode="lin" valueType="num">
                                      <p:cBhvr>
                                        <p:cTn id="43" dur="1000" fill="hold"/>
                                        <p:tgtEl>
                                          <p:spTgt spid="18"/>
                                        </p:tgtEl>
                                        <p:attrNameLst>
                                          <p:attrName>ppt_x</p:attrName>
                                        </p:attrNameLst>
                                      </p:cBhvr>
                                      <p:tavLst>
                                        <p:tav tm="0">
                                          <p:val>
                                            <p:strVal val="#ppt_x"/>
                                          </p:val>
                                        </p:tav>
                                        <p:tav tm="100000">
                                          <p:val>
                                            <p:strVal val="#ppt_x"/>
                                          </p:val>
                                        </p:tav>
                                      </p:tavLst>
                                    </p:anim>
                                    <p:anim calcmode="lin" valueType="num">
                                      <p:cBhvr>
                                        <p:cTn id="4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pitaux">
  <a:themeElements>
    <a:clrScheme name="Capitaux">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pitaux">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apitaux">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91075</TotalTime>
  <Words>9984</Words>
  <Application>Microsoft Macintosh PowerPoint</Application>
  <PresentationFormat>On-screen Show (4:3)</PresentationFormat>
  <Paragraphs>878</Paragraphs>
  <Slides>72</Slides>
  <Notes>36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72</vt:i4>
      </vt:variant>
    </vt:vector>
  </HeadingPairs>
  <TitlesOfParts>
    <vt:vector size="74" baseType="lpstr">
      <vt:lpstr>Capitaux</vt:lpstr>
      <vt:lpstr>Clip</vt:lpstr>
      <vt:lpstr>Cours de Création et Gestion des Entreprises</vt:lpstr>
      <vt:lpstr>    Plan du cours</vt:lpstr>
      <vt:lpstr>Objectifs du cours </vt:lpstr>
      <vt:lpstr>Objectifs spécifiques</vt:lpstr>
      <vt:lpstr>Questionnements </vt:lpstr>
      <vt:lpstr>BIBLIOGRAPHIE</vt:lpstr>
      <vt:lpstr>Chapitre 1. Organisation, Entrepris et Entrepreneur</vt:lpstr>
      <vt:lpstr>Eléments de l’organisation</vt:lpstr>
      <vt:lpstr>Conditions d’existence des organisations</vt:lpstr>
      <vt:lpstr>Points communs des organisations</vt:lpstr>
      <vt:lpstr>L’organisation et son environnement </vt:lpstr>
      <vt:lpstr>Types d’organisations</vt:lpstr>
      <vt:lpstr>1.2. L’entreprise</vt:lpstr>
      <vt:lpstr>Particularités de l’entreprise</vt:lpstr>
      <vt:lpstr>1.2.1. Caractéristiques de l’entreprise</vt:lpstr>
      <vt:lpstr>Finalités de l’entreprise</vt:lpstr>
      <vt:lpstr>Eléments de l’entreprise</vt:lpstr>
      <vt:lpstr>PowerPoint Presentation</vt:lpstr>
      <vt:lpstr>PowerPoint Presentation</vt:lpstr>
      <vt:lpstr>1.2.3. Les parties de l’organisation </vt:lpstr>
      <vt:lpstr>1.3 Entrepreneur </vt:lpstr>
      <vt:lpstr>1.3.1 Qualités d’un entrepreneur </vt:lpstr>
      <vt:lpstr>Les connaissances</vt:lpstr>
      <vt:lpstr>Les compétences  </vt:lpstr>
      <vt:lpstr>Les traits de caractère</vt:lpstr>
      <vt:lpstr>Quelques caractéristiques de l’entrepreneur </vt:lpstr>
      <vt:lpstr>PowerPoint Presentation</vt:lpstr>
      <vt:lpstr>PowerPoint Presentation</vt:lpstr>
      <vt:lpstr>PowerPoint Presentation</vt:lpstr>
      <vt:lpstr>PowerPoint Presentation</vt:lpstr>
      <vt:lpstr>Les objectifs génériques</vt:lpstr>
      <vt:lpstr>Types d’innovation </vt:lpstr>
      <vt:lpstr>2.3 L’entrepreneuriat  </vt:lpstr>
      <vt:lpstr>PowerPoint Presentation</vt:lpstr>
      <vt:lpstr>Le plan d’affaires : formes et fond</vt:lpstr>
      <vt:lpstr>PowerPoint Presentation</vt:lpstr>
      <vt:lpstr>PowerPoint Presentation</vt:lpstr>
      <vt:lpstr>Règles de forme</vt:lpstr>
      <vt:lpstr>Règles de forme</vt:lpstr>
      <vt:lpstr>Présentation du Business Plan</vt:lpstr>
      <vt:lpstr>Présentation du résumé</vt:lpstr>
      <vt:lpstr>Présentation du résumé</vt:lpstr>
      <vt:lpstr>PowerPoint Presentation</vt:lpstr>
      <vt:lpstr>PowerPoint Presentation</vt:lpstr>
      <vt:lpstr>Présentation  Genèse du projet</vt:lpstr>
      <vt:lpstr>Présentation  Équipe</vt:lpstr>
      <vt:lpstr>Présentation  Équipe</vt:lpstr>
      <vt:lpstr>Présentation  Analyse du marché</vt:lpstr>
      <vt:lpstr>Présentation  Analyse du marché</vt:lpstr>
      <vt:lpstr>Présentation  Produits ou services offerts</vt:lpstr>
      <vt:lpstr>Présentation  Produits ou services offerts</vt:lpstr>
      <vt:lpstr>Présentation  Stratégie globale</vt:lpstr>
      <vt:lpstr>Présentation  Stratégie globale</vt:lpstr>
      <vt:lpstr>Présentation  Stratégie commerciale</vt:lpstr>
      <vt:lpstr>Présentation  Stratégie commerciale</vt:lpstr>
      <vt:lpstr>Présentation  Moyens et organisation</vt:lpstr>
      <vt:lpstr>Présentation  Moyens et organisation</vt:lpstr>
      <vt:lpstr>Présentation  Dossier financier</vt:lpstr>
      <vt:lpstr>Présentation du dossier financier</vt:lpstr>
      <vt:lpstr>3.. La création de l’entreprise</vt:lpstr>
      <vt:lpstr>7 étapes</vt:lpstr>
      <vt:lpstr>PowerPoint Presentation</vt:lpstr>
      <vt:lpstr>  Les 7 secrets de réussite de manager  (Steve Jobs, 2011) </vt:lpstr>
      <vt:lpstr>PowerPoint Presentation</vt:lpstr>
      <vt:lpstr>PowerPoint Presentation</vt:lpstr>
      <vt:lpstr>PowerPoint Presentation</vt:lpstr>
      <vt:lpstr>Qu’est-ce qu’il faut pour réussir ? Steve Jobs</vt:lpstr>
      <vt:lpstr>Chapitre 4. La Gestion et le Management </vt:lpstr>
      <vt:lpstr>Les 3 piliers de la gestion</vt:lpstr>
      <vt:lpstr>Objectif de la gestion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financière internationale</dc:title>
  <dc:creator>Micha</dc:creator>
  <cp:lastModifiedBy>Auget</cp:lastModifiedBy>
  <cp:revision>691</cp:revision>
  <dcterms:created xsi:type="dcterms:W3CDTF">2006-04-20T09:13:07Z</dcterms:created>
  <dcterms:modified xsi:type="dcterms:W3CDTF">2018-06-19T03:01:26Z</dcterms:modified>
</cp:coreProperties>
</file>