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9" r:id="rId12"/>
    <p:sldId id="275" r:id="rId13"/>
    <p:sldId id="270" r:id="rId14"/>
    <p:sldId id="271" r:id="rId15"/>
    <p:sldId id="266" r:id="rId16"/>
    <p:sldId id="268" r:id="rId17"/>
    <p:sldId id="267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92" r:id="rId31"/>
    <p:sldId id="293" r:id="rId32"/>
    <p:sldId id="294" r:id="rId33"/>
    <p:sldId id="295" r:id="rId34"/>
    <p:sldId id="296" r:id="rId35"/>
    <p:sldId id="288" r:id="rId36"/>
    <p:sldId id="284" r:id="rId37"/>
    <p:sldId id="286" r:id="rId38"/>
    <p:sldId id="287" r:id="rId39"/>
    <p:sldId id="290" r:id="rId40"/>
    <p:sldId id="291" r:id="rId41"/>
    <p:sldId id="289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315C-6444-44B5-92F4-EFCA3CBB12E2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9141E86-C5B5-494E-A22D-015529937E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16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315C-6444-44B5-92F4-EFCA3CBB12E2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9141E86-C5B5-494E-A22D-015529937E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50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315C-6444-44B5-92F4-EFCA3CBB12E2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9141E86-C5B5-494E-A22D-015529937E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624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315C-6444-44B5-92F4-EFCA3CBB12E2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9141E86-C5B5-494E-A22D-015529937E63}" type="slidenum">
              <a:rPr lang="fr-FR" smtClean="0"/>
              <a:t>‹#›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9565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315C-6444-44B5-92F4-EFCA3CBB12E2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9141E86-C5B5-494E-A22D-015529937E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382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315C-6444-44B5-92F4-EFCA3CBB12E2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1E86-C5B5-494E-A22D-015529937E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703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315C-6444-44B5-92F4-EFCA3CBB12E2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1E86-C5B5-494E-A22D-015529937E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05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315C-6444-44B5-92F4-EFCA3CBB12E2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1E86-C5B5-494E-A22D-015529937E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862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B0B315C-6444-44B5-92F4-EFCA3CBB12E2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9141E86-C5B5-494E-A22D-015529937E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05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315C-6444-44B5-92F4-EFCA3CBB12E2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1E86-C5B5-494E-A22D-015529937E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73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315C-6444-44B5-92F4-EFCA3CBB12E2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9141E86-C5B5-494E-A22D-015529937E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03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315C-6444-44B5-92F4-EFCA3CBB12E2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1E86-C5B5-494E-A22D-015529937E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65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315C-6444-44B5-92F4-EFCA3CBB12E2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1E86-C5B5-494E-A22D-015529937E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7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315C-6444-44B5-92F4-EFCA3CBB12E2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1E86-C5B5-494E-A22D-015529937E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23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315C-6444-44B5-92F4-EFCA3CBB12E2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1E86-C5B5-494E-A22D-015529937E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55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315C-6444-44B5-92F4-EFCA3CBB12E2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1E86-C5B5-494E-A22D-015529937E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31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315C-6444-44B5-92F4-EFCA3CBB12E2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1E86-C5B5-494E-A22D-015529937E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28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B315C-6444-44B5-92F4-EFCA3CBB12E2}" type="datetimeFigureOut">
              <a:rPr lang="fr-FR" smtClean="0"/>
              <a:t>11/04/2019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41E86-C5B5-494E-A22D-015529937E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252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isalama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luonhq.com/products/scene-builder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luonhq.com/products/javafx/" TargetMode="External"/><Relationship Id="rId2" Type="http://schemas.openxmlformats.org/officeDocument/2006/relationships/hyperlink" Target="https://netbeans.apache.org/download/nb100/nb100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luonhq.com/products/scene-build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03443"/>
            <a:ext cx="8144134" cy="1562362"/>
          </a:xfrm>
        </p:spPr>
        <p:txBody>
          <a:bodyPr>
            <a:noAutofit/>
          </a:bodyPr>
          <a:lstStyle/>
          <a:p>
            <a:r>
              <a:rPr lang="fr-FR" sz="4000" dirty="0"/>
              <a:t>Chap. 3 : Les Interfaces graphiques et la programmation événementielle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Par Jacques Mwayaona Safari</a:t>
            </a:r>
          </a:p>
          <a:p>
            <a:r>
              <a:rPr lang="fr-FR" dirty="0"/>
              <a:t>G2 Génie Logiciel SI, </a:t>
            </a:r>
          </a:p>
          <a:p>
            <a:r>
              <a:rPr lang="fr-FR" dirty="0"/>
              <a:t>Ecole Supérieure d’Informatique </a:t>
            </a:r>
            <a:r>
              <a:rPr lang="fr-FR" dirty="0" err="1"/>
              <a:t>Salama</a:t>
            </a:r>
            <a:endParaRPr lang="fr-FR" dirty="0"/>
          </a:p>
          <a:p>
            <a:r>
              <a:rPr lang="fr-FR" dirty="0">
                <a:hlinkClick r:id="rId2"/>
              </a:rPr>
              <a:t>www.esisalama.org</a:t>
            </a: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70383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interface SWING contient ces 4 éléments importants :</a:t>
            </a:r>
          </a:p>
          <a:p>
            <a:pPr lvl="1"/>
            <a:r>
              <a:rPr lang="fr-FR" dirty="0"/>
              <a:t>Un conteneur  cadre(fenêtre ou frame) : </a:t>
            </a:r>
            <a:r>
              <a:rPr lang="fr-FR" dirty="0" err="1"/>
              <a:t>JFrame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Un ou plusieurs panneaux pour contenir les contrôles : </a:t>
            </a:r>
            <a:r>
              <a:rPr lang="fr-FR" dirty="0" err="1"/>
              <a:t>JPanel</a:t>
            </a:r>
            <a:endParaRPr lang="fr-FR" dirty="0"/>
          </a:p>
          <a:p>
            <a:pPr lvl="1"/>
            <a:r>
              <a:rPr lang="fr-FR" dirty="0"/>
              <a:t>Les contrôles graphiques : ex </a:t>
            </a:r>
            <a:r>
              <a:rPr lang="fr-FR" dirty="0" err="1"/>
              <a:t>JButton,JTextField</a:t>
            </a:r>
            <a:r>
              <a:rPr lang="fr-FR" dirty="0"/>
              <a:t>,….</a:t>
            </a:r>
          </a:p>
          <a:p>
            <a:pPr lvl="1"/>
            <a:r>
              <a:rPr lang="fr-FR" dirty="0"/>
              <a:t>Les gestionnaires de disposition ou </a:t>
            </a:r>
            <a:r>
              <a:rPr lang="fr-FR" dirty="0" err="1"/>
              <a:t>layout</a:t>
            </a:r>
            <a:r>
              <a:rPr lang="fr-FR" dirty="0"/>
              <a:t> Manager</a:t>
            </a:r>
          </a:p>
          <a:p>
            <a:pPr lvl="1"/>
            <a:r>
              <a:rPr lang="fr-FR" dirty="0"/>
              <a:t>Les gestionnaires d’événements</a:t>
            </a:r>
          </a:p>
        </p:txBody>
      </p:sp>
    </p:spTree>
    <p:extLst>
      <p:ext uri="{BB962C8B-B14F-4D97-AF65-F5344CB8AC3E}">
        <p14:creationId xmlns:p14="http://schemas.microsoft.com/office/powerpoint/2010/main" val="3491467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SWING : les conteneurs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SWING propose 3 conteneurs de haut niveau : </a:t>
            </a:r>
            <a:r>
              <a:rPr lang="fr-FR" dirty="0" err="1"/>
              <a:t>JFrame</a:t>
            </a:r>
            <a:r>
              <a:rPr lang="fr-FR" dirty="0"/>
              <a:t>, </a:t>
            </a:r>
            <a:r>
              <a:rPr lang="fr-FR" dirty="0" err="1"/>
              <a:t>JDialog</a:t>
            </a:r>
            <a:r>
              <a:rPr lang="fr-FR" dirty="0"/>
              <a:t> et </a:t>
            </a:r>
            <a:r>
              <a:rPr lang="fr-FR" dirty="0" err="1"/>
              <a:t>JApplet</a:t>
            </a:r>
            <a:r>
              <a:rPr lang="fr-FR" dirty="0"/>
              <a:t>. Quelques remarques à retenir :</a:t>
            </a:r>
          </a:p>
          <a:p>
            <a:pPr lvl="1"/>
            <a:r>
              <a:rPr lang="fr-FR" dirty="0"/>
              <a:t>Pour apparaître à l'écran, chaque composant GUI doit faire partie d'une hiérarchie de conteneur. Une hiérarchie de conteneur est un arbre de composants qui a un conteneur de haut niveau comme sa racine. </a:t>
            </a:r>
          </a:p>
          <a:p>
            <a:pPr lvl="1"/>
            <a:r>
              <a:rPr lang="fr-FR" dirty="0"/>
              <a:t> Chaque composant GUI peut être contenu qu'une seule fois. Si un composant est déjà dans un conteneur et que vous essayez de l'ajouter à un autre conteneur, le composant sera supprimé du premier conteneur puis ajouté au second.</a:t>
            </a:r>
          </a:p>
          <a:p>
            <a:pPr lvl="1"/>
            <a:r>
              <a:rPr lang="fr-FR" dirty="0"/>
              <a:t>Chaque conteneur de haut niveau a un </a:t>
            </a:r>
            <a:r>
              <a:rPr lang="fr-FR" dirty="0" err="1"/>
              <a:t>contentpane</a:t>
            </a:r>
            <a:r>
              <a:rPr lang="fr-FR" dirty="0"/>
              <a:t> contenant les composants visibles</a:t>
            </a:r>
          </a:p>
          <a:p>
            <a:pPr lvl="1"/>
            <a:r>
              <a:rPr lang="fr-FR" dirty="0"/>
              <a:t>Un menu peut être ajouté au conteneur de haut niveau, souvent au dessus. </a:t>
            </a:r>
          </a:p>
        </p:txBody>
      </p:sp>
    </p:spTree>
    <p:extLst>
      <p:ext uri="{BB962C8B-B14F-4D97-AF65-F5344CB8AC3E}">
        <p14:creationId xmlns:p14="http://schemas.microsoft.com/office/powerpoint/2010/main" val="91038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SWING : les conteneurs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403562"/>
          </a:xfrm>
        </p:spPr>
        <p:txBody>
          <a:bodyPr>
            <a:normAutofit fontScale="25000" lnSpcReduction="20000"/>
          </a:bodyPr>
          <a:lstStyle/>
          <a:p>
            <a:r>
              <a:rPr lang="fr-FR" sz="8000" dirty="0" err="1"/>
              <a:t>JFrame</a:t>
            </a:r>
            <a:r>
              <a:rPr lang="fr-FR" sz="8000" dirty="0"/>
              <a:t>  : les étapes pour créer et visualiser une </a:t>
            </a:r>
            <a:r>
              <a:rPr lang="fr-FR" sz="8000" dirty="0" err="1"/>
              <a:t>JFrame</a:t>
            </a:r>
            <a:endParaRPr lang="fr-FR" sz="8000" dirty="0"/>
          </a:p>
          <a:p>
            <a:pPr marL="457200" lvl="1" indent="0">
              <a:buNone/>
            </a:pPr>
            <a:r>
              <a:rPr lang="fr-FR" sz="6400" dirty="0"/>
              <a:t>1. Création.</a:t>
            </a:r>
          </a:p>
          <a:p>
            <a:pPr marL="457200" lvl="1" indent="0">
              <a:buNone/>
            </a:pP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JFrame.setDefaultLookAndFeelDecorated</a:t>
            </a:r>
            <a:r>
              <a:rPr lang="en-US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(true);//</a:t>
            </a:r>
            <a:r>
              <a:rPr lang="en-US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l’apparence</a:t>
            </a:r>
            <a:endParaRPr lang="fr-FR" sz="6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fr-FR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 frame = new </a:t>
            </a:r>
            <a:r>
              <a:rPr lang="fr-FR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fr-FR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("Exemple");</a:t>
            </a:r>
          </a:p>
          <a:p>
            <a:pPr marL="457200" lvl="1" indent="0">
              <a:buNone/>
            </a:pPr>
            <a:r>
              <a:rPr lang="fr-FR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frame.setIconImage</a:t>
            </a:r>
            <a:r>
              <a:rPr lang="fr-FR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fr-FR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ImageIcon</a:t>
            </a:r>
            <a:r>
              <a:rPr lang="fr-FR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imgURL</a:t>
            </a:r>
            <a:r>
              <a:rPr lang="fr-FR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getImage</a:t>
            </a:r>
            <a:r>
              <a:rPr lang="fr-FR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());//on place l’icone</a:t>
            </a:r>
          </a:p>
          <a:p>
            <a:pPr marL="457200" lvl="1" indent="0">
              <a:buNone/>
            </a:pPr>
            <a:endParaRPr lang="fr-FR" sz="6400" dirty="0"/>
          </a:p>
          <a:p>
            <a:pPr marL="457200" lvl="1" indent="0">
              <a:buNone/>
            </a:pPr>
            <a:r>
              <a:rPr lang="fr-FR" sz="6400" dirty="0"/>
              <a:t>2. Spécifier l’opération quand on clique sur fermer</a:t>
            </a:r>
          </a:p>
          <a:p>
            <a:pPr marL="457200" lvl="1" indent="0">
              <a:buNone/>
            </a:pPr>
            <a:r>
              <a:rPr lang="fr-FR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frame.setDefaultCloseOperation</a:t>
            </a:r>
            <a:r>
              <a:rPr lang="fr-FR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JFrame.EXIT_ON_CLOSE</a:t>
            </a:r>
            <a:r>
              <a:rPr lang="fr-FR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endParaRPr lang="fr-FR" sz="6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6400" dirty="0"/>
              <a:t>3. Placer les composants.</a:t>
            </a:r>
          </a:p>
          <a:p>
            <a:pPr marL="457200" lvl="1" indent="0">
              <a:buNone/>
            </a:pPr>
            <a:r>
              <a:rPr lang="fr-FR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frame.getContentPane</a:t>
            </a:r>
            <a:r>
              <a:rPr lang="fr-FR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fr-FR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myLabel</a:t>
            </a:r>
            <a:r>
              <a:rPr lang="fr-FR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BorderLayout.CENTER</a:t>
            </a:r>
            <a:r>
              <a:rPr lang="fr-FR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endParaRPr lang="fr-FR" sz="6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6400" dirty="0"/>
              <a:t>4. Donner la taille et placer la </a:t>
            </a:r>
            <a:r>
              <a:rPr lang="fr-FR" sz="6400" dirty="0" err="1"/>
              <a:t>JFrame</a:t>
            </a:r>
            <a:r>
              <a:rPr lang="fr-FR" sz="6400" dirty="0"/>
              <a:t>.</a:t>
            </a:r>
          </a:p>
          <a:p>
            <a:pPr marL="457200" lvl="1" indent="0">
              <a:buNone/>
            </a:pPr>
            <a:r>
              <a:rPr lang="fr-FR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frame.pack</a:t>
            </a:r>
            <a:r>
              <a:rPr lang="fr-FR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();//taille automatique</a:t>
            </a:r>
          </a:p>
          <a:p>
            <a:pPr marL="457200" lvl="1" indent="0">
              <a:buNone/>
            </a:pPr>
            <a:r>
              <a:rPr lang="fr-FR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frame.setLocationRelativeTo</a:t>
            </a:r>
            <a:r>
              <a:rPr lang="fr-FR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FR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);//position au milieu </a:t>
            </a:r>
          </a:p>
          <a:p>
            <a:pPr marL="457200" lvl="1" indent="0">
              <a:buNone/>
            </a:pPr>
            <a:endParaRPr lang="fr-FR" sz="6400" dirty="0"/>
          </a:p>
          <a:p>
            <a:pPr marL="457200" lvl="1" indent="0">
              <a:buNone/>
            </a:pPr>
            <a:r>
              <a:rPr lang="fr-FR" sz="6400" dirty="0"/>
              <a:t>5. Visualiser à l’écran</a:t>
            </a:r>
          </a:p>
          <a:p>
            <a:pPr marL="457200" lvl="1" indent="0">
              <a:buNone/>
            </a:pPr>
            <a:r>
              <a:rPr lang="fr-FR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frame.setVisible</a:t>
            </a:r>
            <a:r>
              <a:rPr lang="fr-FR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6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6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286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SWING : les conteneurs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 d’un composant au content Pane</a:t>
            </a:r>
          </a:p>
          <a:p>
            <a:pPr marL="0" indent="0">
              <a:buNone/>
            </a:pPr>
            <a:r>
              <a:rPr lang="fr-FR" dirty="0" err="1"/>
              <a:t>frame.getContentPane</a:t>
            </a:r>
            <a:r>
              <a:rPr lang="fr-FR" dirty="0"/>
              <a:t>().</a:t>
            </a:r>
            <a:r>
              <a:rPr lang="fr-FR" dirty="0" err="1"/>
              <a:t>add</a:t>
            </a:r>
            <a:r>
              <a:rPr lang="fr-FR" dirty="0"/>
              <a:t>(</a:t>
            </a:r>
            <a:r>
              <a:rPr lang="fr-FR" dirty="0" err="1"/>
              <a:t>yellowLabel</a:t>
            </a:r>
            <a:r>
              <a:rPr lang="fr-FR" dirty="0"/>
              <a:t>, </a:t>
            </a:r>
            <a:r>
              <a:rPr lang="fr-FR" dirty="0" err="1"/>
              <a:t>BorderLayout.CENTER</a:t>
            </a: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r-FR" dirty="0"/>
              <a:t>En ajoutant le composant </a:t>
            </a:r>
            <a:r>
              <a:rPr lang="fr-FR" dirty="0" err="1"/>
              <a:t>yellowLabel</a:t>
            </a:r>
            <a:r>
              <a:rPr lang="fr-FR" dirty="0"/>
              <a:t>, on précise comment il sera positionné. Ce qui montre combien il est important de bien gérer le positionnement sur la fenêtre en utilisant le gestionnaire de disposition.</a:t>
            </a:r>
          </a:p>
          <a:p>
            <a:pPr marL="0" indent="0">
              <a:buNone/>
            </a:pPr>
            <a:r>
              <a:rPr lang="fr-FR" dirty="0"/>
              <a:t>Le </a:t>
            </a:r>
            <a:r>
              <a:rPr lang="fr-FR" dirty="0" err="1"/>
              <a:t>contentPane</a:t>
            </a:r>
            <a:r>
              <a:rPr lang="fr-FR" dirty="0"/>
              <a:t> par défaut des conteneurs de haut niveau n’héritent pas de </a:t>
            </a:r>
            <a:r>
              <a:rPr lang="fr-FR" dirty="0" err="1"/>
              <a:t>JComponent</a:t>
            </a:r>
            <a:r>
              <a:rPr lang="fr-FR" dirty="0"/>
              <a:t>. Pour cela, on peut le remplacer par un </a:t>
            </a:r>
            <a:r>
              <a:rPr lang="fr-FR" dirty="0" err="1"/>
              <a:t>JPanel</a:t>
            </a:r>
            <a:r>
              <a:rPr lang="fr-FR" dirty="0"/>
              <a:t> par exemple pour bénéficier de beaucoup de fonctionnalités. </a:t>
            </a:r>
          </a:p>
        </p:txBody>
      </p:sp>
    </p:spTree>
    <p:extLst>
      <p:ext uri="{BB962C8B-B14F-4D97-AF65-F5344CB8AC3E}">
        <p14:creationId xmlns:p14="http://schemas.microsoft.com/office/powerpoint/2010/main" val="714543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contrôles(composants)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09701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Une liste non exhaustives des composants :</a:t>
            </a:r>
          </a:p>
          <a:p>
            <a:pPr lvl="1"/>
            <a:r>
              <a:rPr lang="fr-FR" dirty="0" err="1"/>
              <a:t>Jbutton</a:t>
            </a:r>
            <a:endParaRPr lang="fr-FR" dirty="0"/>
          </a:p>
          <a:p>
            <a:pPr lvl="1"/>
            <a:r>
              <a:rPr lang="fr-FR" dirty="0" err="1"/>
              <a:t>Jlabel</a:t>
            </a:r>
            <a:endParaRPr lang="fr-FR" dirty="0"/>
          </a:p>
          <a:p>
            <a:pPr lvl="1"/>
            <a:r>
              <a:rPr lang="fr-FR" dirty="0" err="1"/>
              <a:t>JCheckBox</a:t>
            </a:r>
            <a:endParaRPr lang="fr-FR" dirty="0"/>
          </a:p>
          <a:p>
            <a:pPr lvl="1"/>
            <a:r>
              <a:rPr lang="fr-FR" dirty="0" err="1"/>
              <a:t>JRadioButton</a:t>
            </a:r>
            <a:endParaRPr lang="fr-FR" dirty="0"/>
          </a:p>
          <a:p>
            <a:pPr lvl="1"/>
            <a:r>
              <a:rPr lang="fr-FR" dirty="0" err="1"/>
              <a:t>JTextField</a:t>
            </a:r>
            <a:endParaRPr lang="fr-FR" dirty="0"/>
          </a:p>
          <a:p>
            <a:pPr lvl="1"/>
            <a:r>
              <a:rPr lang="fr-FR" dirty="0" err="1"/>
              <a:t>JTextArea</a:t>
            </a:r>
            <a:endParaRPr lang="fr-FR" dirty="0"/>
          </a:p>
          <a:p>
            <a:pPr lvl="1"/>
            <a:r>
              <a:rPr lang="fr-FR" dirty="0" err="1"/>
              <a:t>JPasswordField</a:t>
            </a:r>
            <a:endParaRPr lang="fr-FR" dirty="0"/>
          </a:p>
          <a:p>
            <a:pPr lvl="1"/>
            <a:r>
              <a:rPr lang="fr-FR" dirty="0" err="1"/>
              <a:t>JScrollBar</a:t>
            </a:r>
            <a:endParaRPr lang="fr-FR" dirty="0"/>
          </a:p>
          <a:p>
            <a:pPr lvl="1"/>
            <a:r>
              <a:rPr lang="fr-FR" dirty="0" err="1"/>
              <a:t>Jslider</a:t>
            </a:r>
            <a:endParaRPr lang="fr-FR" dirty="0"/>
          </a:p>
          <a:p>
            <a:pPr lvl="1"/>
            <a:r>
              <a:rPr lang="fr-FR" dirty="0" err="1"/>
              <a:t>JProgressBar</a:t>
            </a:r>
            <a:endParaRPr lang="fr-FR" dirty="0"/>
          </a:p>
          <a:p>
            <a:pPr lvl="1"/>
            <a:r>
              <a:rPr lang="fr-FR" dirty="0" err="1"/>
              <a:t>JComboBox</a:t>
            </a:r>
            <a:endParaRPr lang="fr-FR" dirty="0"/>
          </a:p>
          <a:p>
            <a:pPr lvl="1"/>
            <a:r>
              <a:rPr lang="fr-FR" dirty="0" err="1"/>
              <a:t>Jlist</a:t>
            </a:r>
            <a:endParaRPr lang="fr-FR" dirty="0"/>
          </a:p>
          <a:p>
            <a:pPr lvl="1"/>
            <a:r>
              <a:rPr lang="fr-FR" dirty="0" err="1"/>
              <a:t>JTabbedPane</a:t>
            </a:r>
            <a:endParaRPr lang="fr-FR" dirty="0"/>
          </a:p>
          <a:p>
            <a:pPr lvl="1"/>
            <a:r>
              <a:rPr lang="fr-FR" dirty="0" err="1"/>
              <a:t>Jtable</a:t>
            </a:r>
            <a:endParaRPr lang="fr-FR" dirty="0"/>
          </a:p>
          <a:p>
            <a:pPr lvl="1"/>
            <a:r>
              <a:rPr lang="fr-FR" dirty="0" err="1"/>
              <a:t>JTree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3791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SWING : les gestionnaires de disposition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Pour ne pas avoir à gérer le positionnement pixel par pixel(comme lors de la partie sur les dessins) , Swing propose des gestionnaires de positionnement ci-dessous :</a:t>
            </a:r>
          </a:p>
          <a:p>
            <a:pPr lvl="1"/>
            <a:r>
              <a:rPr lang="fr-FR" dirty="0" err="1"/>
              <a:t>FlowLayout</a:t>
            </a:r>
            <a:r>
              <a:rPr lang="fr-FR" dirty="0"/>
              <a:t> (présentation en file)</a:t>
            </a:r>
          </a:p>
          <a:p>
            <a:pPr lvl="1"/>
            <a:r>
              <a:rPr lang="fr-FR" dirty="0" err="1"/>
              <a:t>GridLayout</a:t>
            </a:r>
            <a:r>
              <a:rPr lang="fr-FR" dirty="0"/>
              <a:t> (présentation en grille)</a:t>
            </a:r>
          </a:p>
          <a:p>
            <a:pPr lvl="1"/>
            <a:r>
              <a:rPr lang="fr-FR" dirty="0" err="1"/>
              <a:t>BoxLayout</a:t>
            </a:r>
            <a:r>
              <a:rPr lang="fr-FR" dirty="0"/>
              <a:t> (présentation en lignes ou colonnes)</a:t>
            </a:r>
          </a:p>
          <a:p>
            <a:pPr lvl="1"/>
            <a:r>
              <a:rPr lang="fr-FR" dirty="0" err="1"/>
              <a:t>BorderLayout</a:t>
            </a:r>
            <a:r>
              <a:rPr lang="fr-FR" dirty="0"/>
              <a:t> (présentation avec bordures)</a:t>
            </a:r>
          </a:p>
          <a:p>
            <a:pPr lvl="1"/>
            <a:r>
              <a:rPr lang="fr-FR" dirty="0" err="1"/>
              <a:t>CardLayout</a:t>
            </a:r>
            <a:r>
              <a:rPr lang="fr-FR" dirty="0"/>
              <a:t> (présentation en pile)</a:t>
            </a:r>
          </a:p>
          <a:p>
            <a:pPr lvl="1"/>
            <a:r>
              <a:rPr lang="fr-FR" dirty="0" err="1"/>
              <a:t>GridBagLayout</a:t>
            </a:r>
            <a:r>
              <a:rPr lang="fr-FR" dirty="0"/>
              <a:t> (présentation en grille composite)</a:t>
            </a:r>
          </a:p>
          <a:p>
            <a:pPr lvl="1"/>
            <a:r>
              <a:rPr lang="fr-FR" dirty="0" err="1"/>
              <a:t>SpringLayout</a:t>
            </a:r>
            <a:r>
              <a:rPr lang="fr-FR" dirty="0"/>
              <a:t> (présentation avec ressorts) 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3375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gestionnaires de disposition et les conteneurs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JPanel</a:t>
            </a:r>
            <a:r>
              <a:rPr lang="fr-FR" dirty="0"/>
              <a:t> comme content pane : changer le </a:t>
            </a:r>
            <a:r>
              <a:rPr lang="fr-FR" dirty="0" err="1"/>
              <a:t>layout</a:t>
            </a:r>
            <a:r>
              <a:rPr lang="fr-FR" dirty="0"/>
              <a:t> manager par défaut(</a:t>
            </a:r>
            <a:r>
              <a:rPr lang="fr-FR" dirty="0" err="1"/>
              <a:t>FlowLayout</a:t>
            </a:r>
            <a:r>
              <a:rPr lang="fr-FR" dirty="0"/>
              <a:t>) vers </a:t>
            </a:r>
            <a:r>
              <a:rPr lang="fr-FR" dirty="0" err="1"/>
              <a:t>BorderLayout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contentPane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BorderLayout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45720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contentPane.setBorder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myBorder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contentPane.add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myJbutton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BorderLayout.CENTER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contentPane.add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myJLabel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BorderLayout.PAGE_END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myJFrame.setContentPane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contentPane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62607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SWING : le menu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 menu s’ajoute directement sur le conteneur de haut niveau. Il faut créer le menu, y ajouter des éléments et les placer. </a:t>
            </a:r>
          </a:p>
          <a:p>
            <a:pPr marL="45720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JMenuBar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menuBar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=new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JMenuBar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JMenu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menu=new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Jmenu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(‘’Le menu’’);</a:t>
            </a:r>
          </a:p>
          <a:p>
            <a:pPr marL="45720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menu.add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JMenuItem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(‘’Fichier’’));</a:t>
            </a:r>
          </a:p>
          <a:p>
            <a:pPr marL="45720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menu.add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JMenuItem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(‘’Insertion’’));</a:t>
            </a:r>
          </a:p>
          <a:p>
            <a:pPr marL="45720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menuBar.add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(menu);</a:t>
            </a:r>
          </a:p>
          <a:p>
            <a:pPr marL="45720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myJFrame.setJMenuBar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menuBar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/>
              <a:t>il important de retenir que pour rendre ces menu utilisable il faut lui joindre des gestionnaires d’événements.</a:t>
            </a:r>
          </a:p>
        </p:txBody>
      </p:sp>
    </p:spTree>
    <p:extLst>
      <p:ext uri="{BB962C8B-B14F-4D97-AF65-F5344CB8AC3E}">
        <p14:creationId xmlns:p14="http://schemas.microsoft.com/office/powerpoint/2010/main" val="1185883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SWING : création des </a:t>
            </a:r>
            <a:r>
              <a:rPr lang="fr-FR" dirty="0" err="1"/>
              <a:t>controles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JButton</a:t>
            </a:r>
            <a:r>
              <a:rPr lang="fr-FR" dirty="0"/>
              <a:t>, </a:t>
            </a:r>
            <a:r>
              <a:rPr lang="fr-FR" dirty="0" err="1"/>
              <a:t>Jlabel</a:t>
            </a:r>
            <a:r>
              <a:rPr lang="fr-FR" dirty="0"/>
              <a:t>, </a:t>
            </a:r>
            <a:r>
              <a:rPr lang="fr-FR" dirty="0" err="1"/>
              <a:t>JTextArea</a:t>
            </a:r>
            <a:r>
              <a:rPr lang="fr-FR" dirty="0"/>
              <a:t>, </a:t>
            </a:r>
            <a:r>
              <a:rPr lang="fr-FR" dirty="0" err="1"/>
              <a:t>JCheckBox</a:t>
            </a:r>
            <a:r>
              <a:rPr lang="fr-FR" dirty="0"/>
              <a:t>, </a:t>
            </a:r>
            <a:r>
              <a:rPr lang="fr-FR" dirty="0" err="1"/>
              <a:t>etc</a:t>
            </a:r>
            <a:endParaRPr lang="fr-FR" dirty="0"/>
          </a:p>
          <a:p>
            <a:pPr marL="45720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btn1=new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("Calculer");</a:t>
            </a:r>
          </a:p>
          <a:p>
            <a:pPr marL="45720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lbl1=new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("Titre de mon application");</a:t>
            </a:r>
          </a:p>
          <a:p>
            <a:pPr marL="45720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JCheckBox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jeune = new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JCheckBox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("Je suis jeune");</a:t>
            </a:r>
          </a:p>
          <a:p>
            <a:pPr marL="45720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jeune.setSelected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JRadioButton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femme = new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JRadioButton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("Je suis une Femme");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JRadioButton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homme = new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JRadioButton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("Je suis un Homme");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ButtonGroup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group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ButtonGroup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(femme);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(homme);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/>
              <a:t>Après la création de ces composants, on les ajoute sur le </a:t>
            </a:r>
            <a:r>
              <a:rPr lang="fr-FR" dirty="0" err="1"/>
              <a:t>contentPane</a:t>
            </a:r>
            <a:endParaRPr lang="fr-FR" dirty="0"/>
          </a:p>
          <a:p>
            <a:r>
              <a:rPr lang="fr-FR" dirty="0"/>
              <a:t>Il y a </a:t>
            </a:r>
            <a:r>
              <a:rPr lang="fr-FR" dirty="0" err="1"/>
              <a:t>meme</a:t>
            </a:r>
            <a:r>
              <a:rPr lang="fr-FR" dirty="0"/>
              <a:t> moyen d’utiliser les balises html sur les composants.</a:t>
            </a:r>
          </a:p>
        </p:txBody>
      </p:sp>
    </p:spTree>
    <p:extLst>
      <p:ext uri="{BB962C8B-B14F-4D97-AF65-F5344CB8AC3E}">
        <p14:creationId xmlns:p14="http://schemas.microsoft.com/office/powerpoint/2010/main" val="1315716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bref,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05" y="2752222"/>
            <a:ext cx="1981372" cy="2231329"/>
          </a:xfrm>
          <a:prstGeom prst="rect">
            <a:avLst/>
          </a:prstGeom>
        </p:spPr>
      </p:pic>
      <p:pic>
        <p:nvPicPr>
          <p:cNvPr id="3076" name="Picture 4" descr="A diagram of the frame's major par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89" y="4423048"/>
            <a:ext cx="3348281" cy="20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962" y="2118131"/>
            <a:ext cx="3573093" cy="277372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5"/>
          <a:srcRect l="2591" t="27017" r="53515" b="2905"/>
          <a:stretch/>
        </p:blipFill>
        <p:spPr>
          <a:xfrm>
            <a:off x="8126031" y="2390405"/>
            <a:ext cx="3043646" cy="364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5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Interfaces graphiques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Fondamentalement, les interfaces graphiques ont pour rôle de rendre l’utilisation du programme facile. </a:t>
            </a:r>
          </a:p>
          <a:p>
            <a:r>
              <a:rPr lang="fr-FR" dirty="0"/>
              <a:t>les Interfaces Hommes Machines(IHM) permettent aux humains de contrôler et communiquer avec les machines tout en respectant les règles ergonomiques pour faciliter cette interaction.</a:t>
            </a:r>
          </a:p>
          <a:p>
            <a:r>
              <a:rPr lang="fr-FR" dirty="0"/>
              <a:t>Les IHM ont pour but de trouver les moyens les plus efficaces, les plus accessibles et intuitives pour permettre à l’utilisateur de compléter une tache le plus rapidement et précisément possible.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4309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SWING : Evénements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rendre un programme GUI fonctionnel, il faut écouter et réagir aux actions des utilisateurs, selon le besoin.</a:t>
            </a:r>
          </a:p>
          <a:p>
            <a:r>
              <a:rPr lang="fr-FR" dirty="0"/>
              <a:t>Pour capter les actions des utilisateurs, on associe un écouteur à un composant. Cet écouteur déclenche l’</a:t>
            </a:r>
            <a:r>
              <a:rPr lang="fr-FR" dirty="0" err="1"/>
              <a:t>éxécution</a:t>
            </a:r>
            <a:r>
              <a:rPr lang="fr-FR" dirty="0"/>
              <a:t> du code associé.</a:t>
            </a:r>
          </a:p>
          <a:p>
            <a:r>
              <a:rPr lang="fr-FR" dirty="0"/>
              <a:t>Il y a moyen de recueillir les informations concernant l’événement. Par exemple avec la méthode </a:t>
            </a:r>
            <a:r>
              <a:rPr lang="fr-FR" dirty="0" err="1"/>
              <a:t>getSource</a:t>
            </a:r>
            <a:r>
              <a:rPr lang="fr-FR" dirty="0"/>
              <a:t>, on retire le composant-source de l’événement</a:t>
            </a:r>
          </a:p>
        </p:txBody>
      </p:sp>
    </p:spTree>
    <p:extLst>
      <p:ext uri="{BB962C8B-B14F-4D97-AF65-F5344CB8AC3E}">
        <p14:creationId xmlns:p14="http://schemas.microsoft.com/office/powerpoint/2010/main" val="1078156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SWING : Les événements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Deux catégories : </a:t>
            </a:r>
            <a:r>
              <a:rPr lang="fr-FR" dirty="0" err="1"/>
              <a:t>Low-level</a:t>
            </a:r>
            <a:r>
              <a:rPr lang="fr-FR" dirty="0"/>
              <a:t> </a:t>
            </a:r>
            <a:r>
              <a:rPr lang="fr-FR" dirty="0" err="1"/>
              <a:t>events</a:t>
            </a:r>
            <a:r>
              <a:rPr lang="fr-FR" dirty="0"/>
              <a:t> et les </a:t>
            </a:r>
            <a:r>
              <a:rPr lang="fr-FR" dirty="0" err="1"/>
              <a:t>semantic</a:t>
            </a:r>
            <a:r>
              <a:rPr lang="fr-FR" dirty="0"/>
              <a:t> </a:t>
            </a:r>
            <a:r>
              <a:rPr lang="fr-FR" dirty="0" err="1"/>
              <a:t>events</a:t>
            </a:r>
            <a:endParaRPr lang="fr-FR" dirty="0"/>
          </a:p>
          <a:p>
            <a:r>
              <a:rPr lang="fr-FR" dirty="0"/>
              <a:t>Les événements liés à la fenêtre-système comme les événements venant directement de l’utilisateur (</a:t>
            </a:r>
            <a:r>
              <a:rPr lang="fr-FR" dirty="0" err="1"/>
              <a:t>MouseEvent</a:t>
            </a:r>
            <a:r>
              <a:rPr lang="fr-FR" dirty="0"/>
              <a:t>, </a:t>
            </a:r>
            <a:r>
              <a:rPr lang="fr-FR" dirty="0" err="1"/>
              <a:t>KeyEvent</a:t>
            </a:r>
            <a:r>
              <a:rPr lang="fr-FR" dirty="0"/>
              <a:t> </a:t>
            </a:r>
            <a:r>
              <a:rPr lang="fr-FR" dirty="0" err="1"/>
              <a:t>etc</a:t>
            </a:r>
            <a:r>
              <a:rPr lang="fr-FR" dirty="0"/>
              <a:t>) sont catégorisés comme de </a:t>
            </a:r>
            <a:r>
              <a:rPr lang="fr-FR" dirty="0" err="1"/>
              <a:t>low-level</a:t>
            </a:r>
            <a:r>
              <a:rPr lang="fr-FR" dirty="0"/>
              <a:t> </a:t>
            </a:r>
            <a:r>
              <a:rPr lang="fr-FR" dirty="0" err="1"/>
              <a:t>events</a:t>
            </a:r>
            <a:endParaRPr lang="fr-FR" dirty="0"/>
          </a:p>
          <a:p>
            <a:r>
              <a:rPr lang="fr-FR" dirty="0"/>
              <a:t>Par ailleurs, la </a:t>
            </a:r>
            <a:r>
              <a:rPr lang="fr-FR" dirty="0" err="1"/>
              <a:t>reception</a:t>
            </a:r>
            <a:r>
              <a:rPr lang="fr-FR" dirty="0"/>
              <a:t> des données venant de la base de données vers une </a:t>
            </a:r>
            <a:r>
              <a:rPr lang="fr-FR" dirty="0" err="1"/>
              <a:t>JTable</a:t>
            </a:r>
            <a:r>
              <a:rPr lang="fr-FR" dirty="0"/>
              <a:t> qui déclenche un événement de mise à jour est </a:t>
            </a:r>
            <a:r>
              <a:rPr lang="fr-FR" dirty="0" err="1"/>
              <a:t>categorisée</a:t>
            </a:r>
            <a:r>
              <a:rPr lang="fr-FR" dirty="0"/>
              <a:t> dans le </a:t>
            </a:r>
            <a:r>
              <a:rPr lang="fr-FR" dirty="0" err="1"/>
              <a:t>semantic</a:t>
            </a:r>
            <a:r>
              <a:rPr lang="fr-FR" dirty="0"/>
              <a:t> </a:t>
            </a:r>
            <a:r>
              <a:rPr lang="fr-FR" dirty="0" err="1"/>
              <a:t>events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8012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SWING : Les événements : </a:t>
            </a:r>
            <a:r>
              <a:rPr lang="fr-FR" sz="2700" dirty="0"/>
              <a:t>Les </a:t>
            </a:r>
            <a:r>
              <a:rPr lang="fr-FR" sz="2700" dirty="0" err="1"/>
              <a:t>Listeners</a:t>
            </a:r>
            <a:r>
              <a:rPr lang="fr-FR" sz="2700" dirty="0"/>
              <a:t> et les Adaptateurs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listners</a:t>
            </a:r>
            <a:r>
              <a:rPr lang="fr-FR" dirty="0"/>
              <a:t> sont des interfaces qu’il faut implémenter pour gérer les événements. Toutes les méthodes doivent obligatoirement être implémentées</a:t>
            </a:r>
          </a:p>
          <a:p>
            <a:r>
              <a:rPr lang="fr-FR" dirty="0"/>
              <a:t>Les adaptateurs : pour éviter d’avoir des méthodes vides, on peut hériter des </a:t>
            </a:r>
            <a:r>
              <a:rPr lang="fr-FR" dirty="0" err="1"/>
              <a:t>adapteurs</a:t>
            </a:r>
            <a:r>
              <a:rPr lang="fr-FR" dirty="0"/>
              <a:t> (qui sont des implémentations des interfaces </a:t>
            </a:r>
            <a:r>
              <a:rPr lang="fr-FR" dirty="0" err="1"/>
              <a:t>listeners</a:t>
            </a:r>
            <a:r>
              <a:rPr lang="fr-FR" dirty="0"/>
              <a:t>) et redéfinir seulement les méthodes qui nous intéressent.</a:t>
            </a:r>
          </a:p>
        </p:txBody>
      </p:sp>
    </p:spTree>
    <p:extLst>
      <p:ext uri="{BB962C8B-B14F-4D97-AF65-F5344CB8AC3E}">
        <p14:creationId xmlns:p14="http://schemas.microsoft.com/office/powerpoint/2010/main" val="365986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68430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Exemple :</a:t>
            </a:r>
          </a:p>
          <a:p>
            <a:pPr marL="0" indent="0">
              <a:buNone/>
            </a:pPr>
            <a:r>
              <a:rPr lang="fr-FR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btn1.addMouseListener(new </a:t>
            </a:r>
            <a:r>
              <a:rPr lang="fr-FR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MouseAdapter</a:t>
            </a:r>
            <a:r>
              <a:rPr lang="fr-FR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fr-FR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public </a:t>
            </a:r>
            <a:r>
              <a:rPr lang="fr-FR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mouseClicked</a:t>
            </a:r>
            <a:r>
              <a:rPr lang="fr-FR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lang="fr-FR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e) {...//code ici }</a:t>
            </a:r>
          </a:p>
          <a:p>
            <a:pPr marL="0" indent="0">
              <a:buNone/>
            </a:pPr>
            <a:r>
              <a:rPr lang="fr-FR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marL="0" indent="0">
              <a:buNone/>
            </a:pPr>
            <a:r>
              <a:rPr lang="fr-FR" dirty="0"/>
              <a:t>À la place de :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btn1.addMouseListener(new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MouseListener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public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mouseClicked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e) {{...//code ici }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public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mousePressed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e) {}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public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mouseReleased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e) {}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public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mouseEntered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e) {}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public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mouseExited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e) {}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2118304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33744"/>
          </a:xfrm>
        </p:spPr>
        <p:txBody>
          <a:bodyPr>
            <a:normAutofit/>
          </a:bodyPr>
          <a:lstStyle/>
          <a:p>
            <a:r>
              <a:rPr lang="fr-FR" dirty="0"/>
              <a:t>Exercice 1 : Convertisseur de </a:t>
            </a:r>
            <a:r>
              <a:rPr lang="fr-FR" dirty="0" err="1"/>
              <a:t>monaie</a:t>
            </a:r>
            <a:r>
              <a:rPr lang="fr-FR" dirty="0"/>
              <a:t> (Dollars vers Francs Congolais)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40797" t="38481" r="38722" b="42233"/>
          <a:stretch/>
        </p:blipFill>
        <p:spPr>
          <a:xfrm>
            <a:off x="2782390" y="2808513"/>
            <a:ext cx="4860836" cy="257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30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Dirigé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94110"/>
          </a:xfrm>
        </p:spPr>
        <p:txBody>
          <a:bodyPr>
            <a:normAutofit/>
          </a:bodyPr>
          <a:lstStyle/>
          <a:p>
            <a:r>
              <a:rPr lang="fr-FR" dirty="0"/>
              <a:t>Se basant sur l’exercice qu’on vient de faire, Compléter les événements sur les menus, les champs de saisie, avec possibilité de sauvegarder l’historique dans un fichier et l’afficher dans une </a:t>
            </a:r>
            <a:r>
              <a:rPr lang="fr-FR" dirty="0" err="1"/>
              <a:t>JTextArea</a:t>
            </a:r>
            <a:r>
              <a:rPr lang="fr-FR" dirty="0"/>
              <a:t> sur un </a:t>
            </a:r>
            <a:r>
              <a:rPr lang="fr-FR" dirty="0" err="1"/>
              <a:t>Jdialog</a:t>
            </a:r>
            <a:r>
              <a:rPr lang="fr-FR" dirty="0"/>
              <a:t>. </a:t>
            </a:r>
          </a:p>
          <a:p>
            <a:pPr marL="0" indent="0">
              <a:buNone/>
            </a:pPr>
            <a:r>
              <a:rPr lang="fr-FR" dirty="0"/>
              <a:t>Exemple de création d’un </a:t>
            </a:r>
            <a:r>
              <a:rPr lang="fr-FR" dirty="0" err="1"/>
              <a:t>JDialog</a:t>
            </a:r>
            <a:r>
              <a:rPr lang="fr-FR" dirty="0"/>
              <a:t> qui contient un </a:t>
            </a:r>
            <a:r>
              <a:rPr lang="fr-FR" dirty="0" err="1"/>
              <a:t>TextArea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JDialog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historique=new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JDialog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frame,"Exemple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JTextArea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=new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JTextArea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(10, 10);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historique.getContentPane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historique.pack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historique.setLocationRelativeTo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(frame);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historique.setVisible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3226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SWING : Utilisation de l’Assistant </a:t>
            </a:r>
            <a:r>
              <a:rPr lang="fr-FR" dirty="0" err="1"/>
              <a:t>Netbeans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Refaire cet exercice avec </a:t>
            </a:r>
            <a:r>
              <a:rPr lang="fr-FR"/>
              <a:t>l’assistant de </a:t>
            </a:r>
            <a:r>
              <a:rPr lang="fr-FR" dirty="0" err="1"/>
              <a:t>netbeans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493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2447" y="2009433"/>
            <a:ext cx="5405347" cy="453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à </a:t>
            </a:r>
            <a:r>
              <a:rPr lang="fr-FR" dirty="0" err="1"/>
              <a:t>JavaFX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JavaFX</a:t>
            </a:r>
            <a:r>
              <a:rPr lang="fr-FR" dirty="0"/>
              <a:t> est une bibliothèque graphique intégrée dans le JRE et le JDK de Java. Oracle la décrit comme « The Rich Client Platform », c'est-à-dire qu'elle permet de réaliser des interfaces graphiques évoluées et modernes grâce à de nombreuses fonctionnalités, telles que les animations, les effets, la 3D, l'audio, la vidéo, etc.</a:t>
            </a:r>
          </a:p>
          <a:p>
            <a:r>
              <a:rPr lang="fr-FR" dirty="0"/>
              <a:t>Il est conçu pour fournir une plate-forme Java UI légère et à accélération matérielle pour les applications d'entreprise</a:t>
            </a:r>
          </a:p>
          <a:p>
            <a:r>
              <a:rPr lang="fr-FR" dirty="0" err="1"/>
              <a:t>JavaFx</a:t>
            </a:r>
            <a:r>
              <a:rPr lang="fr-FR" dirty="0"/>
              <a:t> est multiplateforme : on peut y produire des applications mobiles, embarquées, web et desktop.</a:t>
            </a:r>
          </a:p>
        </p:txBody>
      </p:sp>
    </p:spTree>
    <p:extLst>
      <p:ext uri="{BB962C8B-B14F-4D97-AF65-F5344CB8AC3E}">
        <p14:creationId xmlns:p14="http://schemas.microsoft.com/office/powerpoint/2010/main" val="873641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et Avantages de </a:t>
            </a:r>
            <a:r>
              <a:rPr lang="fr-FR" dirty="0" err="1"/>
              <a:t>JavaFX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3509" y="1998617"/>
            <a:ext cx="11207931" cy="4702628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API Java pour </a:t>
            </a:r>
            <a:r>
              <a:rPr lang="fr-FR" dirty="0" err="1"/>
              <a:t>JavaFX</a:t>
            </a:r>
            <a:r>
              <a:rPr lang="fr-FR" dirty="0"/>
              <a:t>. Les applications </a:t>
            </a:r>
            <a:r>
              <a:rPr lang="fr-FR" dirty="0" err="1"/>
              <a:t>JavaFX</a:t>
            </a:r>
            <a:r>
              <a:rPr lang="fr-FR" dirty="0"/>
              <a:t> 2.0 sont complètement développées en Java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developpeurs</a:t>
            </a:r>
            <a:r>
              <a:rPr lang="fr-FR" dirty="0"/>
              <a:t> peuvent exploiter des milliers de bibliothèques Java existantes</a:t>
            </a:r>
          </a:p>
          <a:p>
            <a:r>
              <a:rPr lang="fr-FR" dirty="0"/>
              <a:t>Moteur de rendu Web</a:t>
            </a:r>
          </a:p>
          <a:p>
            <a:pPr lvl="1"/>
            <a:r>
              <a:rPr lang="fr-FR" dirty="0"/>
              <a:t>Associez de manière transparente les capacités Java natives et les capacités dynamiques des technologies Web dans vos applications</a:t>
            </a:r>
          </a:p>
          <a:p>
            <a:r>
              <a:rPr lang="fr-FR" dirty="0"/>
              <a:t>Intégration transparente dans les applications Swing</a:t>
            </a:r>
          </a:p>
          <a:p>
            <a:pPr lvl="1"/>
            <a:r>
              <a:rPr lang="fr-FR" dirty="0"/>
              <a:t>Les applications Swing existantes peuvent être facilement mises à jour avec les nouvelles fonctionnalités </a:t>
            </a:r>
            <a:r>
              <a:rPr lang="fr-FR" dirty="0" err="1"/>
              <a:t>JavaFX</a:t>
            </a:r>
            <a:r>
              <a:rPr lang="fr-FR" dirty="0"/>
              <a:t>, telles que l'API graphique riche, la lecture multimédia et le contenu Web intégré</a:t>
            </a:r>
          </a:p>
          <a:p>
            <a:r>
              <a:rPr lang="fr-FR" dirty="0"/>
              <a:t>Pipeline graphique accéléré à haute performance</a:t>
            </a:r>
          </a:p>
          <a:p>
            <a:pPr lvl="1"/>
            <a:r>
              <a:rPr lang="fr-FR" dirty="0"/>
              <a:t>Les applications </a:t>
            </a:r>
            <a:r>
              <a:rPr lang="fr-FR" dirty="0" err="1"/>
              <a:t>JavaFX</a:t>
            </a:r>
            <a:r>
              <a:rPr lang="fr-FR" dirty="0"/>
              <a:t> dotées de visualisations de données et d'interfaces utilisateur complexes peuvent exploiter les cartes graphiques modernes pour des performances optimales</a:t>
            </a:r>
          </a:p>
          <a:p>
            <a:r>
              <a:rPr lang="fr-FR" dirty="0"/>
              <a:t>Moteur multimédia hautes performances</a:t>
            </a:r>
          </a:p>
          <a:p>
            <a:r>
              <a:rPr lang="fr-FR" dirty="0"/>
              <a:t>Plus de 60 graphiques, formes et composants de mise en page, facilement personnalisables grâce à l'utilisation de feuilles de style en cascade (CSS).</a:t>
            </a:r>
          </a:p>
          <a:p>
            <a:r>
              <a:rPr lang="fr-FR" dirty="0"/>
              <a:t>Déploiement omniprésent via Java </a:t>
            </a:r>
            <a:r>
              <a:rPr lang="fr-FR" dirty="0" err="1"/>
              <a:t>Runtime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 (JRE)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377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Dessiner avec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Les objets de Graphics et Graphics2D : ces objets gèrent l’affichage ou le contexte graphique de Java</a:t>
            </a:r>
          </a:p>
          <a:p>
            <a:r>
              <a:rPr lang="fr-FR" dirty="0"/>
              <a:t>Ces objets contiennent les informations sous forme d’état de dessin :</a:t>
            </a:r>
          </a:p>
          <a:p>
            <a:pPr lvl="1"/>
            <a:r>
              <a:rPr lang="fr-FR" dirty="0"/>
              <a:t>la zone de dessin (le composant), pour les méthodes </a:t>
            </a:r>
            <a:r>
              <a:rPr lang="fr-FR" dirty="0" err="1"/>
              <a:t>draw</a:t>
            </a:r>
            <a:r>
              <a:rPr lang="fr-FR" dirty="0"/>
              <a:t>*() et </a:t>
            </a:r>
            <a:r>
              <a:rPr lang="fr-FR" dirty="0" err="1"/>
              <a:t>fill</a:t>
            </a:r>
            <a:r>
              <a:rPr lang="fr-FR" dirty="0"/>
              <a:t>*()</a:t>
            </a:r>
          </a:p>
          <a:p>
            <a:pPr lvl="1"/>
            <a:r>
              <a:rPr lang="fr-FR" dirty="0"/>
              <a:t>une éventuelle translation d'origine</a:t>
            </a:r>
          </a:p>
          <a:p>
            <a:pPr lvl="1"/>
            <a:r>
              <a:rPr lang="fr-FR" dirty="0"/>
              <a:t>le rectangle de découpe (</a:t>
            </a:r>
            <a:r>
              <a:rPr lang="fr-FR" dirty="0" err="1"/>
              <a:t>clipping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la couleur courante</a:t>
            </a:r>
          </a:p>
          <a:p>
            <a:pPr lvl="1"/>
            <a:r>
              <a:rPr lang="fr-FR" dirty="0"/>
              <a:t>la fonte courante</a:t>
            </a:r>
          </a:p>
          <a:p>
            <a:pPr lvl="1"/>
            <a:r>
              <a:rPr lang="fr-FR" dirty="0"/>
              <a:t>l'opération de dessin</a:t>
            </a:r>
          </a:p>
          <a:p>
            <a:pPr lvl="1"/>
            <a:r>
              <a:rPr lang="fr-FR" dirty="0"/>
              <a:t>la couleur</a:t>
            </a:r>
          </a:p>
        </p:txBody>
      </p:sp>
    </p:spTree>
    <p:extLst>
      <p:ext uri="{BB962C8B-B14F-4D97-AF65-F5344CB8AC3E}">
        <p14:creationId xmlns:p14="http://schemas.microsoft.com/office/powerpoint/2010/main" val="4110741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DC57-7918-46D5-8F09-45873E90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packages de base de </a:t>
            </a:r>
            <a:r>
              <a:rPr lang="fr-FR" dirty="0" err="1"/>
              <a:t>JavaFx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4E711-0CBF-429F-816E-D1A408B41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b="1" dirty="0" err="1"/>
              <a:t>javafx.animation</a:t>
            </a:r>
            <a:r>
              <a:rPr lang="fr-FR" dirty="0"/>
              <a:t> : Contient les classes pour l’</a:t>
            </a:r>
            <a:r>
              <a:rPr lang="fr-FR" dirty="0" err="1"/>
              <a:t>annimation</a:t>
            </a:r>
            <a:r>
              <a:rPr lang="fr-FR" dirty="0"/>
              <a:t> comme  </a:t>
            </a:r>
            <a:r>
              <a:rPr lang="fr-FR" dirty="0" err="1"/>
              <a:t>fill</a:t>
            </a:r>
            <a:r>
              <a:rPr lang="fr-FR" dirty="0"/>
              <a:t>, fade, </a:t>
            </a:r>
            <a:r>
              <a:rPr lang="fr-FR" dirty="0" err="1"/>
              <a:t>rotate</a:t>
            </a:r>
            <a:r>
              <a:rPr lang="fr-FR" dirty="0"/>
              <a:t>, </a:t>
            </a:r>
            <a:r>
              <a:rPr lang="fr-FR" dirty="0" err="1"/>
              <a:t>scale</a:t>
            </a:r>
            <a:r>
              <a:rPr lang="fr-FR" dirty="0"/>
              <a:t> and translation à appliquer sur les </a:t>
            </a:r>
            <a:r>
              <a:rPr lang="fr-FR" dirty="0" err="1"/>
              <a:t>noeuds</a:t>
            </a:r>
            <a:r>
              <a:rPr lang="fr-FR" dirty="0"/>
              <a:t>.</a:t>
            </a:r>
          </a:p>
          <a:p>
            <a:r>
              <a:rPr lang="fr-FR" b="1" dirty="0" err="1"/>
              <a:t>javafx.application</a:t>
            </a:r>
            <a:r>
              <a:rPr lang="fr-FR" dirty="0"/>
              <a:t> : Contient les classes liées au cycle de vie des applications </a:t>
            </a:r>
            <a:r>
              <a:rPr lang="fr-FR" dirty="0" err="1"/>
              <a:t>JavaFx</a:t>
            </a:r>
            <a:r>
              <a:rPr lang="fr-FR" dirty="0"/>
              <a:t>.</a:t>
            </a:r>
          </a:p>
          <a:p>
            <a:r>
              <a:rPr lang="fr-FR" b="1" dirty="0"/>
              <a:t>javafx.css :</a:t>
            </a:r>
            <a:r>
              <a:rPr lang="fr-FR" dirty="0"/>
              <a:t> Contient les classes pour gérer les feuilles de style CSS des applications graphiques. </a:t>
            </a:r>
          </a:p>
          <a:p>
            <a:r>
              <a:rPr lang="fr-FR" b="1" dirty="0" err="1"/>
              <a:t>javafx.event</a:t>
            </a:r>
            <a:r>
              <a:rPr lang="fr-FR" dirty="0"/>
              <a:t> : Contient les classes pour la gestion des événements. </a:t>
            </a:r>
          </a:p>
          <a:p>
            <a:r>
              <a:rPr lang="fr-FR" b="1" dirty="0" err="1"/>
              <a:t>javafx.geometry</a:t>
            </a:r>
            <a:r>
              <a:rPr lang="fr-FR" dirty="0"/>
              <a:t> : Contient les classes pour la gestion des objets graphiques 2D.</a:t>
            </a:r>
          </a:p>
          <a:p>
            <a:r>
              <a:rPr lang="fr-FR" b="1" dirty="0" err="1"/>
              <a:t>javafx.stage</a:t>
            </a:r>
            <a:r>
              <a:rPr lang="fr-FR" dirty="0"/>
              <a:t> : Contient les conteneurs de haut niveau pour Application .</a:t>
            </a:r>
          </a:p>
          <a:p>
            <a:r>
              <a:rPr lang="fr-FR" b="1" dirty="0" err="1"/>
              <a:t>javafx.scene</a:t>
            </a:r>
            <a:r>
              <a:rPr lang="fr-FR" dirty="0"/>
              <a:t> : Contient les classes et interfaces du </a:t>
            </a:r>
            <a:r>
              <a:rPr lang="fr-FR" dirty="0" err="1"/>
              <a:t>Scene</a:t>
            </a:r>
            <a:r>
              <a:rPr lang="fr-FR" dirty="0"/>
              <a:t> graph. Il contient également les packages comme </a:t>
            </a:r>
            <a:r>
              <a:rPr lang="fr-FR" dirty="0" err="1"/>
              <a:t>canvas</a:t>
            </a:r>
            <a:r>
              <a:rPr lang="fr-FR" dirty="0"/>
              <a:t>, chart, control, </a:t>
            </a:r>
            <a:r>
              <a:rPr lang="fr-FR" dirty="0" err="1"/>
              <a:t>effect</a:t>
            </a:r>
            <a:r>
              <a:rPr lang="fr-FR" dirty="0"/>
              <a:t>, image, input, </a:t>
            </a:r>
            <a:r>
              <a:rPr lang="fr-FR" dirty="0" err="1"/>
              <a:t>layout</a:t>
            </a:r>
            <a:r>
              <a:rPr lang="fr-FR" dirty="0"/>
              <a:t>, media, </a:t>
            </a:r>
            <a:r>
              <a:rPr lang="fr-FR" dirty="0" err="1"/>
              <a:t>paint</a:t>
            </a:r>
            <a:r>
              <a:rPr lang="fr-FR" dirty="0"/>
              <a:t>, </a:t>
            </a:r>
            <a:r>
              <a:rPr lang="fr-FR" dirty="0" err="1"/>
              <a:t>shape</a:t>
            </a:r>
            <a:r>
              <a:rPr lang="fr-FR" dirty="0"/>
              <a:t>, </a:t>
            </a:r>
            <a:r>
              <a:rPr lang="fr-FR" dirty="0" err="1"/>
              <a:t>text</a:t>
            </a:r>
            <a:r>
              <a:rPr lang="fr-FR" dirty="0"/>
              <a:t>, </a:t>
            </a:r>
            <a:r>
              <a:rPr lang="fr-FR" dirty="0" err="1"/>
              <a:t>transform</a:t>
            </a:r>
            <a:r>
              <a:rPr lang="fr-FR" dirty="0"/>
              <a:t>, web, etc. </a:t>
            </a:r>
          </a:p>
        </p:txBody>
      </p:sp>
    </p:spTree>
    <p:extLst>
      <p:ext uri="{BB962C8B-B14F-4D97-AF65-F5344CB8AC3E}">
        <p14:creationId xmlns:p14="http://schemas.microsoft.com/office/powerpoint/2010/main" val="489040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EC7E-E13A-4653-8CF6-9CDE434B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 </a:t>
            </a:r>
            <a:r>
              <a:rPr lang="fr-FR" dirty="0" err="1"/>
              <a:t>JavaFx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186E84-0845-4330-9B89-7562376CB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504" y="2053353"/>
            <a:ext cx="7527235" cy="453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45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8459-78D6-41EF-B6DC-24CD0274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 </a:t>
            </a:r>
            <a:r>
              <a:rPr lang="fr-FR" dirty="0" err="1"/>
              <a:t>JavaFx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BF09A-8CCF-4D36-AE3E-21DDFA85B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 err="1"/>
              <a:t>Scene</a:t>
            </a:r>
            <a:r>
              <a:rPr lang="fr-FR" dirty="0"/>
              <a:t> Graph</a:t>
            </a:r>
          </a:p>
          <a:p>
            <a:pPr lvl="1"/>
            <a:r>
              <a:rPr lang="fr-FR" dirty="0"/>
              <a:t>C’est le point d’encrage des applications graphiques</a:t>
            </a:r>
          </a:p>
          <a:p>
            <a:pPr lvl="1"/>
            <a:r>
              <a:rPr lang="fr-FR" dirty="0"/>
              <a:t>Il contient les éléments de l’application </a:t>
            </a:r>
            <a:r>
              <a:rPr lang="fr-FR" dirty="0" err="1"/>
              <a:t>representés</a:t>
            </a:r>
            <a:r>
              <a:rPr lang="fr-FR" dirty="0"/>
              <a:t> sous forme des nœuds.</a:t>
            </a:r>
          </a:p>
          <a:p>
            <a:pPr lvl="2"/>
            <a:r>
              <a:rPr lang="fr-FR" dirty="0"/>
              <a:t>Un nœud peut être un objet graphique 2D ou 3D(cercle, triangle,…) , un contrôle UI (bouton, liste, </a:t>
            </a:r>
            <a:r>
              <a:rPr lang="fr-FR" dirty="0" err="1"/>
              <a:t>combobox</a:t>
            </a:r>
            <a:r>
              <a:rPr lang="fr-FR" dirty="0"/>
              <a:t>…), un Conteneur (Border Pane, </a:t>
            </a:r>
            <a:r>
              <a:rPr lang="fr-FR" dirty="0" err="1"/>
              <a:t>Grid</a:t>
            </a:r>
            <a:r>
              <a:rPr lang="fr-FR" dirty="0"/>
              <a:t> Pane…) ou un élément multimédia (audio, </a:t>
            </a:r>
            <a:r>
              <a:rPr lang="fr-FR" dirty="0" err="1"/>
              <a:t>video</a:t>
            </a:r>
            <a:r>
              <a:rPr lang="fr-FR" dirty="0"/>
              <a:t> ou image).</a:t>
            </a:r>
          </a:p>
          <a:p>
            <a:pPr lvl="1"/>
            <a:r>
              <a:rPr lang="fr-FR" dirty="0"/>
              <a:t>La collection de ces nœuds constitue un </a:t>
            </a:r>
            <a:r>
              <a:rPr lang="fr-FR" dirty="0" err="1"/>
              <a:t>Scene</a:t>
            </a:r>
            <a:r>
              <a:rPr lang="fr-FR" dirty="0"/>
              <a:t> Graph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Quantum Toolkit</a:t>
            </a:r>
          </a:p>
          <a:p>
            <a:pPr lvl="1"/>
            <a:r>
              <a:rPr lang="fr-FR" dirty="0"/>
              <a:t>C’est l’abstraction des éléments graphiques de bas niveau du p</a:t>
            </a:r>
            <a:r>
              <a:rPr lang="en-US" dirty="0" err="1"/>
              <a:t>rism</a:t>
            </a:r>
            <a:r>
              <a:rPr lang="en-US" dirty="0"/>
              <a:t>, Glass, Media Engine, et Web Engine</a:t>
            </a:r>
          </a:p>
          <a:p>
            <a:pPr lvl="1"/>
            <a:r>
              <a:rPr lang="fr-FR" dirty="0"/>
              <a:t>Il lie </a:t>
            </a:r>
            <a:r>
              <a:rPr lang="fr-FR" dirty="0" err="1"/>
              <a:t>prism</a:t>
            </a:r>
            <a:r>
              <a:rPr lang="fr-FR" dirty="0"/>
              <a:t> et GWT pour les rendre disponible et accessible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Et autres</a:t>
            </a:r>
          </a:p>
        </p:txBody>
      </p:sp>
    </p:spTree>
    <p:extLst>
      <p:ext uri="{BB962C8B-B14F-4D97-AF65-F5344CB8AC3E}">
        <p14:creationId xmlns:p14="http://schemas.microsoft.com/office/powerpoint/2010/main" val="1527745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1AE6-7AFA-4FDD-86F3-7E003AFB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base d’une Application </a:t>
            </a:r>
            <a:r>
              <a:rPr lang="fr-FR" dirty="0" err="1"/>
              <a:t>JavaFx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08E06-7EDE-46F3-879A-34306EA46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065035" cy="3599316"/>
          </a:xfrm>
        </p:spPr>
        <p:txBody>
          <a:bodyPr>
            <a:normAutofit/>
          </a:bodyPr>
          <a:lstStyle/>
          <a:p>
            <a:r>
              <a:rPr lang="fr-FR" dirty="0" err="1"/>
              <a:t>Elements</a:t>
            </a:r>
            <a:r>
              <a:rPr lang="fr-FR" dirty="0"/>
              <a:t> indispensables :</a:t>
            </a:r>
          </a:p>
          <a:p>
            <a:pPr lvl="1"/>
            <a:r>
              <a:rPr lang="fr-FR" dirty="0"/>
              <a:t>Stage : Comparable au </a:t>
            </a:r>
            <a:r>
              <a:rPr lang="fr-FR" dirty="0" err="1"/>
              <a:t>Jframe</a:t>
            </a:r>
            <a:r>
              <a:rPr lang="fr-FR" dirty="0"/>
              <a:t> de Swing, il est le conteneur de tous les autres éléments. </a:t>
            </a:r>
            <a:r>
              <a:rPr lang="en-US" dirty="0"/>
              <a:t>Un </a:t>
            </a:r>
            <a:r>
              <a:rPr lang="en-US" dirty="0" err="1"/>
              <a:t>st</a:t>
            </a:r>
            <a:r>
              <a:rPr lang="fr-FR" dirty="0" err="1"/>
              <a:t>age</a:t>
            </a:r>
            <a:r>
              <a:rPr lang="fr-FR" dirty="0"/>
              <a:t> primaire est créé par la </a:t>
            </a:r>
            <a:r>
              <a:rPr lang="fr-FR" dirty="0" err="1"/>
              <a:t>plateforme,passé</a:t>
            </a:r>
            <a:r>
              <a:rPr lang="fr-FR" dirty="0"/>
              <a:t> à la méthode start et sur lequel on appelle la méthode show pour afficher les éléments.</a:t>
            </a:r>
          </a:p>
          <a:p>
            <a:pPr lvl="1"/>
            <a:r>
              <a:rPr lang="fr-FR" dirty="0" err="1"/>
              <a:t>Scene</a:t>
            </a:r>
            <a:r>
              <a:rPr lang="fr-FR" dirty="0"/>
              <a:t> : contient </a:t>
            </a:r>
            <a:r>
              <a:rPr lang="fr-FR" dirty="0" err="1"/>
              <a:t>led</a:t>
            </a:r>
            <a:r>
              <a:rPr lang="fr-FR" dirty="0"/>
              <a:t> éléments physiques ou les nœuds.</a:t>
            </a:r>
          </a:p>
          <a:p>
            <a:pPr lvl="1"/>
            <a:r>
              <a:rPr lang="fr-FR" dirty="0" err="1"/>
              <a:t>Nodes</a:t>
            </a:r>
            <a:r>
              <a:rPr lang="fr-FR" dirty="0"/>
              <a:t>(Nœuds) : les éléments graphiques</a:t>
            </a: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88542-3E1B-4877-8AF0-A14E2DA7D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11"/>
          <a:stretch/>
        </p:blipFill>
        <p:spPr>
          <a:xfrm>
            <a:off x="6745357" y="2244108"/>
            <a:ext cx="4135138" cy="409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89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1A90-F928-4D28-B153-7D3EA3B0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base d’une Application </a:t>
            </a:r>
            <a:r>
              <a:rPr lang="fr-FR" dirty="0" err="1"/>
              <a:t>JavaFx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75C40-4443-47D6-82E1-C80689208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classe principale doit hériter de la classe Application et redéfinir la méthode start(). </a:t>
            </a:r>
          </a:p>
          <a:p>
            <a:r>
              <a:rPr lang="fr-FR" dirty="0"/>
              <a:t>Méthodes du cycle de vie:</a:t>
            </a:r>
          </a:p>
          <a:p>
            <a:pPr lvl="1"/>
            <a:r>
              <a:rPr lang="fr-FR" dirty="0"/>
              <a:t>Init </a:t>
            </a:r>
          </a:p>
          <a:p>
            <a:pPr lvl="1"/>
            <a:r>
              <a:rPr lang="fr-FR" dirty="0"/>
              <a:t>Start : obligatoirement </a:t>
            </a:r>
            <a:r>
              <a:rPr lang="fr-FR" dirty="0" err="1"/>
              <a:t>redefinie</a:t>
            </a:r>
            <a:r>
              <a:rPr lang="fr-FR" dirty="0"/>
              <a:t> par la classe principale.</a:t>
            </a:r>
          </a:p>
          <a:p>
            <a:pPr lvl="1"/>
            <a:r>
              <a:rPr lang="fr-FR" dirty="0"/>
              <a:t>stop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1868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base d’une Application </a:t>
            </a:r>
            <a:r>
              <a:rPr lang="fr-FR" dirty="0" err="1"/>
              <a:t>JavaFx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Comme toute application Java, une application </a:t>
            </a:r>
            <a:r>
              <a:rPr lang="fr-FR" dirty="0" err="1"/>
              <a:t>JavaFX</a:t>
            </a:r>
            <a:r>
              <a:rPr lang="fr-FR" dirty="0"/>
              <a:t> a besoin d'un point d'entrée. Il s'agit d'une classe étendant la classe </a:t>
            </a:r>
            <a:r>
              <a:rPr lang="fr-FR" dirty="0" err="1"/>
              <a:t>javafx.application.Application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Cette classe définit le cycle de vie d'une application </a:t>
            </a:r>
            <a:r>
              <a:rPr lang="fr-FR" dirty="0" err="1"/>
              <a:t>JavaFX</a:t>
            </a:r>
            <a:r>
              <a:rPr lang="fr-FR" dirty="0"/>
              <a:t> :</a:t>
            </a:r>
          </a:p>
          <a:p>
            <a:r>
              <a:rPr lang="fr-FR" dirty="0"/>
              <a:t>au lancement de l'application, la méthode </a:t>
            </a:r>
            <a:r>
              <a:rPr lang="fr-FR" dirty="0" err="1"/>
              <a:t>launch</a:t>
            </a:r>
            <a:r>
              <a:rPr lang="fr-FR" dirty="0"/>
              <a:t>() doit être appelée ;</a:t>
            </a:r>
          </a:p>
          <a:p>
            <a:r>
              <a:rPr lang="fr-FR" dirty="0"/>
              <a:t>cette méthode appelle la méthode </a:t>
            </a:r>
            <a:r>
              <a:rPr lang="fr-FR" dirty="0" err="1"/>
              <a:t>init</a:t>
            </a:r>
            <a:r>
              <a:rPr lang="fr-FR" dirty="0"/>
              <a:t>() ;</a:t>
            </a:r>
          </a:p>
          <a:p>
            <a:r>
              <a:rPr lang="fr-FR" dirty="0"/>
              <a:t>puis la méthode </a:t>
            </a:r>
            <a:r>
              <a:rPr lang="fr-FR" dirty="0" err="1"/>
              <a:t>start</a:t>
            </a:r>
            <a:r>
              <a:rPr lang="fr-FR" dirty="0"/>
              <a:t>() obligatoirement implémentée par le client ;</a:t>
            </a:r>
          </a:p>
          <a:p>
            <a:r>
              <a:rPr lang="fr-FR" dirty="0"/>
              <a:t>une boucle est lancée pour gérer les événements ;</a:t>
            </a:r>
          </a:p>
          <a:p>
            <a:r>
              <a:rPr lang="fr-FR" dirty="0"/>
              <a:t>si un signal d'exit est lancé, la méthode stop() est appelée.</a:t>
            </a:r>
          </a:p>
          <a:p>
            <a:pPr marL="0" indent="0">
              <a:buNone/>
            </a:pPr>
            <a:r>
              <a:rPr lang="fr-FR" dirty="0"/>
              <a:t>La classe abstraite Application fournit déjà des implémentations pour les méthodes </a:t>
            </a:r>
            <a:r>
              <a:rPr lang="fr-FR" dirty="0" err="1"/>
              <a:t>init</a:t>
            </a:r>
            <a:r>
              <a:rPr lang="fr-FR" dirty="0"/>
              <a:t>() et stop() qui ne font rien. Seule la méthode </a:t>
            </a:r>
            <a:r>
              <a:rPr lang="fr-FR" dirty="0" err="1"/>
              <a:t>start</a:t>
            </a:r>
            <a:r>
              <a:rPr lang="fr-FR" dirty="0"/>
              <a:t>() doit être implémentée obligatoirement.</a:t>
            </a:r>
          </a:p>
        </p:txBody>
      </p:sp>
    </p:spTree>
    <p:extLst>
      <p:ext uri="{BB962C8B-B14F-4D97-AF65-F5344CB8AC3E}">
        <p14:creationId xmlns:p14="http://schemas.microsoft.com/office/powerpoint/2010/main" val="509904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JavaFx</a:t>
            </a:r>
            <a:r>
              <a:rPr lang="fr-FR" dirty="0"/>
              <a:t>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javafx.application.Application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javafx.stage.Stage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MyFirstJavaFxApp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Application {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(Stage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primaryStage.setWidth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(1024);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primaryStage.setHeight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(968);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primaryStage.setTitle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Exemple 1");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primaryStage.show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0564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Concepts de </a:t>
            </a:r>
            <a:r>
              <a:rPr lang="fr-FR" dirty="0" err="1"/>
              <a:t>JavaFx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Pour rendre plus facile la compréhension de </a:t>
            </a:r>
            <a:r>
              <a:rPr lang="fr-FR" dirty="0" err="1"/>
              <a:t>JavaFx</a:t>
            </a:r>
            <a:r>
              <a:rPr lang="fr-FR" dirty="0"/>
              <a:t>, les concepts ont été tirés du monde réel, en l’occurrence le monde du </a:t>
            </a:r>
            <a:r>
              <a:rPr lang="fr-FR" dirty="0" err="1"/>
              <a:t>théatre</a:t>
            </a:r>
            <a:r>
              <a:rPr lang="fr-FR" dirty="0"/>
              <a:t>.</a:t>
            </a:r>
          </a:p>
          <a:p>
            <a:pPr lvl="1"/>
            <a:r>
              <a:rPr lang="fr-FR" b="1" dirty="0" err="1"/>
              <a:t>javafx.stage.Stage</a:t>
            </a:r>
            <a:r>
              <a:rPr lang="fr-FR" b="1" dirty="0"/>
              <a:t> </a:t>
            </a:r>
            <a:r>
              <a:rPr lang="fr-FR" dirty="0"/>
              <a:t>: peut-être traduit par l'estrade. C'est le stage qui définit la taille de la fenêtre et aussi son titre. En  </a:t>
            </a:r>
            <a:r>
              <a:rPr lang="fr-FR" b="1" dirty="0"/>
              <a:t>Swing</a:t>
            </a:r>
            <a:r>
              <a:rPr lang="fr-FR" dirty="0"/>
              <a:t> cela correspondait à une </a:t>
            </a:r>
            <a:r>
              <a:rPr lang="fr-FR" b="1" dirty="0" err="1"/>
              <a:t>Jframe</a:t>
            </a:r>
            <a:r>
              <a:rPr lang="fr-FR" dirty="0"/>
              <a:t>. C'est le lien avec le système de fenêtre des systèmes d'exploitation.</a:t>
            </a:r>
          </a:p>
          <a:p>
            <a:pPr lvl="1"/>
            <a:r>
              <a:rPr lang="fr-FR" b="1" dirty="0" err="1"/>
              <a:t>javafx.scene.Scene</a:t>
            </a:r>
            <a:r>
              <a:rPr lang="fr-FR" b="1" dirty="0"/>
              <a:t> </a:t>
            </a:r>
            <a:r>
              <a:rPr lang="fr-FR" dirty="0"/>
              <a:t>: correspond au décor où a lieu l'action. Comme au théâtre il est possible d'avoir plusieurs décors pour une même estrade.</a:t>
            </a:r>
          </a:p>
          <a:p>
            <a:pPr lvl="1"/>
            <a:r>
              <a:rPr lang="fr-FR" b="1" dirty="0" err="1"/>
              <a:t>javafx.scene.Node</a:t>
            </a:r>
            <a:r>
              <a:rPr lang="fr-FR" b="1" dirty="0"/>
              <a:t> </a:t>
            </a:r>
            <a:r>
              <a:rPr lang="fr-FR" dirty="0"/>
              <a:t>: les </a:t>
            </a:r>
            <a:r>
              <a:rPr lang="fr-FR" dirty="0" err="1"/>
              <a:t>nodes</a:t>
            </a:r>
            <a:r>
              <a:rPr lang="fr-FR" dirty="0"/>
              <a:t> se placent dans le décor comme des acteurs. Ces nœuds graphiques sont des objets qui peuvent être de différents types : des cercles, des rectangles, des images, etc. Ils peuvent même être des groupes de plusieurs objets graphiques.</a:t>
            </a:r>
          </a:p>
        </p:txBody>
      </p:sp>
    </p:spTree>
    <p:extLst>
      <p:ext uri="{BB962C8B-B14F-4D97-AF65-F5344CB8AC3E}">
        <p14:creationId xmlns:p14="http://schemas.microsoft.com/office/powerpoint/2010/main" val="844767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Concepts de </a:t>
            </a:r>
            <a:r>
              <a:rPr lang="fr-FR" dirty="0" err="1"/>
              <a:t>JavaFx</a:t>
            </a:r>
            <a:r>
              <a:rPr lang="fr-FR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3920A5-F7F8-4498-ACAA-08C92C1E4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382" y="2098260"/>
            <a:ext cx="5738192" cy="457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69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Squelette d’une application </a:t>
            </a:r>
            <a:r>
              <a:rPr lang="fr-FR" dirty="0" err="1"/>
              <a:t>javaFx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 numCol="2"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>import </a:t>
            </a:r>
            <a:r>
              <a:rPr lang="fr-FR" dirty="0" err="1"/>
              <a:t>javafx.application.Application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fr-FR" dirty="0"/>
              <a:t>import </a:t>
            </a:r>
            <a:r>
              <a:rPr lang="fr-FR" dirty="0" err="1"/>
              <a:t>javafx.scene.Scene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fr-FR" dirty="0"/>
              <a:t>import </a:t>
            </a:r>
            <a:r>
              <a:rPr lang="fr-FR" dirty="0" err="1"/>
              <a:t>javafx.scene.control.Label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fr-FR" dirty="0"/>
              <a:t>import </a:t>
            </a:r>
            <a:r>
              <a:rPr lang="fr-FR" dirty="0" err="1"/>
              <a:t>javafx.scene.layout.FlowPane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fr-FR" dirty="0"/>
              <a:t>import </a:t>
            </a:r>
            <a:r>
              <a:rPr lang="fr-FR" dirty="0" err="1"/>
              <a:t>javafx.stage.Stage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//Notre application </a:t>
            </a:r>
            <a:r>
              <a:rPr lang="fr-FR" dirty="0" err="1"/>
              <a:t>etend</a:t>
            </a:r>
            <a:r>
              <a:rPr lang="fr-FR" dirty="0"/>
              <a:t> la class Application le point d'entrée de toute application </a:t>
            </a:r>
            <a:r>
              <a:rPr lang="fr-FR" dirty="0" err="1"/>
              <a:t>Javafx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public class </a:t>
            </a:r>
            <a:r>
              <a:rPr lang="fr-FR" dirty="0" err="1"/>
              <a:t>JavaFxSquelette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Application{</a:t>
            </a:r>
          </a:p>
          <a:p>
            <a:pPr marL="0" indent="0">
              <a:buNone/>
            </a:pPr>
            <a:r>
              <a:rPr lang="fr-FR" dirty="0"/>
              <a:t>    //le main </a:t>
            </a:r>
            <a:r>
              <a:rPr lang="fr-FR" dirty="0" err="1"/>
              <a:t>necessaire</a:t>
            </a:r>
            <a:r>
              <a:rPr lang="fr-FR" dirty="0"/>
              <a:t> au </a:t>
            </a:r>
            <a:r>
              <a:rPr lang="fr-FR" dirty="0" err="1"/>
              <a:t>demarrade</a:t>
            </a:r>
            <a:r>
              <a:rPr lang="fr-FR" dirty="0"/>
              <a:t> de l'application</a:t>
            </a:r>
          </a:p>
          <a:p>
            <a:pPr marL="0" indent="0">
              <a:buNone/>
            </a:pPr>
            <a:r>
              <a:rPr lang="fr-FR" dirty="0"/>
              <a:t>    public 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main(String[] </a:t>
            </a:r>
            <a:r>
              <a:rPr lang="fr-FR" dirty="0" err="1"/>
              <a:t>args</a:t>
            </a:r>
            <a:r>
              <a:rPr lang="fr-FR" dirty="0"/>
              <a:t>) {</a:t>
            </a:r>
          </a:p>
          <a:p>
            <a:pPr marL="0" indent="0">
              <a:buNone/>
            </a:pPr>
            <a:r>
              <a:rPr lang="fr-FR" dirty="0"/>
              <a:t>        //</a:t>
            </a:r>
            <a:r>
              <a:rPr lang="fr-FR" dirty="0" err="1"/>
              <a:t>launch</a:t>
            </a:r>
            <a:r>
              <a:rPr lang="fr-FR" dirty="0"/>
              <a:t> fait appel a la </a:t>
            </a:r>
            <a:r>
              <a:rPr lang="fr-FR" dirty="0" err="1"/>
              <a:t>methode</a:t>
            </a:r>
            <a:r>
              <a:rPr lang="fr-FR" dirty="0"/>
              <a:t> </a:t>
            </a:r>
            <a:r>
              <a:rPr lang="fr-FR" dirty="0" err="1"/>
              <a:t>start</a:t>
            </a:r>
            <a:r>
              <a:rPr lang="fr-FR" dirty="0"/>
              <a:t> de la classe Application que nous allons </a:t>
            </a:r>
            <a:r>
              <a:rPr lang="fr-FR" dirty="0" err="1"/>
              <a:t>redefinir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launch</a:t>
            </a:r>
            <a:r>
              <a:rPr lang="fr-FR" dirty="0"/>
              <a:t>(</a:t>
            </a:r>
            <a:r>
              <a:rPr lang="fr-FR" dirty="0" err="1"/>
              <a:t>args</a:t>
            </a: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r-FR" dirty="0"/>
              <a:t>    }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/*</a:t>
            </a:r>
          </a:p>
          <a:p>
            <a:pPr marL="0" indent="0">
              <a:buNone/>
            </a:pPr>
            <a:r>
              <a:rPr lang="fr-FR" dirty="0"/>
              <a:t>le cycle de vie </a:t>
            </a:r>
            <a:r>
              <a:rPr lang="fr-FR" dirty="0" err="1"/>
              <a:t>init</a:t>
            </a:r>
            <a:r>
              <a:rPr lang="fr-FR" dirty="0"/>
              <a:t> -&gt; </a:t>
            </a:r>
            <a:r>
              <a:rPr lang="fr-FR" dirty="0" err="1"/>
              <a:t>start</a:t>
            </a:r>
            <a:r>
              <a:rPr lang="fr-FR" dirty="0"/>
              <a:t> -&gt; stop</a:t>
            </a:r>
          </a:p>
          <a:p>
            <a:pPr marL="0" indent="0">
              <a:buNone/>
            </a:pPr>
            <a:r>
              <a:rPr lang="fr-FR" dirty="0"/>
              <a:t> */</a:t>
            </a:r>
          </a:p>
          <a:p>
            <a:pPr marL="0" indent="0">
              <a:buNone/>
            </a:pPr>
            <a:r>
              <a:rPr lang="fr-FR" dirty="0"/>
              <a:t>    @</a:t>
            </a:r>
            <a:r>
              <a:rPr lang="fr-FR" dirty="0" err="1"/>
              <a:t>Override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init</a:t>
            </a:r>
            <a:r>
              <a:rPr lang="fr-FR" dirty="0"/>
              <a:t>(){</a:t>
            </a:r>
          </a:p>
          <a:p>
            <a:pPr marL="0" indent="0">
              <a:buNone/>
            </a:pPr>
            <a:r>
              <a:rPr lang="fr-FR" dirty="0"/>
              <a:t>        //initialisation de certain </a:t>
            </a:r>
            <a:r>
              <a:rPr lang="fr-FR" dirty="0" err="1"/>
              <a:t>parametre</a:t>
            </a:r>
            <a:r>
              <a:rPr lang="fr-FR" dirty="0"/>
              <a:t> a </a:t>
            </a:r>
            <a:r>
              <a:rPr lang="fr-FR" dirty="0" err="1"/>
              <a:t>redefinir</a:t>
            </a:r>
            <a:r>
              <a:rPr lang="fr-FR" dirty="0"/>
              <a:t> (@</a:t>
            </a:r>
            <a:r>
              <a:rPr lang="fr-FR" dirty="0" err="1"/>
              <a:t>Override</a:t>
            </a:r>
            <a:r>
              <a:rPr lang="fr-FR" dirty="0"/>
              <a:t>) en cas de besoin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System.out.println</a:t>
            </a:r>
            <a:r>
              <a:rPr lang="fr-FR" dirty="0"/>
              <a:t>("à l'</a:t>
            </a:r>
            <a:r>
              <a:rPr lang="fr-FR" dirty="0" err="1"/>
              <a:t>interieur</a:t>
            </a:r>
            <a:r>
              <a:rPr lang="fr-FR" dirty="0"/>
              <a:t> de la partie d'initialisation");</a:t>
            </a:r>
          </a:p>
          <a:p>
            <a:pPr marL="0" indent="0">
              <a:buNone/>
            </a:pPr>
            <a:r>
              <a:rPr lang="fr-F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6754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Dessiner en Java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peut accéder à ce contexte de deux manières :</a:t>
            </a:r>
          </a:p>
          <a:p>
            <a:pPr lvl="1"/>
            <a:r>
              <a:rPr lang="fr-FR" dirty="0"/>
              <a:t>Implicitement : grâce à la méthode </a:t>
            </a:r>
            <a:r>
              <a:rPr lang="fr-FR" dirty="0" err="1"/>
              <a:t>paint</a:t>
            </a:r>
            <a:r>
              <a:rPr lang="fr-FR" dirty="0"/>
              <a:t> et update</a:t>
            </a:r>
          </a:p>
          <a:p>
            <a:pPr lvl="1"/>
            <a:r>
              <a:rPr lang="fr-FR" dirty="0"/>
              <a:t>Explicitement : grâce à la méthode </a:t>
            </a:r>
            <a:r>
              <a:rPr lang="fr-FR" dirty="0" err="1"/>
              <a:t>getGraphics</a:t>
            </a:r>
            <a:endParaRPr lang="fr-FR" dirty="0"/>
          </a:p>
          <a:p>
            <a:pPr marL="228600" lvl="1">
              <a:spcBef>
                <a:spcPts val="1000"/>
              </a:spcBef>
            </a:pPr>
            <a:r>
              <a:rPr lang="fr-FR" sz="2400" dirty="0"/>
              <a:t>Etant donné que ce contexte utilise des ressources </a:t>
            </a:r>
            <a:r>
              <a:rPr lang="fr-FR" sz="2400" dirty="0" err="1"/>
              <a:t>sytèmes</a:t>
            </a:r>
            <a:r>
              <a:rPr lang="fr-FR" sz="2400" dirty="0"/>
              <a:t> importantes, il doit être libéré après utilisation par la </a:t>
            </a:r>
            <a:r>
              <a:rPr lang="fr-FR" sz="2400" dirty="0" err="1"/>
              <a:t>methode</a:t>
            </a:r>
            <a:r>
              <a:rPr lang="fr-FR" sz="2400" dirty="0"/>
              <a:t> dispose.</a:t>
            </a:r>
          </a:p>
          <a:p>
            <a:pPr marL="0" lvl="1" indent="0">
              <a:spcBef>
                <a:spcPts val="1000"/>
              </a:spcBef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15734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Squelette d’une application </a:t>
            </a:r>
            <a:r>
              <a:rPr lang="fr-FR" dirty="0" err="1"/>
              <a:t>javaFx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155372"/>
            <a:ext cx="9613861" cy="4362994"/>
          </a:xfrm>
        </p:spPr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 @</a:t>
            </a:r>
            <a:r>
              <a:rPr lang="fr-FR" dirty="0" err="1"/>
              <a:t>Override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start</a:t>
            </a:r>
            <a:r>
              <a:rPr lang="fr-FR" dirty="0"/>
              <a:t>(Stage </a:t>
            </a:r>
            <a:r>
              <a:rPr lang="fr-FR" dirty="0" err="1"/>
              <a:t>primaryStage</a:t>
            </a:r>
            <a:r>
              <a:rPr lang="fr-FR" dirty="0"/>
              <a:t>) </a:t>
            </a:r>
            <a:r>
              <a:rPr lang="fr-FR" dirty="0" err="1"/>
              <a:t>throws</a:t>
            </a:r>
            <a:r>
              <a:rPr lang="fr-FR" dirty="0"/>
              <a:t> Exception {</a:t>
            </a:r>
          </a:p>
          <a:p>
            <a:pPr marL="0" indent="0">
              <a:buNone/>
            </a:pPr>
            <a:r>
              <a:rPr lang="fr-FR" dirty="0"/>
              <a:t>        //Notre </a:t>
            </a:r>
            <a:r>
              <a:rPr lang="fr-FR" dirty="0" err="1"/>
              <a:t>methode</a:t>
            </a:r>
            <a:r>
              <a:rPr lang="fr-FR" dirty="0"/>
              <a:t> principal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System.out.println</a:t>
            </a:r>
            <a:r>
              <a:rPr lang="fr-FR" dirty="0"/>
              <a:t>("à l'</a:t>
            </a:r>
            <a:r>
              <a:rPr lang="fr-FR" dirty="0" err="1"/>
              <a:t>interieur</a:t>
            </a:r>
            <a:r>
              <a:rPr lang="fr-FR" dirty="0"/>
              <a:t> de la partie </a:t>
            </a:r>
            <a:r>
              <a:rPr lang="fr-FR" dirty="0" err="1"/>
              <a:t>start</a:t>
            </a:r>
            <a:r>
              <a:rPr lang="fr-FR" dirty="0"/>
              <a:t>()");</a:t>
            </a:r>
          </a:p>
          <a:p>
            <a:pPr marL="0" indent="0">
              <a:buNone/>
            </a:pPr>
            <a:r>
              <a:rPr lang="fr-FR" dirty="0"/>
              <a:t>        //</a:t>
            </a:r>
            <a:r>
              <a:rPr lang="fr-FR" dirty="0" err="1"/>
              <a:t>definition</a:t>
            </a:r>
            <a:r>
              <a:rPr lang="fr-FR" dirty="0"/>
              <a:t> d'un titre pour notre Stage principal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primaryStage.setTitle</a:t>
            </a:r>
            <a:r>
              <a:rPr lang="fr-FR" dirty="0"/>
              <a:t>("</a:t>
            </a:r>
            <a:r>
              <a:rPr lang="fr-FR" dirty="0" err="1"/>
              <a:t>JavaFx</a:t>
            </a:r>
            <a:r>
              <a:rPr lang="fr-FR" dirty="0"/>
              <a:t> Squelette d'application");</a:t>
            </a:r>
          </a:p>
          <a:p>
            <a:pPr marL="0" indent="0">
              <a:buNone/>
            </a:pPr>
            <a:r>
              <a:rPr lang="fr-FR" dirty="0"/>
              <a:t>        //</a:t>
            </a:r>
            <a:r>
              <a:rPr lang="fr-FR" dirty="0" err="1"/>
              <a:t>definition</a:t>
            </a:r>
            <a:r>
              <a:rPr lang="fr-FR" dirty="0"/>
              <a:t> d'un </a:t>
            </a:r>
            <a:r>
              <a:rPr lang="fr-FR" dirty="0" err="1"/>
              <a:t>Layout</a:t>
            </a:r>
            <a:r>
              <a:rPr lang="fr-FR" dirty="0"/>
              <a:t> pour notre </a:t>
            </a:r>
            <a:r>
              <a:rPr lang="fr-FR" dirty="0" err="1"/>
              <a:t>scene</a:t>
            </a:r>
            <a:r>
              <a:rPr lang="fr-FR" dirty="0"/>
              <a:t> ici un </a:t>
            </a:r>
            <a:r>
              <a:rPr lang="fr-FR" dirty="0" err="1"/>
              <a:t>FlowPane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FlowPane</a:t>
            </a:r>
            <a:r>
              <a:rPr lang="fr-FR" dirty="0"/>
              <a:t> </a:t>
            </a:r>
            <a:r>
              <a:rPr lang="fr-FR" dirty="0" err="1"/>
              <a:t>root</a:t>
            </a:r>
            <a:r>
              <a:rPr lang="fr-FR" dirty="0"/>
              <a:t> = new </a:t>
            </a:r>
            <a:r>
              <a:rPr lang="fr-FR" dirty="0" err="1"/>
              <a:t>FlowPane</a:t>
            </a:r>
            <a:r>
              <a:rPr lang="fr-FR" dirty="0"/>
              <a:t>();</a:t>
            </a:r>
          </a:p>
          <a:p>
            <a:pPr marL="0" indent="0">
              <a:buNone/>
            </a:pPr>
            <a:r>
              <a:rPr lang="fr-FR" dirty="0"/>
              <a:t>        //</a:t>
            </a:r>
            <a:r>
              <a:rPr lang="fr-FR" dirty="0" err="1"/>
              <a:t>Creation</a:t>
            </a:r>
            <a:r>
              <a:rPr lang="fr-FR" dirty="0"/>
              <a:t> de la </a:t>
            </a:r>
            <a:r>
              <a:rPr lang="fr-FR" dirty="0" err="1"/>
              <a:t>scene</a:t>
            </a:r>
            <a:r>
              <a:rPr lang="fr-FR" dirty="0"/>
              <a:t> avec comme </a:t>
            </a:r>
            <a:r>
              <a:rPr lang="fr-FR" dirty="0" err="1"/>
              <a:t>parametre</a:t>
            </a:r>
            <a:r>
              <a:rPr lang="fr-FR" dirty="0"/>
              <a:t> le </a:t>
            </a:r>
            <a:r>
              <a:rPr lang="fr-FR" dirty="0" err="1"/>
              <a:t>layout</a:t>
            </a:r>
            <a:r>
              <a:rPr lang="fr-FR" dirty="0"/>
              <a:t> une </a:t>
            </a:r>
            <a:r>
              <a:rPr lang="fr-FR" dirty="0" err="1"/>
              <a:t>longeur</a:t>
            </a:r>
            <a:r>
              <a:rPr lang="fr-FR" dirty="0"/>
              <a:t> et une hauteur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Scene</a:t>
            </a:r>
            <a:r>
              <a:rPr lang="fr-FR" dirty="0"/>
              <a:t> </a:t>
            </a:r>
            <a:r>
              <a:rPr lang="fr-FR" dirty="0" err="1"/>
              <a:t>scene</a:t>
            </a:r>
            <a:r>
              <a:rPr lang="fr-FR" dirty="0"/>
              <a:t> = new </a:t>
            </a:r>
            <a:r>
              <a:rPr lang="fr-FR" dirty="0" err="1"/>
              <a:t>Scene</a:t>
            </a:r>
            <a:r>
              <a:rPr lang="fr-FR" dirty="0"/>
              <a:t>(root,300,200);</a:t>
            </a:r>
          </a:p>
          <a:p>
            <a:pPr marL="0" indent="0">
              <a:buNone/>
            </a:pPr>
            <a:r>
              <a:rPr lang="fr-FR" dirty="0"/>
              <a:t>        //</a:t>
            </a:r>
            <a:r>
              <a:rPr lang="fr-FR" dirty="0" err="1"/>
              <a:t>creation</a:t>
            </a:r>
            <a:r>
              <a:rPr lang="fr-FR" dirty="0"/>
              <a:t> de trois label</a:t>
            </a:r>
          </a:p>
          <a:p>
            <a:pPr marL="0" indent="0">
              <a:buNone/>
            </a:pPr>
            <a:r>
              <a:rPr lang="fr-FR" dirty="0"/>
              <a:t>        Label label1 = new Label("Label1");</a:t>
            </a:r>
          </a:p>
          <a:p>
            <a:pPr marL="0" indent="0">
              <a:buNone/>
            </a:pPr>
            <a:r>
              <a:rPr lang="fr-FR" dirty="0"/>
              <a:t>        Label label2 = new Label("Label2");</a:t>
            </a:r>
          </a:p>
          <a:p>
            <a:pPr marL="0" indent="0">
              <a:buNone/>
            </a:pPr>
            <a:r>
              <a:rPr lang="fr-FR" dirty="0"/>
              <a:t>        Label label3 = new Label("Label3");</a:t>
            </a:r>
          </a:p>
          <a:p>
            <a:pPr marL="0" indent="0">
              <a:buNone/>
            </a:pPr>
            <a:r>
              <a:rPr lang="fr-FR" dirty="0"/>
              <a:t>        //ajout des label au </a:t>
            </a:r>
            <a:r>
              <a:rPr lang="fr-FR" dirty="0" err="1"/>
              <a:t>layout</a:t>
            </a:r>
            <a:r>
              <a:rPr lang="fr-FR" dirty="0"/>
              <a:t> qui lui </a:t>
            </a:r>
            <a:r>
              <a:rPr lang="fr-FR" dirty="0" err="1"/>
              <a:t>meme</a:t>
            </a:r>
            <a:r>
              <a:rPr lang="fr-FR" dirty="0"/>
              <a:t> affecté a la </a:t>
            </a:r>
            <a:r>
              <a:rPr lang="fr-FR" dirty="0" err="1"/>
              <a:t>scene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root.getChildren</a:t>
            </a:r>
            <a:r>
              <a:rPr lang="fr-FR" dirty="0"/>
              <a:t>().</a:t>
            </a:r>
            <a:r>
              <a:rPr lang="fr-FR" dirty="0" err="1"/>
              <a:t>addAll</a:t>
            </a:r>
            <a:r>
              <a:rPr lang="fr-FR" dirty="0"/>
              <a:t>(label1,label2,label3);</a:t>
            </a:r>
          </a:p>
          <a:p>
            <a:pPr marL="0" indent="0">
              <a:buNone/>
            </a:pPr>
            <a:r>
              <a:rPr lang="fr-FR" dirty="0"/>
              <a:t>        //affectation de la </a:t>
            </a:r>
            <a:r>
              <a:rPr lang="fr-FR" dirty="0" err="1"/>
              <a:t>scene</a:t>
            </a:r>
            <a:r>
              <a:rPr lang="fr-FR" dirty="0"/>
              <a:t> a notre stage principal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primaryStage.setScene</a:t>
            </a:r>
            <a:r>
              <a:rPr lang="fr-FR" dirty="0"/>
              <a:t>(</a:t>
            </a:r>
            <a:r>
              <a:rPr lang="fr-FR" dirty="0" err="1"/>
              <a:t>scene</a:t>
            </a: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r-FR" dirty="0"/>
              <a:t>        //affichage du stage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primaryStage.show</a:t>
            </a:r>
            <a:r>
              <a:rPr lang="fr-FR" dirty="0"/>
              <a:t>();</a:t>
            </a:r>
          </a:p>
          <a:p>
            <a:pPr marL="0" indent="0">
              <a:buNone/>
            </a:pPr>
            <a:r>
              <a:rPr lang="fr-FR" dirty="0"/>
              <a:t>    }</a:t>
            </a:r>
          </a:p>
          <a:p>
            <a:pPr marL="0" indent="0">
              <a:buNone/>
            </a:pPr>
            <a:r>
              <a:rPr lang="fr-FR" dirty="0"/>
              <a:t>  //</a:t>
            </a:r>
            <a:r>
              <a:rPr lang="fr-FR" dirty="0" err="1"/>
              <a:t>methode</a:t>
            </a:r>
            <a:r>
              <a:rPr lang="fr-FR" dirty="0"/>
              <a:t> de la class Application à </a:t>
            </a:r>
            <a:r>
              <a:rPr lang="fr-FR" dirty="0" err="1"/>
              <a:t>redefinir</a:t>
            </a:r>
            <a:r>
              <a:rPr lang="fr-FR" dirty="0"/>
              <a:t> en cas de besoin d'</a:t>
            </a:r>
            <a:r>
              <a:rPr lang="fr-FR" dirty="0" err="1"/>
              <a:t>execution</a:t>
            </a:r>
            <a:r>
              <a:rPr lang="fr-FR" dirty="0"/>
              <a:t> d'action lors de l'</a:t>
            </a:r>
            <a:r>
              <a:rPr lang="fr-FR" dirty="0" err="1"/>
              <a:t>arret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@</a:t>
            </a:r>
            <a:r>
              <a:rPr lang="fr-FR" dirty="0" err="1"/>
              <a:t>Override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public </a:t>
            </a:r>
            <a:r>
              <a:rPr lang="fr-FR" dirty="0" err="1"/>
              <a:t>void</a:t>
            </a:r>
            <a:r>
              <a:rPr lang="fr-FR" dirty="0"/>
              <a:t> stop(){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System.out.println</a:t>
            </a:r>
            <a:r>
              <a:rPr lang="fr-FR" dirty="0"/>
              <a:t>("à l'</a:t>
            </a:r>
            <a:r>
              <a:rPr lang="fr-FR" dirty="0" err="1"/>
              <a:t>interieur</a:t>
            </a:r>
            <a:r>
              <a:rPr lang="fr-FR" dirty="0"/>
              <a:t> de la partie stop");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    }</a:t>
            </a:r>
          </a:p>
          <a:p>
            <a:pPr marL="0" indent="0">
              <a:buNone/>
            </a:pP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3936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Concepts clé d’une application </a:t>
            </a:r>
            <a:r>
              <a:rPr lang="fr-FR" dirty="0" err="1"/>
              <a:t>JavaFx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Concepts principaux</a:t>
            </a:r>
          </a:p>
          <a:p>
            <a:pPr lvl="1"/>
            <a:r>
              <a:rPr lang="fr-FR" dirty="0"/>
              <a:t>Stage, </a:t>
            </a:r>
            <a:r>
              <a:rPr lang="fr-FR" dirty="0" err="1"/>
              <a:t>Scene</a:t>
            </a:r>
            <a:r>
              <a:rPr lang="fr-FR" dirty="0"/>
              <a:t>, </a:t>
            </a:r>
            <a:r>
              <a:rPr lang="fr-FR" dirty="0" err="1"/>
              <a:t>Nodes</a:t>
            </a:r>
            <a:r>
              <a:rPr lang="fr-FR" dirty="0"/>
              <a:t> et FXML</a:t>
            </a:r>
          </a:p>
          <a:p>
            <a:r>
              <a:rPr lang="fr-FR" dirty="0" err="1"/>
              <a:t>Layout</a:t>
            </a:r>
            <a:endParaRPr lang="fr-FR" dirty="0"/>
          </a:p>
          <a:p>
            <a:pPr lvl="1"/>
            <a:r>
              <a:rPr lang="fr-FR" dirty="0" err="1"/>
              <a:t>Hbox</a:t>
            </a:r>
            <a:r>
              <a:rPr lang="fr-FR" dirty="0"/>
              <a:t>, </a:t>
            </a:r>
            <a:r>
              <a:rPr lang="fr-FR" dirty="0" err="1"/>
              <a:t>Vbox</a:t>
            </a:r>
            <a:r>
              <a:rPr lang="fr-FR" dirty="0"/>
              <a:t>, </a:t>
            </a:r>
            <a:r>
              <a:rPr lang="fr-FR" dirty="0" err="1"/>
              <a:t>FlowPane,TilePane</a:t>
            </a:r>
            <a:r>
              <a:rPr lang="fr-FR" dirty="0"/>
              <a:t>, </a:t>
            </a:r>
            <a:r>
              <a:rPr lang="fr-FR" dirty="0" err="1"/>
              <a:t>GridPane</a:t>
            </a:r>
            <a:r>
              <a:rPr lang="fr-FR" dirty="0"/>
              <a:t>, Group</a:t>
            </a:r>
          </a:p>
          <a:p>
            <a:r>
              <a:rPr lang="fr-FR" dirty="0"/>
              <a:t>Les </a:t>
            </a:r>
            <a:r>
              <a:rPr lang="fr-FR" dirty="0" err="1"/>
              <a:t>controles</a:t>
            </a:r>
            <a:r>
              <a:rPr lang="fr-FR" dirty="0"/>
              <a:t> 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Label,  Button, </a:t>
            </a:r>
            <a:r>
              <a:rPr lang="fr-FR" dirty="0" err="1"/>
              <a:t>MenuButton</a:t>
            </a:r>
            <a:r>
              <a:rPr lang="fr-FR" dirty="0"/>
              <a:t>,  </a:t>
            </a:r>
            <a:r>
              <a:rPr lang="fr-FR" dirty="0" err="1"/>
              <a:t>SplitMenuButton</a:t>
            </a:r>
            <a:r>
              <a:rPr lang="fr-FR" dirty="0"/>
              <a:t>, </a:t>
            </a:r>
            <a:r>
              <a:rPr lang="fr-FR" dirty="0" err="1"/>
              <a:t>ToggleButton</a:t>
            </a:r>
            <a:r>
              <a:rPr lang="fr-FR" dirty="0"/>
              <a:t>,   </a:t>
            </a:r>
            <a:r>
              <a:rPr lang="fr-FR" dirty="0" err="1"/>
              <a:t>RadioButton</a:t>
            </a:r>
            <a:r>
              <a:rPr lang="fr-FR" dirty="0"/>
              <a:t>,  </a:t>
            </a:r>
            <a:r>
              <a:rPr lang="fr-FR" dirty="0" err="1"/>
              <a:t>CheckBox</a:t>
            </a:r>
            <a:r>
              <a:rPr lang="fr-FR" dirty="0"/>
              <a:t>,  </a:t>
            </a:r>
            <a:r>
              <a:rPr lang="fr-FR" dirty="0" err="1"/>
              <a:t>ChoiceBox</a:t>
            </a:r>
            <a:r>
              <a:rPr lang="fr-FR" dirty="0"/>
              <a:t>,  </a:t>
            </a:r>
            <a:r>
              <a:rPr lang="fr-FR" dirty="0" err="1"/>
              <a:t>ComboBox</a:t>
            </a:r>
            <a:r>
              <a:rPr lang="fr-FR" dirty="0"/>
              <a:t>,  </a:t>
            </a:r>
            <a:r>
              <a:rPr lang="fr-FR" dirty="0" err="1"/>
              <a:t>ListView</a:t>
            </a:r>
            <a:r>
              <a:rPr lang="fr-FR" dirty="0"/>
              <a:t>,  </a:t>
            </a:r>
            <a:r>
              <a:rPr lang="fr-FR" dirty="0" err="1"/>
              <a:t>TextField</a:t>
            </a:r>
            <a:r>
              <a:rPr lang="fr-FR" dirty="0"/>
              <a:t>,  </a:t>
            </a:r>
            <a:r>
              <a:rPr lang="fr-FR" dirty="0" err="1"/>
              <a:t>PasswordField</a:t>
            </a:r>
            <a:r>
              <a:rPr lang="fr-FR" dirty="0"/>
              <a:t>, </a:t>
            </a:r>
            <a:r>
              <a:rPr lang="fr-FR" dirty="0" err="1"/>
              <a:t>TextArea</a:t>
            </a:r>
            <a:r>
              <a:rPr lang="fr-FR" dirty="0"/>
              <a:t>, </a:t>
            </a:r>
            <a:r>
              <a:rPr lang="fr-FR" dirty="0" err="1"/>
              <a:t>ImageView</a:t>
            </a:r>
            <a:r>
              <a:rPr lang="fr-FR" dirty="0"/>
              <a:t>, </a:t>
            </a:r>
            <a:r>
              <a:rPr lang="fr-FR" dirty="0" err="1"/>
              <a:t>DatePicker</a:t>
            </a:r>
            <a:r>
              <a:rPr lang="fr-FR" dirty="0"/>
              <a:t>, </a:t>
            </a:r>
            <a:r>
              <a:rPr lang="fr-FR" dirty="0" err="1"/>
              <a:t>ColorPicker</a:t>
            </a:r>
            <a:r>
              <a:rPr lang="fr-FR" dirty="0"/>
              <a:t>, </a:t>
            </a:r>
            <a:r>
              <a:rPr lang="fr-FR" dirty="0" err="1"/>
              <a:t>Slider,Tooltip</a:t>
            </a:r>
            <a:r>
              <a:rPr lang="fr-FR" dirty="0"/>
              <a:t>, </a:t>
            </a:r>
            <a:r>
              <a:rPr lang="fr-FR" dirty="0" err="1"/>
              <a:t>Hyperlink</a:t>
            </a:r>
            <a:r>
              <a:rPr lang="fr-FR" dirty="0"/>
              <a:t>, </a:t>
            </a:r>
            <a:r>
              <a:rPr lang="fr-FR" dirty="0" err="1"/>
              <a:t>ProgressBar</a:t>
            </a:r>
            <a:r>
              <a:rPr lang="fr-FR" dirty="0"/>
              <a:t>, </a:t>
            </a:r>
            <a:r>
              <a:rPr lang="fr-FR" dirty="0" err="1"/>
              <a:t>MenuBar</a:t>
            </a:r>
            <a:r>
              <a:rPr lang="fr-FR" dirty="0"/>
              <a:t>, </a:t>
            </a:r>
            <a:r>
              <a:rPr lang="fr-FR" dirty="0" err="1"/>
              <a:t>ContextMenu</a:t>
            </a:r>
            <a:r>
              <a:rPr lang="fr-FR" dirty="0"/>
              <a:t>, </a:t>
            </a:r>
            <a:r>
              <a:rPr lang="fr-FR" dirty="0" err="1"/>
              <a:t>TableView</a:t>
            </a:r>
            <a:r>
              <a:rPr lang="fr-FR" dirty="0"/>
              <a:t>, </a:t>
            </a:r>
            <a:r>
              <a:rPr lang="fr-FR" dirty="0" err="1"/>
              <a:t>TreeView</a:t>
            </a:r>
            <a:r>
              <a:rPr lang="fr-FR" dirty="0"/>
              <a:t>, </a:t>
            </a:r>
            <a:r>
              <a:rPr lang="fr-FR" dirty="0" err="1"/>
              <a:t>TreeTableView</a:t>
            </a:r>
            <a:r>
              <a:rPr lang="fr-FR" dirty="0"/>
              <a:t>, </a:t>
            </a:r>
            <a:r>
              <a:rPr lang="fr-FR" dirty="0" err="1"/>
              <a:t>Separator</a:t>
            </a:r>
            <a:r>
              <a:rPr lang="fr-FR" dirty="0"/>
              <a:t>, </a:t>
            </a:r>
            <a:r>
              <a:rPr lang="fr-FR" dirty="0" err="1"/>
              <a:t>HTMLEditor</a:t>
            </a:r>
            <a:r>
              <a:rPr lang="fr-FR" dirty="0"/>
              <a:t>, Pagination, </a:t>
            </a:r>
            <a:r>
              <a:rPr lang="fr-FR" dirty="0" err="1"/>
              <a:t>FileChooser</a:t>
            </a:r>
            <a:r>
              <a:rPr lang="fr-FR" dirty="0"/>
              <a:t>, </a:t>
            </a:r>
            <a:r>
              <a:rPr lang="fr-FR" dirty="0" err="1"/>
              <a:t>DirectoryChooser</a:t>
            </a:r>
            <a:endParaRPr lang="fr-FR" dirty="0"/>
          </a:p>
          <a:p>
            <a:r>
              <a:rPr lang="fr-FR" dirty="0"/>
              <a:t>Les conteneurs</a:t>
            </a:r>
          </a:p>
          <a:p>
            <a:pPr lvl="1"/>
            <a:r>
              <a:rPr lang="fr-FR" dirty="0" err="1"/>
              <a:t>Accordion</a:t>
            </a:r>
            <a:r>
              <a:rPr lang="fr-FR" dirty="0"/>
              <a:t>, </a:t>
            </a:r>
            <a:r>
              <a:rPr lang="fr-FR" dirty="0" err="1"/>
              <a:t>TitledPane,TabPane</a:t>
            </a:r>
            <a:r>
              <a:rPr lang="fr-FR" dirty="0"/>
              <a:t>, </a:t>
            </a:r>
            <a:r>
              <a:rPr lang="fr-FR" dirty="0" err="1"/>
              <a:t>SplitPane</a:t>
            </a:r>
            <a:r>
              <a:rPr lang="fr-FR" dirty="0"/>
              <a:t>, </a:t>
            </a:r>
            <a:r>
              <a:rPr lang="fr-FR" dirty="0" err="1"/>
              <a:t>ScrollPane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854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7B74-01F2-4F90-809A-92105CEC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CDC41-99BE-46C2-98F4-FF224284B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/>
              <a:t>Represente</a:t>
            </a:r>
            <a:r>
              <a:rPr lang="fr-FR" dirty="0"/>
              <a:t> la </a:t>
            </a:r>
            <a:r>
              <a:rPr lang="fr-FR" dirty="0" err="1"/>
              <a:t>fenetre</a:t>
            </a:r>
            <a:r>
              <a:rPr lang="fr-FR" dirty="0"/>
              <a:t> d’une application</a:t>
            </a:r>
          </a:p>
          <a:p>
            <a:r>
              <a:rPr lang="fr-FR" dirty="0"/>
              <a:t>Contient la </a:t>
            </a:r>
            <a:r>
              <a:rPr lang="fr-FR" dirty="0" err="1"/>
              <a:t>scene</a:t>
            </a:r>
            <a:r>
              <a:rPr lang="fr-FR" dirty="0"/>
              <a:t> sur la quelle on affiche les </a:t>
            </a:r>
            <a:r>
              <a:rPr lang="fr-FR" dirty="0" err="1"/>
              <a:t>controles</a:t>
            </a:r>
            <a:endParaRPr lang="fr-FR" dirty="0"/>
          </a:p>
          <a:p>
            <a:r>
              <a:rPr lang="fr-FR" dirty="0"/>
              <a:t>Lorsqu'une application </a:t>
            </a:r>
            <a:r>
              <a:rPr lang="fr-FR" dirty="0" err="1"/>
              <a:t>JavaFX</a:t>
            </a:r>
            <a:r>
              <a:rPr lang="fr-FR" dirty="0"/>
              <a:t> démarre, elle crée un objet Stage ,transmis à la méthode start (Stage </a:t>
            </a:r>
            <a:r>
              <a:rPr lang="fr-FR" dirty="0" err="1"/>
              <a:t>primaryStage</a:t>
            </a:r>
            <a:r>
              <a:rPr lang="fr-FR" dirty="0"/>
              <a:t>) de l’application  et qui représente la fenêtre principale. </a:t>
            </a:r>
          </a:p>
          <a:p>
            <a:r>
              <a:rPr lang="fr-FR" dirty="0"/>
              <a:t>Création d’un Stage</a:t>
            </a:r>
          </a:p>
          <a:p>
            <a:pPr marL="457200" lvl="1" indent="0">
              <a:buNone/>
            </a:pP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Stage </a:t>
            </a:r>
            <a:r>
              <a:rPr lang="fr-F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fenetre</a:t>
            </a: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Stage();</a:t>
            </a:r>
          </a:p>
          <a:p>
            <a:pPr marL="457200" lvl="1" indent="0">
              <a:buNone/>
            </a:pPr>
            <a:r>
              <a:rPr lang="fr-F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fenetre.setTitle</a:t>
            </a: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Fenenetre</a:t>
            </a: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JavaFX</a:t>
            </a: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457200" lvl="1" indent="0">
              <a:buNone/>
            </a:pPr>
            <a:r>
              <a:rPr lang="fr-F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fenetre.setWidth</a:t>
            </a: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(600);</a:t>
            </a:r>
          </a:p>
          <a:p>
            <a:pPr marL="457200" lvl="1" indent="0">
              <a:buNone/>
            </a:pPr>
            <a:r>
              <a:rPr lang="fr-F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fenetre.setHeight</a:t>
            </a: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(300);</a:t>
            </a:r>
          </a:p>
          <a:p>
            <a:pPr marL="457200" lvl="1" indent="0">
              <a:buNone/>
            </a:pPr>
            <a:r>
              <a:rPr lang="fr-F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fenetre.show</a:t>
            </a:r>
            <a:r>
              <a:rPr lang="fr-F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31938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C159-FEED-4CF9-AF73-6EDD12F9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Scene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6709E-7051-44E0-BF00-6A289CBD3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La scène est le conteneur principal de tous les composants graphiques à afficher dans une application.</a:t>
            </a:r>
          </a:p>
          <a:p>
            <a:r>
              <a:rPr lang="fr-FR" dirty="0"/>
              <a:t>Elle contient tous les composants visuels de l'interface graphique.</a:t>
            </a:r>
          </a:p>
          <a:p>
            <a:r>
              <a:rPr lang="fr-FR" dirty="0"/>
              <a:t>Une scène est attachée à un Stage pour être visible.</a:t>
            </a:r>
          </a:p>
          <a:p>
            <a:r>
              <a:rPr lang="fr-FR" dirty="0" err="1"/>
              <a:t>Scene</a:t>
            </a:r>
            <a:r>
              <a:rPr lang="fr-FR" dirty="0"/>
              <a:t> Graph : c’est l’ensemble des nœuds (composants) attachés à une scène. Il a un nœud racine unique.</a:t>
            </a:r>
          </a:p>
          <a:p>
            <a:r>
              <a:rPr lang="fr-FR" dirty="0"/>
              <a:t>Création</a:t>
            </a:r>
          </a:p>
          <a:p>
            <a:pPr marL="45720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= new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Stage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new Stage();</a:t>
            </a:r>
          </a:p>
          <a:p>
            <a:pPr marL="45720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stage.setScene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17261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1B4F-6CDB-4B01-8023-E4A6FD4A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contrôles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EE35B-CF9E-41E0-BC82-CA2559722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Pour créer et placer les contrôles, deux façons de le faire :</a:t>
            </a:r>
          </a:p>
          <a:p>
            <a:r>
              <a:rPr lang="fr-FR" dirty="0"/>
              <a:t>Ecrire le code manuellement (code java et </a:t>
            </a:r>
            <a:r>
              <a:rPr lang="fr-FR" dirty="0" err="1"/>
              <a:t>fxml</a:t>
            </a:r>
            <a:r>
              <a:rPr lang="fr-FR" dirty="0"/>
              <a:t>)</a:t>
            </a:r>
          </a:p>
          <a:p>
            <a:r>
              <a:rPr lang="fr-FR" dirty="0"/>
              <a:t>Générer le code </a:t>
            </a:r>
            <a:r>
              <a:rPr lang="fr-FR" dirty="0" err="1"/>
              <a:t>fxml</a:t>
            </a:r>
            <a:r>
              <a:rPr lang="fr-FR" dirty="0"/>
              <a:t> (avec </a:t>
            </a:r>
            <a:r>
              <a:rPr lang="fr-FR" dirty="0" err="1"/>
              <a:t>SceneBuilder</a:t>
            </a:r>
            <a:r>
              <a:rPr lang="fr-FR" dirty="0"/>
              <a:t> téléchargeable sur </a:t>
            </a:r>
            <a:r>
              <a:rPr lang="fr-FR" dirty="0">
                <a:hlinkClick r:id="rId2"/>
              </a:rPr>
              <a:t>https://gluonhq.com/products/scene-builder/</a:t>
            </a:r>
            <a:r>
              <a:rPr lang="fr-FR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690068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A857-B9E0-455D-B053-6EC1C178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Intégration </a:t>
            </a:r>
            <a:r>
              <a:rPr lang="fr-FR" dirty="0" err="1"/>
              <a:t>JavaFX</a:t>
            </a:r>
            <a:r>
              <a:rPr lang="fr-FR" dirty="0"/>
              <a:t> 11 dans Apache </a:t>
            </a:r>
            <a:r>
              <a:rPr lang="fr-FR" dirty="0" err="1"/>
              <a:t>Netbeans</a:t>
            </a:r>
            <a:r>
              <a:rPr lang="fr-FR" dirty="0"/>
              <a:t>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FAEF8-520F-4887-9B05-DA5418BB6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2008, </a:t>
            </a:r>
            <a:r>
              <a:rPr lang="fr-FR" dirty="0" err="1"/>
              <a:t>JavaFX</a:t>
            </a:r>
            <a:r>
              <a:rPr lang="fr-FR" dirty="0"/>
              <a:t> était </a:t>
            </a:r>
            <a:r>
              <a:rPr lang="fr-FR" dirty="0" err="1"/>
              <a:t>integrée</a:t>
            </a:r>
            <a:r>
              <a:rPr lang="fr-FR" dirty="0"/>
              <a:t> à la SDK de java (Java 8,9 &amp; 10)</a:t>
            </a:r>
          </a:p>
          <a:p>
            <a:r>
              <a:rPr lang="fr-FR" dirty="0"/>
              <a:t>Java 11 : </a:t>
            </a:r>
            <a:r>
              <a:rPr lang="fr-FR" dirty="0" err="1"/>
              <a:t>JavaFX</a:t>
            </a:r>
            <a:r>
              <a:rPr lang="fr-FR" dirty="0"/>
              <a:t> n’est plus </a:t>
            </a:r>
            <a:r>
              <a:rPr lang="fr-FR" dirty="0" err="1"/>
              <a:t>integré</a:t>
            </a:r>
            <a:r>
              <a:rPr lang="fr-FR" dirty="0"/>
              <a:t>, </a:t>
            </a:r>
            <a:r>
              <a:rPr lang="fr-FR" dirty="0" err="1"/>
              <a:t>developé</a:t>
            </a:r>
            <a:r>
              <a:rPr lang="fr-FR" dirty="0"/>
              <a:t> indépendamment</a:t>
            </a:r>
          </a:p>
          <a:p>
            <a:r>
              <a:rPr lang="fr-FR" dirty="0"/>
              <a:t>Télécharger </a:t>
            </a:r>
            <a:r>
              <a:rPr lang="fr-FR" dirty="0" err="1"/>
              <a:t>Netbeans</a:t>
            </a:r>
            <a:r>
              <a:rPr lang="fr-FR" dirty="0"/>
              <a:t> 10 sur </a:t>
            </a:r>
            <a:r>
              <a:rPr lang="fr-FR" dirty="0">
                <a:hlinkClick r:id="rId2"/>
              </a:rPr>
              <a:t>https://netbeans.apache.org/download/nb100/nb100.html</a:t>
            </a:r>
            <a:endParaRPr lang="fr-FR" dirty="0"/>
          </a:p>
          <a:p>
            <a:r>
              <a:rPr lang="fr-FR" dirty="0"/>
              <a:t>Télécharger </a:t>
            </a:r>
            <a:r>
              <a:rPr lang="fr-FR" dirty="0" err="1"/>
              <a:t>JavaFX</a:t>
            </a:r>
            <a:r>
              <a:rPr lang="fr-FR" dirty="0"/>
              <a:t> 11 sur </a:t>
            </a:r>
            <a:r>
              <a:rPr lang="fr-FR" dirty="0">
                <a:hlinkClick r:id="rId3"/>
              </a:rPr>
              <a:t>https://gluonhq.com/products/javafx/</a:t>
            </a:r>
            <a:r>
              <a:rPr lang="fr-FR" dirty="0"/>
              <a:t> </a:t>
            </a:r>
          </a:p>
          <a:p>
            <a:r>
              <a:rPr lang="fr-FR" dirty="0"/>
              <a:t>Lancez </a:t>
            </a:r>
            <a:r>
              <a:rPr lang="fr-FR" dirty="0" err="1"/>
              <a:t>Netbeans</a:t>
            </a:r>
            <a:r>
              <a:rPr lang="fr-FR" dirty="0"/>
              <a:t> 10 et créer une librairie </a:t>
            </a:r>
            <a:r>
              <a:rPr lang="fr-FR" i="1" dirty="0"/>
              <a:t>Tools -&gt; </a:t>
            </a:r>
            <a:r>
              <a:rPr lang="fr-FR" i="1" dirty="0" err="1"/>
              <a:t>Libraries</a:t>
            </a:r>
            <a:r>
              <a:rPr lang="fr-FR" i="1" dirty="0"/>
              <a:t> -&gt; New Library</a:t>
            </a:r>
            <a:r>
              <a:rPr lang="fr-FR" dirty="0"/>
              <a:t> et nommez la </a:t>
            </a:r>
            <a:r>
              <a:rPr lang="fr-FR" i="1" dirty="0"/>
              <a:t>JavaFX11</a:t>
            </a:r>
            <a:r>
              <a:rPr lang="fr-FR" dirty="0"/>
              <a:t> et ajoutez tous les jars se trouvant dans le dossier </a:t>
            </a:r>
            <a:r>
              <a:rPr lang="fr-FR" i="1" dirty="0"/>
              <a:t>lib</a:t>
            </a:r>
          </a:p>
        </p:txBody>
      </p:sp>
    </p:spTree>
    <p:extLst>
      <p:ext uri="{BB962C8B-B14F-4D97-AF65-F5344CB8AC3E}">
        <p14:creationId xmlns:p14="http://schemas.microsoft.com/office/powerpoint/2010/main" val="37549344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7C8C-2F43-43B9-BC82-D03839E2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Intégration </a:t>
            </a:r>
            <a:r>
              <a:rPr lang="fr-FR" dirty="0" err="1"/>
              <a:t>JavaFX</a:t>
            </a:r>
            <a:r>
              <a:rPr lang="fr-FR" dirty="0"/>
              <a:t> 11 dans Apache </a:t>
            </a:r>
            <a:r>
              <a:rPr lang="fr-FR" dirty="0" err="1"/>
              <a:t>Netbeans</a:t>
            </a:r>
            <a:r>
              <a:rPr lang="fr-FR" dirty="0"/>
              <a:t> 10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EE3D08-B0BB-40AB-B2C5-D0175B775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1739" y="1971221"/>
            <a:ext cx="6122504" cy="479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762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DB1D-5807-4449-AD1A-6F36DF3B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du projet </a:t>
            </a:r>
            <a:r>
              <a:rPr lang="fr-FR" dirty="0" err="1"/>
              <a:t>JavaFX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4698-5248-4D03-A385-A15B2AE59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Démarrez la création d’un projet </a:t>
            </a:r>
            <a:r>
              <a:rPr lang="fr-FR" i="1" dirty="0"/>
              <a:t>Java Application</a:t>
            </a:r>
          </a:p>
          <a:p>
            <a:r>
              <a:rPr lang="fr-FR" dirty="0"/>
              <a:t>Dans les propriétés du projet, choisissez JDK 11comme plateforme Java</a:t>
            </a:r>
          </a:p>
          <a:p>
            <a:r>
              <a:rPr lang="fr-FR" dirty="0"/>
              <a:t>Ajoutez les libraires au projet par </a:t>
            </a:r>
          </a:p>
          <a:p>
            <a:pPr lvl="1"/>
            <a:r>
              <a:rPr lang="fr-FR" i="1" dirty="0" err="1"/>
              <a:t>Properties</a:t>
            </a:r>
            <a:r>
              <a:rPr lang="fr-FR" i="1" dirty="0"/>
              <a:t> -&gt; </a:t>
            </a:r>
            <a:r>
              <a:rPr lang="fr-FR" i="1" dirty="0" err="1"/>
              <a:t>Libraries</a:t>
            </a:r>
            <a:r>
              <a:rPr lang="fr-FR" i="1" dirty="0"/>
              <a:t> -&gt; Compile -&gt; Module-</a:t>
            </a:r>
            <a:r>
              <a:rPr lang="fr-FR" i="1" dirty="0" err="1"/>
              <a:t>path</a:t>
            </a:r>
            <a:r>
              <a:rPr lang="fr-FR" i="1" dirty="0"/>
              <a:t> -&gt; + -&gt; </a:t>
            </a:r>
            <a:r>
              <a:rPr lang="fr-FR" i="1" dirty="0" err="1"/>
              <a:t>Add</a:t>
            </a:r>
            <a:r>
              <a:rPr lang="fr-FR" i="1" dirty="0"/>
              <a:t> Library</a:t>
            </a:r>
          </a:p>
          <a:p>
            <a:pPr lvl="1"/>
            <a:r>
              <a:rPr lang="fr-FR" i="1" dirty="0" err="1"/>
              <a:t>Properties</a:t>
            </a:r>
            <a:r>
              <a:rPr lang="fr-FR" i="1" dirty="0"/>
              <a:t> -&gt; </a:t>
            </a:r>
            <a:r>
              <a:rPr lang="fr-FR" i="1" dirty="0" err="1"/>
              <a:t>Libraries</a:t>
            </a:r>
            <a:r>
              <a:rPr lang="fr-FR" i="1" dirty="0"/>
              <a:t> -&gt; Compile -&gt; </a:t>
            </a:r>
            <a:r>
              <a:rPr lang="fr-FR" i="1" dirty="0" err="1"/>
              <a:t>Class-path</a:t>
            </a:r>
            <a:r>
              <a:rPr lang="fr-FR" i="1" dirty="0"/>
              <a:t> -&gt; + -&gt; </a:t>
            </a:r>
            <a:r>
              <a:rPr lang="fr-FR" i="1" dirty="0" err="1"/>
              <a:t>Add</a:t>
            </a:r>
            <a:r>
              <a:rPr lang="fr-FR" i="1" dirty="0"/>
              <a:t> JAR/Folder </a:t>
            </a:r>
          </a:p>
          <a:p>
            <a:r>
              <a:rPr lang="fr-FR" dirty="0"/>
              <a:t>Pour changer vers un projet </a:t>
            </a:r>
            <a:r>
              <a:rPr lang="fr-FR" dirty="0" err="1"/>
              <a:t>JavaFX</a:t>
            </a:r>
            <a:r>
              <a:rPr lang="fr-FR" dirty="0"/>
              <a:t> : </a:t>
            </a:r>
            <a:r>
              <a:rPr lang="fr-FR" i="1" dirty="0" err="1"/>
              <a:t>Properties</a:t>
            </a:r>
            <a:r>
              <a:rPr lang="fr-FR" i="1" dirty="0"/>
              <a:t> -&gt; </a:t>
            </a:r>
            <a:r>
              <a:rPr lang="fr-FR" i="1" dirty="0" err="1"/>
              <a:t>Build</a:t>
            </a:r>
            <a:r>
              <a:rPr lang="fr-FR" i="1" dirty="0"/>
              <a:t> -&gt; </a:t>
            </a:r>
            <a:r>
              <a:rPr lang="fr-FR" i="1" dirty="0" err="1"/>
              <a:t>Deployment</a:t>
            </a:r>
            <a:r>
              <a:rPr lang="fr-FR" i="1" dirty="0"/>
              <a:t> -&gt; Switch Project to </a:t>
            </a:r>
            <a:r>
              <a:rPr lang="fr-FR" i="1" dirty="0" err="1"/>
              <a:t>JavaFX</a:t>
            </a:r>
            <a:r>
              <a:rPr lang="fr-FR" i="1" dirty="0"/>
              <a:t> </a:t>
            </a:r>
            <a:r>
              <a:rPr lang="fr-FR" i="1" dirty="0" err="1"/>
              <a:t>Deployment</a:t>
            </a:r>
            <a:r>
              <a:rPr lang="fr-FR" i="1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4064136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08996-2968-4DC6-A861-C729C329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du projet </a:t>
            </a:r>
            <a:r>
              <a:rPr lang="fr-FR" dirty="0" err="1"/>
              <a:t>JavaFX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2FB26A-13E7-4104-8ED9-BB8DB9EB4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818" y="1530102"/>
            <a:ext cx="6941382" cy="50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882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0F73-73B9-47E2-ABDC-57B90983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du projet </a:t>
            </a:r>
            <a:r>
              <a:rPr lang="fr-FR" dirty="0" err="1"/>
              <a:t>JavaFX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9A3056-DB54-4446-A6A1-0E53CD625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626" y="2045252"/>
            <a:ext cx="6279573" cy="453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3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Dessiner des Lignes, Rectangles et Ovales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76629"/>
            <a:ext cx="9613861" cy="3599316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/>
              <a:t>drawLine</a:t>
            </a:r>
            <a:r>
              <a:rPr lang="fr-FR" dirty="0"/>
              <a:t>() :trace une ligne </a:t>
            </a:r>
          </a:p>
          <a:p>
            <a:r>
              <a:rPr lang="fr-FR" dirty="0" err="1"/>
              <a:t>drawRect</a:t>
            </a:r>
            <a:r>
              <a:rPr lang="fr-FR" dirty="0"/>
              <a:t>() :trace un rectangle </a:t>
            </a:r>
          </a:p>
          <a:p>
            <a:r>
              <a:rPr lang="fr-FR" dirty="0" err="1"/>
              <a:t>drawOvale</a:t>
            </a:r>
            <a:r>
              <a:rPr lang="fr-FR" dirty="0"/>
              <a:t>() :trace une ovale </a:t>
            </a:r>
          </a:p>
          <a:p>
            <a:r>
              <a:rPr lang="fr-FR" dirty="0" err="1"/>
              <a:t>drawArc</a:t>
            </a:r>
            <a:r>
              <a:rPr lang="fr-FR" dirty="0"/>
              <a:t>() : trace un arc </a:t>
            </a:r>
          </a:p>
          <a:p>
            <a:r>
              <a:rPr lang="fr-FR" dirty="0" err="1"/>
              <a:t>drawRoundRect</a:t>
            </a:r>
            <a:r>
              <a:rPr lang="fr-FR" dirty="0"/>
              <a:t>() :rectangle à bords arrondis </a:t>
            </a:r>
          </a:p>
          <a:p>
            <a:r>
              <a:rPr lang="fr-FR" dirty="0"/>
              <a:t>draw3DRect() :rectangle ombré </a:t>
            </a:r>
          </a:p>
          <a:p>
            <a:r>
              <a:rPr lang="fr-FR" dirty="0" err="1"/>
              <a:t>drawPolygone</a:t>
            </a:r>
            <a:r>
              <a:rPr lang="fr-FR" dirty="0"/>
              <a:t>() : un polygone fermé </a:t>
            </a:r>
          </a:p>
          <a:p>
            <a:r>
              <a:rPr lang="fr-FR" dirty="0" err="1"/>
              <a:t>drawPolyline</a:t>
            </a:r>
            <a:r>
              <a:rPr lang="fr-FR" dirty="0"/>
              <a:t>() : une ligne polygonale </a:t>
            </a:r>
          </a:p>
          <a:p>
            <a:r>
              <a:rPr lang="fr-FR" dirty="0"/>
              <a:t>Pour remplir les formes, il suffit d’ajouter </a:t>
            </a:r>
            <a:r>
              <a:rPr lang="fr-FR" dirty="0" err="1"/>
              <a:t>fill</a:t>
            </a:r>
            <a:r>
              <a:rPr lang="fr-FR" dirty="0"/>
              <a:t> comme préfixe à la place de </a:t>
            </a:r>
            <a:r>
              <a:rPr lang="fr-FR" dirty="0" err="1"/>
              <a:t>draw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5355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D00E-B879-4D9C-B446-323ACB87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peu de </a:t>
            </a:r>
            <a:r>
              <a:rPr lang="fr-FR" dirty="0" err="1"/>
              <a:t>déboggage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6467F-A981-4AC3-9ECC-1B7309C7F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avez une exception du type </a:t>
            </a:r>
            <a:r>
              <a:rPr lang="fr-FR" dirty="0" err="1"/>
              <a:t>JavaFX</a:t>
            </a:r>
            <a:r>
              <a:rPr lang="fr-FR" dirty="0"/>
              <a:t> components are </a:t>
            </a:r>
            <a:r>
              <a:rPr lang="fr-FR" dirty="0" err="1"/>
              <a:t>missing</a:t>
            </a:r>
            <a:r>
              <a:rPr lang="fr-FR" dirty="0"/>
              <a:t> , </a:t>
            </a:r>
            <a:r>
              <a:rPr lang="fr-FR" dirty="0" err="1"/>
              <a:t>vérofiez</a:t>
            </a:r>
            <a:r>
              <a:rPr lang="fr-FR" dirty="0"/>
              <a:t> si votre classe principale étend la classe Application et ajoutez les options JVM suivantes sur Run-</a:t>
            </a:r>
            <a:r>
              <a:rPr lang="en-US" dirty="0"/>
              <a:t>&gt;</a:t>
            </a:r>
            <a:r>
              <a:rPr lang="fr-FR" dirty="0"/>
              <a:t>VM Options :</a:t>
            </a:r>
          </a:p>
          <a:p>
            <a:pPr marL="457200" lvl="1" indent="0">
              <a:buNone/>
            </a:pPr>
            <a:r>
              <a:rPr lang="fr-FR" sz="2800" i="1" dirty="0"/>
              <a:t>--</a:t>
            </a:r>
            <a:r>
              <a:rPr lang="fr-FR" sz="2800" i="1" dirty="0" err="1"/>
              <a:t>add</a:t>
            </a:r>
            <a:r>
              <a:rPr lang="fr-FR" sz="2800" i="1" dirty="0"/>
              <a:t>-modules=</a:t>
            </a:r>
            <a:r>
              <a:rPr lang="fr-FR" sz="2800" i="1" dirty="0" err="1"/>
              <a:t>javafx.controls,javafx.fxml</a:t>
            </a:r>
            <a:endParaRPr lang="fr-FR" sz="2800" i="1" dirty="0"/>
          </a:p>
        </p:txBody>
      </p:sp>
    </p:spTree>
    <p:extLst>
      <p:ext uri="{BB962C8B-B14F-4D97-AF65-F5344CB8AC3E}">
        <p14:creationId xmlns:p14="http://schemas.microsoft.com/office/powerpoint/2010/main" val="28440930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1876-3824-412E-810C-E4DF33D4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293C-0D06-4784-9BA2-5FF21B15B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Création de l’application sur </a:t>
            </a:r>
            <a:r>
              <a:rPr lang="fr-FR" dirty="0" err="1"/>
              <a:t>netbeans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07608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981A-634E-4451-91D4-F205E14F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Intégration de </a:t>
            </a:r>
            <a:r>
              <a:rPr lang="fr-FR" dirty="0" err="1"/>
              <a:t>SceneBuilder</a:t>
            </a:r>
            <a:r>
              <a:rPr lang="fr-FR" dirty="0"/>
              <a:t> dans </a:t>
            </a:r>
            <a:r>
              <a:rPr lang="fr-FR" dirty="0" err="1"/>
              <a:t>netbeans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CCA09-B687-49E2-8220-3502D4F3B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Téléchargez </a:t>
            </a:r>
            <a:r>
              <a:rPr lang="fr-FR" dirty="0" err="1"/>
              <a:t>scenebuilder</a:t>
            </a:r>
            <a:r>
              <a:rPr lang="fr-FR" dirty="0"/>
              <a:t> sur </a:t>
            </a:r>
            <a:r>
              <a:rPr lang="fr-FR" dirty="0">
                <a:hlinkClick r:id="rId2"/>
              </a:rPr>
              <a:t>https://gluonhq.com/products/scene-builder/</a:t>
            </a:r>
            <a:r>
              <a:rPr lang="fr-FR" dirty="0"/>
              <a:t> et installez.</a:t>
            </a:r>
          </a:p>
          <a:p>
            <a:r>
              <a:rPr lang="fr-FR" dirty="0"/>
              <a:t>Spécifiez à </a:t>
            </a:r>
            <a:r>
              <a:rPr lang="fr-FR" dirty="0" err="1"/>
              <a:t>netbeans</a:t>
            </a:r>
            <a:r>
              <a:rPr lang="fr-FR" dirty="0"/>
              <a:t> où trouver </a:t>
            </a:r>
            <a:r>
              <a:rPr lang="fr-FR" dirty="0" err="1"/>
              <a:t>scenebuilder</a:t>
            </a:r>
            <a:r>
              <a:rPr lang="fr-FR" dirty="0"/>
              <a:t>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170ED-5E5F-45CF-A8E8-BAE055634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26" y="3595477"/>
            <a:ext cx="85820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9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2" y="2336873"/>
            <a:ext cx="4594044" cy="3599316"/>
          </a:xfrm>
        </p:spPr>
        <p:txBody>
          <a:bodyPr>
            <a:normAutofit fontScale="55000" lnSpcReduction="20000"/>
          </a:bodyPr>
          <a:lstStyle/>
          <a:p>
            <a:r>
              <a:rPr lang="fr-FR" dirty="0"/>
              <a:t>Exemple :</a:t>
            </a:r>
          </a:p>
          <a:p>
            <a:pPr marL="0" indent="0">
              <a:buNone/>
            </a:pPr>
            <a:r>
              <a:rPr lang="fr-FR" dirty="0"/>
              <a:t>public class Dessinateur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JPanel</a:t>
            </a:r>
            <a:r>
              <a:rPr lang="fr-FR" dirty="0"/>
              <a:t>{</a:t>
            </a:r>
          </a:p>
          <a:p>
            <a:pPr marL="0" indent="0">
              <a:buNone/>
            </a:pPr>
            <a:r>
              <a:rPr lang="fr-FR" dirty="0"/>
              <a:t>     @</a:t>
            </a:r>
            <a:r>
              <a:rPr lang="fr-FR" dirty="0" err="1"/>
              <a:t>Override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paint</a:t>
            </a:r>
            <a:r>
              <a:rPr lang="fr-FR" dirty="0"/>
              <a:t>(Graphics g) {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err="1"/>
              <a:t>super.paint</a:t>
            </a:r>
            <a:r>
              <a:rPr lang="fr-FR" dirty="0"/>
              <a:t>(g);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err="1"/>
              <a:t>Color</a:t>
            </a:r>
            <a:r>
              <a:rPr lang="fr-FR" dirty="0"/>
              <a:t> c = </a:t>
            </a:r>
            <a:r>
              <a:rPr lang="fr-FR" dirty="0" err="1"/>
              <a:t>g.getColor</a:t>
            </a:r>
            <a:r>
              <a:rPr lang="fr-FR" dirty="0"/>
              <a:t>();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err="1"/>
              <a:t>g.setColor</a:t>
            </a:r>
            <a:r>
              <a:rPr lang="fr-FR" dirty="0"/>
              <a:t>(</a:t>
            </a:r>
            <a:r>
              <a:rPr lang="fr-FR" dirty="0" err="1"/>
              <a:t>Color.RED</a:t>
            </a: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err="1"/>
              <a:t>g.fillRect</a:t>
            </a:r>
            <a:r>
              <a:rPr lang="fr-FR" dirty="0"/>
              <a:t>(10,10,80,80);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err="1"/>
              <a:t>g.setColor</a:t>
            </a:r>
            <a:r>
              <a:rPr lang="fr-FR" dirty="0"/>
              <a:t>(</a:t>
            </a:r>
            <a:r>
              <a:rPr lang="fr-FR" dirty="0" err="1"/>
              <a:t>Color.BLUE</a:t>
            </a:r>
            <a:r>
              <a:rPr lang="fr-FR" dirty="0"/>
              <a:t>);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err="1"/>
              <a:t>g.fillOval</a:t>
            </a:r>
            <a:r>
              <a:rPr lang="fr-FR" dirty="0"/>
              <a:t>(150,50,80,80);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err="1"/>
              <a:t>g.setColor</a:t>
            </a:r>
            <a:r>
              <a:rPr lang="fr-FR" dirty="0"/>
              <a:t>(c);</a:t>
            </a:r>
          </a:p>
          <a:p>
            <a:pPr marL="0" indent="0">
              <a:buNone/>
            </a:pPr>
            <a:r>
              <a:rPr lang="fr-FR" dirty="0"/>
              <a:t>	}</a:t>
            </a:r>
          </a:p>
          <a:p>
            <a:pPr marL="0" indent="0">
              <a:buNone/>
            </a:pPr>
            <a:r>
              <a:rPr lang="fr-FR" dirty="0"/>
              <a:t>}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5274366" y="2494318"/>
            <a:ext cx="512859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dirty="0"/>
              <a:t>public </a:t>
            </a:r>
            <a:r>
              <a:rPr lang="fr-FR" sz="1400" dirty="0" err="1"/>
              <a:t>static</a:t>
            </a:r>
            <a:r>
              <a:rPr lang="fr-FR" sz="1400" dirty="0"/>
              <a:t> </a:t>
            </a:r>
            <a:r>
              <a:rPr lang="fr-FR" sz="1400" dirty="0" err="1"/>
              <a:t>void</a:t>
            </a:r>
            <a:r>
              <a:rPr lang="fr-FR" sz="1400" dirty="0"/>
              <a:t> main(String[] </a:t>
            </a:r>
            <a:r>
              <a:rPr lang="fr-FR" sz="1400" dirty="0" err="1"/>
              <a:t>args</a:t>
            </a:r>
            <a:r>
              <a:rPr lang="fr-FR" sz="1400" dirty="0"/>
              <a:t>) {</a:t>
            </a:r>
          </a:p>
          <a:p>
            <a:pPr>
              <a:lnSpc>
                <a:spcPct val="150000"/>
              </a:lnSpc>
            </a:pPr>
            <a:r>
              <a:rPr lang="fr-FR" sz="1400" dirty="0"/>
              <a:t>		Dessinateur </a:t>
            </a:r>
            <a:r>
              <a:rPr lang="fr-FR" sz="1400" dirty="0" err="1"/>
              <a:t>ds</a:t>
            </a:r>
            <a:r>
              <a:rPr lang="fr-FR" sz="1400" dirty="0"/>
              <a:t> = new Dessinateur();</a:t>
            </a:r>
          </a:p>
          <a:p>
            <a:pPr>
              <a:lnSpc>
                <a:spcPct val="150000"/>
              </a:lnSpc>
            </a:pPr>
            <a:r>
              <a:rPr lang="fr-FR" sz="1400" dirty="0"/>
              <a:t>		</a:t>
            </a:r>
            <a:r>
              <a:rPr lang="fr-FR" sz="1400" dirty="0" err="1"/>
              <a:t>ds.setBackground</a:t>
            </a:r>
            <a:r>
              <a:rPr lang="fr-FR" sz="1400" dirty="0"/>
              <a:t>(</a:t>
            </a:r>
            <a:r>
              <a:rPr lang="fr-FR" sz="1400" dirty="0" err="1"/>
              <a:t>Color.WHITE</a:t>
            </a:r>
            <a:r>
              <a:rPr lang="fr-FR" sz="1400" dirty="0"/>
              <a:t>);</a:t>
            </a:r>
          </a:p>
          <a:p>
            <a:pPr>
              <a:lnSpc>
                <a:spcPct val="150000"/>
              </a:lnSpc>
            </a:pPr>
            <a:r>
              <a:rPr lang="fr-FR" sz="1400" dirty="0"/>
              <a:t>		</a:t>
            </a:r>
            <a:r>
              <a:rPr lang="fr-FR" sz="1400" dirty="0" err="1"/>
              <a:t>ds.setPreferredSize</a:t>
            </a:r>
            <a:r>
              <a:rPr lang="fr-FR" sz="1400" dirty="0"/>
              <a:t>(new Dimension(400,200));</a:t>
            </a:r>
          </a:p>
          <a:p>
            <a:pPr>
              <a:lnSpc>
                <a:spcPct val="150000"/>
              </a:lnSpc>
            </a:pPr>
            <a:r>
              <a:rPr lang="fr-FR" sz="1400" dirty="0"/>
              <a:t>                </a:t>
            </a:r>
            <a:r>
              <a:rPr lang="fr-FR" sz="1400" dirty="0" err="1"/>
              <a:t>JFrame</a:t>
            </a:r>
            <a:r>
              <a:rPr lang="fr-FR" sz="1400" dirty="0"/>
              <a:t> frame=new </a:t>
            </a:r>
            <a:r>
              <a:rPr lang="fr-FR" sz="1400" dirty="0" err="1"/>
              <a:t>JFrame</a:t>
            </a:r>
            <a:r>
              <a:rPr lang="fr-FR" sz="1400" dirty="0"/>
              <a:t>();</a:t>
            </a:r>
          </a:p>
          <a:p>
            <a:pPr>
              <a:lnSpc>
                <a:spcPct val="150000"/>
              </a:lnSpc>
            </a:pPr>
            <a:r>
              <a:rPr lang="fr-FR" sz="1400" dirty="0"/>
              <a:t>		</a:t>
            </a:r>
            <a:r>
              <a:rPr lang="fr-FR" sz="1400" dirty="0" err="1"/>
              <a:t>frame.getContentPane</a:t>
            </a:r>
            <a:r>
              <a:rPr lang="fr-FR" sz="1400" dirty="0"/>
              <a:t>().</a:t>
            </a:r>
            <a:r>
              <a:rPr lang="fr-FR" sz="1400" dirty="0" err="1"/>
              <a:t>add</a:t>
            </a:r>
            <a:r>
              <a:rPr lang="fr-FR" sz="1400" dirty="0"/>
              <a:t>(</a:t>
            </a:r>
            <a:r>
              <a:rPr lang="fr-FR" sz="1400" dirty="0" err="1"/>
              <a:t>ds</a:t>
            </a:r>
            <a:r>
              <a:rPr lang="fr-FR" sz="1400" dirty="0"/>
              <a:t>);</a:t>
            </a:r>
          </a:p>
          <a:p>
            <a:pPr>
              <a:lnSpc>
                <a:spcPct val="150000"/>
              </a:lnSpc>
            </a:pPr>
            <a:r>
              <a:rPr lang="fr-FR" sz="1400" dirty="0"/>
              <a:t>		</a:t>
            </a:r>
            <a:r>
              <a:rPr lang="fr-FR" sz="1400" dirty="0" err="1"/>
              <a:t>frame.pack</a:t>
            </a:r>
            <a:r>
              <a:rPr lang="fr-FR" sz="1400" dirty="0"/>
              <a:t>();</a:t>
            </a:r>
          </a:p>
          <a:p>
            <a:pPr>
              <a:lnSpc>
                <a:spcPct val="150000"/>
              </a:lnSpc>
            </a:pPr>
            <a:r>
              <a:rPr lang="fr-FR" sz="1400" dirty="0"/>
              <a:t>		</a:t>
            </a:r>
            <a:r>
              <a:rPr lang="fr-FR" sz="1400" dirty="0" err="1"/>
              <a:t>frame.setVisible</a:t>
            </a:r>
            <a:r>
              <a:rPr lang="fr-FR" sz="1400" dirty="0"/>
              <a:t>(</a:t>
            </a:r>
            <a:r>
              <a:rPr lang="fr-FR" sz="1400" dirty="0" err="1"/>
              <a:t>true</a:t>
            </a:r>
            <a:r>
              <a:rPr lang="fr-FR" sz="1400" dirty="0"/>
              <a:t>);</a:t>
            </a:r>
          </a:p>
          <a:p>
            <a:pPr>
              <a:lnSpc>
                <a:spcPct val="150000"/>
              </a:lnSpc>
            </a:pPr>
            <a:r>
              <a:rPr lang="fr-FR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00037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Api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Java AWT :(Abstract Windows </a:t>
            </a:r>
            <a:r>
              <a:rPr lang="fr-FR" dirty="0" err="1"/>
              <a:t>Toolkit</a:t>
            </a:r>
            <a:r>
              <a:rPr lang="fr-FR" dirty="0"/>
              <a:t>) permettent d'écrire des interfaces graphiques indépendantes du système d'exploitation sur le quel elles vont fonctionner)</a:t>
            </a:r>
          </a:p>
          <a:p>
            <a:r>
              <a:rPr lang="fr-FR" dirty="0"/>
              <a:t>Java SWING : SWING fait partie de JFC(Java </a:t>
            </a:r>
            <a:r>
              <a:rPr lang="fr-FR" dirty="0" err="1"/>
              <a:t>Foundation</a:t>
            </a:r>
            <a:r>
              <a:rPr lang="fr-FR" dirty="0"/>
              <a:t> Classes) inventé pour donner plus de puissance pour émuler des look and </a:t>
            </a:r>
            <a:r>
              <a:rPr lang="fr-FR" dirty="0" err="1"/>
              <a:t>feels</a:t>
            </a:r>
            <a:r>
              <a:rPr lang="fr-FR" dirty="0"/>
              <a:t> natifs des systèmes. SWING est l’API concerné par cette partie.</a:t>
            </a:r>
          </a:p>
          <a:p>
            <a:r>
              <a:rPr lang="fr-FR" dirty="0" err="1"/>
              <a:t>JavaFx</a:t>
            </a:r>
            <a:r>
              <a:rPr lang="fr-FR" dirty="0"/>
              <a:t> : permet de créer des RIA (Rich Internet Applications), c'est-à-dire des applications contenant des vidéos, de la musique, des effets graphiques très intéressants, etc. A partir de Java 6, </a:t>
            </a:r>
            <a:r>
              <a:rPr lang="fr-FR" dirty="0" err="1"/>
              <a:t>JavaFx</a:t>
            </a:r>
            <a:r>
              <a:rPr lang="fr-FR" dirty="0"/>
              <a:t>  fait partie de Java SE et est de plus en plus utilisé </a:t>
            </a:r>
            <a:r>
              <a:rPr lang="fr-FR" dirty="0" err="1"/>
              <a:t>aujourdhui</a:t>
            </a:r>
            <a:r>
              <a:rPr lang="fr-FR"/>
              <a:t>.</a:t>
            </a:r>
            <a:endParaRPr lang="fr-FR" dirty="0"/>
          </a:p>
          <a:p>
            <a:r>
              <a:rPr lang="fr-FR" dirty="0"/>
              <a:t>SWT &amp; </a:t>
            </a:r>
            <a:r>
              <a:rPr lang="fr-FR" dirty="0" err="1"/>
              <a:t>Jface</a:t>
            </a:r>
            <a:r>
              <a:rPr lang="fr-FR" dirty="0"/>
              <a:t> : Le Standard Widget </a:t>
            </a:r>
            <a:r>
              <a:rPr lang="fr-FR" dirty="0" err="1"/>
              <a:t>Toolkit</a:t>
            </a:r>
            <a:r>
              <a:rPr lang="fr-FR" dirty="0"/>
              <a:t> est un produit de IBM, récupéré et maintenu par la communauté autour de Eclipse. SWT utilise des composants natifs en passant par JNI(Java Native Interface). </a:t>
            </a:r>
            <a:r>
              <a:rPr lang="fr-FR" dirty="0" err="1"/>
              <a:t>Jface</a:t>
            </a:r>
            <a:r>
              <a:rPr lang="fr-FR" dirty="0"/>
              <a:t> </a:t>
            </a:r>
            <a:r>
              <a:rPr lang="fr-FR" dirty="0" err="1"/>
              <a:t>parailleurs</a:t>
            </a:r>
            <a:r>
              <a:rPr lang="fr-FR" dirty="0"/>
              <a:t> propose d'encapsuler de nombreuses opérations de base et de faciliter ainsi le développement des interfaces graphiques reposant sur SWT.</a:t>
            </a:r>
          </a:p>
        </p:txBody>
      </p:sp>
    </p:spTree>
    <p:extLst>
      <p:ext uri="{BB962C8B-B14F-4D97-AF65-F5344CB8AC3E}">
        <p14:creationId xmlns:p14="http://schemas.microsoft.com/office/powerpoint/2010/main" val="188152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 SWING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JFC(Java </a:t>
            </a:r>
            <a:r>
              <a:rPr lang="fr-FR" dirty="0" err="1"/>
              <a:t>Foundation</a:t>
            </a:r>
            <a:r>
              <a:rPr lang="fr-FR" dirty="0"/>
              <a:t> Classes) propose différents composants dont SWING :</a:t>
            </a:r>
          </a:p>
          <a:p>
            <a:pPr lvl="1"/>
            <a:r>
              <a:rPr lang="fr-FR" dirty="0"/>
              <a:t>Composants SWING GUI : comprend tous les composants SWING</a:t>
            </a:r>
          </a:p>
          <a:p>
            <a:pPr lvl="1"/>
            <a:r>
              <a:rPr lang="fr-FR" dirty="0" err="1"/>
              <a:t>Pluggable</a:t>
            </a:r>
            <a:r>
              <a:rPr lang="fr-FR" dirty="0"/>
              <a:t> Look-and-</a:t>
            </a:r>
            <a:r>
              <a:rPr lang="fr-FR" dirty="0" err="1"/>
              <a:t>Feel</a:t>
            </a:r>
            <a:r>
              <a:rPr lang="fr-FR" dirty="0"/>
              <a:t> Support : Les look and </a:t>
            </a:r>
            <a:r>
              <a:rPr lang="fr-FR" dirty="0" err="1"/>
              <a:t>feel</a:t>
            </a:r>
            <a:r>
              <a:rPr lang="fr-FR" dirty="0"/>
              <a:t> changeable.</a:t>
            </a:r>
          </a:p>
          <a:p>
            <a:pPr lvl="1"/>
            <a:r>
              <a:rPr lang="fr-FR" dirty="0" err="1"/>
              <a:t>Accessibility</a:t>
            </a:r>
            <a:r>
              <a:rPr lang="fr-FR" dirty="0"/>
              <a:t> API : pour plus d’accessibilité, des lecteurs d’écran…</a:t>
            </a:r>
          </a:p>
          <a:p>
            <a:pPr lvl="1"/>
            <a:r>
              <a:rPr lang="fr-FR" dirty="0"/>
              <a:t>Java 2D API : pour la gestion des graphiques 2 dimensions de haute qualité.</a:t>
            </a:r>
          </a:p>
          <a:p>
            <a:pPr lvl="1"/>
            <a:r>
              <a:rPr lang="fr-FR" dirty="0" err="1"/>
              <a:t>Internationalization</a:t>
            </a:r>
            <a:r>
              <a:rPr lang="fr-FR" dirty="0"/>
              <a:t> : Permettre de prendre en charge différentes langues et différents caractères comme le chinois, arabe…</a:t>
            </a:r>
          </a:p>
        </p:txBody>
      </p:sp>
    </p:spTree>
    <p:extLst>
      <p:ext uri="{BB962C8B-B14F-4D97-AF65-F5344CB8AC3E}">
        <p14:creationId xmlns:p14="http://schemas.microsoft.com/office/powerpoint/2010/main" val="265277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 SWING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possède 18 packages publics de SWING.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368104"/>
              </p:ext>
            </p:extLst>
          </p:nvPr>
        </p:nvGraphicFramePr>
        <p:xfrm>
          <a:off x="681037" y="3198971"/>
          <a:ext cx="9748423" cy="2393448"/>
        </p:xfrm>
        <a:graphic>
          <a:graphicData uri="http://schemas.openxmlformats.org/drawingml/2006/table">
            <a:tbl>
              <a:tblPr/>
              <a:tblGrid>
                <a:gridCol w="3500478">
                  <a:extLst>
                    <a:ext uri="{9D8B030D-6E8A-4147-A177-3AD203B41FA5}">
                      <a16:colId xmlns:a16="http://schemas.microsoft.com/office/drawing/2014/main" val="275109097"/>
                    </a:ext>
                  </a:extLst>
                </a:gridCol>
                <a:gridCol w="3052742">
                  <a:extLst>
                    <a:ext uri="{9D8B030D-6E8A-4147-A177-3AD203B41FA5}">
                      <a16:colId xmlns:a16="http://schemas.microsoft.com/office/drawing/2014/main" val="1555788047"/>
                    </a:ext>
                  </a:extLst>
                </a:gridCol>
                <a:gridCol w="3195203">
                  <a:extLst>
                    <a:ext uri="{9D8B030D-6E8A-4147-A177-3AD203B41FA5}">
                      <a16:colId xmlns:a16="http://schemas.microsoft.com/office/drawing/2014/main" val="801671793"/>
                    </a:ext>
                  </a:extLst>
                </a:gridCol>
              </a:tblGrid>
              <a:tr h="398908">
                <a:tc>
                  <a:txBody>
                    <a:bodyPr/>
                    <a:lstStyle/>
                    <a:p>
                      <a:r>
                        <a:rPr lang="fr-FR"/>
                        <a:t>javax.accessibility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javax.swing.plaf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javax.swing.text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414310"/>
                  </a:ext>
                </a:extLst>
              </a:tr>
              <a:tr h="398908">
                <a:tc>
                  <a:txBody>
                    <a:bodyPr/>
                    <a:lstStyle/>
                    <a:p>
                      <a:r>
                        <a:rPr lang="fr-FR"/>
                        <a:t>javax.swing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javax.swing.plaf.basic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javax.swing.text.html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1127"/>
                  </a:ext>
                </a:extLst>
              </a:tr>
              <a:tr h="398908">
                <a:tc>
                  <a:txBody>
                    <a:bodyPr/>
                    <a:lstStyle/>
                    <a:p>
                      <a:r>
                        <a:rPr lang="fr-FR"/>
                        <a:t>javax.swing.border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javax.swing.plaf.metal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javax.swing.text.html.parser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608050"/>
                  </a:ext>
                </a:extLst>
              </a:tr>
              <a:tr h="398908">
                <a:tc>
                  <a:txBody>
                    <a:bodyPr/>
                    <a:lstStyle/>
                    <a:p>
                      <a:r>
                        <a:rPr lang="fr-FR"/>
                        <a:t>javax.swing.colorchooser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javax.swing.plaf.multi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javax.swing.text.rtf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127185"/>
                  </a:ext>
                </a:extLst>
              </a:tr>
              <a:tr h="398908">
                <a:tc>
                  <a:txBody>
                    <a:bodyPr/>
                    <a:lstStyle/>
                    <a:p>
                      <a:r>
                        <a:rPr lang="fr-FR"/>
                        <a:t>javax.swing.event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javax.swing.plaf.synth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javax.swing.tree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166614"/>
                  </a:ext>
                </a:extLst>
              </a:tr>
              <a:tr h="398908">
                <a:tc>
                  <a:txBody>
                    <a:bodyPr/>
                    <a:lstStyle/>
                    <a:p>
                      <a:r>
                        <a:rPr lang="fr-FR"/>
                        <a:t>javax.swing.filechooser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javax.swing.table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javax.swing.undo</a:t>
                      </a:r>
                      <a:endParaRPr lang="fr-FR" dirty="0"/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146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08950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10999</TotalTime>
  <Words>3474</Words>
  <Application>Microsoft Office PowerPoint</Application>
  <PresentationFormat>Widescreen</PresentationFormat>
  <Paragraphs>411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Courier New</vt:lpstr>
      <vt:lpstr>Trebuchet MS</vt:lpstr>
      <vt:lpstr>Berlin</vt:lpstr>
      <vt:lpstr>Chap. 3 : Les Interfaces graphiques et la programmation événementielle</vt:lpstr>
      <vt:lpstr>Interfaces graphiques</vt:lpstr>
      <vt:lpstr>Dessiner avec Java</vt:lpstr>
      <vt:lpstr>Dessiner en Java</vt:lpstr>
      <vt:lpstr>Dessiner des Lignes, Rectangles et Ovales</vt:lpstr>
      <vt:lpstr>PowerPoint Presentation</vt:lpstr>
      <vt:lpstr>Les Api </vt:lpstr>
      <vt:lpstr>Java SWING</vt:lpstr>
      <vt:lpstr>Java SWING</vt:lpstr>
      <vt:lpstr>SWING</vt:lpstr>
      <vt:lpstr>SWING : les conteneurs</vt:lpstr>
      <vt:lpstr>SWING : les conteneurs</vt:lpstr>
      <vt:lpstr>SWING : les conteneurs</vt:lpstr>
      <vt:lpstr>Les contrôles(composants)</vt:lpstr>
      <vt:lpstr>SWING : les gestionnaires de disposition</vt:lpstr>
      <vt:lpstr>Les gestionnaires de disposition et les conteneurs</vt:lpstr>
      <vt:lpstr>SWING : le menu</vt:lpstr>
      <vt:lpstr>SWING : création des controles</vt:lpstr>
      <vt:lpstr>SWING</vt:lpstr>
      <vt:lpstr>SWING : Evénements</vt:lpstr>
      <vt:lpstr>SWING : Les événements</vt:lpstr>
      <vt:lpstr>SWING : Les événements : Les Listeners et les Adaptateurs </vt:lpstr>
      <vt:lpstr>PowerPoint Presentation</vt:lpstr>
      <vt:lpstr>PowerPoint Presentation</vt:lpstr>
      <vt:lpstr>Travail Dirigé</vt:lpstr>
      <vt:lpstr>SWING : Utilisation de l’Assistant Netbeans</vt:lpstr>
      <vt:lpstr>PowerPoint Presentation</vt:lpstr>
      <vt:lpstr>Introduction à JavaFX</vt:lpstr>
      <vt:lpstr>Caractéristiques et Avantages de JavaFX</vt:lpstr>
      <vt:lpstr>Les packages de base de JavaFx</vt:lpstr>
      <vt:lpstr>Architecture de JavaFx</vt:lpstr>
      <vt:lpstr>Architecture de JavaFx</vt:lpstr>
      <vt:lpstr>Structure de base d’une Application JavaFx</vt:lpstr>
      <vt:lpstr>Structure de base d’une Application JavaFx</vt:lpstr>
      <vt:lpstr>Structure de base d’une Application JavaFx</vt:lpstr>
      <vt:lpstr>JavaFx exemple</vt:lpstr>
      <vt:lpstr>Concepts de JavaFx</vt:lpstr>
      <vt:lpstr>Concepts de JavaFx </vt:lpstr>
      <vt:lpstr>Squelette d’une application javaFx</vt:lpstr>
      <vt:lpstr>Squelette d’une application javaFx</vt:lpstr>
      <vt:lpstr>Concepts clé d’une application JavaFx </vt:lpstr>
      <vt:lpstr>Stage</vt:lpstr>
      <vt:lpstr>Scene</vt:lpstr>
      <vt:lpstr>Les contrôles</vt:lpstr>
      <vt:lpstr>Intégration JavaFX 11 dans Apache Netbeans 10</vt:lpstr>
      <vt:lpstr>Intégration JavaFX 11 dans Apache Netbeans 10</vt:lpstr>
      <vt:lpstr>Création du projet JavaFX</vt:lpstr>
      <vt:lpstr>Création du projet JavaFX</vt:lpstr>
      <vt:lpstr>Création du projet JavaFX</vt:lpstr>
      <vt:lpstr>Un peu de déboggage</vt:lpstr>
      <vt:lpstr> </vt:lpstr>
      <vt:lpstr>Intégration de SceneBuilder dans netbeans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Chap. 3 : Les Interfaces Graphiques</dc:title>
  <dc:creator>jacques s</dc:creator>
  <cp:lastModifiedBy>jacques s</cp:lastModifiedBy>
  <cp:revision>161</cp:revision>
  <dcterms:created xsi:type="dcterms:W3CDTF">2016-12-12T15:02:59Z</dcterms:created>
  <dcterms:modified xsi:type="dcterms:W3CDTF">2019-04-11T19:46:16Z</dcterms:modified>
</cp:coreProperties>
</file>