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7A8C5EA-0B2C-46DA-A7F7-94677D30D5E4}" type="datetimeFigureOut">
              <a:rPr lang="fr-FR" smtClean="0"/>
              <a:t>19/04/2018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392566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312606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382311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1E160D61-7DC9-4EC0-B490-6DF9F829AE75}"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3644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258581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37A8C5EA-0B2C-46DA-A7F7-94677D30D5E4}" type="datetimeFigureOut">
              <a:rPr lang="fr-FR" smtClean="0"/>
              <a:t>19/04/2018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3927357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37A8C5EA-0B2C-46DA-A7F7-94677D30D5E4}" type="datetimeFigureOut">
              <a:rPr lang="fr-FR" smtClean="0"/>
              <a:t>19/04/2018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2590681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A8C5EA-0B2C-46DA-A7F7-94677D30D5E4}" type="datetimeFigureOut">
              <a:rPr lang="fr-FR" smtClean="0"/>
              <a:t>19/04/2018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2874706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A8C5EA-0B2C-46DA-A7F7-94677D30D5E4}" type="datetimeFigureOut">
              <a:rPr lang="fr-FR" smtClean="0"/>
              <a:t>19/04/2018</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E160D61-7DC9-4EC0-B490-6DF9F829AE75}" type="slidenum">
              <a:rPr lang="fr-FR" smtClean="0"/>
              <a:t>‹N°›</a:t>
            </a:fld>
            <a:endParaRPr lang="fr-FR"/>
          </a:p>
        </p:txBody>
      </p:sp>
    </p:spTree>
    <p:extLst>
      <p:ext uri="{BB962C8B-B14F-4D97-AF65-F5344CB8AC3E}">
        <p14:creationId xmlns:p14="http://schemas.microsoft.com/office/powerpoint/2010/main" val="139927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A8C5EA-0B2C-46DA-A7F7-94677D30D5E4}" type="datetimeFigureOut">
              <a:rPr lang="fr-FR" smtClean="0"/>
              <a:t>19/04/2018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1120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7A8C5EA-0B2C-46DA-A7F7-94677D30D5E4}" type="datetimeFigureOut">
              <a:rPr lang="fr-FR" smtClean="0"/>
              <a:t>19/04/2018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291762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100800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7A8C5EA-0B2C-46DA-A7F7-94677D30D5E4}" type="datetimeFigureOut">
              <a:rPr lang="fr-FR" smtClean="0"/>
              <a:t>19/04/2018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121768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7A8C5EA-0B2C-46DA-A7F7-94677D30D5E4}" type="datetimeFigureOut">
              <a:rPr lang="fr-FR" smtClean="0"/>
              <a:t>19/04/2018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47718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A8C5EA-0B2C-46DA-A7F7-94677D30D5E4}" type="datetimeFigureOut">
              <a:rPr lang="fr-FR" smtClean="0"/>
              <a:t>19/04/2018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34220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110613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7A8C5EA-0B2C-46DA-A7F7-94677D30D5E4}" type="datetimeFigureOut">
              <a:rPr lang="fr-FR" smtClean="0"/>
              <a:t>19/04/2018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160D61-7DC9-4EC0-B490-6DF9F829AE75}" type="slidenum">
              <a:rPr lang="fr-FR" smtClean="0"/>
              <a:t>‹N°›</a:t>
            </a:fld>
            <a:endParaRPr lang="fr-FR"/>
          </a:p>
        </p:txBody>
      </p:sp>
    </p:spTree>
    <p:extLst>
      <p:ext uri="{BB962C8B-B14F-4D97-AF65-F5344CB8AC3E}">
        <p14:creationId xmlns:p14="http://schemas.microsoft.com/office/powerpoint/2010/main" val="418821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A8C5EA-0B2C-46DA-A7F7-94677D30D5E4}" type="datetimeFigureOut">
              <a:rPr lang="fr-FR" smtClean="0"/>
              <a:t>19/04/2018</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E160D61-7DC9-4EC0-B490-6DF9F829AE75}" type="slidenum">
              <a:rPr lang="fr-FR" smtClean="0"/>
              <a:t>‹N°›</a:t>
            </a:fld>
            <a:endParaRPr lang="fr-FR"/>
          </a:p>
        </p:txBody>
      </p:sp>
    </p:spTree>
    <p:extLst>
      <p:ext uri="{BB962C8B-B14F-4D97-AF65-F5344CB8AC3E}">
        <p14:creationId xmlns:p14="http://schemas.microsoft.com/office/powerpoint/2010/main" val="8383300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sisalama.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Chap.5 :La programmation Réseaux </a:t>
            </a:r>
            <a:endParaRPr lang="fr-FR" dirty="0"/>
          </a:p>
        </p:txBody>
      </p:sp>
      <p:sp>
        <p:nvSpPr>
          <p:cNvPr id="3" name="Sous-titre 2"/>
          <p:cNvSpPr>
            <a:spLocks noGrp="1"/>
          </p:cNvSpPr>
          <p:nvPr>
            <p:ph type="subTitle" idx="1"/>
          </p:nvPr>
        </p:nvSpPr>
        <p:spPr/>
        <p:txBody>
          <a:bodyPr>
            <a:normAutofit fontScale="70000" lnSpcReduction="20000"/>
          </a:bodyPr>
          <a:lstStyle/>
          <a:p>
            <a:r>
              <a:rPr lang="fr-FR" dirty="0" smtClean="0"/>
              <a:t>Par </a:t>
            </a:r>
            <a:r>
              <a:rPr lang="fr-FR" dirty="0" err="1" smtClean="0"/>
              <a:t>Mwayaona</a:t>
            </a:r>
            <a:r>
              <a:rPr lang="fr-FR" dirty="0" smtClean="0"/>
              <a:t> J Safari</a:t>
            </a:r>
          </a:p>
          <a:p>
            <a:r>
              <a:rPr lang="fr-FR" dirty="0" smtClean="0"/>
              <a:t>G2 Systèmes Informatiques</a:t>
            </a:r>
          </a:p>
          <a:p>
            <a:r>
              <a:rPr lang="fr-FR" dirty="0" smtClean="0"/>
              <a:t>Ecole Supérieure d’Informatique </a:t>
            </a:r>
            <a:r>
              <a:rPr lang="fr-FR" dirty="0" err="1" smtClean="0"/>
              <a:t>Salama</a:t>
            </a:r>
            <a:endParaRPr lang="fr-FR" dirty="0" smtClean="0"/>
          </a:p>
          <a:p>
            <a:r>
              <a:rPr lang="fr-FR" dirty="0" smtClean="0">
                <a:hlinkClick r:id="rId2"/>
              </a:rPr>
              <a:t>www.esisalama.org</a:t>
            </a:r>
            <a:r>
              <a:rPr lang="fr-FR" dirty="0" smtClean="0"/>
              <a:t> </a:t>
            </a:r>
            <a:endParaRPr lang="fr-FR" dirty="0"/>
          </a:p>
        </p:txBody>
      </p:sp>
    </p:spTree>
    <p:extLst>
      <p:ext uri="{BB962C8B-B14F-4D97-AF65-F5344CB8AC3E}">
        <p14:creationId xmlns:p14="http://schemas.microsoft.com/office/powerpoint/2010/main" val="674404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Sockets</a:t>
            </a:r>
          </a:p>
        </p:txBody>
      </p:sp>
      <p:sp>
        <p:nvSpPr>
          <p:cNvPr id="3" name="Espace réservé du contenu 2"/>
          <p:cNvSpPr>
            <a:spLocks noGrp="1"/>
          </p:cNvSpPr>
          <p:nvPr>
            <p:ph idx="1"/>
          </p:nvPr>
        </p:nvSpPr>
        <p:spPr/>
        <p:txBody>
          <a:bodyPr>
            <a:normAutofit fontScale="85000" lnSpcReduction="20000"/>
          </a:bodyPr>
          <a:lstStyle/>
          <a:p>
            <a:r>
              <a:rPr lang="fr-FR" dirty="0" smtClean="0"/>
              <a:t>Pour créer </a:t>
            </a:r>
            <a:r>
              <a:rPr lang="fr-FR" dirty="0" smtClean="0"/>
              <a:t>un </a:t>
            </a:r>
            <a:r>
              <a:rPr lang="fr-FR" dirty="0" smtClean="0"/>
              <a:t>Socket, on appelle le constructeur avec certains paramètres </a:t>
            </a:r>
            <a:r>
              <a:rPr lang="fr-FR" dirty="0" err="1" smtClean="0"/>
              <a:t>spécifiants</a:t>
            </a:r>
            <a:r>
              <a:rPr lang="fr-FR" dirty="0" smtClean="0"/>
              <a:t> l’adresse du serveur et le port de connexion comme suit :</a:t>
            </a:r>
          </a:p>
          <a:p>
            <a:pPr marL="0" indent="0">
              <a:buNone/>
            </a:pPr>
            <a:r>
              <a:rPr lang="en-US" dirty="0" smtClean="0">
                <a:latin typeface="Courier New" panose="02070309020205020404" pitchFamily="49" charset="0"/>
                <a:cs typeface="Courier New" panose="02070309020205020404" pitchFamily="49" charset="0"/>
              </a:rPr>
              <a:t>Socket sock </a:t>
            </a:r>
            <a:r>
              <a:rPr lang="en-US" dirty="0">
                <a:latin typeface="Courier New" panose="02070309020205020404" pitchFamily="49" charset="0"/>
                <a:cs typeface="Courier New" panose="02070309020205020404" pitchFamily="49" charset="0"/>
              </a:rPr>
              <a:t>= new </a:t>
            </a:r>
            <a:r>
              <a:rPr lang="en-US" dirty="0" smtClean="0">
                <a:latin typeface="Courier New" panose="02070309020205020404" pitchFamily="49" charset="0"/>
                <a:cs typeface="Courier New" panose="02070309020205020404" pitchFamily="49" charset="0"/>
              </a:rPr>
              <a:t>Socket(String </a:t>
            </a:r>
            <a:r>
              <a:rPr lang="en-US" dirty="0" err="1" smtClean="0">
                <a:latin typeface="Courier New" panose="02070309020205020404" pitchFamily="49" charset="0"/>
                <a:cs typeface="Courier New" panose="02070309020205020404" pitchFamily="49" charset="0"/>
              </a:rPr>
              <a:t>hostName,int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numPort</a:t>
            </a:r>
            <a:r>
              <a:rPr lang="en-US" dirty="0" smtClean="0">
                <a:latin typeface="Courier New" panose="02070309020205020404" pitchFamily="49" charset="0"/>
                <a:cs typeface="Courier New" panose="02070309020205020404" pitchFamily="49" charset="0"/>
              </a:rPr>
              <a:t>);       </a:t>
            </a:r>
            <a:r>
              <a:rPr lang="en-US" dirty="0" err="1" smtClean="0">
                <a:cs typeface="Courier New" panose="02070309020205020404" pitchFamily="49" charset="0"/>
              </a:rPr>
              <a:t>ou</a:t>
            </a:r>
            <a:r>
              <a:rPr lang="en-US" dirty="0" smtClean="0">
                <a:cs typeface="Courier New" panose="02070309020205020404" pitchFamily="49" charset="0"/>
              </a:rPr>
              <a:t> encore</a:t>
            </a:r>
          </a:p>
          <a:p>
            <a:pPr marL="0" indent="0">
              <a:buNone/>
            </a:pPr>
            <a:r>
              <a:rPr lang="en-US" dirty="0">
                <a:latin typeface="Courier New" panose="02070309020205020404" pitchFamily="49" charset="0"/>
                <a:cs typeface="Courier New" panose="02070309020205020404" pitchFamily="49" charset="0"/>
              </a:rPr>
              <a:t>Socket sock </a:t>
            </a:r>
            <a:r>
              <a:rPr lang="en-US" dirty="0" smtClean="0">
                <a:latin typeface="Courier New" panose="02070309020205020404" pitchFamily="49" charset="0"/>
                <a:cs typeface="Courier New" panose="02070309020205020404" pitchFamily="49" charset="0"/>
              </a:rPr>
              <a:t>=new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InetAddress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addresse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port)</a:t>
            </a:r>
            <a:endParaRPr lang="fr-FR" dirty="0">
              <a:latin typeface="Courier New" panose="02070309020205020404" pitchFamily="49" charset="0"/>
              <a:cs typeface="Courier New" panose="02070309020205020404" pitchFamily="49" charset="0"/>
            </a:endParaRPr>
          </a:p>
          <a:p>
            <a:r>
              <a:rPr lang="fr-FR" dirty="0" smtClean="0"/>
              <a:t>Pour créer </a:t>
            </a:r>
            <a:r>
              <a:rPr lang="fr-FR" dirty="0" smtClean="0"/>
              <a:t>un </a:t>
            </a:r>
            <a:r>
              <a:rPr lang="fr-FR" dirty="0" smtClean="0"/>
              <a:t>Socket Serveur, </a:t>
            </a:r>
          </a:p>
          <a:p>
            <a:pPr marL="0" indent="0">
              <a:buNone/>
            </a:pPr>
            <a:r>
              <a:rPr lang="fr-FR" dirty="0" err="1">
                <a:latin typeface="Courier New" panose="02070309020205020404" pitchFamily="49" charset="0"/>
                <a:cs typeface="Courier New" panose="02070309020205020404" pitchFamily="49" charset="0"/>
              </a:rPr>
              <a:t>ServerSocket</a:t>
            </a:r>
            <a:r>
              <a:rPr lang="fr-FR" dirty="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servSock</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 new </a:t>
            </a:r>
            <a:r>
              <a:rPr lang="fr-FR" dirty="0" err="1" smtClean="0">
                <a:latin typeface="Courier New" panose="02070309020205020404" pitchFamily="49" charset="0"/>
                <a:cs typeface="Courier New" panose="02070309020205020404" pitchFamily="49" charset="0"/>
              </a:rPr>
              <a:t>ServerSocket</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numPort</a:t>
            </a:r>
            <a:r>
              <a:rPr lang="fr-FR" dirty="0" smtClean="0">
                <a:latin typeface="Courier New" panose="02070309020205020404" pitchFamily="49" charset="0"/>
                <a:cs typeface="Courier New" panose="02070309020205020404" pitchFamily="49" charset="0"/>
              </a:rPr>
              <a:t>);</a:t>
            </a:r>
          </a:p>
          <a:p>
            <a:pPr marL="0" indent="0">
              <a:buNone/>
            </a:pPr>
            <a:r>
              <a:rPr lang="fr-FR" dirty="0" err="1" smtClean="0">
                <a:cs typeface="Courier New" panose="02070309020205020404" pitchFamily="49" charset="0"/>
              </a:rPr>
              <a:t>numPort</a:t>
            </a:r>
            <a:r>
              <a:rPr lang="fr-FR" dirty="0" smtClean="0">
                <a:cs typeface="Courier New" panose="02070309020205020404" pitchFamily="49" charset="0"/>
              </a:rPr>
              <a:t> est le port d’écoute </a:t>
            </a:r>
            <a:r>
              <a:rPr lang="fr-FR" dirty="0" smtClean="0">
                <a:cs typeface="Courier New" panose="02070309020205020404" pitchFamily="49" charset="0"/>
              </a:rPr>
              <a:t>du </a:t>
            </a:r>
            <a:r>
              <a:rPr lang="fr-FR" dirty="0" smtClean="0">
                <a:cs typeface="Courier New" panose="02070309020205020404" pitchFamily="49" charset="0"/>
              </a:rPr>
              <a:t>serveur et sur lequel le client doit se connecter. Cette ligne doit être suivi de cette ligne :</a:t>
            </a:r>
          </a:p>
          <a:p>
            <a:pPr marL="0" indent="0">
              <a:buNone/>
            </a:pPr>
            <a:r>
              <a:rPr lang="fr-FR" dirty="0">
                <a:latin typeface="Courier New" panose="02070309020205020404" pitchFamily="49" charset="0"/>
                <a:cs typeface="Courier New" panose="02070309020205020404" pitchFamily="49" charset="0"/>
              </a:rPr>
              <a:t>Socket </a:t>
            </a:r>
            <a:r>
              <a:rPr lang="fr-FR" dirty="0" err="1">
                <a:latin typeface="Courier New" panose="02070309020205020404" pitchFamily="49" charset="0"/>
                <a:cs typeface="Courier New" panose="02070309020205020404" pitchFamily="49" charset="0"/>
              </a:rPr>
              <a:t>clientSocket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serverSocket.accept</a:t>
            </a:r>
            <a:r>
              <a:rPr lang="fr-FR" dirty="0">
                <a:latin typeface="Courier New" panose="02070309020205020404" pitchFamily="49" charset="0"/>
                <a:cs typeface="Courier New" panose="02070309020205020404" pitchFamily="49" charset="0"/>
              </a:rPr>
              <a:t>();</a:t>
            </a:r>
          </a:p>
          <a:p>
            <a:pPr marL="0" indent="0">
              <a:buNone/>
            </a:pPr>
            <a:r>
              <a:rPr lang="fr-FR" dirty="0" smtClean="0"/>
              <a:t>Pour permettre au client de se connecter et de maintenir cette connexion grâce a la socket locale « </a:t>
            </a:r>
            <a:r>
              <a:rPr lang="fr-FR" dirty="0" err="1" smtClean="0"/>
              <a:t>clientSocket</a:t>
            </a:r>
            <a:r>
              <a:rPr lang="fr-FR" dirty="0" smtClean="0"/>
              <a:t> ».</a:t>
            </a:r>
            <a:endParaRPr lang="fr-FR" dirty="0"/>
          </a:p>
        </p:txBody>
      </p:sp>
    </p:spTree>
    <p:extLst>
      <p:ext uri="{BB962C8B-B14F-4D97-AF65-F5344CB8AC3E}">
        <p14:creationId xmlns:p14="http://schemas.microsoft.com/office/powerpoint/2010/main" val="4096755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Sockets : Communication</a:t>
            </a:r>
            <a:endParaRPr lang="fr-FR" dirty="0"/>
          </a:p>
        </p:txBody>
      </p:sp>
      <p:sp>
        <p:nvSpPr>
          <p:cNvPr id="3" name="Espace réservé du contenu 2"/>
          <p:cNvSpPr>
            <a:spLocks noGrp="1"/>
          </p:cNvSpPr>
          <p:nvPr>
            <p:ph idx="1"/>
          </p:nvPr>
        </p:nvSpPr>
        <p:spPr/>
        <p:txBody>
          <a:bodyPr/>
          <a:lstStyle/>
          <a:p>
            <a:r>
              <a:rPr lang="fr-FR" dirty="0" smtClean="0"/>
              <a:t>Près l’établissement de la connexion, les </a:t>
            </a:r>
            <a:r>
              <a:rPr lang="fr-FR" dirty="0" err="1" smtClean="0"/>
              <a:t>endpoints</a:t>
            </a:r>
            <a:r>
              <a:rPr lang="fr-FR" dirty="0" smtClean="0"/>
              <a:t> peuvent s’envoyer des informations en ouvrant des flux d’écriture et de lecture liés aux Sockets :</a:t>
            </a:r>
          </a:p>
          <a:p>
            <a:pPr lvl="1"/>
            <a:r>
              <a:rPr lang="fr-FR" dirty="0" smtClean="0"/>
              <a:t>Ecriture d’un flux texte</a:t>
            </a:r>
          </a:p>
          <a:p>
            <a:pPr marL="457200" lvl="1" indent="0">
              <a:buNone/>
            </a:pPr>
            <a:r>
              <a:rPr lang="en-US" dirty="0" err="1">
                <a:latin typeface="Courier New" panose="02070309020205020404" pitchFamily="49" charset="0"/>
                <a:cs typeface="Courier New" panose="02070309020205020404" pitchFamily="49" charset="0"/>
              </a:rPr>
              <a:t>PrintWriter</a:t>
            </a:r>
            <a:r>
              <a:rPr lang="en-US" dirty="0">
                <a:latin typeface="Courier New" panose="02070309020205020404" pitchFamily="49" charset="0"/>
                <a:cs typeface="Courier New" panose="02070309020205020404" pitchFamily="49" charset="0"/>
              </a:rPr>
              <a:t> out </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PrintWriter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sock.getOutputStream</a:t>
            </a:r>
            <a:r>
              <a:rPr lang="en-US" dirty="0">
                <a:latin typeface="Courier New" panose="02070309020205020404" pitchFamily="49" charset="0"/>
                <a:cs typeface="Courier New" panose="02070309020205020404" pitchFamily="49" charset="0"/>
              </a:rPr>
              <a:t>(), true</a:t>
            </a:r>
            <a:r>
              <a:rPr lang="en-US" dirty="0" smtClean="0">
                <a:latin typeface="Courier New" panose="02070309020205020404" pitchFamily="49" charset="0"/>
                <a:cs typeface="Courier New" panose="02070309020205020404" pitchFamily="49" charset="0"/>
              </a:rPr>
              <a:t>);</a:t>
            </a:r>
          </a:p>
          <a:p>
            <a:pPr marL="457200" lvl="1" indent="0">
              <a:buNone/>
            </a:pPr>
            <a:endParaRPr lang="fr-FR" dirty="0" smtClean="0"/>
          </a:p>
          <a:p>
            <a:pPr lvl="1"/>
            <a:r>
              <a:rPr lang="fr-FR" dirty="0" smtClean="0"/>
              <a:t>Lecture d’un flux texte :</a:t>
            </a:r>
          </a:p>
          <a:p>
            <a:pPr marL="457200" lvl="1" indent="0">
              <a:buNone/>
            </a:pPr>
            <a:r>
              <a:rPr lang="en-US" dirty="0" err="1">
                <a:latin typeface="Courier New" panose="02070309020205020404" pitchFamily="49" charset="0"/>
                <a:cs typeface="Courier New" panose="02070309020205020404" pitchFamily="49" charset="0"/>
              </a:rPr>
              <a:t>BufferedReader</a:t>
            </a:r>
            <a:r>
              <a:rPr lang="en-US" dirty="0">
                <a:latin typeface="Courier New" panose="02070309020205020404" pitchFamily="49" charset="0"/>
                <a:cs typeface="Courier New" panose="02070309020205020404" pitchFamily="49" charset="0"/>
              </a:rPr>
              <a:t> in </a:t>
            </a:r>
            <a:r>
              <a:rPr lang="en-US" dirty="0" smtClean="0">
                <a:latin typeface="Courier New" panose="02070309020205020404" pitchFamily="49" charset="0"/>
                <a:cs typeface="Courier New" panose="02070309020205020404" pitchFamily="49" charset="0"/>
              </a:rPr>
              <a:t>=new </a:t>
            </a:r>
            <a:r>
              <a:rPr lang="en-US" dirty="0" err="1" smtClean="0">
                <a:latin typeface="Courier New" panose="02070309020205020404" pitchFamily="49" charset="0"/>
                <a:cs typeface="Courier New" panose="02070309020205020404" pitchFamily="49" charset="0"/>
              </a:rPr>
              <a:t>BufferedReader</a:t>
            </a:r>
            <a:r>
              <a:rPr lang="en-US" dirty="0" smtClean="0">
                <a:latin typeface="Courier New" panose="02070309020205020404" pitchFamily="49" charset="0"/>
                <a:cs typeface="Courier New" panose="02070309020205020404" pitchFamily="49" charset="0"/>
              </a:rPr>
              <a:t>(new </a:t>
            </a:r>
            <a:r>
              <a:rPr lang="en-US" dirty="0" err="1" smtClean="0">
                <a:latin typeface="Courier New" panose="02070309020205020404" pitchFamily="49" charset="0"/>
                <a:cs typeface="Courier New" panose="02070309020205020404" pitchFamily="49" charset="0"/>
              </a:rPr>
              <a:t>InputStreamReader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sock.getInputStream</a:t>
            </a:r>
            <a:r>
              <a:rPr lang="en-US"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8730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Sockets : Communication</a:t>
            </a:r>
          </a:p>
        </p:txBody>
      </p:sp>
      <p:sp>
        <p:nvSpPr>
          <p:cNvPr id="3" name="Espace réservé du contenu 2"/>
          <p:cNvSpPr>
            <a:spLocks noGrp="1"/>
          </p:cNvSpPr>
          <p:nvPr>
            <p:ph idx="1"/>
          </p:nvPr>
        </p:nvSpPr>
        <p:spPr/>
        <p:txBody>
          <a:bodyPr>
            <a:normAutofit/>
          </a:bodyPr>
          <a:lstStyle/>
          <a:p>
            <a:r>
              <a:rPr lang="fr-FR" dirty="0" smtClean="0"/>
              <a:t>Du coté client :</a:t>
            </a:r>
          </a:p>
          <a:p>
            <a:pPr marL="0" indent="0">
              <a:buNone/>
            </a:pPr>
            <a:r>
              <a:rPr lang="fr-FR" dirty="0"/>
              <a:t> </a:t>
            </a:r>
            <a:r>
              <a:rPr lang="fr-FR" sz="1800" dirty="0">
                <a:latin typeface="Courier New" panose="02070309020205020404" pitchFamily="49" charset="0"/>
                <a:cs typeface="Courier New" panose="02070309020205020404" pitchFamily="49" charset="0"/>
              </a:rPr>
              <a:t>Socket </a:t>
            </a:r>
            <a:r>
              <a:rPr lang="fr-FR" sz="1800" dirty="0" err="1">
                <a:latin typeface="Courier New" panose="02070309020205020404" pitchFamily="49" charset="0"/>
                <a:cs typeface="Courier New" panose="02070309020205020404" pitchFamily="49" charset="0"/>
              </a:rPr>
              <a:t>socks</a:t>
            </a:r>
            <a:r>
              <a:rPr lang="fr-FR" sz="1800" dirty="0">
                <a:latin typeface="Courier New" panose="02070309020205020404" pitchFamily="49" charset="0"/>
                <a:cs typeface="Courier New" panose="02070309020205020404" pitchFamily="49" charset="0"/>
              </a:rPr>
              <a:t> = new Socket("</a:t>
            </a:r>
            <a:r>
              <a:rPr lang="fr-FR" sz="1800" dirty="0" err="1">
                <a:latin typeface="Courier New" panose="02070309020205020404" pitchFamily="49" charset="0"/>
                <a:cs typeface="Courier New" panose="02070309020205020404" pitchFamily="49" charset="0"/>
              </a:rPr>
              <a:t>esis</a:t>
            </a:r>
            <a:r>
              <a:rPr lang="fr-FR" sz="1800" dirty="0">
                <a:latin typeface="Courier New" panose="02070309020205020404" pitchFamily="49" charset="0"/>
                <a:cs typeface="Courier New" panose="02070309020205020404" pitchFamily="49" charset="0"/>
              </a:rPr>
              <a:t>-pc", 7);</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PrintWriter</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ecriture</a:t>
            </a:r>
            <a:r>
              <a:rPr lang="fr-FR" sz="1800" dirty="0">
                <a:latin typeface="Courier New" panose="02070309020205020404" pitchFamily="49" charset="0"/>
                <a:cs typeface="Courier New" panose="02070309020205020404" pitchFamily="49" charset="0"/>
              </a:rPr>
              <a:t> = new </a:t>
            </a:r>
            <a:r>
              <a:rPr lang="fr-FR" sz="1800" dirty="0" err="1">
                <a:latin typeface="Courier New" panose="02070309020205020404" pitchFamily="49" charset="0"/>
                <a:cs typeface="Courier New" panose="02070309020205020404" pitchFamily="49" charset="0"/>
              </a:rPr>
              <a:t>PrintStream</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socks.getOutputStream</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ecriture.println</a:t>
            </a:r>
            <a:r>
              <a:rPr lang="fr-FR" sz="1800" dirty="0">
                <a:latin typeface="Courier New" panose="02070309020205020404" pitchFamily="49" charset="0"/>
                <a:cs typeface="Courier New" panose="02070309020205020404" pitchFamily="49" charset="0"/>
              </a:rPr>
              <a:t>("Bonjour le monde!");</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BufferedReader</a:t>
            </a:r>
            <a:r>
              <a:rPr lang="fr-FR" sz="1800" dirty="0">
                <a:latin typeface="Courier New" panose="02070309020205020404" pitchFamily="49" charset="0"/>
                <a:cs typeface="Courier New" panose="02070309020205020404" pitchFamily="49" charset="0"/>
              </a:rPr>
              <a:t> lecture = new </a:t>
            </a:r>
            <a:r>
              <a:rPr lang="fr-FR" sz="1800" dirty="0" err="1">
                <a:latin typeface="Courier New" panose="02070309020205020404" pitchFamily="49" charset="0"/>
                <a:cs typeface="Courier New" panose="02070309020205020404" pitchFamily="49" charset="0"/>
              </a:rPr>
              <a:t>BufferedReader</a:t>
            </a:r>
            <a:r>
              <a:rPr lang="fr-FR" sz="1800" dirty="0">
                <a:latin typeface="Courier New" panose="02070309020205020404" pitchFamily="49" charset="0"/>
                <a:cs typeface="Courier New" panose="02070309020205020404" pitchFamily="49" charset="0"/>
              </a:rPr>
              <a:t>(new </a:t>
            </a:r>
            <a:r>
              <a:rPr lang="fr-FR" sz="1800" dirty="0" err="1">
                <a:latin typeface="Courier New" panose="02070309020205020404" pitchFamily="49" charset="0"/>
                <a:cs typeface="Courier New" panose="02070309020205020404" pitchFamily="49" charset="0"/>
              </a:rPr>
              <a:t>InputStreamReader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socks.getInputStream</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String </a:t>
            </a:r>
            <a:r>
              <a:rPr lang="fr-FR" sz="1800" dirty="0" err="1">
                <a:latin typeface="Courier New" panose="02070309020205020404" pitchFamily="49" charset="0"/>
                <a:cs typeface="Courier New" panose="02070309020205020404" pitchFamily="49" charset="0"/>
              </a:rPr>
              <a:t>reponse</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lecture.readLine</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System.out.println</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Reponse</a:t>
            </a:r>
            <a:r>
              <a:rPr lang="fr-FR" sz="1800" dirty="0">
                <a:latin typeface="Courier New" panose="02070309020205020404" pitchFamily="49" charset="0"/>
                <a:cs typeface="Courier New" panose="02070309020205020404" pitchFamily="49" charset="0"/>
              </a:rPr>
              <a:t> du serveur : " + </a:t>
            </a:r>
            <a:r>
              <a:rPr lang="fr-FR" sz="1800" dirty="0" err="1">
                <a:latin typeface="Courier New" panose="02070309020205020404" pitchFamily="49" charset="0"/>
                <a:cs typeface="Courier New" panose="02070309020205020404" pitchFamily="49" charset="0"/>
              </a:rPr>
              <a:t>reponse</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socks.close</a:t>
            </a:r>
            <a:r>
              <a:rPr lang="fr-FR"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0297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Sockets : Communication</a:t>
            </a:r>
            <a:endParaRPr lang="fr-FR" dirty="0"/>
          </a:p>
        </p:txBody>
      </p:sp>
      <p:sp>
        <p:nvSpPr>
          <p:cNvPr id="3" name="Espace réservé du contenu 2"/>
          <p:cNvSpPr>
            <a:spLocks noGrp="1"/>
          </p:cNvSpPr>
          <p:nvPr>
            <p:ph idx="1"/>
          </p:nvPr>
        </p:nvSpPr>
        <p:spPr>
          <a:xfrm>
            <a:off x="680321" y="2336873"/>
            <a:ext cx="10482979" cy="3599316"/>
          </a:xfrm>
        </p:spPr>
        <p:txBody>
          <a:bodyPr>
            <a:normAutofit/>
          </a:bodyPr>
          <a:lstStyle/>
          <a:p>
            <a:r>
              <a:rPr lang="fr-FR" dirty="0" smtClean="0"/>
              <a:t>Du coté Serveur :</a:t>
            </a:r>
          </a:p>
          <a:p>
            <a:pPr marL="0" indent="0">
              <a:buNone/>
            </a:pPr>
            <a:r>
              <a:rPr lang="fr-FR" sz="2000" dirty="0" err="1">
                <a:latin typeface="Courier New" panose="02070309020205020404" pitchFamily="49" charset="0"/>
                <a:cs typeface="Courier New" panose="02070309020205020404" pitchFamily="49" charset="0"/>
              </a:rPr>
              <a:t>ServerSocket</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serverSocket</a:t>
            </a:r>
            <a:r>
              <a:rPr lang="fr-FR" sz="2000" dirty="0">
                <a:latin typeface="Courier New" panose="02070309020205020404" pitchFamily="49" charset="0"/>
                <a:cs typeface="Courier New" panose="02070309020205020404" pitchFamily="49" charset="0"/>
              </a:rPr>
              <a:t> = new </a:t>
            </a:r>
            <a:r>
              <a:rPr lang="fr-FR" sz="2000" dirty="0" err="1">
                <a:latin typeface="Courier New" panose="02070309020205020404" pitchFamily="49" charset="0"/>
                <a:cs typeface="Courier New" panose="02070309020205020404" pitchFamily="49" charset="0"/>
              </a:rPr>
              <a:t>ServerSocket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portNumber</a:t>
            </a:r>
            <a:r>
              <a:rPr lang="fr-FR" sz="2000" dirty="0">
                <a:latin typeface="Courier New" panose="02070309020205020404" pitchFamily="49" charset="0"/>
                <a:cs typeface="Courier New" panose="02070309020205020404" pitchFamily="49" charset="0"/>
              </a:rPr>
              <a:t>);</a:t>
            </a:r>
          </a:p>
          <a:p>
            <a:pPr marL="0" indent="0">
              <a:buNone/>
            </a:pPr>
            <a:r>
              <a:rPr lang="fr-FR" sz="2000" dirty="0" smtClean="0">
                <a:latin typeface="Courier New" panose="02070309020205020404" pitchFamily="49" charset="0"/>
                <a:cs typeface="Courier New" panose="02070309020205020404" pitchFamily="49" charset="0"/>
              </a:rPr>
              <a:t>Socket </a:t>
            </a:r>
            <a:r>
              <a:rPr lang="fr-FR" sz="2000" dirty="0" err="1">
                <a:latin typeface="Courier New" panose="02070309020205020404" pitchFamily="49" charset="0"/>
                <a:cs typeface="Courier New" panose="02070309020205020404" pitchFamily="49" charset="0"/>
              </a:rPr>
              <a:t>clientSocket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serverSocket.accept</a:t>
            </a:r>
            <a:r>
              <a:rPr lang="fr-FR" sz="2000" dirty="0">
                <a:latin typeface="Courier New" panose="02070309020205020404" pitchFamily="49" charset="0"/>
                <a:cs typeface="Courier New" panose="02070309020205020404" pitchFamily="49" charset="0"/>
              </a:rPr>
              <a:t>();</a:t>
            </a:r>
          </a:p>
          <a:p>
            <a:pPr marL="0" indent="0">
              <a:buNone/>
            </a:pPr>
            <a:r>
              <a:rPr lang="fr-FR" sz="2000" dirty="0" err="1" smtClean="0">
                <a:latin typeface="Courier New" panose="02070309020205020404" pitchFamily="49" charset="0"/>
                <a:cs typeface="Courier New" panose="02070309020205020404" pitchFamily="49" charset="0"/>
              </a:rPr>
              <a:t>PrintWriter</a:t>
            </a:r>
            <a:r>
              <a:rPr lang="fr-FR" sz="2000" dirty="0" smtClean="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ecriture</a:t>
            </a:r>
            <a:r>
              <a:rPr lang="fr-FR" sz="2000" dirty="0">
                <a:latin typeface="Courier New" panose="02070309020205020404" pitchFamily="49" charset="0"/>
                <a:cs typeface="Courier New" panose="02070309020205020404" pitchFamily="49" charset="0"/>
              </a:rPr>
              <a:t> =</a:t>
            </a:r>
            <a:r>
              <a:rPr lang="fr-FR" sz="2000" dirty="0" smtClean="0">
                <a:latin typeface="Courier New" panose="02070309020205020404" pitchFamily="49" charset="0"/>
                <a:cs typeface="Courier New" panose="02070309020205020404" pitchFamily="49" charset="0"/>
              </a:rPr>
              <a:t>new </a:t>
            </a:r>
            <a:r>
              <a:rPr lang="fr-FR" sz="2000" dirty="0" err="1" smtClean="0">
                <a:latin typeface="Courier New" panose="02070309020205020404" pitchFamily="49" charset="0"/>
                <a:cs typeface="Courier New" panose="02070309020205020404" pitchFamily="49" charset="0"/>
              </a:rPr>
              <a:t>PrintWriter</a:t>
            </a:r>
            <a:r>
              <a:rPr lang="fr-FR" sz="2000" dirty="0" smtClean="0">
                <a:latin typeface="Courier New" panose="02070309020205020404" pitchFamily="49" charset="0"/>
                <a:cs typeface="Courier New" panose="02070309020205020404" pitchFamily="49" charset="0"/>
              </a:rPr>
              <a:t>(</a:t>
            </a:r>
            <a:r>
              <a:rPr lang="fr-FR" sz="2000" dirty="0" err="1" smtClean="0">
                <a:latin typeface="Courier New" panose="02070309020205020404" pitchFamily="49" charset="0"/>
                <a:cs typeface="Courier New" panose="02070309020205020404" pitchFamily="49" charset="0"/>
              </a:rPr>
              <a:t>clientSocket.getOutputStream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0" indent="0">
              <a:buNone/>
            </a:pPr>
            <a:r>
              <a:rPr lang="fr-FR" sz="2000" dirty="0" err="1" smtClean="0">
                <a:latin typeface="Courier New" panose="02070309020205020404" pitchFamily="49" charset="0"/>
                <a:cs typeface="Courier New" panose="02070309020205020404" pitchFamily="49" charset="0"/>
              </a:rPr>
              <a:t>BufferedReader</a:t>
            </a:r>
            <a:r>
              <a:rPr lang="fr-FR" sz="2000" dirty="0" smtClean="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lecture = new </a:t>
            </a:r>
            <a:r>
              <a:rPr lang="fr-FR" sz="2000" dirty="0" err="1">
                <a:latin typeface="Courier New" panose="02070309020205020404" pitchFamily="49" charset="0"/>
                <a:cs typeface="Courier New" panose="02070309020205020404" pitchFamily="49" charset="0"/>
              </a:rPr>
              <a:t>BufferedReader</a:t>
            </a:r>
            <a:r>
              <a:rPr lang="fr-FR" sz="2000" dirty="0">
                <a:latin typeface="Courier New" panose="02070309020205020404" pitchFamily="49" charset="0"/>
                <a:cs typeface="Courier New" panose="02070309020205020404" pitchFamily="49" charset="0"/>
              </a:rPr>
              <a:t>(new </a:t>
            </a:r>
            <a:r>
              <a:rPr lang="fr-FR" sz="2000" dirty="0" err="1">
                <a:latin typeface="Courier New" panose="02070309020205020404" pitchFamily="49" charset="0"/>
                <a:cs typeface="Courier New" panose="02070309020205020404" pitchFamily="49" charset="0"/>
              </a:rPr>
              <a:t>InputStreamReader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clientSocket.getInputStream</a:t>
            </a:r>
            <a:r>
              <a:rPr lang="fr-FR" sz="2000" dirty="0">
                <a:latin typeface="Courier New" panose="02070309020205020404" pitchFamily="49" charset="0"/>
                <a:cs typeface="Courier New" panose="02070309020205020404" pitchFamily="49" charset="0"/>
              </a:rPr>
              <a:t>()));</a:t>
            </a:r>
          </a:p>
          <a:p>
            <a:pPr marL="0" indent="0">
              <a:buNone/>
            </a:pPr>
            <a:r>
              <a:rPr lang="fr-FR" sz="2000" dirty="0" err="1" smtClean="0">
                <a:latin typeface="Courier New" panose="02070309020205020404" pitchFamily="49" charset="0"/>
                <a:cs typeface="Courier New" panose="02070309020205020404" pitchFamily="49" charset="0"/>
              </a:rPr>
              <a:t>ecriture.println</a:t>
            </a:r>
            <a:r>
              <a:rPr lang="fr-FR" sz="2000" dirty="0">
                <a:latin typeface="Courier New" panose="02070309020205020404" pitchFamily="49" charset="0"/>
                <a:cs typeface="Courier New" panose="02070309020205020404" pitchFamily="49" charset="0"/>
              </a:rPr>
              <a:t>("Salutation </a:t>
            </a:r>
            <a:r>
              <a:rPr lang="fr-FR" sz="2000" dirty="0" err="1">
                <a:latin typeface="Courier New" panose="02070309020205020404" pitchFamily="49" charset="0"/>
                <a:cs typeface="Courier New" panose="02070309020205020404" pitchFamily="49" charset="0"/>
              </a:rPr>
              <a:t>récue</a:t>
            </a:r>
            <a:r>
              <a:rPr lang="fr-FR" sz="2000" dirty="0">
                <a:latin typeface="Courier New" panose="02070309020205020404" pitchFamily="49" charset="0"/>
                <a:cs typeface="Courier New" panose="02070309020205020404" pitchFamily="49" charset="0"/>
              </a:rPr>
              <a:t>");</a:t>
            </a:r>
          </a:p>
          <a:p>
            <a:pPr marL="0" indent="0">
              <a:buNone/>
            </a:pPr>
            <a:r>
              <a:rPr lang="fr-FR" sz="2000" dirty="0" err="1" smtClean="0">
                <a:latin typeface="Courier New" panose="02070309020205020404" pitchFamily="49" charset="0"/>
                <a:cs typeface="Courier New" panose="02070309020205020404" pitchFamily="49" charset="0"/>
              </a:rPr>
              <a:t>serverSocket.close</a:t>
            </a:r>
            <a:r>
              <a:rPr lang="fr-FR"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1909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Sockets : Communication</a:t>
            </a:r>
          </a:p>
        </p:txBody>
      </p:sp>
      <p:sp>
        <p:nvSpPr>
          <p:cNvPr id="3" name="Espace réservé du contenu 2"/>
          <p:cNvSpPr>
            <a:spLocks noGrp="1"/>
          </p:cNvSpPr>
          <p:nvPr>
            <p:ph idx="1"/>
          </p:nvPr>
        </p:nvSpPr>
        <p:spPr/>
        <p:txBody>
          <a:bodyPr/>
          <a:lstStyle/>
          <a:p>
            <a:r>
              <a:rPr lang="fr-FR" dirty="0" smtClean="0"/>
              <a:t>Pour maintenir le service, par exemple la lecture de toutes les lignes envoyées par le client ou le serveur, une boucle s’impose lors des échanges des flux.</a:t>
            </a:r>
          </a:p>
          <a:p>
            <a:r>
              <a:rPr lang="fr-FR" dirty="0" smtClean="0"/>
              <a:t>Par ailleurs, du coté serveur pour recevoir plusieurs connexions, l’usage des processus ou thread s’impose. Les processus seront étudiés dans le chapitre qui suit. </a:t>
            </a:r>
            <a:endParaRPr lang="fr-FR" dirty="0"/>
          </a:p>
        </p:txBody>
      </p:sp>
    </p:spTree>
    <p:extLst>
      <p:ext uri="{BB962C8B-B14F-4D97-AF65-F5344CB8AC3E}">
        <p14:creationId xmlns:p14="http://schemas.microsoft.com/office/powerpoint/2010/main" val="4001412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sockets</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smtClean="0"/>
          </a:p>
          <a:p>
            <a:pPr marL="0" indent="0">
              <a:buNone/>
            </a:pPr>
            <a:r>
              <a:rPr lang="fr-FR" dirty="0"/>
              <a:t>	</a:t>
            </a:r>
            <a:r>
              <a:rPr lang="fr-FR" smtClean="0"/>
              <a:t>Exercice 1: </a:t>
            </a:r>
            <a:r>
              <a:rPr lang="fr-FR" dirty="0" smtClean="0"/>
              <a:t>Un </a:t>
            </a:r>
            <a:r>
              <a:rPr lang="fr-FR" dirty="0" err="1" smtClean="0"/>
              <a:t>chatroom</a:t>
            </a:r>
            <a:r>
              <a:rPr lang="fr-FR" dirty="0" smtClean="0"/>
              <a:t> entre Serveur et Client.</a:t>
            </a:r>
          </a:p>
          <a:p>
            <a:pPr marL="0" indent="0">
              <a:buNone/>
            </a:pPr>
            <a:r>
              <a:rPr lang="fr-FR" dirty="0"/>
              <a:t>	</a:t>
            </a:r>
            <a:r>
              <a:rPr lang="fr-FR" dirty="0" smtClean="0"/>
              <a:t>Exercice 2 : Un </a:t>
            </a:r>
            <a:r>
              <a:rPr lang="fr-FR" dirty="0" err="1" smtClean="0"/>
              <a:t>chatroom</a:t>
            </a:r>
            <a:r>
              <a:rPr lang="fr-FR" dirty="0" smtClean="0"/>
              <a:t> </a:t>
            </a:r>
            <a:r>
              <a:rPr lang="fr-FR" dirty="0" err="1" smtClean="0"/>
              <a:t>multiclient</a:t>
            </a:r>
            <a:r>
              <a:rPr lang="fr-FR" dirty="0" smtClean="0"/>
              <a:t> (multithread)</a:t>
            </a:r>
            <a:endParaRPr lang="fr-FR" dirty="0"/>
          </a:p>
        </p:txBody>
      </p:sp>
    </p:spTree>
    <p:extLst>
      <p:ext uri="{BB962C8B-B14F-4D97-AF65-F5344CB8AC3E}">
        <p14:creationId xmlns:p14="http://schemas.microsoft.com/office/powerpoint/2010/main" val="1438010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 et le Réseau</a:t>
            </a:r>
            <a:endParaRPr lang="fr-FR" dirty="0"/>
          </a:p>
        </p:txBody>
      </p:sp>
      <p:sp>
        <p:nvSpPr>
          <p:cNvPr id="3" name="Espace réservé du contenu 2"/>
          <p:cNvSpPr>
            <a:spLocks noGrp="1"/>
          </p:cNvSpPr>
          <p:nvPr>
            <p:ph idx="1"/>
          </p:nvPr>
        </p:nvSpPr>
        <p:spPr/>
        <p:txBody>
          <a:bodyPr/>
          <a:lstStyle/>
          <a:p>
            <a:pPr marL="0" indent="0" algn="ctr">
              <a:buNone/>
            </a:pPr>
            <a:r>
              <a:rPr lang="fr-FR" smtClean="0"/>
              <a:t>TRAVAIL PRATIQUE</a:t>
            </a:r>
          </a:p>
          <a:p>
            <a:pPr marL="0" indent="0" algn="ctr">
              <a:buNone/>
            </a:pPr>
            <a:endParaRPr lang="fr-FR" dirty="0"/>
          </a:p>
          <a:p>
            <a:pPr marL="0" indent="0">
              <a:buNone/>
            </a:pPr>
            <a:r>
              <a:rPr lang="fr-FR" dirty="0" smtClean="0"/>
              <a:t>En </a:t>
            </a:r>
            <a:r>
              <a:rPr lang="fr-FR" dirty="0" smtClean="0"/>
              <a:t>utilisant les notions des </a:t>
            </a:r>
            <a:r>
              <a:rPr lang="fr-FR" dirty="0" err="1" smtClean="0"/>
              <a:t>URLs</a:t>
            </a:r>
            <a:r>
              <a:rPr lang="fr-FR" dirty="0" smtClean="0"/>
              <a:t> (non apprises à l’auditoire) et des fichiers, construisez un navigateur web basique qui lit des fichiers et les télécharge(enregistre) sur la machine locale pour consultation ultérieure.</a:t>
            </a:r>
            <a:endParaRPr lang="fr-FR" dirty="0"/>
          </a:p>
        </p:txBody>
      </p:sp>
    </p:spTree>
    <p:extLst>
      <p:ext uri="{BB962C8B-B14F-4D97-AF65-F5344CB8AC3E}">
        <p14:creationId xmlns:p14="http://schemas.microsoft.com/office/powerpoint/2010/main" val="1056209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 et les URL</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URL : </a:t>
            </a:r>
            <a:r>
              <a:rPr lang="fr-FR" dirty="0" err="1" smtClean="0"/>
              <a:t>Unified</a:t>
            </a:r>
            <a:r>
              <a:rPr lang="fr-FR" dirty="0" smtClean="0"/>
              <a:t> Ressource Locator</a:t>
            </a:r>
          </a:p>
          <a:p>
            <a:r>
              <a:rPr lang="fr-FR" dirty="0" smtClean="0"/>
              <a:t>Une URL permet de localiser un fichier sur internet. </a:t>
            </a:r>
          </a:p>
          <a:p>
            <a:r>
              <a:rPr lang="fr-FR" dirty="0" smtClean="0"/>
              <a:t>C’est une adresse sous forme de chaine de caractères qui indique l’emplacement où se trouve la ressource sur internet.</a:t>
            </a:r>
          </a:p>
          <a:p>
            <a:r>
              <a:rPr lang="fr-FR" dirty="0" smtClean="0"/>
              <a:t>Une URL a deux composants : le protocole et l’adresse.</a:t>
            </a:r>
          </a:p>
          <a:p>
            <a:r>
              <a:rPr lang="fr-FR" dirty="0" smtClean="0"/>
              <a:t>L’adresse peut être composé de 4 parties dont :</a:t>
            </a:r>
          </a:p>
          <a:p>
            <a:pPr lvl="1"/>
            <a:r>
              <a:rPr lang="fr-FR" dirty="0" smtClean="0"/>
              <a:t>L’hôte : le nom de la machine qui héberge le fichier</a:t>
            </a:r>
          </a:p>
          <a:p>
            <a:pPr lvl="1"/>
            <a:r>
              <a:rPr lang="fr-FR" dirty="0" smtClean="0"/>
              <a:t>Le port : optionnel</a:t>
            </a:r>
          </a:p>
          <a:p>
            <a:pPr lvl="1"/>
            <a:r>
              <a:rPr lang="fr-FR" dirty="0" smtClean="0"/>
              <a:t>Le chemin d’accès du fichier  sur la machine qui l’héberge</a:t>
            </a:r>
          </a:p>
          <a:p>
            <a:pPr lvl="1"/>
            <a:r>
              <a:rPr lang="fr-FR" dirty="0" smtClean="0"/>
              <a:t>Référence ou point d’ancrage dans le fichier (optionnel)</a:t>
            </a:r>
          </a:p>
          <a:p>
            <a:r>
              <a:rPr lang="fr-FR" dirty="0" smtClean="0"/>
              <a:t>Java propose la class URL dans le package java.net pour gérer les </a:t>
            </a:r>
            <a:r>
              <a:rPr lang="fr-FR" dirty="0" err="1" smtClean="0"/>
              <a:t>URLs</a:t>
            </a:r>
            <a:endParaRPr lang="fr-FR" dirty="0" smtClean="0"/>
          </a:p>
          <a:p>
            <a:endParaRPr lang="fr-FR" dirty="0"/>
          </a:p>
        </p:txBody>
      </p:sp>
    </p:spTree>
    <p:extLst>
      <p:ext uri="{BB962C8B-B14F-4D97-AF65-F5344CB8AC3E}">
        <p14:creationId xmlns:p14="http://schemas.microsoft.com/office/powerpoint/2010/main" val="17551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 et les </a:t>
            </a:r>
            <a:r>
              <a:rPr lang="fr-FR" dirty="0" err="1" smtClean="0"/>
              <a:t>URLs</a:t>
            </a:r>
            <a:endParaRPr lang="fr-FR" dirty="0"/>
          </a:p>
        </p:txBody>
      </p:sp>
      <p:sp>
        <p:nvSpPr>
          <p:cNvPr id="3" name="Espace réservé du contenu 2"/>
          <p:cNvSpPr>
            <a:spLocks noGrp="1"/>
          </p:cNvSpPr>
          <p:nvPr>
            <p:ph idx="1"/>
          </p:nvPr>
        </p:nvSpPr>
        <p:spPr>
          <a:xfrm>
            <a:off x="680321" y="2336872"/>
            <a:ext cx="9613861" cy="4181493"/>
          </a:xfrm>
        </p:spPr>
        <p:txBody>
          <a:bodyPr>
            <a:normAutofit fontScale="92500" lnSpcReduction="20000"/>
          </a:bodyPr>
          <a:lstStyle/>
          <a:p>
            <a:r>
              <a:rPr lang="fr-FR" dirty="0" smtClean="0"/>
              <a:t>Création d’une URL</a:t>
            </a:r>
          </a:p>
          <a:p>
            <a:pPr marL="0" indent="0">
              <a:buNone/>
            </a:pPr>
            <a:r>
              <a:rPr lang="fr-FR" dirty="0">
                <a:latin typeface="Courier New" panose="02070309020205020404" pitchFamily="49" charset="0"/>
                <a:cs typeface="Courier New" panose="02070309020205020404" pitchFamily="49" charset="0"/>
              </a:rPr>
              <a:t>URL </a:t>
            </a:r>
            <a:r>
              <a:rPr lang="fr-FR" dirty="0" err="1">
                <a:latin typeface="Courier New" panose="02070309020205020404" pitchFamily="49" charset="0"/>
                <a:cs typeface="Courier New" panose="02070309020205020404" pitchFamily="49" charset="0"/>
              </a:rPr>
              <a:t>myURL</a:t>
            </a:r>
            <a:r>
              <a:rPr lang="fr-FR" dirty="0">
                <a:latin typeface="Courier New" panose="02070309020205020404" pitchFamily="49" charset="0"/>
                <a:cs typeface="Courier New" panose="02070309020205020404" pitchFamily="49" charset="0"/>
              </a:rPr>
              <a:t> = new URL("http</a:t>
            </a:r>
            <a:r>
              <a:rPr lang="fr-FR" dirty="0" smtClean="0">
                <a:latin typeface="Courier New" panose="02070309020205020404" pitchFamily="49" charset="0"/>
                <a:cs typeface="Courier New" panose="02070309020205020404" pitchFamily="49" charset="0"/>
              </a:rPr>
              <a:t>://esisalama.org/")</a:t>
            </a:r>
          </a:p>
          <a:p>
            <a:r>
              <a:rPr lang="fr-FR" dirty="0" smtClean="0"/>
              <a:t>Création d’une URL à partir d’une autre</a:t>
            </a:r>
          </a:p>
          <a:p>
            <a:pPr marL="0" indent="0">
              <a:buNone/>
            </a:pPr>
            <a:r>
              <a:rPr lang="fr-FR" dirty="0" smtClean="0"/>
              <a:t>Nous avons ces deux </a:t>
            </a:r>
            <a:r>
              <a:rPr lang="fr-FR" dirty="0" err="1" smtClean="0"/>
              <a:t>URLs</a:t>
            </a:r>
            <a:r>
              <a:rPr lang="fr-FR" dirty="0" smtClean="0"/>
              <a:t> qui doivent être liées :</a:t>
            </a:r>
          </a:p>
          <a:p>
            <a:pPr marL="0" indent="0">
              <a:buNone/>
            </a:pPr>
            <a:r>
              <a:rPr lang="fr-FR" dirty="0"/>
              <a:t>http://example.com/pages/page1.html</a:t>
            </a:r>
          </a:p>
          <a:p>
            <a:pPr marL="0" indent="0">
              <a:buNone/>
            </a:pPr>
            <a:r>
              <a:rPr lang="fr-FR" dirty="0"/>
              <a:t>http://</a:t>
            </a:r>
            <a:r>
              <a:rPr lang="fr-FR" dirty="0" smtClean="0"/>
              <a:t>example.com/pages/page2.html</a:t>
            </a:r>
          </a:p>
          <a:p>
            <a:pPr marL="0" indent="0">
              <a:buNone/>
            </a:pPr>
            <a:r>
              <a:rPr lang="fr-FR" dirty="0" smtClean="0"/>
              <a:t>On crée une URL </a:t>
            </a:r>
            <a:r>
              <a:rPr lang="fr-FR" dirty="0"/>
              <a:t>principale </a:t>
            </a:r>
            <a:endParaRPr lang="fr-FR" dirty="0" smtClean="0"/>
          </a:p>
          <a:p>
            <a:pPr marL="0" indent="0">
              <a:buNone/>
            </a:pPr>
            <a:r>
              <a:rPr lang="fr-FR" dirty="0" smtClean="0">
                <a:latin typeface="Courier New" panose="02070309020205020404" pitchFamily="49" charset="0"/>
                <a:cs typeface="Courier New" panose="02070309020205020404" pitchFamily="49" charset="0"/>
              </a:rPr>
              <a:t>URL </a:t>
            </a:r>
            <a:r>
              <a:rPr lang="fr-FR" dirty="0" err="1">
                <a:latin typeface="Courier New" panose="02070309020205020404" pitchFamily="49" charset="0"/>
                <a:cs typeface="Courier New" panose="02070309020205020404" pitchFamily="49" charset="0"/>
              </a:rPr>
              <a:t>myURL</a:t>
            </a:r>
            <a:r>
              <a:rPr lang="fr-FR" dirty="0">
                <a:latin typeface="Courier New" panose="02070309020205020404" pitchFamily="49" charset="0"/>
                <a:cs typeface="Courier New" panose="02070309020205020404" pitchFamily="49" charset="0"/>
              </a:rPr>
              <a:t> = new URL("http://example.com/pages</a:t>
            </a:r>
            <a:r>
              <a:rPr lang="fr-FR" dirty="0" smtClean="0">
                <a:latin typeface="Courier New" panose="02070309020205020404" pitchFamily="49" charset="0"/>
                <a:cs typeface="Courier New" panose="02070309020205020404" pitchFamily="49" charset="0"/>
              </a:rPr>
              <a:t>/");</a:t>
            </a:r>
          </a:p>
          <a:p>
            <a:pPr marL="0" indent="0">
              <a:buNone/>
            </a:pPr>
            <a:r>
              <a:rPr lang="fr-FR" dirty="0" smtClean="0"/>
              <a:t>Et puis des </a:t>
            </a:r>
            <a:r>
              <a:rPr lang="fr-FR" dirty="0" err="1" smtClean="0"/>
              <a:t>URLs</a:t>
            </a:r>
            <a:r>
              <a:rPr lang="fr-FR" dirty="0" smtClean="0"/>
              <a:t> relatives :</a:t>
            </a:r>
          </a:p>
          <a:p>
            <a:pPr marL="0" indent="0">
              <a:buNone/>
            </a:pPr>
            <a:r>
              <a:rPr lang="fr-FR" dirty="0">
                <a:latin typeface="Courier New" panose="02070309020205020404" pitchFamily="49" charset="0"/>
                <a:cs typeface="Courier New" panose="02070309020205020404" pitchFamily="49" charset="0"/>
              </a:rPr>
              <a:t>URL page1URL = new URL(</a:t>
            </a:r>
            <a:r>
              <a:rPr lang="fr-FR" dirty="0" err="1">
                <a:latin typeface="Courier New" panose="02070309020205020404" pitchFamily="49" charset="0"/>
                <a:cs typeface="Courier New" panose="02070309020205020404" pitchFamily="49" charset="0"/>
              </a:rPr>
              <a:t>myURL</a:t>
            </a:r>
            <a:r>
              <a:rPr lang="fr-FR" dirty="0">
                <a:latin typeface="Courier New" panose="02070309020205020404" pitchFamily="49" charset="0"/>
                <a:cs typeface="Courier New" panose="02070309020205020404" pitchFamily="49" charset="0"/>
              </a:rPr>
              <a:t>, "page1.html");</a:t>
            </a:r>
          </a:p>
          <a:p>
            <a:pPr marL="0" indent="0">
              <a:buNone/>
            </a:pPr>
            <a:r>
              <a:rPr lang="fr-FR" dirty="0">
                <a:latin typeface="Courier New" panose="02070309020205020404" pitchFamily="49" charset="0"/>
                <a:cs typeface="Courier New" panose="02070309020205020404" pitchFamily="49" charset="0"/>
              </a:rPr>
              <a:t>URL page2URL = new URL(</a:t>
            </a:r>
            <a:r>
              <a:rPr lang="fr-FR" dirty="0" err="1">
                <a:latin typeface="Courier New" panose="02070309020205020404" pitchFamily="49" charset="0"/>
                <a:cs typeface="Courier New" panose="02070309020205020404" pitchFamily="49" charset="0"/>
              </a:rPr>
              <a:t>myURL</a:t>
            </a:r>
            <a:r>
              <a:rPr lang="fr-FR" dirty="0">
                <a:latin typeface="Courier New" panose="02070309020205020404" pitchFamily="49" charset="0"/>
                <a:cs typeface="Courier New" panose="02070309020205020404" pitchFamily="49" charset="0"/>
              </a:rPr>
              <a:t>, "page2.html");</a:t>
            </a:r>
            <a:endParaRPr lang="fr-FR" dirty="0" smtClean="0">
              <a:latin typeface="Courier New" panose="02070309020205020404" pitchFamily="49" charset="0"/>
              <a:cs typeface="Courier New" panose="02070309020205020404" pitchFamily="49" charset="0"/>
            </a:endParaRPr>
          </a:p>
          <a:p>
            <a:pPr marL="0" indent="0">
              <a:buNone/>
            </a:pPr>
            <a:endParaRPr lang="fr-FR" dirty="0"/>
          </a:p>
        </p:txBody>
      </p:sp>
    </p:spTree>
    <p:extLst>
      <p:ext uri="{BB962C8B-B14F-4D97-AF65-F5344CB8AC3E}">
        <p14:creationId xmlns:p14="http://schemas.microsoft.com/office/powerpoint/2010/main" val="1694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 et les </a:t>
            </a:r>
            <a:r>
              <a:rPr lang="fr-FR" dirty="0" err="1" smtClean="0"/>
              <a:t>URLs</a:t>
            </a:r>
            <a:endParaRPr lang="fr-FR" dirty="0"/>
          </a:p>
        </p:txBody>
      </p:sp>
      <p:sp>
        <p:nvSpPr>
          <p:cNvPr id="3" name="Espace réservé du contenu 2"/>
          <p:cNvSpPr>
            <a:spLocks noGrp="1"/>
          </p:cNvSpPr>
          <p:nvPr>
            <p:ph idx="1"/>
          </p:nvPr>
        </p:nvSpPr>
        <p:spPr/>
        <p:txBody>
          <a:bodyPr/>
          <a:lstStyle/>
          <a:p>
            <a:r>
              <a:rPr lang="fr-FR" dirty="0" smtClean="0"/>
              <a:t>Création d’</a:t>
            </a:r>
            <a:r>
              <a:rPr lang="fr-FR" dirty="0" err="1" smtClean="0"/>
              <a:t>URLs</a:t>
            </a:r>
            <a:r>
              <a:rPr lang="fr-FR" dirty="0" smtClean="0"/>
              <a:t> avec caractères spéciaux</a:t>
            </a:r>
          </a:p>
          <a:p>
            <a:pPr lvl="1"/>
            <a:r>
              <a:rPr lang="fr-FR" dirty="0" smtClean="0"/>
              <a:t>Soit spécifier l’encodage de ce caractère spécial</a:t>
            </a:r>
          </a:p>
          <a:p>
            <a:pPr marL="457200" lvl="1" indent="0">
              <a:buNone/>
            </a:pPr>
            <a:r>
              <a:rPr lang="fr-FR" sz="1800" dirty="0">
                <a:latin typeface="Courier New" panose="02070309020205020404" pitchFamily="49" charset="0"/>
                <a:cs typeface="Courier New" panose="02070309020205020404" pitchFamily="49" charset="0"/>
              </a:rPr>
              <a:t>URL </a:t>
            </a:r>
            <a:r>
              <a:rPr lang="fr-FR" sz="1800" dirty="0" err="1">
                <a:latin typeface="Courier New" panose="02070309020205020404" pitchFamily="49" charset="0"/>
                <a:cs typeface="Courier New" panose="02070309020205020404" pitchFamily="49" charset="0"/>
              </a:rPr>
              <a:t>url</a:t>
            </a:r>
            <a:r>
              <a:rPr lang="fr-FR" sz="1800" dirty="0">
                <a:latin typeface="Courier New" panose="02070309020205020404" pitchFamily="49" charset="0"/>
                <a:cs typeface="Courier New" panose="02070309020205020404" pitchFamily="49" charset="0"/>
              </a:rPr>
              <a:t> = new URL("http://example.com/hello%20world"); </a:t>
            </a:r>
            <a:endParaRPr lang="fr-FR" sz="1800" dirty="0" smtClean="0">
              <a:latin typeface="Courier New" panose="02070309020205020404" pitchFamily="49" charset="0"/>
              <a:cs typeface="Courier New" panose="02070309020205020404" pitchFamily="49" charset="0"/>
            </a:endParaRPr>
          </a:p>
          <a:p>
            <a:pPr lvl="1"/>
            <a:r>
              <a:rPr lang="fr-FR" dirty="0" smtClean="0"/>
              <a:t>Ou utiliser les URI avec des Slashs</a:t>
            </a:r>
          </a:p>
          <a:p>
            <a:pPr marL="457200" lvl="1" indent="0">
              <a:buNone/>
            </a:pPr>
            <a:r>
              <a:rPr lang="en-US" sz="1800" dirty="0">
                <a:latin typeface="Courier New" panose="02070309020205020404" pitchFamily="49" charset="0"/>
                <a:cs typeface="Courier New" panose="02070309020205020404" pitchFamily="49" charset="0"/>
              </a:rPr>
              <a:t>URI </a:t>
            </a:r>
            <a:r>
              <a:rPr lang="en-US" sz="1800" dirty="0" err="1">
                <a:latin typeface="Courier New" panose="02070309020205020404" pitchFamily="49" charset="0"/>
                <a:cs typeface="Courier New" panose="02070309020205020404" pitchFamily="49" charset="0"/>
              </a:rPr>
              <a:t>uri</a:t>
            </a:r>
            <a:r>
              <a:rPr lang="en-US" sz="1800" dirty="0">
                <a:latin typeface="Courier New" panose="02070309020205020404" pitchFamily="49" charset="0"/>
                <a:cs typeface="Courier New" panose="02070309020205020404" pitchFamily="49" charset="0"/>
              </a:rPr>
              <a:t> = new URI("http", "example.com", "/hello world/", </a:t>
            </a:r>
            <a:r>
              <a:rPr lang="en-US" sz="1800" dirty="0" smtClean="0">
                <a:latin typeface="Courier New" panose="02070309020205020404" pitchFamily="49" charset="0"/>
                <a:cs typeface="Courier New" panose="02070309020205020404" pitchFamily="49" charset="0"/>
              </a:rPr>
              <a:t>"");</a:t>
            </a:r>
          </a:p>
          <a:p>
            <a:pPr marL="457200" lvl="1" indent="0">
              <a:buNone/>
            </a:pPr>
            <a:r>
              <a:rPr lang="fr-FR" sz="1800" dirty="0">
                <a:latin typeface="Courier New" panose="02070309020205020404" pitchFamily="49" charset="0"/>
                <a:cs typeface="Courier New" panose="02070309020205020404" pitchFamily="49" charset="0"/>
              </a:rPr>
              <a:t>URL </a:t>
            </a:r>
            <a:r>
              <a:rPr lang="fr-FR" sz="1800" dirty="0" err="1">
                <a:latin typeface="Courier New" panose="02070309020205020404" pitchFamily="49" charset="0"/>
                <a:cs typeface="Courier New" panose="02070309020205020404" pitchFamily="49" charset="0"/>
              </a:rPr>
              <a:t>url</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uri.toURL</a:t>
            </a:r>
            <a:r>
              <a:rPr lang="fr-FR" sz="1800" dirty="0" smtClean="0">
                <a:latin typeface="Courier New" panose="02070309020205020404" pitchFamily="49" charset="0"/>
                <a:cs typeface="Courier New" panose="02070309020205020404" pitchFamily="49" charset="0"/>
              </a:rPr>
              <a:t>();</a:t>
            </a:r>
          </a:p>
          <a:p>
            <a:pPr marL="0" lvl="1" indent="0">
              <a:spcBef>
                <a:spcPts val="1000"/>
              </a:spcBef>
              <a:buNone/>
            </a:pPr>
            <a:r>
              <a:rPr lang="fr-FR" sz="2400" dirty="0" smtClean="0"/>
              <a:t>Il faut noter que les </a:t>
            </a:r>
            <a:r>
              <a:rPr lang="fr-FR" sz="2400" dirty="0" err="1" smtClean="0"/>
              <a:t>URLs</a:t>
            </a:r>
            <a:r>
              <a:rPr lang="fr-FR" sz="2400" dirty="0" smtClean="0"/>
              <a:t> sont écrites une seule fois pour toutes. Vous ne pouvez pas changer le protocole, le chemin d’accès du fichier, l’</a:t>
            </a:r>
            <a:r>
              <a:rPr lang="fr-FR" sz="2400" dirty="0" err="1" smtClean="0"/>
              <a:t>hote</a:t>
            </a:r>
            <a:r>
              <a:rPr lang="fr-FR" sz="2400" dirty="0" smtClean="0"/>
              <a:t> etc.</a:t>
            </a:r>
            <a:endParaRPr lang="fr-FR" sz="2400" dirty="0"/>
          </a:p>
        </p:txBody>
      </p:sp>
    </p:spTree>
    <p:extLst>
      <p:ext uri="{BB962C8B-B14F-4D97-AF65-F5344CB8AC3E}">
        <p14:creationId xmlns:p14="http://schemas.microsoft.com/office/powerpoint/2010/main" val="106028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Rappels sur les réseaux</a:t>
            </a:r>
            <a:endParaRPr lang="fr-FR" dirty="0"/>
          </a:p>
        </p:txBody>
      </p:sp>
      <p:sp>
        <p:nvSpPr>
          <p:cNvPr id="3" name="Espace réservé du contenu 2"/>
          <p:cNvSpPr>
            <a:spLocks noGrp="1"/>
          </p:cNvSpPr>
          <p:nvPr>
            <p:ph idx="1"/>
          </p:nvPr>
        </p:nvSpPr>
        <p:spPr/>
        <p:txBody>
          <a:bodyPr/>
          <a:lstStyle/>
          <a:p>
            <a:r>
              <a:rPr lang="fr-FR" dirty="0"/>
              <a:t>Un réseau informatique est un ensemble d'équipements reliés entre eux pour échanger des informations</a:t>
            </a:r>
            <a:r>
              <a:rPr lang="fr-FR" dirty="0" smtClean="0"/>
              <a:t>. </a:t>
            </a:r>
          </a:p>
          <a:p>
            <a:r>
              <a:rPr lang="fr-FR" dirty="0" smtClean="0"/>
              <a:t>Pour s’échanger harmonieusement les informations, ces équipements utilisent des standards appelés des protocoles.</a:t>
            </a:r>
          </a:p>
          <a:p>
            <a:r>
              <a:rPr lang="fr-FR" dirty="0"/>
              <a:t>Les protocoles de communication définissent de façon formelle et interopérable la manière dont les informations sont échangées entre les équipements du </a:t>
            </a:r>
            <a:r>
              <a:rPr lang="fr-FR" dirty="0" smtClean="0"/>
              <a:t>réseau.</a:t>
            </a:r>
          </a:p>
          <a:p>
            <a:r>
              <a:rPr lang="fr-FR" dirty="0" smtClean="0"/>
              <a:t>Le standard le plus connu et utilisé est la pile TCP/IP</a:t>
            </a:r>
            <a:endParaRPr lang="fr-FR" dirty="0"/>
          </a:p>
        </p:txBody>
      </p:sp>
    </p:spTree>
    <p:extLst>
      <p:ext uri="{BB962C8B-B14F-4D97-AF65-F5344CB8AC3E}">
        <p14:creationId xmlns:p14="http://schemas.microsoft.com/office/powerpoint/2010/main" val="3825956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 et les </a:t>
            </a:r>
            <a:r>
              <a:rPr lang="fr-FR" dirty="0" err="1" smtClean="0"/>
              <a:t>URLs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On peut obtenir les informations sur les </a:t>
            </a:r>
            <a:r>
              <a:rPr lang="fr-FR" dirty="0" err="1" smtClean="0"/>
              <a:t>URLs</a:t>
            </a:r>
            <a:r>
              <a:rPr lang="fr-FR" dirty="0" smtClean="0"/>
              <a:t> en utilisant ces méthodes :</a:t>
            </a:r>
          </a:p>
          <a:p>
            <a:pPr marL="0" indent="0">
              <a:buNone/>
            </a:pPr>
            <a:r>
              <a:rPr lang="fr-FR" sz="2600" dirty="0">
                <a:latin typeface="Courier New" panose="02070309020205020404" pitchFamily="49" charset="0"/>
                <a:cs typeface="Courier New" panose="02070309020205020404" pitchFamily="49" charset="0"/>
              </a:rPr>
              <a:t>URL </a:t>
            </a:r>
            <a:r>
              <a:rPr lang="fr-FR" sz="2600" dirty="0" err="1" smtClean="0">
                <a:latin typeface="Courier New" panose="02070309020205020404" pitchFamily="49" charset="0"/>
                <a:cs typeface="Courier New" panose="02070309020205020404" pitchFamily="49" charset="0"/>
              </a:rPr>
              <a:t>myURL</a:t>
            </a:r>
            <a:r>
              <a:rPr lang="fr-FR" sz="2600" dirty="0" smtClean="0">
                <a:latin typeface="Courier New" panose="02070309020205020404" pitchFamily="49" charset="0"/>
                <a:cs typeface="Courier New" panose="02070309020205020404" pitchFamily="49" charset="0"/>
              </a:rPr>
              <a:t> </a:t>
            </a:r>
            <a:r>
              <a:rPr lang="fr-FR" sz="2600" dirty="0">
                <a:latin typeface="Courier New" panose="02070309020205020404" pitchFamily="49" charset="0"/>
                <a:cs typeface="Courier New" panose="02070309020205020404" pitchFamily="49" charset="0"/>
              </a:rPr>
              <a:t>= new URL("http://example.com:80/docs/books/tutorial"</a:t>
            </a:r>
          </a:p>
          <a:p>
            <a:pPr marL="0" indent="0">
              <a:buNone/>
            </a:pPr>
            <a:r>
              <a:rPr lang="fr-FR" sz="2600" dirty="0">
                <a:latin typeface="Courier New" panose="02070309020205020404" pitchFamily="49" charset="0"/>
                <a:cs typeface="Courier New" panose="02070309020205020404" pitchFamily="49" charset="0"/>
              </a:rPr>
              <a:t>                           + "/</a:t>
            </a:r>
            <a:r>
              <a:rPr lang="fr-FR" sz="2600" dirty="0" err="1">
                <a:latin typeface="Courier New" panose="02070309020205020404" pitchFamily="49" charset="0"/>
                <a:cs typeface="Courier New" panose="02070309020205020404" pitchFamily="49" charset="0"/>
              </a:rPr>
              <a:t>index.html?name</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networking#DOWNLOADING</a:t>
            </a:r>
            <a:r>
              <a:rPr lang="fr-FR" sz="2600" dirty="0">
                <a:latin typeface="Courier New" panose="02070309020205020404" pitchFamily="49" charset="0"/>
                <a:cs typeface="Courier New" panose="02070309020205020404" pitchFamily="49" charset="0"/>
              </a:rPr>
              <a:t>");</a:t>
            </a:r>
          </a:p>
          <a:p>
            <a:pPr marL="0" indent="0">
              <a:buNone/>
            </a:pPr>
            <a:endParaRPr lang="fr-FR" sz="2600" dirty="0">
              <a:latin typeface="Courier New" panose="02070309020205020404" pitchFamily="49" charset="0"/>
              <a:cs typeface="Courier New" panose="02070309020205020404" pitchFamily="49" charset="0"/>
            </a:endParaRP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protocol</a:t>
            </a:r>
            <a:r>
              <a:rPr lang="fr-FR" sz="2600" dirty="0">
                <a:latin typeface="Courier New" panose="02070309020205020404" pitchFamily="49" charset="0"/>
                <a:cs typeface="Courier New" panose="02070309020205020404" pitchFamily="49" charset="0"/>
              </a:rPr>
              <a:t> = " + </a:t>
            </a:r>
            <a:r>
              <a:rPr lang="fr-FR" sz="2600" dirty="0" err="1" smtClean="0">
                <a:latin typeface="Courier New" panose="02070309020205020404" pitchFamily="49" charset="0"/>
                <a:cs typeface="Courier New" panose="02070309020205020404" pitchFamily="49" charset="0"/>
              </a:rPr>
              <a:t>myURL.getProtocol</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authority</a:t>
            </a:r>
            <a:r>
              <a:rPr lang="fr-FR" sz="2600" dirty="0">
                <a:latin typeface="Courier New" panose="02070309020205020404" pitchFamily="49" charset="0"/>
                <a:cs typeface="Courier New" panose="02070309020205020404" pitchFamily="49" charset="0"/>
              </a:rPr>
              <a:t> = " + </a:t>
            </a:r>
            <a:r>
              <a:rPr lang="fr-FR" sz="2600" dirty="0" err="1" smtClean="0">
                <a:latin typeface="Courier New" panose="02070309020205020404" pitchFamily="49" charset="0"/>
                <a:cs typeface="Courier New" panose="02070309020205020404" pitchFamily="49" charset="0"/>
              </a:rPr>
              <a:t>myURL.getAuthority</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("host = " + </a:t>
            </a:r>
            <a:r>
              <a:rPr lang="fr-FR" sz="2600" dirty="0" err="1" smtClean="0">
                <a:latin typeface="Courier New" panose="02070309020205020404" pitchFamily="49" charset="0"/>
                <a:cs typeface="Courier New" panose="02070309020205020404" pitchFamily="49" charset="0"/>
              </a:rPr>
              <a:t>myURL.getHost</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("port = " + </a:t>
            </a:r>
            <a:r>
              <a:rPr lang="fr-FR" sz="2600" dirty="0" err="1" smtClean="0">
                <a:latin typeface="Courier New" panose="02070309020205020404" pitchFamily="49" charset="0"/>
                <a:cs typeface="Courier New" panose="02070309020205020404" pitchFamily="49" charset="0"/>
              </a:rPr>
              <a:t>myURL.getPort</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path</a:t>
            </a:r>
            <a:r>
              <a:rPr lang="fr-FR" sz="2600" dirty="0">
                <a:latin typeface="Courier New" panose="02070309020205020404" pitchFamily="49" charset="0"/>
                <a:cs typeface="Courier New" panose="02070309020205020404" pitchFamily="49" charset="0"/>
              </a:rPr>
              <a:t> = " + </a:t>
            </a:r>
            <a:r>
              <a:rPr lang="fr-FR" sz="2600" dirty="0" err="1" smtClean="0">
                <a:latin typeface="Courier New" panose="02070309020205020404" pitchFamily="49" charset="0"/>
                <a:cs typeface="Courier New" panose="02070309020205020404" pitchFamily="49" charset="0"/>
              </a:rPr>
              <a:t>myURL.getPath</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query</a:t>
            </a:r>
            <a:r>
              <a:rPr lang="fr-FR" sz="2600" dirty="0">
                <a:latin typeface="Courier New" panose="02070309020205020404" pitchFamily="49" charset="0"/>
                <a:cs typeface="Courier New" panose="02070309020205020404" pitchFamily="49" charset="0"/>
              </a:rPr>
              <a:t> = " + </a:t>
            </a:r>
            <a:r>
              <a:rPr lang="fr-FR" sz="2600" dirty="0" err="1" smtClean="0">
                <a:latin typeface="Courier New" panose="02070309020205020404" pitchFamily="49" charset="0"/>
                <a:cs typeface="Courier New" panose="02070309020205020404" pitchFamily="49" charset="0"/>
              </a:rPr>
              <a:t>myURL.getQuery</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filename</a:t>
            </a:r>
            <a:r>
              <a:rPr lang="fr-FR" sz="2600" dirty="0">
                <a:latin typeface="Courier New" panose="02070309020205020404" pitchFamily="49" charset="0"/>
                <a:cs typeface="Courier New" panose="02070309020205020404" pitchFamily="49" charset="0"/>
              </a:rPr>
              <a:t> = " + </a:t>
            </a:r>
            <a:r>
              <a:rPr lang="fr-FR" sz="2600" dirty="0" err="1" smtClean="0">
                <a:latin typeface="Courier New" panose="02070309020205020404" pitchFamily="49" charset="0"/>
                <a:cs typeface="Courier New" panose="02070309020205020404" pitchFamily="49" charset="0"/>
              </a:rPr>
              <a:t>myURL.getFile</a:t>
            </a:r>
            <a:r>
              <a:rPr lang="fr-FR" sz="2600" dirty="0">
                <a:latin typeface="Courier New" panose="02070309020205020404" pitchFamily="49" charset="0"/>
                <a:cs typeface="Courier New" panose="02070309020205020404" pitchFamily="49" charset="0"/>
              </a:rPr>
              <a:t>());</a:t>
            </a:r>
          </a:p>
          <a:p>
            <a:pPr marL="0" indent="0">
              <a:buNone/>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System.out.println</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ref</a:t>
            </a:r>
            <a:r>
              <a:rPr lang="fr-FR" sz="2600" dirty="0">
                <a:latin typeface="Courier New" panose="02070309020205020404" pitchFamily="49" charset="0"/>
                <a:cs typeface="Courier New" panose="02070309020205020404" pitchFamily="49" charset="0"/>
              </a:rPr>
              <a:t> = " + </a:t>
            </a:r>
            <a:r>
              <a:rPr lang="fr-FR" sz="2600" dirty="0" err="1" smtClean="0">
                <a:latin typeface="Courier New" panose="02070309020205020404" pitchFamily="49" charset="0"/>
                <a:cs typeface="Courier New" panose="02070309020205020404" pitchFamily="49" charset="0"/>
              </a:rPr>
              <a:t>myURL.getRef</a:t>
            </a:r>
            <a:r>
              <a:rPr lang="fr-FR" sz="2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9978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Java et les </a:t>
            </a:r>
            <a:r>
              <a:rPr lang="fr-FR" dirty="0" err="1" smtClean="0"/>
              <a:t>URLs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Lecture du flux venant des </a:t>
            </a:r>
            <a:r>
              <a:rPr lang="fr-FR" dirty="0" err="1" smtClean="0"/>
              <a:t>URLs</a:t>
            </a:r>
            <a:endParaRPr lang="fr-FR" dirty="0" smtClean="0"/>
          </a:p>
          <a:p>
            <a:pPr marL="0" indent="0">
              <a:buNone/>
            </a:pPr>
            <a:r>
              <a:rPr lang="fr-FR" dirty="0">
                <a:latin typeface="Courier New" panose="02070309020205020404" pitchFamily="49" charset="0"/>
                <a:cs typeface="Courier New" panose="02070309020205020404" pitchFamily="49" charset="0"/>
              </a:rPr>
              <a:t>URL </a:t>
            </a:r>
            <a:r>
              <a:rPr lang="fr-FR" dirty="0" err="1" smtClean="0">
                <a:latin typeface="Courier New" panose="02070309020205020404" pitchFamily="49" charset="0"/>
                <a:cs typeface="Courier New" panose="02070309020205020404" pitchFamily="49" charset="0"/>
              </a:rPr>
              <a:t>myURL</a:t>
            </a:r>
            <a:r>
              <a:rPr lang="fr-FR" dirty="0" smtClean="0">
                <a:latin typeface="Courier New" panose="02070309020205020404" pitchFamily="49" charset="0"/>
                <a:cs typeface="Courier New" panose="02070309020205020404" pitchFamily="49" charset="0"/>
              </a:rPr>
              <a:t> </a:t>
            </a:r>
            <a:r>
              <a:rPr lang="fr-FR" dirty="0">
                <a:latin typeface="Courier New" panose="02070309020205020404" pitchFamily="49" charset="0"/>
                <a:cs typeface="Courier New" panose="02070309020205020404" pitchFamily="49" charset="0"/>
              </a:rPr>
              <a:t>= new URL("http://</a:t>
            </a:r>
            <a:r>
              <a:rPr lang="fr-FR" dirty="0" smtClean="0">
                <a:latin typeface="Courier New" panose="02070309020205020404" pitchFamily="49" charset="0"/>
                <a:cs typeface="Courier New" panose="02070309020205020404" pitchFamily="49" charset="0"/>
              </a:rPr>
              <a:t>www.esisalama.org/");</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BufferedReader</a:t>
            </a:r>
            <a:r>
              <a:rPr lang="fr-FR" dirty="0">
                <a:latin typeface="Courier New" panose="02070309020205020404" pitchFamily="49" charset="0"/>
                <a:cs typeface="Courier New" panose="02070309020205020404" pitchFamily="49" charset="0"/>
              </a:rPr>
              <a:t> in = new </a:t>
            </a:r>
            <a:r>
              <a:rPr lang="fr-FR" dirty="0" err="1">
                <a:latin typeface="Courier New" panose="02070309020205020404" pitchFamily="49" charset="0"/>
                <a:cs typeface="Courier New" panose="02070309020205020404" pitchFamily="49" charset="0"/>
              </a:rPr>
              <a:t>BufferedReader</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new </a:t>
            </a:r>
            <a:r>
              <a:rPr lang="fr-FR" dirty="0" err="1" smtClean="0">
                <a:latin typeface="Courier New" panose="02070309020205020404" pitchFamily="49" charset="0"/>
                <a:cs typeface="Courier New" panose="02070309020205020404" pitchFamily="49" charset="0"/>
              </a:rPr>
              <a:t>InputStreamReader</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myURL.openStream</a:t>
            </a:r>
            <a:r>
              <a:rPr lang="fr-FR" dirty="0">
                <a:latin typeface="Courier New" panose="02070309020205020404" pitchFamily="49" charset="0"/>
                <a:cs typeface="Courier New" panose="02070309020205020404" pitchFamily="49" charset="0"/>
              </a:rPr>
              <a:t>()));</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String </a:t>
            </a:r>
            <a:r>
              <a:rPr lang="fr-FR" dirty="0" err="1" smtClean="0">
                <a:latin typeface="Courier New" panose="02070309020205020404" pitchFamily="49" charset="0"/>
                <a:cs typeface="Courier New" panose="02070309020205020404" pitchFamily="49" charset="0"/>
              </a:rPr>
              <a:t>donnees</a:t>
            </a:r>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while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inputLine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in.readLine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null</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System.out.println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inputLine</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in.close</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1276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Rappels sur les réseaux</a:t>
            </a:r>
          </a:p>
        </p:txBody>
      </p:sp>
      <p:sp>
        <p:nvSpPr>
          <p:cNvPr id="3" name="Espace réservé du contenu 2"/>
          <p:cNvSpPr>
            <a:spLocks noGrp="1"/>
          </p:cNvSpPr>
          <p:nvPr>
            <p:ph idx="1"/>
          </p:nvPr>
        </p:nvSpPr>
        <p:spPr>
          <a:xfrm>
            <a:off x="680321" y="1998617"/>
            <a:ext cx="10057348" cy="3937572"/>
          </a:xfrm>
        </p:spPr>
        <p:txBody>
          <a:bodyPr/>
          <a:lstStyle/>
          <a:p>
            <a:r>
              <a:rPr lang="fr-FR" dirty="0"/>
              <a:t>La </a:t>
            </a:r>
            <a:r>
              <a:rPr lang="fr-FR" dirty="0" smtClean="0"/>
              <a:t>pile </a:t>
            </a:r>
            <a:r>
              <a:rPr lang="fr-FR" dirty="0"/>
              <a:t>TCP/IP est l'ensemble des protocoles utilisés pour le transfert des données sur </a:t>
            </a:r>
            <a:r>
              <a:rPr lang="fr-FR" dirty="0" smtClean="0"/>
              <a:t>Internet. </a:t>
            </a:r>
          </a:p>
          <a:p>
            <a:r>
              <a:rPr lang="fr-FR" dirty="0" smtClean="0"/>
              <a:t>La pile TCP/IP comporte quatre couches, qui se comparent très souvent au modèle OSI.</a:t>
            </a:r>
          </a:p>
          <a:p>
            <a:endParaRPr lang="fr-FR" dirty="0"/>
          </a:p>
          <a:p>
            <a:endParaRPr lang="fr-FR" dirty="0" smtClean="0"/>
          </a:p>
          <a:p>
            <a:endParaRPr lang="fr-FR" dirty="0"/>
          </a:p>
          <a:p>
            <a:endParaRPr lang="fr-FR" dirty="0" smtClean="0"/>
          </a:p>
          <a:p>
            <a:pPr marL="0" indent="0">
              <a:buNone/>
            </a:pPr>
            <a:endParaRPr lang="fr-FR" dirty="0" smtClean="0"/>
          </a:p>
          <a:p>
            <a:endParaRPr lang="fr-FR" dirty="0"/>
          </a:p>
        </p:txBody>
      </p:sp>
      <p:pic>
        <p:nvPicPr>
          <p:cNvPr id="4" name="Image 3"/>
          <p:cNvPicPr>
            <a:picLocks noChangeAspect="1"/>
          </p:cNvPicPr>
          <p:nvPr/>
        </p:nvPicPr>
        <p:blipFill>
          <a:blip r:embed="rId2"/>
          <a:stretch>
            <a:fillRect/>
          </a:stretch>
        </p:blipFill>
        <p:spPr>
          <a:xfrm>
            <a:off x="4350748" y="3184344"/>
            <a:ext cx="3333750" cy="3438525"/>
          </a:xfrm>
          <a:prstGeom prst="rect">
            <a:avLst/>
          </a:prstGeom>
        </p:spPr>
      </p:pic>
    </p:spTree>
    <p:extLst>
      <p:ext uri="{BB962C8B-B14F-4D97-AF65-F5344CB8AC3E}">
        <p14:creationId xmlns:p14="http://schemas.microsoft.com/office/powerpoint/2010/main" val="2373988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Rappels sur les réseaux</a:t>
            </a:r>
          </a:p>
        </p:txBody>
      </p:sp>
      <p:sp>
        <p:nvSpPr>
          <p:cNvPr id="3" name="Espace réservé du contenu 2"/>
          <p:cNvSpPr>
            <a:spLocks noGrp="1"/>
          </p:cNvSpPr>
          <p:nvPr>
            <p:ph idx="1"/>
          </p:nvPr>
        </p:nvSpPr>
        <p:spPr/>
        <p:txBody>
          <a:bodyPr>
            <a:normAutofit fontScale="92500" lnSpcReduction="20000"/>
          </a:bodyPr>
          <a:lstStyle/>
          <a:p>
            <a:r>
              <a:rPr lang="fr-FR" dirty="0" smtClean="0"/>
              <a:t>La couche Application </a:t>
            </a:r>
            <a:r>
              <a:rPr lang="fr-FR" dirty="0"/>
              <a:t>: Cette couche contient tous les protocoles de haut niveau, comme par exemple Telnet, TFTP (trivial File Transfer Protocol), SMTP (Simple Mail Transfer Protocol), HTTP (HyperText Transfer Protocol).</a:t>
            </a:r>
            <a:endParaRPr lang="fr-FR" dirty="0" smtClean="0"/>
          </a:p>
          <a:p>
            <a:r>
              <a:rPr lang="fr-FR" dirty="0" smtClean="0"/>
              <a:t>La couche Transport</a:t>
            </a:r>
            <a:r>
              <a:rPr lang="fr-FR" dirty="0"/>
              <a:t>: </a:t>
            </a:r>
            <a:r>
              <a:rPr lang="fr-FR" dirty="0" smtClean="0"/>
              <a:t>permet à </a:t>
            </a:r>
            <a:r>
              <a:rPr lang="fr-FR" dirty="0"/>
              <a:t>des entités paires de </a:t>
            </a:r>
            <a:r>
              <a:rPr lang="fr-FR" dirty="0" smtClean="0"/>
              <a:t>maintenir </a:t>
            </a:r>
            <a:r>
              <a:rPr lang="fr-FR" dirty="0"/>
              <a:t>une </a:t>
            </a:r>
            <a:r>
              <a:rPr lang="fr-FR" dirty="0" smtClean="0"/>
              <a:t>conversation en s’assurant </a:t>
            </a:r>
            <a:r>
              <a:rPr lang="fr-FR" dirty="0" smtClean="0"/>
              <a:t>l’</a:t>
            </a:r>
            <a:r>
              <a:rPr lang="fr-FR" dirty="0" err="1" smtClean="0"/>
              <a:t>acheminément</a:t>
            </a:r>
            <a:r>
              <a:rPr lang="fr-FR" dirty="0" smtClean="0"/>
              <a:t> </a:t>
            </a:r>
            <a:r>
              <a:rPr lang="fr-FR" dirty="0" smtClean="0"/>
              <a:t>des données, soit en mode connecté(TCP) ou en mode déconnecté(UDP).</a:t>
            </a:r>
          </a:p>
          <a:p>
            <a:r>
              <a:rPr lang="fr-FR" dirty="0" smtClean="0"/>
              <a:t>La couche Internet(ou Réseau) </a:t>
            </a:r>
            <a:r>
              <a:rPr lang="fr-FR" dirty="0"/>
              <a:t>: </a:t>
            </a:r>
            <a:r>
              <a:rPr lang="fr-FR" dirty="0" smtClean="0"/>
              <a:t>se charge de fournir les paquets à </a:t>
            </a:r>
            <a:r>
              <a:rPr lang="fr-FR" dirty="0" smtClean="0"/>
              <a:t>acheminer.</a:t>
            </a:r>
            <a:endParaRPr lang="fr-FR" dirty="0" smtClean="0"/>
          </a:p>
          <a:p>
            <a:r>
              <a:rPr lang="fr-FR" dirty="0" smtClean="0"/>
              <a:t>La couche Accès au réseau(ou Physique) : décrit les caractéristiques physiques de </a:t>
            </a:r>
            <a:r>
              <a:rPr lang="fr-FR" dirty="0"/>
              <a:t>la </a:t>
            </a:r>
            <a:r>
              <a:rPr lang="fr-FR" dirty="0" smtClean="0"/>
              <a:t>communication et spécifie la </a:t>
            </a:r>
            <a:r>
              <a:rPr lang="fr-FR" dirty="0"/>
              <a:t>forme sous laquelle les données doivent être acheminées quel que soit le type de réseau </a:t>
            </a:r>
            <a:r>
              <a:rPr lang="fr-FR" dirty="0" smtClean="0"/>
              <a:t>utilisé. </a:t>
            </a:r>
            <a:endParaRPr lang="fr-FR" dirty="0"/>
          </a:p>
        </p:txBody>
      </p:sp>
    </p:spTree>
    <p:extLst>
      <p:ext uri="{BB962C8B-B14F-4D97-AF65-F5344CB8AC3E}">
        <p14:creationId xmlns:p14="http://schemas.microsoft.com/office/powerpoint/2010/main" val="267978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Rappels sur les réseaux</a:t>
            </a:r>
          </a:p>
        </p:txBody>
      </p:sp>
      <p:sp>
        <p:nvSpPr>
          <p:cNvPr id="3" name="Espace réservé du contenu 2"/>
          <p:cNvSpPr>
            <a:spLocks noGrp="1"/>
          </p:cNvSpPr>
          <p:nvPr>
            <p:ph idx="1"/>
          </p:nvPr>
        </p:nvSpPr>
        <p:spPr/>
        <p:txBody>
          <a:bodyPr>
            <a:normAutofit fontScale="92500" lnSpcReduction="20000"/>
          </a:bodyPr>
          <a:lstStyle/>
          <a:p>
            <a:r>
              <a:rPr lang="fr-FR" dirty="0" smtClean="0"/>
              <a:t>TCP (Transmission Control Protocol)</a:t>
            </a:r>
          </a:p>
          <a:p>
            <a:pPr lvl="1"/>
            <a:r>
              <a:rPr lang="fr-FR" dirty="0" smtClean="0"/>
              <a:t>Utilisé par les applications ayant besoin d’une connexion fiable.</a:t>
            </a:r>
          </a:p>
          <a:p>
            <a:pPr lvl="1"/>
            <a:r>
              <a:rPr lang="fr-FR" dirty="0" smtClean="0"/>
              <a:t>Propose une connexion point-à-point</a:t>
            </a:r>
          </a:p>
          <a:p>
            <a:pPr lvl="1"/>
            <a:r>
              <a:rPr lang="fr-FR" dirty="0" smtClean="0"/>
              <a:t>Assure la livraison des paquets</a:t>
            </a:r>
          </a:p>
          <a:p>
            <a:pPr lvl="1"/>
            <a:r>
              <a:rPr lang="fr-FR" dirty="0" smtClean="0"/>
              <a:t>L’ordre dans le quel les paquets sont </a:t>
            </a:r>
            <a:r>
              <a:rPr lang="fr-FR" dirty="0" smtClean="0"/>
              <a:t>reçus </a:t>
            </a:r>
            <a:r>
              <a:rPr lang="fr-FR" dirty="0" smtClean="0"/>
              <a:t>est important pour la communication</a:t>
            </a:r>
          </a:p>
          <a:p>
            <a:pPr lvl="1"/>
            <a:r>
              <a:rPr lang="fr-FR" dirty="0" smtClean="0"/>
              <a:t>Utilisé par HTTP, FTP, Telnet</a:t>
            </a:r>
          </a:p>
          <a:p>
            <a:pPr lvl="1"/>
            <a:r>
              <a:rPr lang="fr-FR" dirty="0" smtClean="0"/>
              <a:t>C’est le mode connecté</a:t>
            </a:r>
          </a:p>
          <a:p>
            <a:r>
              <a:rPr lang="fr-FR" dirty="0" smtClean="0"/>
              <a:t>UDP(User </a:t>
            </a:r>
            <a:r>
              <a:rPr lang="fr-FR" dirty="0" err="1" smtClean="0"/>
              <a:t>Datagram</a:t>
            </a:r>
            <a:r>
              <a:rPr lang="fr-FR" dirty="0" smtClean="0"/>
              <a:t> Protocol)</a:t>
            </a:r>
          </a:p>
          <a:p>
            <a:pPr lvl="1"/>
            <a:r>
              <a:rPr lang="fr-FR" dirty="0" smtClean="0"/>
              <a:t>Connexion ou transfert rapide</a:t>
            </a:r>
          </a:p>
          <a:p>
            <a:pPr lvl="1"/>
            <a:r>
              <a:rPr lang="fr-FR" dirty="0" smtClean="0"/>
              <a:t>Ne se soucie pas de fiabilité</a:t>
            </a:r>
          </a:p>
          <a:p>
            <a:pPr lvl="1"/>
            <a:r>
              <a:rPr lang="fr-FR" dirty="0" smtClean="0"/>
              <a:t>Exemple : le service PING, un serveur qui envoie l’heure aux clients, </a:t>
            </a:r>
            <a:r>
              <a:rPr lang="fr-FR" dirty="0" err="1" smtClean="0"/>
              <a:t>etc</a:t>
            </a:r>
            <a:endParaRPr lang="fr-FR" dirty="0" smtClean="0"/>
          </a:p>
          <a:p>
            <a:pPr lvl="1"/>
            <a:r>
              <a:rPr lang="fr-FR" dirty="0" smtClean="0"/>
              <a:t>C’est le mode </a:t>
            </a:r>
            <a:r>
              <a:rPr lang="fr-FR" dirty="0" smtClean="0"/>
              <a:t>déconnecté</a:t>
            </a:r>
            <a:endParaRPr lang="fr-FR" dirty="0"/>
          </a:p>
        </p:txBody>
      </p:sp>
    </p:spTree>
    <p:extLst>
      <p:ext uri="{BB962C8B-B14F-4D97-AF65-F5344CB8AC3E}">
        <p14:creationId xmlns:p14="http://schemas.microsoft.com/office/powerpoint/2010/main" val="1110690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Rappels sur les réseaux</a:t>
            </a:r>
          </a:p>
        </p:txBody>
      </p:sp>
      <p:sp>
        <p:nvSpPr>
          <p:cNvPr id="3" name="Espace réservé du contenu 2"/>
          <p:cNvSpPr>
            <a:spLocks noGrp="1"/>
          </p:cNvSpPr>
          <p:nvPr>
            <p:ph idx="1"/>
          </p:nvPr>
        </p:nvSpPr>
        <p:spPr>
          <a:xfrm>
            <a:off x="680321" y="2116183"/>
            <a:ext cx="11063188" cy="4637314"/>
          </a:xfrm>
        </p:spPr>
        <p:txBody>
          <a:bodyPr/>
          <a:lstStyle/>
          <a:p>
            <a:r>
              <a:rPr lang="fr-FR" dirty="0" smtClean="0"/>
              <a:t>Le PORT</a:t>
            </a:r>
          </a:p>
          <a:p>
            <a:pPr lvl="1"/>
            <a:r>
              <a:rPr lang="fr-FR" dirty="0" smtClean="0"/>
              <a:t>Représente une application qui va traiter l’information</a:t>
            </a:r>
          </a:p>
          <a:p>
            <a:pPr lvl="1"/>
            <a:r>
              <a:rPr lang="fr-FR" dirty="0" smtClean="0"/>
              <a:t>Il peut être considéré comme le numéro de la chambre dans un </a:t>
            </a:r>
            <a:r>
              <a:rPr lang="fr-FR" dirty="0" smtClean="0"/>
              <a:t>hôtel</a:t>
            </a:r>
            <a:endParaRPr lang="fr-FR" dirty="0" smtClean="0"/>
          </a:p>
          <a:p>
            <a:pPr lvl="1"/>
            <a:r>
              <a:rPr lang="fr-FR" dirty="0" smtClean="0"/>
              <a:t>Les données </a:t>
            </a:r>
            <a:r>
              <a:rPr lang="fr-FR" dirty="0" smtClean="0"/>
              <a:t>transférées </a:t>
            </a:r>
            <a:r>
              <a:rPr lang="fr-FR" dirty="0" smtClean="0"/>
              <a:t>contiennent l’adresse de destination dont une IP et un Port.</a:t>
            </a:r>
          </a:p>
          <a:p>
            <a:pPr lvl="1"/>
            <a:r>
              <a:rPr lang="fr-FR" dirty="0" smtClean="0"/>
              <a:t>Les ports vont de 0 à 65535. les ports réservés vont de 0 à 1023</a:t>
            </a:r>
          </a:p>
          <a:p>
            <a:pPr marL="457200" lvl="1" indent="0">
              <a:buNone/>
            </a:pPr>
            <a:endParaRPr lang="fr-FR" dirty="0"/>
          </a:p>
        </p:txBody>
      </p:sp>
      <p:pic>
        <p:nvPicPr>
          <p:cNvPr id="4" name="Image 3"/>
          <p:cNvPicPr>
            <a:picLocks noChangeAspect="1"/>
          </p:cNvPicPr>
          <p:nvPr/>
        </p:nvPicPr>
        <p:blipFill>
          <a:blip r:embed="rId2"/>
          <a:stretch>
            <a:fillRect/>
          </a:stretch>
        </p:blipFill>
        <p:spPr>
          <a:xfrm>
            <a:off x="2952725" y="3879667"/>
            <a:ext cx="5538131" cy="2802227"/>
          </a:xfrm>
          <a:prstGeom prst="rect">
            <a:avLst/>
          </a:prstGeom>
        </p:spPr>
      </p:pic>
    </p:spTree>
    <p:extLst>
      <p:ext uri="{BB962C8B-B14F-4D97-AF65-F5344CB8AC3E}">
        <p14:creationId xmlns:p14="http://schemas.microsoft.com/office/powerpoint/2010/main" val="172225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réseau en </a:t>
            </a:r>
            <a:r>
              <a:rPr lang="fr-FR" dirty="0" smtClean="0"/>
              <a:t>Java : le package java.net</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Le </a:t>
            </a:r>
            <a:r>
              <a:rPr lang="fr-FR" dirty="0" smtClean="0"/>
              <a:t>package </a:t>
            </a:r>
            <a:r>
              <a:rPr lang="fr-FR" dirty="0" smtClean="0"/>
              <a:t>java.net </a:t>
            </a:r>
            <a:r>
              <a:rPr lang="fr-FR" dirty="0" smtClean="0"/>
              <a:t>propose </a:t>
            </a:r>
            <a:r>
              <a:rPr lang="fr-FR" dirty="0" smtClean="0"/>
              <a:t>plusieurs classes dont :</a:t>
            </a:r>
          </a:p>
          <a:p>
            <a:pPr marL="0" indent="0">
              <a:buNone/>
            </a:pPr>
            <a:endParaRPr lang="fr-FR" dirty="0" smtClean="0"/>
          </a:p>
          <a:p>
            <a:pPr lvl="1"/>
            <a:r>
              <a:rPr lang="fr-FR" dirty="0" smtClean="0"/>
              <a:t>Les classes URL, </a:t>
            </a:r>
            <a:r>
              <a:rPr lang="fr-FR" dirty="0" err="1" smtClean="0"/>
              <a:t>URLConnection</a:t>
            </a:r>
            <a:r>
              <a:rPr lang="fr-FR" dirty="0" smtClean="0"/>
              <a:t>, Socket et </a:t>
            </a:r>
            <a:r>
              <a:rPr lang="fr-FR" dirty="0" err="1" smtClean="0"/>
              <a:t>ServerSocket</a:t>
            </a:r>
            <a:r>
              <a:rPr lang="fr-FR" dirty="0" smtClean="0"/>
              <a:t> utilisent TCP</a:t>
            </a:r>
          </a:p>
          <a:p>
            <a:pPr lvl="1"/>
            <a:r>
              <a:rPr lang="fr-FR" dirty="0" smtClean="0"/>
              <a:t>Les classes </a:t>
            </a:r>
            <a:r>
              <a:rPr lang="fr-FR" dirty="0" err="1" smtClean="0"/>
              <a:t>DatagramPacket</a:t>
            </a:r>
            <a:r>
              <a:rPr lang="fr-FR" dirty="0" smtClean="0"/>
              <a:t>, </a:t>
            </a:r>
            <a:r>
              <a:rPr lang="fr-FR" dirty="0" err="1" smtClean="0"/>
              <a:t>DatagramSocket</a:t>
            </a:r>
            <a:r>
              <a:rPr lang="fr-FR" dirty="0" smtClean="0"/>
              <a:t> et </a:t>
            </a:r>
            <a:r>
              <a:rPr lang="fr-FR" dirty="0" err="1" smtClean="0"/>
              <a:t>MutlicastSocket</a:t>
            </a:r>
            <a:r>
              <a:rPr lang="fr-FR" dirty="0" smtClean="0"/>
              <a:t> utilisent UDP </a:t>
            </a:r>
          </a:p>
          <a:p>
            <a:pPr lvl="1"/>
            <a:r>
              <a:rPr lang="fr-FR" dirty="0"/>
              <a:t>La </a:t>
            </a:r>
            <a:r>
              <a:rPr lang="fr-FR" dirty="0" smtClean="0"/>
              <a:t>classe </a:t>
            </a:r>
            <a:r>
              <a:rPr lang="fr-FR" dirty="0" err="1"/>
              <a:t>java.net.InetAddress</a:t>
            </a:r>
            <a:r>
              <a:rPr lang="fr-FR" dirty="0"/>
              <a:t> permet de représenter les </a:t>
            </a:r>
            <a:r>
              <a:rPr lang="fr-FR" dirty="0" smtClean="0"/>
              <a:t>adresses IP : on peut construire une adresse grâce au nom de la machine en utilisant la méthode statique </a:t>
            </a:r>
            <a:r>
              <a:rPr lang="fr-FR" dirty="0" err="1" smtClean="0"/>
              <a:t>getByName</a:t>
            </a:r>
            <a:r>
              <a:rPr lang="fr-FR" dirty="0" smtClean="0"/>
              <a:t>(</a:t>
            </a:r>
            <a:r>
              <a:rPr lang="fr-FR" dirty="0" err="1" smtClean="0"/>
              <a:t>nomDeLaMachine</a:t>
            </a:r>
            <a:r>
              <a:rPr lang="fr-FR" dirty="0" smtClean="0"/>
              <a:t>);</a:t>
            </a:r>
          </a:p>
          <a:p>
            <a:pPr lvl="1"/>
            <a:endParaRPr lang="fr-FR" dirty="0"/>
          </a:p>
          <a:p>
            <a:pPr lvl="1"/>
            <a:r>
              <a:rPr lang="fr-FR" dirty="0" smtClean="0"/>
              <a:t>Dans </a:t>
            </a:r>
            <a:r>
              <a:rPr lang="fr-FR" dirty="0" smtClean="0"/>
              <a:t>les diapositives qui suivent, </a:t>
            </a:r>
            <a:r>
              <a:rPr lang="fr-FR" dirty="0" smtClean="0"/>
              <a:t>nous allons nous focaliser sur les Sockets donc le protocole TCP. Nous n’aborderons pas la partie UDP</a:t>
            </a:r>
          </a:p>
          <a:p>
            <a:pPr marL="457200" lvl="1" indent="0">
              <a:buNone/>
            </a:pPr>
            <a:endParaRPr lang="fr-FR" dirty="0"/>
          </a:p>
          <a:p>
            <a:pPr lvl="1"/>
            <a:endParaRPr lang="fr-FR" dirty="0"/>
          </a:p>
        </p:txBody>
      </p:sp>
    </p:spTree>
    <p:extLst>
      <p:ext uri="{BB962C8B-B14F-4D97-AF65-F5344CB8AC3E}">
        <p14:creationId xmlns:p14="http://schemas.microsoft.com/office/powerpoint/2010/main" val="1262535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Sockets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Un </a:t>
            </a:r>
            <a:r>
              <a:rPr lang="fr-FR" dirty="0"/>
              <a:t>socket est un point d'extrémité d'une liaison bidirectionnelle entre deux programmes en cours d'exécution sur le réseau. </a:t>
            </a:r>
            <a:endParaRPr lang="fr-FR" dirty="0" smtClean="0"/>
          </a:p>
          <a:p>
            <a:r>
              <a:rPr lang="fr-FR" dirty="0" smtClean="0"/>
              <a:t>Un </a:t>
            </a:r>
            <a:r>
              <a:rPr lang="fr-FR" dirty="0"/>
              <a:t>socket est </a:t>
            </a:r>
            <a:r>
              <a:rPr lang="fr-FR" dirty="0" smtClean="0"/>
              <a:t>lié </a:t>
            </a:r>
            <a:r>
              <a:rPr lang="fr-FR" dirty="0"/>
              <a:t>à un numéro de port pour que la couche TCP puisse identifier l'application à laquelle les données sont destinées à être envoyées.</a:t>
            </a:r>
            <a:endParaRPr lang="fr-FR" dirty="0" smtClean="0"/>
          </a:p>
          <a:p>
            <a:r>
              <a:rPr lang="fr-FR" dirty="0" smtClean="0"/>
              <a:t>Les </a:t>
            </a:r>
            <a:r>
              <a:rPr lang="fr-FR" dirty="0"/>
              <a:t>classes de socket sont utilisées pour représenter la connexion entre un programme client et un programme serveur. </a:t>
            </a:r>
            <a:r>
              <a:rPr lang="fr-FR" dirty="0" smtClean="0"/>
              <a:t>Le </a:t>
            </a:r>
            <a:r>
              <a:rPr lang="fr-FR" dirty="0"/>
              <a:t>package java.net fournit deux classes - Socket et </a:t>
            </a:r>
            <a:r>
              <a:rPr lang="fr-FR" dirty="0" err="1"/>
              <a:t>ServerSocket</a:t>
            </a:r>
            <a:r>
              <a:rPr lang="fr-FR" dirty="0"/>
              <a:t> - qui mettent en œuvre le côté client de la connexion et le côté serveur de la connexion, respectivement</a:t>
            </a:r>
            <a:r>
              <a:rPr lang="fr-FR" dirty="0" smtClean="0"/>
              <a:t>.</a:t>
            </a:r>
          </a:p>
          <a:p>
            <a:r>
              <a:rPr lang="fr-FR" dirty="0"/>
              <a:t>Un point d'extrémité </a:t>
            </a:r>
            <a:r>
              <a:rPr lang="fr-FR" dirty="0" smtClean="0"/>
              <a:t>ou end point est </a:t>
            </a:r>
            <a:r>
              <a:rPr lang="fr-FR" dirty="0"/>
              <a:t>une combinaison d'une adresse IP et d'un numéro de port</a:t>
            </a:r>
          </a:p>
        </p:txBody>
      </p:sp>
    </p:spTree>
    <p:extLst>
      <p:ext uri="{BB962C8B-B14F-4D97-AF65-F5344CB8AC3E}">
        <p14:creationId xmlns:p14="http://schemas.microsoft.com/office/powerpoint/2010/main" val="1752288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Sockets</a:t>
            </a:r>
          </a:p>
        </p:txBody>
      </p:sp>
      <p:sp>
        <p:nvSpPr>
          <p:cNvPr id="3" name="Espace réservé du contenu 2"/>
          <p:cNvSpPr>
            <a:spLocks noGrp="1"/>
          </p:cNvSpPr>
          <p:nvPr>
            <p:ph idx="1"/>
          </p:nvPr>
        </p:nvSpPr>
        <p:spPr/>
        <p:txBody>
          <a:bodyPr>
            <a:normAutofit fontScale="92500" lnSpcReduction="20000"/>
          </a:bodyPr>
          <a:lstStyle/>
          <a:p>
            <a:r>
              <a:rPr lang="fr-FR" dirty="0" smtClean="0"/>
              <a:t>La classe </a:t>
            </a:r>
            <a:r>
              <a:rPr lang="fr-FR" dirty="0" err="1" smtClean="0"/>
              <a:t>java.net.Socket</a:t>
            </a:r>
            <a:r>
              <a:rPr lang="fr-FR" dirty="0" smtClean="0"/>
              <a:t> représente une partie (le client) dans la connexion entre deux </a:t>
            </a:r>
            <a:r>
              <a:rPr lang="fr-FR" dirty="0" err="1" smtClean="0"/>
              <a:t>endpoints</a:t>
            </a:r>
            <a:r>
              <a:rPr lang="fr-FR" dirty="0" smtClean="0"/>
              <a:t> qui caractérise le protocole TCP.</a:t>
            </a:r>
          </a:p>
          <a:p>
            <a:r>
              <a:rPr lang="fr-FR" dirty="0" smtClean="0"/>
              <a:t>La classe </a:t>
            </a:r>
            <a:r>
              <a:rPr lang="fr-FR" dirty="0" err="1" smtClean="0"/>
              <a:t>java.net.ServerSocket</a:t>
            </a:r>
            <a:r>
              <a:rPr lang="fr-FR" dirty="0" smtClean="0"/>
              <a:t> représente l’autre partie(le serveur) qui se charge d’écouter le port et accepter le connexion d’une Socket client et renvoyé vers </a:t>
            </a:r>
            <a:r>
              <a:rPr lang="fr-FR" dirty="0" smtClean="0"/>
              <a:t>un </a:t>
            </a:r>
            <a:r>
              <a:rPr lang="fr-FR" dirty="0" smtClean="0"/>
              <a:t>socket locale pour être servi et maintenir l’échange, si nécessaire.</a:t>
            </a:r>
          </a:p>
          <a:p>
            <a:r>
              <a:rPr lang="fr-FR" dirty="0" smtClean="0"/>
              <a:t>Normalement, pour communiquer, le client connaissant l’adresse et le port d’écoute du serveur, doit demander une connexion au serveur. Si la connexion est acceptée, le serveur maintient la communication grâce aux identifications que le client lui a passé.</a:t>
            </a:r>
          </a:p>
          <a:p>
            <a:r>
              <a:rPr lang="fr-FR" dirty="0" smtClean="0"/>
              <a:t>Après l’établissement de la connexion, les deux </a:t>
            </a:r>
            <a:r>
              <a:rPr lang="fr-FR" dirty="0" err="1" smtClean="0"/>
              <a:t>endpoints</a:t>
            </a:r>
            <a:r>
              <a:rPr lang="fr-FR" dirty="0" smtClean="0"/>
              <a:t> peuvent s’échanger des messages, des données de toute sorte.</a:t>
            </a:r>
            <a:endParaRPr lang="fr-FR" dirty="0"/>
          </a:p>
        </p:txBody>
      </p:sp>
    </p:spTree>
    <p:extLst>
      <p:ext uri="{BB962C8B-B14F-4D97-AF65-F5344CB8AC3E}">
        <p14:creationId xmlns:p14="http://schemas.microsoft.com/office/powerpoint/2010/main" val="946471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4386</TotalTime>
  <Words>1515</Words>
  <Application>Microsoft Office PowerPoint</Application>
  <PresentationFormat>Grand écran</PresentationFormat>
  <Paragraphs>159</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Courier New</vt:lpstr>
      <vt:lpstr>Trebuchet MS</vt:lpstr>
      <vt:lpstr>Berlin</vt:lpstr>
      <vt:lpstr>Chap.5 :La programmation Réseaux </vt:lpstr>
      <vt:lpstr>Quelques Rappels sur les réseaux</vt:lpstr>
      <vt:lpstr>Quelques Rappels sur les réseaux</vt:lpstr>
      <vt:lpstr>Quelques Rappels sur les réseaux</vt:lpstr>
      <vt:lpstr>Quelques Rappels sur les réseaux</vt:lpstr>
      <vt:lpstr>Quelques Rappels sur les réseaux</vt:lpstr>
      <vt:lpstr>Le réseau en Java : le package java.net</vt:lpstr>
      <vt:lpstr>Les Sockets</vt:lpstr>
      <vt:lpstr>Les Sockets</vt:lpstr>
      <vt:lpstr>Les Sockets</vt:lpstr>
      <vt:lpstr>Les Sockets : Communication</vt:lpstr>
      <vt:lpstr>Les Sockets : Communication</vt:lpstr>
      <vt:lpstr>Les Sockets : Communication</vt:lpstr>
      <vt:lpstr>Les Sockets : Communication</vt:lpstr>
      <vt:lpstr>Les sockets</vt:lpstr>
      <vt:lpstr>Java et le Réseau</vt:lpstr>
      <vt:lpstr>JAVA et les URL</vt:lpstr>
      <vt:lpstr>Java et les URLs</vt:lpstr>
      <vt:lpstr>Java et les URLs</vt:lpstr>
      <vt:lpstr>Java et les URLs</vt:lpstr>
      <vt:lpstr>Java et les 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Chap.5 :La programmation Réseaux </dc:title>
  <dc:creator>HP</dc:creator>
  <cp:lastModifiedBy>jacques s</cp:lastModifiedBy>
  <cp:revision>55</cp:revision>
  <dcterms:created xsi:type="dcterms:W3CDTF">2017-01-05T18:14:47Z</dcterms:created>
  <dcterms:modified xsi:type="dcterms:W3CDTF">2018-04-19T09:23:21Z</dcterms:modified>
</cp:coreProperties>
</file>