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7" r:id="rId21"/>
    <p:sldId id="278" r:id="rId22"/>
    <p:sldId id="282" r:id="rId23"/>
    <p:sldId id="279" r:id="rId24"/>
    <p:sldId id="275" r:id="rId25"/>
    <p:sldId id="281" r:id="rId26"/>
    <p:sldId id="283" r:id="rId27"/>
    <p:sldId id="2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8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7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46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0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2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1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3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6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1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7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85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0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68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4A0E-8656-47FC-8061-7ADC32EE1026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4B9D-BB38-4050-A470-E37E2B7D3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29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isalama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Chap. 6 : Les Thread et les Tests Unitaires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Par </a:t>
            </a:r>
            <a:r>
              <a:rPr lang="fr-FR" dirty="0" err="1"/>
              <a:t>Mwayaona</a:t>
            </a:r>
            <a:r>
              <a:rPr lang="fr-FR" dirty="0"/>
              <a:t> J Safari</a:t>
            </a:r>
          </a:p>
          <a:p>
            <a:r>
              <a:rPr lang="fr-FR" dirty="0"/>
              <a:t>G2 Systèmes Informatiques</a:t>
            </a:r>
          </a:p>
          <a:p>
            <a:r>
              <a:rPr lang="fr-FR" dirty="0"/>
              <a:t>Ecole Supérieure d’Informatique </a:t>
            </a:r>
            <a:r>
              <a:rPr lang="fr-FR" dirty="0" err="1"/>
              <a:t>Salama</a:t>
            </a:r>
            <a:endParaRPr lang="fr-FR" dirty="0"/>
          </a:p>
          <a:p>
            <a:r>
              <a:rPr lang="fr-FR" dirty="0">
                <a:hlinkClick r:id="rId2"/>
              </a:rPr>
              <a:t>www.esisalama.org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50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Thread : Synchronisation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coordonner leurs activités, le thread courant peut être suspendu par la méthode </a:t>
            </a:r>
            <a:r>
              <a:rPr lang="fr-FR" dirty="0" err="1"/>
              <a:t>wait</a:t>
            </a:r>
            <a:r>
              <a:rPr lang="fr-FR" dirty="0"/>
              <a:t>(). Ce processus ne pourra reprendre que si un autre processus lui envoyé une notification de reprendre avec la méthode </a:t>
            </a:r>
            <a:r>
              <a:rPr lang="fr-FR" dirty="0" err="1"/>
              <a:t>notify</a:t>
            </a:r>
            <a:r>
              <a:rPr lang="fr-FR" dirty="0"/>
              <a:t>() ou </a:t>
            </a:r>
            <a:r>
              <a:rPr lang="fr-FR" dirty="0" err="1"/>
              <a:t>notifyAll</a:t>
            </a:r>
            <a:r>
              <a:rPr lang="fr-FR" dirty="0"/>
              <a:t>()</a:t>
            </a:r>
          </a:p>
          <a:p>
            <a:r>
              <a:rPr lang="fr-FR" dirty="0"/>
              <a:t>Supposons un exemple où dans un super marché on doit mettre à jour le stock des produits chaque matin. Tous les processus qui accèdent au stock doivent être suspendus jusqu’à ce que la mise à jour soit finie. Aussitôt que celle-ci est faite, il faut notifier à tous les processus de continuer leur travail.</a:t>
            </a:r>
          </a:p>
        </p:txBody>
      </p:sp>
    </p:spTree>
    <p:extLst>
      <p:ext uri="{BB962C8B-B14F-4D97-AF65-F5344CB8AC3E}">
        <p14:creationId xmlns:p14="http://schemas.microsoft.com/office/powerpoint/2010/main" val="404825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1 la classe des Update qui va constituer notre lock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Update{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=false;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Update() {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update(){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isUpdated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57200" lvl="1" indent="0"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16163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1983545"/>
            <a:ext cx="11115439" cy="5005084"/>
          </a:xfrm>
        </p:spPr>
        <p:txBody>
          <a:bodyPr numCol="1">
            <a:normAutofit fontScale="77500" lnSpcReduction="20000"/>
          </a:bodyPr>
          <a:lstStyle/>
          <a:p>
            <a:r>
              <a:rPr lang="fr-FR" dirty="0"/>
              <a:t>La classe du vendeur qui devra mis en attente 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Vendeur 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Thread{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Update ajour;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	public Vendeur(Update u) {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ajour=u;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	@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fr-F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(ajour){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ajour.isUpdated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()==false){</a:t>
            </a:r>
          </a:p>
          <a:p>
            <a:pPr marL="457200" lvl="1" indent="0">
              <a:buNone/>
            </a:pP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                  </a:t>
            </a:r>
          </a:p>
          <a:p>
            <a:pPr marL="457200" lvl="1" indent="0">
              <a:buNone/>
            </a:pP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("Stock non à jour...en attente");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ajour.wait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      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457200" lvl="1" indent="0">
              <a:buNone/>
            </a:pP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}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vendre();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vendre(){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fr-F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("La vente est maintenant autorisée");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57200" lvl="1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3910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10736616" cy="4521128"/>
          </a:xfrm>
        </p:spPr>
        <p:txBody>
          <a:bodyPr numCol="1">
            <a:normAutofit fontScale="70000" lnSpcReduction="20000"/>
          </a:bodyPr>
          <a:lstStyle/>
          <a:p>
            <a:r>
              <a:rPr lang="fr-FR" dirty="0"/>
              <a:t>La classe de l’admin qui doit mettre à jour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class Admin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Thread{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Update maj;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Admin(Update up) 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maj=up;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@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maj.update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(maj){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("Notification de mise à jour envoyée...");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maj.notifyAll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 catch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   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4068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/>
            <a:endParaRPr lang="fr-FR" dirty="0"/>
          </a:p>
          <a:p>
            <a:pPr lvl="1" algn="ctr"/>
            <a:endParaRPr lang="fr-FR" dirty="0"/>
          </a:p>
          <a:p>
            <a:pPr lvl="1" algn="ctr"/>
            <a:endParaRPr lang="fr-FR" dirty="0"/>
          </a:p>
          <a:p>
            <a:pPr lvl="1" algn="ctr"/>
            <a:r>
              <a:rPr lang="fr-FR" dirty="0"/>
              <a:t>Exercice : Rendre l’exercice du </a:t>
            </a:r>
            <a:r>
              <a:rPr lang="fr-FR" dirty="0" err="1"/>
              <a:t>chatroom</a:t>
            </a:r>
            <a:r>
              <a:rPr lang="fr-FR" dirty="0"/>
              <a:t> multithread pour rendre l’écriture et la </a:t>
            </a:r>
            <a:r>
              <a:rPr lang="fr-FR" dirty="0" err="1"/>
              <a:t>reception</a:t>
            </a:r>
            <a:r>
              <a:rPr lang="fr-FR" dirty="0"/>
              <a:t> du message indépendante.</a:t>
            </a:r>
          </a:p>
        </p:txBody>
      </p:sp>
    </p:spTree>
    <p:extLst>
      <p:ext uri="{BB962C8B-B14F-4D97-AF65-F5344CB8AC3E}">
        <p14:creationId xmlns:p14="http://schemas.microsoft.com/office/powerpoint/2010/main" val="187116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fr-FR" sz="4800" dirty="0"/>
              <a:t>Partie II : LES 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374503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II. Tests Unitaires avec </a:t>
            </a:r>
            <a:r>
              <a:rPr lang="fr-FR" dirty="0" err="1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9241"/>
          </a:xfrm>
        </p:spPr>
        <p:txBody>
          <a:bodyPr>
            <a:normAutofit/>
          </a:bodyPr>
          <a:lstStyle/>
          <a:p>
            <a:r>
              <a:rPr lang="fr-FR" dirty="0"/>
              <a:t>Définition :</a:t>
            </a:r>
          </a:p>
          <a:p>
            <a:pPr marL="0" indent="0">
              <a:buNone/>
            </a:pPr>
            <a:r>
              <a:rPr lang="fr-FR" dirty="0"/>
              <a:t>le test unitaire est une procédure permettant de vérifier le bon fonctionnement d'une partie précise d'un logiciel.</a:t>
            </a:r>
          </a:p>
          <a:p>
            <a:r>
              <a:rPr lang="fr-FR" dirty="0"/>
              <a:t>L'objectif d'un test unitaire est de permettre au développeur de s'assurer qu'une unité de code ne comporte pas d'erreur de programmation.</a:t>
            </a:r>
          </a:p>
          <a:p>
            <a:r>
              <a:rPr lang="fr-FR" dirty="0"/>
              <a:t>Ce test permet au développeur de s’assurer que les résultats renvoyés sont corrects. Exemple additionner(2,5) = 2+5=7 doit être vrai!</a:t>
            </a:r>
          </a:p>
          <a:p>
            <a:r>
              <a:rPr lang="fr-FR" dirty="0"/>
              <a:t>La classe est considérée comme l’unité</a:t>
            </a:r>
          </a:p>
        </p:txBody>
      </p:sp>
    </p:spTree>
    <p:extLst>
      <p:ext uri="{BB962C8B-B14F-4D97-AF65-F5344CB8AC3E}">
        <p14:creationId xmlns:p14="http://schemas.microsoft.com/office/powerpoint/2010/main" val="194817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 avec </a:t>
            </a:r>
            <a:r>
              <a:rPr lang="fr-FR" dirty="0" err="1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Concrètement, un test, c'est du code. À chaque classe d'une application, on associe une autre classe qui la teste.</a:t>
            </a:r>
          </a:p>
          <a:p>
            <a:pPr>
              <a:lnSpc>
                <a:spcPct val="100000"/>
              </a:lnSpc>
            </a:pPr>
            <a:r>
              <a:rPr lang="fr-FR" dirty="0"/>
              <a:t>Il existe plusieurs types de tests 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Les tests d'intégration : le programme créé s'intègre-t-il bien dans son environnement d'exécution 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Les tests d'acceptation : l'utilisateur final accepte-t-il le logiciel 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Les tests unitaires : destinés à tester une unité du logiciel.</a:t>
            </a:r>
          </a:p>
          <a:p>
            <a:pPr>
              <a:lnSpc>
                <a:spcPct val="100000"/>
              </a:lnSpc>
            </a:pPr>
            <a:r>
              <a:rPr lang="fr-FR" dirty="0"/>
              <a:t>Dans cette partie, nous allons étudier les Tests Unitaires, appliqués à Java. L’outil utilisé est le </a:t>
            </a:r>
            <a:r>
              <a:rPr lang="fr-FR" dirty="0" err="1"/>
              <a:t>JUnit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281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 avec </a:t>
            </a:r>
            <a:r>
              <a:rPr lang="fr-FR" dirty="0" err="1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de tests unitaires attaché à Java faisant partie de la suite des </a:t>
            </a:r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XUnit</a:t>
            </a:r>
            <a:r>
              <a:rPr lang="fr-FR" dirty="0"/>
              <a:t>.</a:t>
            </a:r>
          </a:p>
          <a:p>
            <a:r>
              <a:rPr lang="fr-FR" dirty="0"/>
              <a:t>Il est existe d’autres </a:t>
            </a:r>
            <a:r>
              <a:rPr lang="fr-FR" dirty="0" err="1"/>
              <a:t>frameworks</a:t>
            </a:r>
            <a:r>
              <a:rPr lang="fr-FR" dirty="0"/>
              <a:t> de type </a:t>
            </a:r>
            <a:r>
              <a:rPr lang="fr-FR" dirty="0" err="1"/>
              <a:t>Xunit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PHPUnit</a:t>
            </a:r>
            <a:r>
              <a:rPr lang="fr-FR" dirty="0"/>
              <a:t> pour PHP</a:t>
            </a:r>
          </a:p>
          <a:p>
            <a:pPr lvl="1"/>
            <a:r>
              <a:rPr lang="fr-FR" dirty="0" err="1"/>
              <a:t>QUnit</a:t>
            </a:r>
            <a:r>
              <a:rPr lang="fr-FR" dirty="0"/>
              <a:t> pour jQuery</a:t>
            </a:r>
          </a:p>
          <a:p>
            <a:pPr lvl="1"/>
            <a:r>
              <a:rPr lang="fr-FR" dirty="0" err="1"/>
              <a:t>PyUnit</a:t>
            </a:r>
            <a:r>
              <a:rPr lang="fr-FR" dirty="0"/>
              <a:t> pour Python</a:t>
            </a:r>
          </a:p>
          <a:p>
            <a:pPr lvl="1"/>
            <a:r>
              <a:rPr lang="fr-FR" dirty="0"/>
              <a:t> Test::Unit pour Ruby</a:t>
            </a:r>
          </a:p>
          <a:p>
            <a:pPr lvl="1"/>
            <a:r>
              <a:rPr lang="fr-FR" dirty="0" err="1"/>
              <a:t>AceUnit</a:t>
            </a:r>
            <a:r>
              <a:rPr lang="fr-FR" dirty="0"/>
              <a:t> pour le langage C</a:t>
            </a:r>
          </a:p>
        </p:txBody>
      </p:sp>
    </p:spTree>
    <p:extLst>
      <p:ext uri="{BB962C8B-B14F-4D97-AF65-F5344CB8AC3E}">
        <p14:creationId xmlns:p14="http://schemas.microsoft.com/office/powerpoint/2010/main" val="236601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: Ecrire les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Avec </a:t>
            </a:r>
            <a:r>
              <a:rPr lang="fr-FR" dirty="0" err="1"/>
              <a:t>JUnit</a:t>
            </a:r>
            <a:r>
              <a:rPr lang="fr-FR" dirty="0"/>
              <a:t>, on va créer une nouvelle classe pour chaque classe testée,</a:t>
            </a:r>
          </a:p>
          <a:p>
            <a:r>
              <a:rPr lang="fr-FR" dirty="0"/>
              <a:t>Généralement on écrit au moins un test par méthode de la classe testée,</a:t>
            </a:r>
          </a:p>
          <a:p>
            <a:r>
              <a:rPr lang="fr-FR" dirty="0"/>
              <a:t>Exemple : pour s’assurer que la concaténation fonctionne et la </a:t>
            </a: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fr-FR" dirty="0"/>
              <a:t> renvoient le résultat voulu :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I. Les Thread (Processus Légers)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processus est un code qui s'exécute en parallèle ce qui implique que l’exécution n'est pas bloquante pour le reste du programme.</a:t>
            </a:r>
          </a:p>
          <a:p>
            <a:r>
              <a:rPr lang="fr-FR" dirty="0"/>
              <a:t>Les threads et les processus sont des unités basiques d’</a:t>
            </a:r>
            <a:r>
              <a:rPr lang="fr-FR" dirty="0" err="1"/>
              <a:t>éxecution</a:t>
            </a:r>
            <a:endParaRPr lang="fr-FR" dirty="0"/>
          </a:p>
          <a:p>
            <a:r>
              <a:rPr lang="fr-FR" dirty="0"/>
              <a:t>Les processus ont leur propre contexte d’exécution avec plusieurs ressources privées basiques allouées, en particulier l’espace mémoire.</a:t>
            </a:r>
          </a:p>
          <a:p>
            <a:r>
              <a:rPr lang="fr-FR" dirty="0"/>
              <a:t>Les threads sont des processus légers car la création d’un thread exige moins des ressources que la création d’un processus.</a:t>
            </a:r>
          </a:p>
          <a:p>
            <a:r>
              <a:rPr lang="fr-FR" dirty="0"/>
              <a:t>Chaque processus a au moins 1 thread.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3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: Ecrire les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org.junit.Assert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testConcatenation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"abc";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bar =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bar);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testStartsWith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"abc";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foo.startsWith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("ab"));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76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: Ecrire les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r>
              <a:rPr lang="fr-FR" dirty="0"/>
              <a:t>Exemple 2 : Calculatrice</a:t>
            </a:r>
          </a:p>
          <a:p>
            <a:r>
              <a:rPr lang="fr-FR" dirty="0"/>
              <a:t>Etape 1 : Classe Calculatrice :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Calculatrice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addition(Double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a,Doule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b) {  return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;}    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soustraction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 return a-b;} 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multiplication(Double a, Double b) { return a*b; }    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division(Double a, Double b) { return a/b; }  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: Ecrire les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écrire les tests unitaires, on peut soit générer le code de tests et l’adapter ou on peut écrire le code soi-même.</a:t>
            </a:r>
          </a:p>
          <a:p>
            <a:r>
              <a:rPr lang="fr-FR" dirty="0"/>
              <a:t>Etape 2 : Génération du code des Tests </a:t>
            </a:r>
            <a:r>
              <a:rPr lang="fr-FR" dirty="0" err="1"/>
              <a:t>JUnits</a:t>
            </a:r>
            <a:r>
              <a:rPr lang="fr-FR" dirty="0"/>
              <a:t> avec </a:t>
            </a:r>
            <a:r>
              <a:rPr lang="fr-FR" dirty="0" err="1"/>
              <a:t>Netbeans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Pour générer le code sous </a:t>
            </a:r>
            <a:r>
              <a:rPr lang="fr-FR" dirty="0" err="1"/>
              <a:t>Netbeans</a:t>
            </a:r>
            <a:r>
              <a:rPr lang="fr-FR" dirty="0"/>
              <a:t> (version 8,2), faites un clic droit sur la classe concernée, </a:t>
            </a:r>
            <a:r>
              <a:rPr lang="fr-FR" dirty="0" err="1"/>
              <a:t>selectionnez</a:t>
            </a:r>
            <a:r>
              <a:rPr lang="fr-FR" dirty="0"/>
              <a:t> Outils(Tools) et puis créer (</a:t>
            </a:r>
            <a:r>
              <a:rPr lang="fr-FR" dirty="0" err="1"/>
              <a:t>create</a:t>
            </a:r>
            <a:r>
              <a:rPr lang="fr-FR" dirty="0"/>
              <a:t>/Update) Tests</a:t>
            </a:r>
          </a:p>
          <a:p>
            <a:pPr lvl="1"/>
            <a:r>
              <a:rPr lang="fr-FR" dirty="0"/>
              <a:t>Modifiez et adapter le code pour supprimer les instructions </a:t>
            </a:r>
            <a:r>
              <a:rPr lang="fr-FR" dirty="0" err="1"/>
              <a:t>fail</a:t>
            </a:r>
            <a:r>
              <a:rPr lang="fr-FR" dirty="0"/>
              <a:t> et autres</a:t>
            </a:r>
          </a:p>
        </p:txBody>
      </p:sp>
    </p:spTree>
    <p:extLst>
      <p:ext uri="{BB962C8B-B14F-4D97-AF65-F5344CB8AC3E}">
        <p14:creationId xmlns:p14="http://schemas.microsoft.com/office/powerpoint/2010/main" val="50184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: Ecrire les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0161850" cy="4285996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Etape 2 : Ecriture du code des Tests </a:t>
            </a:r>
            <a:r>
              <a:rPr lang="fr-FR" dirty="0" err="1"/>
              <a:t>Junit</a:t>
            </a:r>
            <a:r>
              <a:rPr lang="fr-FR" dirty="0"/>
              <a:t> (on va tester addition seulement)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org.junit.Assert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CalculatriceTest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testAddition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 addition");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new Double(5); Double b = new Double(2);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instance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Double(7);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instance.addition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result);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189177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: Exécution des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L’Exécution des tests unitaires peut se faire de deux façons :</a:t>
            </a:r>
          </a:p>
          <a:p>
            <a:pPr lvl="1"/>
            <a:r>
              <a:rPr lang="fr-FR" dirty="0"/>
              <a:t>Avec l’assistant de l’IDE (</a:t>
            </a:r>
            <a:r>
              <a:rPr lang="fr-FR" dirty="0" err="1"/>
              <a:t>Netbeans</a:t>
            </a:r>
            <a:r>
              <a:rPr lang="fr-FR" dirty="0"/>
              <a:t> ou Eclipse)</a:t>
            </a:r>
          </a:p>
          <a:p>
            <a:pPr lvl="1"/>
            <a:r>
              <a:rPr lang="fr-FR" dirty="0"/>
              <a:t>Avec le code</a:t>
            </a:r>
          </a:p>
          <a:p>
            <a:r>
              <a:rPr lang="fr-FR" dirty="0"/>
              <a:t>Utilisation de l’Assistant de </a:t>
            </a:r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L’assistant permet d’exécuter le code normalement avec clic droit et </a:t>
            </a:r>
            <a:r>
              <a:rPr lang="fr-FR" dirty="0" err="1"/>
              <a:t>Run</a:t>
            </a:r>
            <a:r>
              <a:rPr lang="fr-FR" dirty="0"/>
              <a:t> File ou MAJ+F6</a:t>
            </a:r>
          </a:p>
          <a:p>
            <a:r>
              <a:rPr lang="fr-FR" dirty="0"/>
              <a:t>Utilisation de code</a:t>
            </a:r>
          </a:p>
          <a:p>
            <a:pPr lvl="1"/>
            <a:r>
              <a:rPr lang="fr-FR" dirty="0"/>
              <a:t>La classe de test doit hériter de la classe </a:t>
            </a:r>
            <a:r>
              <a:rPr lang="fr-FR" dirty="0" err="1"/>
              <a:t>TestCase</a:t>
            </a:r>
            <a:r>
              <a:rPr lang="fr-FR" dirty="0"/>
              <a:t>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fr-FR" dirty="0"/>
              <a:t>) qui définit les méthodes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dirty="0"/>
              <a:t>pour le test dynamique et la méthode d’instance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dirty="0"/>
              <a:t>pour le test statique.</a:t>
            </a:r>
          </a:p>
        </p:txBody>
      </p:sp>
    </p:spTree>
    <p:extLst>
      <p:ext uri="{BB962C8B-B14F-4D97-AF65-F5344CB8AC3E}">
        <p14:creationId xmlns:p14="http://schemas.microsoft.com/office/powerpoint/2010/main" val="240074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Assert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fr-FR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3400" dirty="0"/>
              <a:t>Permet de tester si deux types primitifs sont égaux (</a:t>
            </a:r>
            <a:r>
              <a:rPr lang="fr-FR" sz="3400" dirty="0" err="1"/>
              <a:t>boolean</a:t>
            </a:r>
            <a:r>
              <a:rPr lang="fr-FR" sz="3400" dirty="0"/>
              <a:t>, byte, char, double, </a:t>
            </a:r>
            <a:r>
              <a:rPr lang="fr-FR" sz="3400" dirty="0" err="1"/>
              <a:t>float</a:t>
            </a:r>
            <a:r>
              <a:rPr lang="fr-FR" sz="3400" dirty="0"/>
              <a:t>, </a:t>
            </a:r>
            <a:r>
              <a:rPr lang="fr-FR" sz="3400" dirty="0" err="1"/>
              <a:t>int</a:t>
            </a:r>
            <a:r>
              <a:rPr lang="fr-FR" sz="3400" dirty="0"/>
              <a:t>, long, short). L'égalité de deux objets peut être testée également (attention, ce n'est pas un test sur la référence).</a:t>
            </a:r>
          </a:p>
          <a:p>
            <a:pPr>
              <a:lnSpc>
                <a:spcPct val="120000"/>
              </a:lnSpc>
            </a:pP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/>
              <a:t>: </a:t>
            </a:r>
            <a:r>
              <a:rPr lang="fr-FR" sz="3400" dirty="0"/>
              <a:t>Teste une condition booléenne.</a:t>
            </a:r>
          </a:p>
          <a:p>
            <a:r>
              <a:rPr lang="fr-FR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lang="fr-FR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fr-FR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fr-FR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3400" dirty="0"/>
              <a:t>Teste si une référence est non nulle.</a:t>
            </a:r>
          </a:p>
          <a:p>
            <a:r>
              <a:rPr lang="fr-FR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assertNotSame</a:t>
            </a:r>
            <a:r>
              <a:rPr lang="fr-FR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fr-FR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assertSame</a:t>
            </a:r>
            <a:r>
              <a:rPr lang="fr-FR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3400" dirty="0"/>
              <a:t>Teste si deux Object se réfèrent on non au même objet.</a:t>
            </a:r>
          </a:p>
          <a:p>
            <a:r>
              <a:rPr lang="fr-FR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fr-FR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3400" dirty="0"/>
              <a:t>Fait échouer le test sans condition. En cas d'utilisation de </a:t>
            </a:r>
            <a:r>
              <a:rPr lang="fr-FR" sz="3400" dirty="0" err="1"/>
              <a:t>fail</a:t>
            </a:r>
            <a:r>
              <a:rPr lang="fr-FR" sz="3400" dirty="0"/>
              <a:t>, il est encore plus conseillé que pour les autres méthodes de faire figurer un message expliquant pourquoi le test a échoué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78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Assert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80267"/>
              </p:ext>
            </p:extLst>
          </p:nvPr>
        </p:nvGraphicFramePr>
        <p:xfrm>
          <a:off x="1058091" y="2207621"/>
          <a:ext cx="9718766" cy="4114801"/>
        </p:xfrm>
        <a:graphic>
          <a:graphicData uri="http://schemas.openxmlformats.org/drawingml/2006/table">
            <a:tbl>
              <a:tblPr/>
              <a:tblGrid>
                <a:gridCol w="2190144">
                  <a:extLst>
                    <a:ext uri="{9D8B030D-6E8A-4147-A177-3AD203B41FA5}">
                      <a16:colId xmlns:a16="http://schemas.microsoft.com/office/drawing/2014/main" val="3284965955"/>
                    </a:ext>
                  </a:extLst>
                </a:gridCol>
                <a:gridCol w="7528622">
                  <a:extLst>
                    <a:ext uri="{9D8B030D-6E8A-4147-A177-3AD203B41FA5}">
                      <a16:colId xmlns:a16="http://schemas.microsoft.com/office/drawing/2014/main" val="2243088236"/>
                    </a:ext>
                  </a:extLst>
                </a:gridCol>
              </a:tblGrid>
              <a:tr h="386179"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Méthode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Rôle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46232"/>
                  </a:ext>
                </a:extLst>
              </a:tr>
              <a:tr h="386179">
                <a:tc>
                  <a:txBody>
                    <a:bodyPr/>
                    <a:lstStyle/>
                    <a:p>
                      <a:pPr algn="just"/>
                      <a:r>
                        <a:rPr lang="fr-FR" b="0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assertEquals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0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Vérifie que deux objets sont égaux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15226"/>
                  </a:ext>
                </a:extLst>
              </a:tr>
              <a:tr h="386179">
                <a:tc>
                  <a:txBody>
                    <a:bodyPr/>
                    <a:lstStyle/>
                    <a:p>
                      <a:pPr algn="just"/>
                      <a:r>
                        <a:rPr lang="fr-FR" b="0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assertFalse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0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Vérifie que l'expression est fausse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77024"/>
                  </a:ext>
                </a:extLst>
              </a:tr>
              <a:tr h="705774">
                <a:tc>
                  <a:txBody>
                    <a:bodyPr/>
                    <a:lstStyle/>
                    <a:p>
                      <a:pPr algn="just"/>
                      <a:r>
                        <a:rPr lang="fr-FR" b="0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assertNotNull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0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Vérifie que l'objet n'est pas nul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64862"/>
                  </a:ext>
                </a:extLst>
              </a:tr>
              <a:tr h="705774">
                <a:tc>
                  <a:txBody>
                    <a:bodyPr/>
                    <a:lstStyle/>
                    <a:p>
                      <a:pPr algn="just"/>
                      <a:r>
                        <a:rPr lang="fr-FR" b="0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assertNotSame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0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Vérifie que deux références ne sont pas les mêmes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18634"/>
                  </a:ext>
                </a:extLst>
              </a:tr>
              <a:tr h="386179">
                <a:tc>
                  <a:txBody>
                    <a:bodyPr/>
                    <a:lstStyle/>
                    <a:p>
                      <a:pPr algn="just"/>
                      <a:r>
                        <a:rPr lang="fr-FR" b="0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assertNull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0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Vérifie qu'un objet est nul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9400"/>
                  </a:ext>
                </a:extLst>
              </a:tr>
              <a:tr h="386179">
                <a:tc>
                  <a:txBody>
                    <a:bodyPr/>
                    <a:lstStyle/>
                    <a:p>
                      <a:pPr algn="just"/>
                      <a:r>
                        <a:rPr lang="fr-FR" b="0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assertSame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0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Vérifie que deux références sont les mêmes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74902"/>
                  </a:ext>
                </a:extLst>
              </a:tr>
              <a:tr h="386179">
                <a:tc>
                  <a:txBody>
                    <a:bodyPr/>
                    <a:lstStyle/>
                    <a:p>
                      <a:pPr algn="just"/>
                      <a:r>
                        <a:rPr lang="fr-FR" b="0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assertTrue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0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Vérifie que l'expression est vrai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851414"/>
                  </a:ext>
                </a:extLst>
              </a:tr>
              <a:tr h="386179">
                <a:tc>
                  <a:txBody>
                    <a:bodyPr/>
                    <a:lstStyle/>
                    <a:p>
                      <a:pPr algn="just"/>
                      <a:r>
                        <a:rPr lang="fr-FR" b="0" i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fail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0" i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Provoque l'échec du test</a:t>
                      </a:r>
                    </a:p>
                  </a:txBody>
                  <a:tcPr marL="28575" marR="28575" marT="28575" marB="28575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1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Exemple avec </a:t>
            </a:r>
            <a:r>
              <a:rPr lang="fr-FR" dirty="0" err="1"/>
              <a:t>NetBeans</a:t>
            </a:r>
            <a:r>
              <a:rPr lang="fr-FR" dirty="0"/>
              <a:t> : la calculatrice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9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Chaque thread est associé à une instance de la classe Thread.</a:t>
            </a:r>
          </a:p>
          <a:p>
            <a:r>
              <a:rPr lang="fr-FR" dirty="0"/>
              <a:t>Le code principal doit être placé dans la méthode </a:t>
            </a:r>
            <a:r>
              <a:rPr lang="fr-FR" dirty="0" err="1"/>
              <a:t>run</a:t>
            </a:r>
            <a:r>
              <a:rPr lang="fr-FR" dirty="0"/>
              <a:t> placé généralement dans une boucle.</a:t>
            </a:r>
          </a:p>
          <a:p>
            <a:r>
              <a:rPr lang="fr-FR" dirty="0"/>
              <a:t>Deux façons de créer  des threads,</a:t>
            </a:r>
          </a:p>
          <a:p>
            <a:pPr lvl="1"/>
            <a:r>
              <a:rPr lang="fr-FR" dirty="0"/>
              <a:t>En utilisant l’interface </a:t>
            </a:r>
            <a:r>
              <a:rPr lang="fr-FR" dirty="0" err="1"/>
              <a:t>runnable</a:t>
            </a:r>
            <a:r>
              <a:rPr lang="fr-FR" dirty="0"/>
              <a:t>. </a:t>
            </a:r>
            <a:r>
              <a:rPr lang="fr-FR" dirty="0" err="1"/>
              <a:t>Runnable</a:t>
            </a:r>
            <a:r>
              <a:rPr lang="fr-FR" dirty="0"/>
              <a:t> définit une seule méthode « </a:t>
            </a:r>
            <a:r>
              <a:rPr lang="fr-FR" dirty="0" err="1"/>
              <a:t>run</a:t>
            </a:r>
            <a:r>
              <a:rPr lang="fr-FR" dirty="0"/>
              <a:t> » qui doit contenir le code à exécuter</a:t>
            </a:r>
          </a:p>
          <a:p>
            <a:pPr lvl="1"/>
            <a:r>
              <a:rPr lang="fr-FR" dirty="0"/>
              <a:t>En créant une sous-classe de Thread : Thread implémente l’interface </a:t>
            </a:r>
            <a:r>
              <a:rPr lang="fr-FR" dirty="0" err="1"/>
              <a:t>runnable</a:t>
            </a:r>
            <a:r>
              <a:rPr lang="fr-FR" dirty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fr-FR" sz="2400" dirty="0"/>
              <a:t>Toutes ces deux méthodes utilisent .</a:t>
            </a:r>
            <a:r>
              <a:rPr lang="fr-FR" sz="2400" dirty="0" err="1"/>
              <a:t>start</a:t>
            </a:r>
            <a:r>
              <a:rPr lang="fr-FR" sz="2400" dirty="0"/>
              <a:t>() pour lancer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8436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Avec </a:t>
            </a:r>
            <a:r>
              <a:rPr lang="fr-FR" dirty="0" err="1"/>
              <a:t>Runnable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HelloRunnable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("Bonjour le monde!");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(new Thread(new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HelloRunnable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938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Avec Sous-Classe de Thread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Thread {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("Bonjour le monde! ");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()).start();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6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1415885" cy="425987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Pour permettre un bon partage des ressources processeurs, java permet de placer les threads dans certains états :</a:t>
            </a:r>
          </a:p>
          <a:p>
            <a:pPr lvl="1"/>
            <a:r>
              <a:rPr lang="fr-FR" dirty="0"/>
              <a:t>Pause : utiliser la méthode </a:t>
            </a:r>
            <a:r>
              <a:rPr lang="fr-FR" dirty="0" err="1"/>
              <a:t>sleep</a:t>
            </a:r>
            <a:r>
              <a:rPr lang="fr-FR" dirty="0"/>
              <a:t> avec un paramètre spécifiant les millisecondes de pause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(4000);</a:t>
            </a:r>
          </a:p>
          <a:p>
            <a:pPr lvl="1"/>
            <a:r>
              <a:rPr lang="fr-FR" dirty="0"/>
              <a:t>Interruptions : l’interruption est une indication au thread pour lui dire qu’il doit stopper ce qu’il fait et passer à autre chose. Pour cela, on appelle la méthode « </a:t>
            </a:r>
            <a:r>
              <a:rPr lang="fr-FR" dirty="0" err="1"/>
              <a:t>interrupt</a:t>
            </a:r>
            <a:r>
              <a:rPr lang="fr-FR" dirty="0"/>
              <a:t> » sur le thread courant. Mais les interruptions doivent être bien </a:t>
            </a:r>
            <a:r>
              <a:rPr lang="fr-FR" dirty="0" err="1"/>
              <a:t>gerées</a:t>
            </a:r>
            <a:r>
              <a:rPr lang="fr-FR" dirty="0"/>
              <a:t> </a:t>
            </a:r>
            <a:r>
              <a:rPr lang="fr-FR" dirty="0" err="1"/>
              <a:t>parcequ’il</a:t>
            </a:r>
            <a:r>
              <a:rPr lang="fr-FR" dirty="0"/>
              <a:t> n’est pas évitable que lors de l’interruption que le thread se stoppe.</a:t>
            </a:r>
          </a:p>
          <a:p>
            <a:pPr marL="457200" lvl="1" indent="0">
              <a:buNone/>
            </a:pPr>
            <a:r>
              <a:rPr lang="fr-FR" dirty="0"/>
              <a:t>On peut gérer cette interruption dans le bloc catch en </a:t>
            </a:r>
            <a:r>
              <a:rPr lang="fr-FR" dirty="0" err="1"/>
              <a:t>lévant</a:t>
            </a:r>
            <a:r>
              <a:rPr lang="fr-FR" dirty="0"/>
              <a:t> une exception que le thread est interrompu 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Thread.interrupted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verifier </a:t>
            </a:r>
            <a:r>
              <a:rPr lang="en-US" dirty="0" err="1"/>
              <a:t>l’état</a:t>
            </a:r>
            <a:r>
              <a:rPr lang="en-US" dirty="0"/>
              <a:t> </a:t>
            </a:r>
            <a:r>
              <a:rPr lang="en-US" dirty="0" err="1"/>
              <a:t>d’interruption</a:t>
            </a:r>
            <a:r>
              <a:rPr lang="en-US" dirty="0"/>
              <a:t> via </a:t>
            </a:r>
            <a:r>
              <a:rPr lang="en-US" dirty="0" err="1"/>
              <a:t>Thread.interrupted</a:t>
            </a:r>
            <a:r>
              <a:rPr lang="en-US" dirty="0"/>
              <a:t>()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isInterrupted</a:t>
            </a:r>
            <a:r>
              <a:rPr lang="en-US" dirty="0"/>
              <a:t>() et </a:t>
            </a:r>
            <a:r>
              <a:rPr lang="en-US" dirty="0" err="1"/>
              <a:t>choisir</a:t>
            </a:r>
            <a:r>
              <a:rPr lang="en-US" dirty="0"/>
              <a:t> par </a:t>
            </a: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pauser</a:t>
            </a:r>
            <a:r>
              <a:rPr lang="en-US" dirty="0"/>
              <a:t> le thread pendant un temps avec sleep.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07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Threads : Synchronisation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Ressource partagée</a:t>
            </a:r>
          </a:p>
          <a:p>
            <a:pPr lvl="1"/>
            <a:r>
              <a:rPr lang="fr-FR" dirty="0"/>
              <a:t>Chaque thread possède son propre environnement mais tous les objets créés par un même programme se trouve dans un même tas. Donc les processus de ce programme doivent accéder à ces objets.</a:t>
            </a:r>
          </a:p>
          <a:p>
            <a:pPr lvl="1"/>
            <a:r>
              <a:rPr lang="fr-FR" dirty="0"/>
              <a:t>Un objet peut être partagé entre les threads.</a:t>
            </a:r>
          </a:p>
          <a:p>
            <a:pPr lvl="1"/>
            <a:r>
              <a:rPr lang="fr-FR" dirty="0"/>
              <a:t>Les threads communiquent en partageant l’accès aux entités et des objets.</a:t>
            </a:r>
          </a:p>
          <a:p>
            <a:pPr lvl="1"/>
            <a:r>
              <a:rPr lang="fr-FR" dirty="0"/>
              <a:t>Le partage de la ressource entre les threads peut rendre son accès problématique. </a:t>
            </a:r>
          </a:p>
          <a:p>
            <a:pPr lvl="1"/>
            <a:r>
              <a:rPr lang="en-US" dirty="0"/>
              <a:t>Exe</a:t>
            </a:r>
            <a:r>
              <a:rPr lang="fr-FR" dirty="0" err="1"/>
              <a:t>mple</a:t>
            </a:r>
            <a:r>
              <a:rPr lang="fr-FR" dirty="0"/>
              <a:t> d’une place en entrepôt convoité par deux transporteurs</a:t>
            </a:r>
          </a:p>
          <a:p>
            <a:pPr lvl="1"/>
            <a:r>
              <a:rPr lang="fr-FR" dirty="0"/>
              <a:t>Exemple d’inconstance que peut générer ce conflit :</a:t>
            </a:r>
          </a:p>
        </p:txBody>
      </p:sp>
    </p:spTree>
    <p:extLst>
      <p:ext uri="{BB962C8B-B14F-4D97-AF65-F5344CB8AC3E}">
        <p14:creationId xmlns:p14="http://schemas.microsoft.com/office/powerpoint/2010/main" val="260697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Thread : Synchronisation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Counter {</a:t>
            </a:r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c = 0;</a:t>
            </a:r>
          </a:p>
          <a:p>
            <a:pPr marL="0" indent="0">
              <a:buNone/>
            </a:pPr>
            <a:r>
              <a:rPr lang="en-US" dirty="0"/>
              <a:t> public void increment()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c++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void decrement() {</a:t>
            </a:r>
          </a:p>
          <a:p>
            <a:pPr marL="0" indent="0">
              <a:buNone/>
            </a:pPr>
            <a:r>
              <a:rPr lang="en-US" dirty="0"/>
              <a:t>        c--;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value() {</a:t>
            </a:r>
          </a:p>
          <a:p>
            <a:pPr marL="0" indent="0">
              <a:buNone/>
            </a:pPr>
            <a:r>
              <a:rPr lang="en-US" dirty="0"/>
              <a:t>        return c;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Deux</a:t>
            </a:r>
            <a:r>
              <a:rPr lang="en-US" dirty="0"/>
              <a:t> threads </a:t>
            </a:r>
            <a:r>
              <a:rPr lang="en-US" dirty="0" err="1"/>
              <a:t>accèdent</a:t>
            </a:r>
            <a:r>
              <a:rPr lang="en-US" dirty="0"/>
              <a:t> Presque au </a:t>
            </a:r>
            <a:r>
              <a:rPr lang="en-US" dirty="0" err="1"/>
              <a:t>même</a:t>
            </a:r>
            <a:r>
              <a:rPr lang="en-US" dirty="0"/>
              <a:t> moment à la variable. </a:t>
            </a:r>
            <a:r>
              <a:rPr lang="en-US" dirty="0" err="1"/>
              <a:t>Voici</a:t>
            </a:r>
            <a:r>
              <a:rPr lang="en-US" dirty="0"/>
              <a:t> le </a:t>
            </a:r>
            <a:r>
              <a:rPr lang="en-US" dirty="0" err="1"/>
              <a:t>déroulement</a:t>
            </a:r>
            <a:r>
              <a:rPr lang="en-US" dirty="0"/>
              <a:t> :</a:t>
            </a:r>
          </a:p>
          <a:p>
            <a:r>
              <a:rPr lang="en-US" dirty="0"/>
              <a:t>Thread A: </a:t>
            </a:r>
            <a:r>
              <a:rPr lang="en-US" dirty="0" err="1"/>
              <a:t>récupère</a:t>
            </a:r>
            <a:r>
              <a:rPr lang="en-US" dirty="0"/>
              <a:t> c.</a:t>
            </a:r>
          </a:p>
          <a:p>
            <a:r>
              <a:rPr lang="en-US" dirty="0"/>
              <a:t>Thread B: </a:t>
            </a:r>
            <a:r>
              <a:rPr lang="en-US" dirty="0" err="1"/>
              <a:t>récupère</a:t>
            </a:r>
            <a:r>
              <a:rPr lang="en-US" dirty="0"/>
              <a:t> c.</a:t>
            </a:r>
          </a:p>
          <a:p>
            <a:r>
              <a:rPr lang="en-US" dirty="0"/>
              <a:t>Thread A: </a:t>
            </a:r>
            <a:r>
              <a:rPr lang="en-US" dirty="0" err="1"/>
              <a:t>Incrémente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récuperée</a:t>
            </a:r>
            <a:r>
              <a:rPr lang="en-US" dirty="0"/>
              <a:t>, c=1.</a:t>
            </a:r>
          </a:p>
          <a:p>
            <a:r>
              <a:rPr lang="en-US" dirty="0"/>
              <a:t>Thread B: </a:t>
            </a:r>
            <a:r>
              <a:rPr lang="en-US" dirty="0" err="1"/>
              <a:t>Décrementé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récuperée</a:t>
            </a:r>
            <a:r>
              <a:rPr lang="en-US" dirty="0"/>
              <a:t>, c=-1. </a:t>
            </a:r>
          </a:p>
          <a:p>
            <a:r>
              <a:rPr lang="en-US" dirty="0"/>
              <a:t>Thread A: </a:t>
            </a:r>
            <a:r>
              <a:rPr lang="en-US" dirty="0" err="1"/>
              <a:t>Enregistre</a:t>
            </a:r>
            <a:r>
              <a:rPr lang="en-US" dirty="0"/>
              <a:t> c; c </a:t>
            </a:r>
            <a:r>
              <a:rPr lang="en-US" dirty="0" err="1"/>
              <a:t>est</a:t>
            </a:r>
            <a:r>
              <a:rPr lang="en-US" dirty="0"/>
              <a:t> à 1 </a:t>
            </a:r>
            <a:r>
              <a:rPr lang="en-US" dirty="0" err="1"/>
              <a:t>maintenant</a:t>
            </a:r>
            <a:r>
              <a:rPr lang="en-US" dirty="0"/>
              <a:t>.</a:t>
            </a:r>
          </a:p>
          <a:p>
            <a:r>
              <a:rPr lang="en-US" dirty="0"/>
              <a:t>Thread B: </a:t>
            </a:r>
            <a:r>
              <a:rPr lang="en-US" dirty="0" err="1"/>
              <a:t>Enregistre</a:t>
            </a:r>
            <a:r>
              <a:rPr lang="en-US" dirty="0"/>
              <a:t> c; c </a:t>
            </a:r>
            <a:r>
              <a:rPr lang="en-US" dirty="0" err="1"/>
              <a:t>est</a:t>
            </a:r>
            <a:r>
              <a:rPr lang="en-US" dirty="0"/>
              <a:t> à -1 </a:t>
            </a:r>
            <a:r>
              <a:rPr lang="en-US" dirty="0" err="1"/>
              <a:t>maintenant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résulat</a:t>
            </a:r>
            <a:r>
              <a:rPr lang="en-US" dirty="0"/>
              <a:t> du Thread A </a:t>
            </a:r>
            <a:r>
              <a:rPr lang="en-US" dirty="0" err="1"/>
              <a:t>est</a:t>
            </a:r>
            <a:r>
              <a:rPr lang="en-US" dirty="0"/>
              <a:t> perdu, </a:t>
            </a:r>
            <a:r>
              <a:rPr lang="en-US" dirty="0" err="1"/>
              <a:t>écrasé</a:t>
            </a:r>
            <a:r>
              <a:rPr lang="en-US" dirty="0"/>
              <a:t> par le Thread B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Thread : Synchronisation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Java propose la synchronisation des méthodes </a:t>
            </a:r>
          </a:p>
          <a:p>
            <a:r>
              <a:rPr lang="fr-FR" dirty="0"/>
              <a:t>Synchronisation des méthodes : pour bloquer l’accès mutuel à une méthode, on ajoute le mot clé: </a:t>
            </a:r>
            <a:r>
              <a:rPr lang="fr-FR" dirty="0" err="1"/>
              <a:t>synchronized</a:t>
            </a:r>
            <a:r>
              <a:rPr lang="fr-FR" dirty="0"/>
              <a:t> devant le nom de la méthode. Ceci permet à ce qu’un processus ne puisse </a:t>
            </a:r>
            <a:r>
              <a:rPr lang="fr-FR" dirty="0" err="1"/>
              <a:t>accèder</a:t>
            </a:r>
            <a:r>
              <a:rPr lang="fr-FR" dirty="0"/>
              <a:t> à la méthode en cours d’exécution par un autre que lorsque ce dernier n’en sort ou qu’il soit mis en attente par la méthode </a:t>
            </a:r>
            <a:r>
              <a:rPr lang="fr-FR" dirty="0" err="1"/>
              <a:t>wait</a:t>
            </a:r>
            <a:r>
              <a:rPr lang="fr-FR" dirty="0"/>
              <a:t>() et qu’aucun autre processus n’ait été mis en attente avant lui. </a:t>
            </a:r>
          </a:p>
          <a:p>
            <a:r>
              <a:rPr lang="fr-FR" dirty="0"/>
              <a:t>Synchronisation de block de codes :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ajouterNom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(String nom) 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postnom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nom;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comptNom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listeNoms.add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(nom);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8393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3705</TotalTime>
  <Words>1879</Words>
  <Application>Microsoft Office PowerPoint</Application>
  <PresentationFormat>Widescreen</PresentationFormat>
  <Paragraphs>263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Trebuchet MS</vt:lpstr>
      <vt:lpstr>Verdana</vt:lpstr>
      <vt:lpstr>Wingdings</vt:lpstr>
      <vt:lpstr>Berlin</vt:lpstr>
      <vt:lpstr>Chap. 6 : Les Thread et les Tests Unitaires </vt:lpstr>
      <vt:lpstr>Partie I. Les Thread (Processus Légers)</vt:lpstr>
      <vt:lpstr>Les Threads</vt:lpstr>
      <vt:lpstr>Les Threads</vt:lpstr>
      <vt:lpstr>Les Threads</vt:lpstr>
      <vt:lpstr>Les Threads</vt:lpstr>
      <vt:lpstr>Les Threads : Synchronisation</vt:lpstr>
      <vt:lpstr>Les Thread : Synchronisation</vt:lpstr>
      <vt:lpstr>Les Thread : Synchronisation</vt:lpstr>
      <vt:lpstr>Les Thread : Synchronisation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Partie II. Tests Unitaires avec JUnit</vt:lpstr>
      <vt:lpstr>Tests Unitaires avec JUnit</vt:lpstr>
      <vt:lpstr>Tests Unitaires avec JUnit</vt:lpstr>
      <vt:lpstr>JUnit : Ecrire les tests</vt:lpstr>
      <vt:lpstr>JUnit : Ecrire les tests</vt:lpstr>
      <vt:lpstr>JUnit : Ecrire les tests</vt:lpstr>
      <vt:lpstr>JUnit : Ecrire les tests</vt:lpstr>
      <vt:lpstr>JUnit : Ecrire les tests</vt:lpstr>
      <vt:lpstr>JUnit : Exécution des tests</vt:lpstr>
      <vt:lpstr>La classe Assert</vt:lpstr>
      <vt:lpstr>La classe Assert</vt:lpstr>
      <vt:lpstr>JUnit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6 : Les Thread et les Tests automatisés</dc:title>
  <dc:creator>HP</dc:creator>
  <cp:lastModifiedBy>jacques s</cp:lastModifiedBy>
  <cp:revision>65</cp:revision>
  <dcterms:created xsi:type="dcterms:W3CDTF">2017-01-12T07:24:03Z</dcterms:created>
  <dcterms:modified xsi:type="dcterms:W3CDTF">2019-05-21T12:02:52Z</dcterms:modified>
</cp:coreProperties>
</file>