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93" r:id="rId2"/>
  </p:sldMasterIdLst>
  <p:notesMasterIdLst>
    <p:notesMasterId r:id="rId8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FFFFFF"/>
                </a:solidFill>
                <a:latin typeface="Trebuchet MS"/>
              </a:rPr>
              <a:t>Cliquez pour déplacer la diapo</a:t>
            </a:r>
          </a:p>
        </p:txBody>
      </p:sp>
      <p:sp>
        <p:nvSpPr>
          <p:cNvPr id="94"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Cliquez pour modifier le format des notes</a:t>
            </a:r>
          </a:p>
        </p:txBody>
      </p:sp>
      <p:sp>
        <p:nvSpPr>
          <p:cNvPr id="95"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&lt;en-tête&gt;</a:t>
            </a:r>
          </a:p>
        </p:txBody>
      </p:sp>
      <p:sp>
        <p:nvSpPr>
          <p:cNvPr id="9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&lt;date/heure&gt;</a:t>
            </a:r>
          </a:p>
        </p:txBody>
      </p:sp>
      <p:sp>
        <p:nvSpPr>
          <p:cNvPr id="9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&lt;pied de page&gt;</a:t>
            </a:r>
          </a:p>
        </p:txBody>
      </p:sp>
      <p:sp>
        <p:nvSpPr>
          <p:cNvPr id="9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F82E474F-CF17-4494-8F85-6C571B35FB68}"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1371600" y="1143000"/>
            <a:ext cx="4114800" cy="3086100"/>
          </a:xfrm>
          <a:prstGeom prst="rect">
            <a:avLst/>
          </a:prstGeom>
        </p:spPr>
      </p:sp>
      <p:sp>
        <p:nvSpPr>
          <p:cNvPr id="265" name="PlaceHolder 2"/>
          <p:cNvSpPr>
            <a:spLocks noGrp="1"/>
          </p:cNvSpPr>
          <p:nvPr>
            <p:ph type="body"/>
          </p:nvPr>
        </p:nvSpPr>
        <p:spPr>
          <a:xfrm>
            <a:off x="685800" y="4400640"/>
            <a:ext cx="5486040" cy="3600000"/>
          </a:xfrm>
          <a:prstGeom prst="rect">
            <a:avLst/>
          </a:prstGeom>
        </p:spPr>
        <p:txBody>
          <a:bodyPr>
            <a:noAutofit/>
          </a:bodyPr>
          <a:lstStyle/>
          <a:p>
            <a:endParaRPr lang="fr-FR" sz="2000" b="0" strike="noStrike" spc="-1">
              <a:latin typeface="Arial"/>
            </a:endParaRPr>
          </a:p>
        </p:txBody>
      </p:sp>
      <p:sp>
        <p:nvSpPr>
          <p:cNvPr id="26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3234971-7CF8-4A44-BA36-067F8E53D783}" type="slidenum">
              <a:rPr lang="fr-FR" sz="1200" b="0" strike="noStrike" spc="-1">
                <a:solidFill>
                  <a:srgbClr val="000000"/>
                </a:solidFill>
                <a:latin typeface="+mn-lt"/>
                <a:ea typeface="+mn-ea"/>
              </a:rPr>
              <a:t>61</a:t>
            </a:fld>
            <a:endParaRPr lang="fr-F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46698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19715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80912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9535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3741649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4"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033060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4"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963451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3705062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380236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31720" y="753120"/>
            <a:ext cx="6896160" cy="1080720"/>
          </a:xfrm>
          <a:prstGeom prst="rect">
            <a:avLst/>
          </a:prstGeom>
        </p:spPr>
        <p:txBody>
          <a:bodyPr lIns="0" tIns="0" rIns="0" bIns="0" anchor="ctr">
            <a:noAutofit/>
          </a:bodyPr>
          <a:lstStyle/>
          <a:p>
            <a:endParaRPr lang="en-US" sz="1800" b="0" strike="noStrike" spc="-1">
              <a:solidFill>
                <a:srgbClr val="FFFFFF"/>
              </a:solidFill>
              <a:latin typeface="Trebuchet MS"/>
            </a:endParaRPr>
          </a:p>
        </p:txBody>
      </p:sp>
      <p:sp>
        <p:nvSpPr>
          <p:cNvPr id="11" name="PlaceHolder 2"/>
          <p:cNvSpPr>
            <a:spLocks noGrp="1"/>
          </p:cNvSpPr>
          <p:nvPr>
            <p:ph type="subTitle"/>
          </p:nvPr>
        </p:nvSpPr>
        <p:spPr>
          <a:xfrm>
            <a:off x="533520" y="2336760"/>
            <a:ext cx="6887160" cy="359892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3673570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45429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3716272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919101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446596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270381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8" name="Footer Placeholder 7"/>
          <p:cNvSpPr>
            <a:spLocks noGrp="1"/>
          </p:cNvSpPr>
          <p:nvPr>
            <p:ph type="ftr" sz="quarter" idx="11"/>
          </p:nvPr>
        </p:nvSpPr>
        <p:spPr/>
        <p:txBody>
          <a:bodyPr/>
          <a:lstStyle/>
          <a:p>
            <a:endParaRPr lang="fr-FR" sz="2400" b="0" strike="noStrike" spc="-1">
              <a:latin typeface="Times New Roman"/>
            </a:endParaRPr>
          </a:p>
        </p:txBody>
      </p:sp>
      <p:sp>
        <p:nvSpPr>
          <p:cNvPr id="9" name="Slide Number Placeholder 8"/>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192879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3"/>
          <p:cNvSpPr>
            <a:spLocks noGrp="1"/>
          </p:cNvSpPr>
          <p:nvPr>
            <p:ph type="ftr" sz="quarter" idx="11"/>
          </p:nvPr>
        </p:nvSpPr>
        <p:spPr/>
        <p:txBody>
          <a:bodyPr/>
          <a:lstStyle/>
          <a:p>
            <a:endParaRPr lang="fr-FR" sz="2400" b="0" strike="noStrike" spc="-1">
              <a:latin typeface="Times New Roman"/>
            </a:endParaRPr>
          </a:p>
        </p:txBody>
      </p:sp>
      <p:sp>
        <p:nvSpPr>
          <p:cNvPr id="6" name="Slide Number Placeholder 4"/>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985064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2"/>
          <p:cNvSpPr>
            <a:spLocks noGrp="1"/>
          </p:cNvSpPr>
          <p:nvPr>
            <p:ph type="ftr" sz="quarter" idx="11"/>
          </p:nvPr>
        </p:nvSpPr>
        <p:spPr/>
        <p:txBody>
          <a:bodyPr/>
          <a:lstStyle/>
          <a:p>
            <a:endParaRPr lang="fr-FR" sz="2400" b="0" strike="noStrike" spc="-1">
              <a:latin typeface="Times New Roman"/>
            </a:endParaRPr>
          </a:p>
        </p:txBody>
      </p:sp>
      <p:sp>
        <p:nvSpPr>
          <p:cNvPr id="6" name="Slide Number Placeholder 3"/>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4288301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5"/>
          <p:cNvSpPr>
            <a:spLocks noGrp="1"/>
          </p:cNvSpPr>
          <p:nvPr>
            <p:ph type="ftr" sz="quarter" idx="11"/>
          </p:nvPr>
        </p:nvSpPr>
        <p:spPr/>
        <p:txBody>
          <a:bodyPr/>
          <a:lstStyle/>
          <a:p>
            <a:endParaRPr lang="fr-FR" sz="2400" b="0" strike="noStrike" spc="-1">
              <a:latin typeface="Times New Roman"/>
            </a:endParaRPr>
          </a:p>
        </p:txBody>
      </p:sp>
      <p:sp>
        <p:nvSpPr>
          <p:cNvPr id="6" name="Slide Number Placeholder 6"/>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2572420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0643583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597838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4971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41884706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169787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798201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4"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37528260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4"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8482753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6321999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11"/>
          </p:nvPr>
        </p:nvSpPr>
        <p:spPr/>
        <p:txBody>
          <a:bodyPr/>
          <a:lstStyle/>
          <a:p>
            <a:endParaRPr lang="fr-FR" sz="2400" b="0" strike="noStrike" spc="-1">
              <a:latin typeface="Times New Roman"/>
            </a:endParaRPr>
          </a:p>
        </p:txBody>
      </p:sp>
      <p:sp>
        <p:nvSpPr>
          <p:cNvPr id="6" name="Slide Number Placeholder 5"/>
          <p:cNvSpPr>
            <a:spLocks noGrp="1"/>
          </p:cNvSpPr>
          <p:nvPr>
            <p:ph type="sldNum" sz="quarter" idx="12"/>
          </p:nvPr>
        </p:nvSpPr>
        <p:spPr/>
        <p:txBody>
          <a:body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3728668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07576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8" name="Footer Placeholder 7"/>
          <p:cNvSpPr>
            <a:spLocks noGrp="1"/>
          </p:cNvSpPr>
          <p:nvPr>
            <p:ph type="ftr" sz="quarter" idx="11"/>
          </p:nvPr>
        </p:nvSpPr>
        <p:spPr/>
        <p:txBody>
          <a:bodyPr/>
          <a:lstStyle/>
          <a:p>
            <a:endParaRPr lang="fr-FR" sz="2400" b="0" strike="noStrike" spc="-1">
              <a:latin typeface="Times New Roman"/>
            </a:endParaRPr>
          </a:p>
        </p:txBody>
      </p:sp>
      <p:sp>
        <p:nvSpPr>
          <p:cNvPr id="9" name="Slide Number Placeholder 8"/>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138521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3"/>
          <p:cNvSpPr>
            <a:spLocks noGrp="1"/>
          </p:cNvSpPr>
          <p:nvPr>
            <p:ph type="ftr" sz="quarter" idx="11"/>
          </p:nvPr>
        </p:nvSpPr>
        <p:spPr/>
        <p:txBody>
          <a:bodyPr/>
          <a:lstStyle/>
          <a:p>
            <a:endParaRPr lang="fr-FR" sz="2400" b="0" strike="noStrike" spc="-1">
              <a:latin typeface="Times New Roman"/>
            </a:endParaRPr>
          </a:p>
        </p:txBody>
      </p:sp>
      <p:sp>
        <p:nvSpPr>
          <p:cNvPr id="6" name="Slide Number Placeholder 4"/>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87677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2"/>
          <p:cNvSpPr>
            <a:spLocks noGrp="1"/>
          </p:cNvSpPr>
          <p:nvPr>
            <p:ph type="ftr" sz="quarter" idx="11"/>
          </p:nvPr>
        </p:nvSpPr>
        <p:spPr/>
        <p:txBody>
          <a:bodyPr/>
          <a:lstStyle/>
          <a:p>
            <a:endParaRPr lang="fr-FR" sz="2400" b="0" strike="noStrike" spc="-1">
              <a:latin typeface="Times New Roman"/>
            </a:endParaRPr>
          </a:p>
        </p:txBody>
      </p:sp>
      <p:sp>
        <p:nvSpPr>
          <p:cNvPr id="6" name="Slide Number Placeholder 3"/>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94501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5"/>
          <p:cNvSpPr>
            <a:spLocks noGrp="1"/>
          </p:cNvSpPr>
          <p:nvPr>
            <p:ph type="ftr" sz="quarter" idx="11"/>
          </p:nvPr>
        </p:nvSpPr>
        <p:spPr/>
        <p:txBody>
          <a:bodyPr/>
          <a:lstStyle/>
          <a:p>
            <a:endParaRPr lang="fr-FR" sz="2400" b="0" strike="noStrike" spc="-1">
              <a:latin typeface="Times New Roman"/>
            </a:endParaRPr>
          </a:p>
        </p:txBody>
      </p:sp>
      <p:sp>
        <p:nvSpPr>
          <p:cNvPr id="6" name="Slide Number Placeholder 6"/>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70042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6" name="Footer Placeholder 5"/>
          <p:cNvSpPr>
            <a:spLocks noGrp="1"/>
          </p:cNvSpPr>
          <p:nvPr>
            <p:ph type="ftr" sz="quarter" idx="11"/>
          </p:nvPr>
        </p:nvSpPr>
        <p:spPr/>
        <p:txBody>
          <a:bodyPr/>
          <a:lstStyle/>
          <a:p>
            <a:endParaRPr lang="fr-FR" sz="2400" b="0" strike="noStrike" spc="-1">
              <a:latin typeface="Times New Roman"/>
            </a:endParaRPr>
          </a:p>
        </p:txBody>
      </p:sp>
      <p:sp>
        <p:nvSpPr>
          <p:cNvPr id="7" name="Slide Number Placeholder 6"/>
          <p:cNvSpPr>
            <a:spLocks noGrp="1"/>
          </p:cNvSpPr>
          <p:nvPr>
            <p:ph type="sldNum" sz="quarter" idx="12"/>
          </p:nvPr>
        </p:nvSpPr>
        <p:spPr/>
        <p:txBody>
          <a:body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391823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lnSpc>
                <a:spcPct val="100000"/>
              </a:lnSpc>
            </a:pPr>
            <a:fld id="{77306E2B-6FFC-4F1A-A5D4-CFDF381197CD}"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sz="2400" b="0" strike="noStrike" spc="-1">
              <a:latin typeface="Times New Roman"/>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lnSpc>
                <a:spcPct val="100000"/>
              </a:lnSpc>
            </a:pPr>
            <a:fld id="{298AEAE5-B1A5-4137-B01E-5C511AF764FB}"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75197300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lnSpc>
                <a:spcPct val="100000"/>
              </a:lnSpc>
            </a:pPr>
            <a:fld id="{31C2E4F3-878A-4A5B-88E5-66324FE57EDB}" type="datetime">
              <a:rPr lang="fr-FR" sz="1050" b="0" strike="noStrike" spc="-1" smtClean="0">
                <a:solidFill>
                  <a:srgbClr val="FFFFFF"/>
                </a:solidFill>
                <a:latin typeface="Trebuchet MS"/>
              </a:rPr>
              <a:t>20/04/2020</a:t>
            </a:fld>
            <a:endParaRPr lang="fr-FR" sz="1050" b="0" strike="noStrike" spc="-1">
              <a:latin typeface="Times New Roman"/>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sz="2400" b="0" strike="noStrike" spc="-1">
              <a:latin typeface="Times New Roman"/>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lnSpc>
                <a:spcPct val="100000"/>
              </a:lnSpc>
            </a:pPr>
            <a:fld id="{069EEEF9-07D1-41EA-BF33-F519BF148C42}" type="slidenum">
              <a:rPr lang="fr-FR" sz="3600" b="0" strike="noStrike" spc="-1" smtClean="0">
                <a:solidFill>
                  <a:srgbClr val="FFFFFF"/>
                </a:solidFill>
                <a:latin typeface="Trebuchet MS"/>
              </a:rPr>
              <a:t>‹N°›</a:t>
            </a:fld>
            <a:endParaRPr lang="fr-FR" sz="3600" b="0" strike="noStrike" spc="-1">
              <a:latin typeface="Times New Roman"/>
            </a:endParaRPr>
          </a:p>
        </p:txBody>
      </p:sp>
    </p:spTree>
    <p:extLst>
      <p:ext uri="{BB962C8B-B14F-4D97-AF65-F5344CB8AC3E}">
        <p14:creationId xmlns:p14="http://schemas.microsoft.com/office/powerpoint/2010/main" val="201442913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mmons.wikimedia.org/" TargetMode="Externa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en/java/javase/11/tools/tools-and-command-reference.html" TargetMode="Externa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510120" y="2733840"/>
            <a:ext cx="6068880" cy="1372680"/>
          </a:xfrm>
          <a:prstGeom prst="rect">
            <a:avLst/>
          </a:prstGeom>
          <a:noFill/>
          <a:ln>
            <a:noFill/>
          </a:ln>
        </p:spPr>
        <p:txBody>
          <a:bodyPr anchor="b">
            <a:noAutofit/>
          </a:bodyPr>
          <a:lstStyle/>
          <a:p>
            <a:pPr algn="r">
              <a:lnSpc>
                <a:spcPct val="90000"/>
              </a:lnSpc>
            </a:pPr>
            <a:r>
              <a:rPr lang="en-US" sz="4800" b="0" strike="noStrike" spc="-1">
                <a:solidFill>
                  <a:srgbClr val="FFFFFF"/>
                </a:solidFill>
                <a:latin typeface="Trebuchet MS"/>
              </a:rPr>
              <a:t>Chapitre 1: Les bases de Java</a:t>
            </a:r>
          </a:p>
        </p:txBody>
      </p:sp>
      <p:sp>
        <p:nvSpPr>
          <p:cNvPr id="100" name="TextShape 2"/>
          <p:cNvSpPr txBox="1"/>
          <p:nvPr/>
        </p:nvSpPr>
        <p:spPr>
          <a:xfrm>
            <a:off x="510120" y="4394160"/>
            <a:ext cx="6107760" cy="1117440"/>
          </a:xfrm>
          <a:prstGeom prst="rect">
            <a:avLst/>
          </a:prstGeom>
          <a:noFill/>
          <a:ln>
            <a:noFill/>
          </a:ln>
        </p:spPr>
        <p:txBody>
          <a:bodyPr>
            <a:normAutofit fontScale="74500" lnSpcReduction="10000"/>
          </a:bodyPr>
          <a:lstStyle/>
          <a:p>
            <a:pPr algn="r">
              <a:lnSpc>
                <a:spcPct val="90000"/>
              </a:lnSpc>
              <a:spcBef>
                <a:spcPts val="1001"/>
              </a:spcBef>
            </a:pPr>
            <a:r>
              <a:rPr lang="fr-FR" sz="2000" b="0" strike="noStrike" spc="-1" dirty="0">
                <a:solidFill>
                  <a:srgbClr val="FFFFFF"/>
                </a:solidFill>
                <a:latin typeface="Trebuchet MS"/>
              </a:rPr>
              <a:t>Cours de Java</a:t>
            </a:r>
            <a:endParaRPr lang="fr-FR" sz="2000" b="0" strike="noStrike" spc="-1" dirty="0">
              <a:latin typeface="Arial"/>
            </a:endParaRPr>
          </a:p>
          <a:p>
            <a:pPr algn="r">
              <a:lnSpc>
                <a:spcPct val="90000"/>
              </a:lnSpc>
              <a:spcBef>
                <a:spcPts val="1001"/>
              </a:spcBef>
            </a:pPr>
            <a:r>
              <a:rPr lang="fr-FR" sz="2000" b="0" strike="noStrike" spc="-1" dirty="0">
                <a:solidFill>
                  <a:srgbClr val="FFFFFF"/>
                </a:solidFill>
                <a:latin typeface="Trebuchet MS"/>
              </a:rPr>
              <a:t>Dispensé par </a:t>
            </a:r>
            <a:r>
              <a:rPr lang="fr-FR" sz="2000" b="0" strike="noStrike" spc="-1" dirty="0" err="1">
                <a:solidFill>
                  <a:srgbClr val="FFFFFF"/>
                </a:solidFill>
                <a:latin typeface="Trebuchet MS"/>
              </a:rPr>
              <a:t>Mwayaona</a:t>
            </a:r>
            <a:r>
              <a:rPr lang="fr-FR" sz="2000" b="0" strike="noStrike" spc="-1" dirty="0">
                <a:solidFill>
                  <a:srgbClr val="FFFFFF"/>
                </a:solidFill>
                <a:latin typeface="Trebuchet MS"/>
              </a:rPr>
              <a:t> Jacques Safari</a:t>
            </a:r>
            <a:endParaRPr lang="fr-FR" sz="2000" b="0" strike="noStrike" spc="-1" dirty="0">
              <a:latin typeface="Arial"/>
            </a:endParaRPr>
          </a:p>
          <a:p>
            <a:pPr algn="r">
              <a:lnSpc>
                <a:spcPct val="90000"/>
              </a:lnSpc>
              <a:spcBef>
                <a:spcPts val="1001"/>
              </a:spcBef>
            </a:pPr>
            <a:r>
              <a:rPr lang="fr-FR" sz="2000" b="0" strike="noStrike" spc="-1" dirty="0">
                <a:solidFill>
                  <a:srgbClr val="FFFFFF"/>
                </a:solidFill>
                <a:latin typeface="Trebuchet MS"/>
              </a:rPr>
              <a:t>Ecole Supérieure d’Informatique </a:t>
            </a:r>
            <a:r>
              <a:rPr lang="fr-FR" sz="2000" b="0" strike="noStrike" spc="-1" dirty="0" err="1">
                <a:solidFill>
                  <a:srgbClr val="FFFFFF"/>
                </a:solidFill>
                <a:latin typeface="Trebuchet MS"/>
              </a:rPr>
              <a:t>Salama</a:t>
            </a:r>
            <a:r>
              <a:rPr lang="fr-FR" sz="2000" b="0" strike="noStrike" spc="-1" dirty="0">
                <a:solidFill>
                  <a:srgbClr val="FFFFFF"/>
                </a:solidFill>
                <a:latin typeface="Trebuchet MS"/>
              </a:rPr>
              <a:t>, Filière de Génie Logiciel 2019-2020</a:t>
            </a:r>
            <a:endParaRPr lang="fr-FR"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19" name="TextShape 2"/>
          <p:cNvSpPr txBox="1"/>
          <p:nvPr/>
        </p:nvSpPr>
        <p:spPr>
          <a:xfrm>
            <a:off x="533520" y="2336760"/>
            <a:ext cx="6887160" cy="3598920"/>
          </a:xfrm>
          <a:prstGeom prst="rect">
            <a:avLst/>
          </a:prstGeom>
          <a:noFill/>
          <a:ln>
            <a:noFill/>
          </a:ln>
        </p:spPr>
        <p:txBody>
          <a:bodyPr>
            <a:normAutofit fontScale="93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IDEs de Java(Integrated Development Environment)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Netbeans(Developé par Oracle, Open Source)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Eclipse(support actif des communautés, il open source)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IntelliJ(créé par JetBrains, avancé pour JAVA EE)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JCreator(Natif pour windows)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Process(destiné aux designers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Kawa(pas d’assistants, destiné aux developeurs experimentés)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JBuilder(Distribué par Embarcadero)</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DrJava (developé à Rice University, pour les étudiants)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21" name="TextShape 2"/>
          <p:cNvSpPr txBox="1"/>
          <p:nvPr/>
        </p:nvSpPr>
        <p:spPr>
          <a:xfrm>
            <a:off x="533520" y="2336760"/>
            <a:ext cx="6887160" cy="3598920"/>
          </a:xfrm>
          <a:prstGeom prst="rect">
            <a:avLst/>
          </a:prstGeom>
          <a:noFill/>
          <a:ln>
            <a:noFill/>
          </a:ln>
        </p:spPr>
        <p:txBody>
          <a:bodyPr>
            <a:normAutofit/>
          </a:bodyPr>
          <a:lstStyle/>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r>
              <a:rPr lang="en-US" sz="4000" b="0" strike="noStrike" spc="-1">
                <a:solidFill>
                  <a:srgbClr val="FFFFFF"/>
                </a:solidFill>
                <a:latin typeface="Trebuchet MS"/>
              </a:rPr>
              <a:t>2. LES OPERATIONS BASIQUES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23" name="TextShape 2"/>
          <p:cNvSpPr txBox="1"/>
          <p:nvPr/>
        </p:nvSpPr>
        <p:spPr>
          <a:xfrm>
            <a:off x="533520" y="2336760"/>
            <a:ext cx="6887160" cy="359892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règles de base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Java est case sensitive(sensible à la casse)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Les blocs de code sont encadrés par des accolades.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Chaque instruction se termine par point virgule(';‘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Les commentaires sont encadré par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 : pour une ligne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 texte du commentaire */ : pour un commentaire sur plusieurs lignes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25" name="TextShape 2"/>
          <p:cNvSpPr txBox="1"/>
          <p:nvPr/>
        </p:nvSpPr>
        <p:spPr>
          <a:xfrm>
            <a:off x="533520" y="2336760"/>
            <a:ext cx="6887160" cy="359892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Exemple 1 : Bonjour le monde et execution en Invite de Commande.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Utilisez javac pour compiler (Attention : Si la compilation ne fait pas, vérifier que javac est ajouté au classpath  et ajoutez-le s’il ne l’est pas)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Utilisez java pour charger le programme</a:t>
            </a: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Exemple 2 : Des petits programmes pour addition, soustraction etc utilisant le tableau args.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27"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Déclaration et Portée des variables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Type nomVariable ; (point virgule)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Ex :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int num;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int jour,mois,annee;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L’initialisation peut intervenir immédiatement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Ex : int num=2; (l’initialisation)</a:t>
            </a:r>
          </a:p>
          <a:p>
            <a:endParaRPr lang="en-US" sz="18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29"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Types primitifs(ou élémentaires) </a:t>
            </a:r>
          </a:p>
          <a:p>
            <a:pPr>
              <a:lnSpc>
                <a:spcPct val="90000"/>
              </a:lnSpc>
              <a:spcBef>
                <a:spcPts val="1001"/>
              </a:spcBef>
            </a:pPr>
            <a:endParaRPr lang="en-US" sz="2400" b="0" strike="noStrike" spc="-1">
              <a:solidFill>
                <a:srgbClr val="FFFFFF"/>
              </a:solidFill>
              <a:latin typeface="Trebuchet MS"/>
            </a:endParaRPr>
          </a:p>
        </p:txBody>
      </p:sp>
      <p:pic>
        <p:nvPicPr>
          <p:cNvPr id="130" name="Picture 2"/>
          <p:cNvPicPr/>
          <p:nvPr/>
        </p:nvPicPr>
        <p:blipFill>
          <a:blip r:embed="rId2"/>
          <a:stretch/>
        </p:blipFill>
        <p:spPr>
          <a:xfrm>
            <a:off x="643680" y="2205000"/>
            <a:ext cx="8262000" cy="4176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32" name="TextShape 2"/>
          <p:cNvSpPr txBox="1"/>
          <p:nvPr/>
        </p:nvSpPr>
        <p:spPr>
          <a:xfrm>
            <a:off x="533520" y="2336760"/>
            <a:ext cx="6887160" cy="359892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La portée (visibilité) et contrôle d’accès aux  variables: Les modificateurs d’accès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Pas de modificateur(package friendly) : accessible seulement dans le package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Public : accessible partout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Private: accessible seulement à l’intérieur de la classe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Protected : seules les classes dérivées et les classes du même package peuvent accéder à la variable.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34" name="TextShape 2"/>
          <p:cNvSpPr txBox="1"/>
          <p:nvPr/>
        </p:nvSpPr>
        <p:spPr>
          <a:xfrm>
            <a:off x="533520" y="2336760"/>
            <a:ext cx="6887160" cy="3598920"/>
          </a:xfrm>
          <a:prstGeom prst="rect">
            <a:avLst/>
          </a:prstGeom>
          <a:noFill/>
          <a:ln>
            <a:noFill/>
          </a:ln>
        </p:spPr>
        <p:txBody>
          <a:bodyPr>
            <a:normAutofit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Autres modificateurs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abstract : indique qu'une classe ou méthode est abstraite.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final : Ajouté devant un attribut, il le rend immuable, dès lors qu'il est initialisé (autrement dit, il n'est pas obligatoire de l'initialiser dès la déclaration, contrairement à d'autres langages). Pour les types primitifs, final fige la valeur, pour les objets, final fige la référence, et non la valeur de la référence (i.e. seule l'instanciation est figée).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static: indique, pour une méthode, qu'elle peut être appelée sans instancier sa classe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36" name="TextShape 2"/>
          <p:cNvSpPr txBox="1"/>
          <p:nvPr/>
        </p:nvSpPr>
        <p:spPr>
          <a:xfrm>
            <a:off x="533520" y="2336760"/>
            <a:ext cx="6887160" cy="3598920"/>
          </a:xfrm>
          <a:prstGeom prst="rect">
            <a:avLst/>
          </a:prstGeom>
          <a:noFill/>
          <a:ln>
            <a:noFill/>
          </a:ln>
        </p:spPr>
        <p:txBody>
          <a:bodyPr>
            <a:normAutofit fontScale="91000"/>
          </a:bodyPr>
          <a:lstStyle/>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synchronized : indique que la méthode ne peut être exécutée que par un thread à la fois.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transient : indique que lors de la sérialisation de l'objet, cet attribut n'est pas sérialisé et donc il est ignoré.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native : Ce modificateur permet d'indiquer que cet item est défini dans une bibliothèque externe écrite dans un autre langage de programmation, utilisant l'API JNI.</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volatile : le modificateur volatile force la JVM, avant et après chaque utilisation de la variable, à la rafraîchir à partir de la mémoire principale au lieu d'utiliser un cache local. Cela permet de synchroniser la valeur de la variable entre plusieurs threads.</a:t>
            </a:r>
          </a:p>
          <a:p>
            <a:pPr>
              <a:lnSpc>
                <a:spcPct val="90000"/>
              </a:lnSpc>
              <a:spcBef>
                <a:spcPts val="1001"/>
              </a:spcBef>
            </a:pPr>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38" name="TextShape 2"/>
          <p:cNvSpPr txBox="1"/>
          <p:nvPr/>
        </p:nvSpPr>
        <p:spPr>
          <a:xfrm>
            <a:off x="533520" y="2336760"/>
            <a:ext cx="6887160" cy="3598920"/>
          </a:xfrm>
          <a:prstGeom prst="rect">
            <a:avLst/>
          </a:prstGeom>
          <a:noFill/>
          <a:ln>
            <a:noFill/>
          </a:ln>
        </p:spPr>
        <p:txBody>
          <a:bodyPr>
            <a:normAutofit/>
          </a:bodyPr>
          <a:lstStyle/>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r>
              <a:rPr lang="en-US" sz="3200" b="0" strike="noStrike" spc="-1">
                <a:solidFill>
                  <a:srgbClr val="FFFFFF"/>
                </a:solidFill>
                <a:latin typeface="Trebuchet MS"/>
              </a:rPr>
              <a:t>LES OPERATEURS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02" name="TextShape 2"/>
          <p:cNvSpPr txBox="1"/>
          <p:nvPr/>
        </p:nvSpPr>
        <p:spPr>
          <a:xfrm>
            <a:off x="533520" y="2336760"/>
            <a:ext cx="6887160" cy="3598920"/>
          </a:xfrm>
          <a:prstGeom prst="rect">
            <a:avLst/>
          </a:prstGeom>
          <a:noFill/>
          <a:ln>
            <a:noFill/>
          </a:ln>
        </p:spPr>
        <p:txBody>
          <a:bodyPr>
            <a:normAutofit/>
          </a:bodyPr>
          <a:lstStyle/>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r>
              <a:rPr lang="en-US" sz="4800" b="0" strike="noStrike" spc="-1">
                <a:solidFill>
                  <a:srgbClr val="FFFFFF"/>
                </a:solidFill>
                <a:latin typeface="Trebuchet MS"/>
              </a:rPr>
              <a:t>1. LES COMPOSANTS ET OUTILS DE JAVA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opérateurs arithmétiques</a:t>
            </a:r>
          </a:p>
        </p:txBody>
      </p:sp>
      <p:pic>
        <p:nvPicPr>
          <p:cNvPr id="140" name="Content Placeholder 6"/>
          <p:cNvPicPr/>
          <p:nvPr/>
        </p:nvPicPr>
        <p:blipFill>
          <a:blip r:embed="rId2"/>
          <a:srcRect l="3312" t="24633" r="3910" b="13350"/>
          <a:stretch/>
        </p:blipFill>
        <p:spPr>
          <a:xfrm>
            <a:off x="395640" y="2139480"/>
            <a:ext cx="7900560" cy="3965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opérateurs arithmétiques</a:t>
            </a:r>
          </a:p>
        </p:txBody>
      </p:sp>
      <p:pic>
        <p:nvPicPr>
          <p:cNvPr id="142" name="Content Placeholder 4" descr="A screenshot of a cell phone&#10;&#10;Description automatically generated"/>
          <p:cNvPicPr/>
          <p:nvPr/>
        </p:nvPicPr>
        <p:blipFill>
          <a:blip r:embed="rId2"/>
          <a:srcRect l="17267" t="40352"/>
          <a:stretch/>
        </p:blipFill>
        <p:spPr>
          <a:xfrm>
            <a:off x="230760" y="2349000"/>
            <a:ext cx="8681760" cy="3442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opérateurs de comparaison</a:t>
            </a:r>
          </a:p>
        </p:txBody>
      </p:sp>
      <p:pic>
        <p:nvPicPr>
          <p:cNvPr id="144" name="Content Placeholder 4" descr="A screenshot of a cell phone&#10;&#10;Description automatically generated"/>
          <p:cNvPicPr/>
          <p:nvPr/>
        </p:nvPicPr>
        <p:blipFill>
          <a:blip r:embed="rId2"/>
          <a:srcRect l="6864" t="20345" r="34610" b="45640"/>
          <a:stretch/>
        </p:blipFill>
        <p:spPr>
          <a:xfrm>
            <a:off x="346320" y="2421000"/>
            <a:ext cx="8451000" cy="3816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opérateurs logiques et des bits</a:t>
            </a:r>
          </a:p>
        </p:txBody>
      </p:sp>
      <p:pic>
        <p:nvPicPr>
          <p:cNvPr id="146" name="Content Placeholder 4"/>
          <p:cNvPicPr/>
          <p:nvPr/>
        </p:nvPicPr>
        <p:blipFill>
          <a:blip r:embed="rId2"/>
          <a:srcRect l="14336" t="18345" r="3045" b="57653"/>
          <a:stretch/>
        </p:blipFill>
        <p:spPr>
          <a:xfrm>
            <a:off x="827280" y="2493000"/>
            <a:ext cx="6600240" cy="1439640"/>
          </a:xfrm>
          <a:prstGeom prst="rect">
            <a:avLst/>
          </a:prstGeom>
          <a:ln>
            <a:noFill/>
          </a:ln>
        </p:spPr>
      </p:pic>
      <p:pic>
        <p:nvPicPr>
          <p:cNvPr id="147" name="Picture 6" descr="A screenshot of a cell phone&#10;&#10;Description automatically generated"/>
          <p:cNvPicPr/>
          <p:nvPr/>
        </p:nvPicPr>
        <p:blipFill>
          <a:blip r:embed="rId2"/>
          <a:srcRect l="15640" t="50008" r="2998" b="23173"/>
          <a:stretch/>
        </p:blipFill>
        <p:spPr>
          <a:xfrm>
            <a:off x="827280" y="4365000"/>
            <a:ext cx="6600240" cy="1739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49" name="TextShape 2"/>
          <p:cNvSpPr txBox="1"/>
          <p:nvPr/>
        </p:nvSpPr>
        <p:spPr>
          <a:xfrm>
            <a:off x="533520" y="2336760"/>
            <a:ext cx="6887160" cy="3598920"/>
          </a:xfrm>
          <a:prstGeom prst="rect">
            <a:avLst/>
          </a:prstGeom>
          <a:noFill/>
          <a:ln>
            <a:noFill/>
          </a:ln>
        </p:spPr>
        <p:txBody>
          <a:bodyPr>
            <a:normAutofit/>
          </a:bodyPr>
          <a:lstStyle/>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r>
              <a:rPr lang="en-US" sz="3600" b="0" strike="noStrike" spc="-1">
                <a:solidFill>
                  <a:srgbClr val="FFFFFF"/>
                </a:solidFill>
                <a:latin typeface="Trebuchet MS"/>
              </a:rPr>
              <a:t>LES CONVERSIONS ENTRE TYPES (transtypage)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Bases de Java</a:t>
            </a:r>
          </a:p>
        </p:txBody>
      </p:sp>
      <p:sp>
        <p:nvSpPr>
          <p:cNvPr id="151" name="TextShape 2"/>
          <p:cNvSpPr txBox="1"/>
          <p:nvPr/>
        </p:nvSpPr>
        <p:spPr>
          <a:xfrm>
            <a:off x="533520" y="2336760"/>
            <a:ext cx="6887160" cy="3598920"/>
          </a:xfrm>
          <a:prstGeom prst="rect">
            <a:avLst/>
          </a:prstGeom>
          <a:noFill/>
          <a:ln>
            <a:noFill/>
          </a:ln>
        </p:spPr>
        <p:txBody>
          <a:bodyPr>
            <a:normAutofit fontScale="875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Java permet un transtypage explicite et implicite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Transtypage implicite(par affectation)</a:t>
            </a:r>
          </a:p>
          <a:p>
            <a:pPr marL="457200">
              <a:lnSpc>
                <a:spcPct val="90000"/>
              </a:lnSpc>
              <a:spcBef>
                <a:spcPts val="499"/>
              </a:spcBef>
            </a:pPr>
            <a:r>
              <a:rPr lang="en-US" sz="2000" b="0" strike="noStrike" spc="-1">
                <a:solidFill>
                  <a:srgbClr val="FFFFFF"/>
                </a:solidFill>
                <a:latin typeface="Trebuchet MS"/>
              </a:rPr>
              <a:t>On peut affecter à un champ ou une variable d'un type donné une expression de type moins élevé dans la hiérarchie des types. Toute tentative de conversion implicite d'un type vers un type qui n'est pas plus haut dans la hiérarchie des types déclenchera une erreur au moins à l'exécution, ou dès la compilation si elle est détectable statiquement.</a:t>
            </a:r>
          </a:p>
          <a:p>
            <a:pPr marL="457200">
              <a:lnSpc>
                <a:spcPct val="90000"/>
              </a:lnSpc>
              <a:spcBef>
                <a:spcPts val="499"/>
              </a:spcBef>
            </a:pPr>
            <a:r>
              <a:rPr lang="en-US" sz="2000" b="0" strike="noStrike" spc="-1">
                <a:solidFill>
                  <a:srgbClr val="FFFFFF"/>
                </a:solidFill>
                <a:latin typeface="Trebuchet MS"/>
              </a:rPr>
              <a:t>La hiérarchie des types est la suivante : byte est plus bas que short, short plus bas que int, char plus bas que int, int plus bas que long, long plus bas que float, float plus bas que double.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53" name="TextShape 2"/>
          <p:cNvSpPr txBox="1"/>
          <p:nvPr/>
        </p:nvSpPr>
        <p:spPr>
          <a:xfrm>
            <a:off x="533520" y="2336760"/>
            <a:ext cx="6887160" cy="4116240"/>
          </a:xfrm>
          <a:prstGeom prst="rect">
            <a:avLst/>
          </a:prstGeom>
          <a:noFill/>
          <a:ln>
            <a:noFill/>
          </a:ln>
        </p:spPr>
        <p:txBody>
          <a:bodyPr>
            <a:normAutofit fontScale="90500" lnSpcReduction="10000"/>
          </a:bodyPr>
          <a:lstStyle/>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Transtypage explicite (les classes)</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Avec Cast</a:t>
            </a:r>
          </a:p>
          <a:p>
            <a:pPr marL="914400">
              <a:lnSpc>
                <a:spcPct val="90000"/>
              </a:lnSpc>
              <a:spcBef>
                <a:spcPts val="499"/>
              </a:spcBef>
            </a:pPr>
            <a:r>
              <a:rPr lang="en-US" sz="1800" b="0" strike="noStrike" spc="-1">
                <a:solidFill>
                  <a:srgbClr val="FFFFFF"/>
                </a:solidFill>
                <a:latin typeface="Trebuchet MS"/>
              </a:rPr>
              <a:t>int montant=500;</a:t>
            </a:r>
          </a:p>
          <a:p>
            <a:pPr marL="914400">
              <a:lnSpc>
                <a:spcPct val="90000"/>
              </a:lnSpc>
              <a:spcBef>
                <a:spcPts val="499"/>
              </a:spcBef>
            </a:pPr>
            <a:r>
              <a:rPr lang="en-US" sz="1800" b="0" strike="noStrike" spc="-1">
                <a:solidFill>
                  <a:srgbClr val="FFFFFF"/>
                </a:solidFill>
                <a:latin typeface="Trebuchet MS"/>
              </a:rPr>
              <a:t>float f = (float)montant; </a:t>
            </a:r>
          </a:p>
          <a:p>
            <a:pPr marL="914400">
              <a:lnSpc>
                <a:spcPct val="90000"/>
              </a:lnSpc>
              <a:spcBef>
                <a:spcPts val="499"/>
              </a:spcBef>
            </a:pPr>
            <a:r>
              <a:rPr lang="en-US" sz="1800" b="0" strike="noStrike" spc="-1">
                <a:solidFill>
                  <a:srgbClr val="FFFFFF"/>
                </a:solidFill>
                <a:latin typeface="Trebuchet MS"/>
              </a:rPr>
              <a:t>int m=(double)montant;</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Entier en String (valueOf)</a:t>
            </a:r>
          </a:p>
          <a:p>
            <a:pPr marL="1371600">
              <a:lnSpc>
                <a:spcPct val="90000"/>
              </a:lnSpc>
              <a:spcBef>
                <a:spcPts val="499"/>
              </a:spcBef>
            </a:pPr>
            <a:r>
              <a:rPr lang="en-US" sz="1600" b="0" strike="noStrike" spc="-1">
                <a:solidFill>
                  <a:srgbClr val="FFFFFF"/>
                </a:solidFill>
                <a:latin typeface="Trebuchet MS"/>
              </a:rPr>
              <a:t>String s_montant=new String(); s_montant=s_montant.valueOf(montant);</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String vers int, float,long,double</a:t>
            </a:r>
          </a:p>
          <a:p>
            <a:pPr marL="1371600">
              <a:lnSpc>
                <a:spcPct val="90000"/>
              </a:lnSpc>
              <a:spcBef>
                <a:spcPts val="499"/>
              </a:spcBef>
            </a:pPr>
            <a:r>
              <a:rPr lang="en-US" sz="1600" b="0" strike="noStrike" spc="-1">
                <a:solidFill>
                  <a:srgbClr val="FFFFFF"/>
                </a:solidFill>
                <a:latin typeface="Trebuchet MS"/>
              </a:rPr>
              <a:t>String valeurTexte= new String(‘’10 ’’); </a:t>
            </a:r>
          </a:p>
          <a:p>
            <a:pPr marL="1371600">
              <a:lnSpc>
                <a:spcPct val="90000"/>
              </a:lnSpc>
              <a:spcBef>
                <a:spcPts val="499"/>
              </a:spcBef>
            </a:pPr>
            <a:r>
              <a:rPr lang="en-US" sz="1600" b="0" strike="noStrike" spc="-1">
                <a:solidFill>
                  <a:srgbClr val="FFFFFF"/>
                </a:solidFill>
                <a:latin typeface="Trebuchet MS"/>
              </a:rPr>
              <a:t>int nombre=valeurTexte.intValue(10);</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Avec les Objets</a:t>
            </a:r>
          </a:p>
          <a:p>
            <a:pPr marL="1600200" lvl="3" indent="-228240">
              <a:lnSpc>
                <a:spcPct val="90000"/>
              </a:lnSpc>
              <a:spcBef>
                <a:spcPts val="499"/>
              </a:spcBef>
              <a:buClr>
                <a:srgbClr val="FFFFFF"/>
              </a:buClr>
              <a:buFont typeface="Arial"/>
              <a:buChar char="•"/>
            </a:pPr>
            <a:r>
              <a:rPr lang="en-US" sz="1600" b="0" strike="noStrike" spc="-1">
                <a:solidFill>
                  <a:srgbClr val="FFFFFF"/>
                </a:solidFill>
                <a:latin typeface="Trebuchet MS"/>
              </a:rPr>
              <a:t>Ex :</a:t>
            </a:r>
          </a:p>
          <a:p>
            <a:pPr marL="2057400" lvl="4" indent="-228240">
              <a:lnSpc>
                <a:spcPct val="90000"/>
              </a:lnSpc>
              <a:spcBef>
                <a:spcPts val="499"/>
              </a:spcBef>
              <a:buClr>
                <a:srgbClr val="FFFFFF"/>
              </a:buClr>
              <a:buFont typeface="Arial"/>
              <a:buChar char="•"/>
            </a:pPr>
            <a:r>
              <a:rPr lang="en-US" sz="1600" b="0" strike="noStrike" spc="-1">
                <a:solidFill>
                  <a:srgbClr val="FFFFFF"/>
                </a:solidFill>
                <a:latin typeface="Trebuchet MS"/>
              </a:rPr>
              <a:t>Integer.parseInt(valeurAConvertir);</a:t>
            </a:r>
          </a:p>
          <a:p>
            <a:pPr marL="2057400" lvl="4" indent="-228240">
              <a:lnSpc>
                <a:spcPct val="90000"/>
              </a:lnSpc>
              <a:spcBef>
                <a:spcPts val="499"/>
              </a:spcBef>
              <a:buClr>
                <a:srgbClr val="FFFFFF"/>
              </a:buClr>
              <a:buFont typeface="Arial"/>
              <a:buChar char="•"/>
            </a:pPr>
            <a:r>
              <a:rPr lang="en-US" sz="1600" b="0" strike="noStrike" spc="-1">
                <a:solidFill>
                  <a:srgbClr val="FFFFFF"/>
                </a:solidFill>
                <a:latin typeface="Trebuchet MS"/>
              </a:rPr>
              <a:t>Double.parseDouble(valeurAConvertir);</a:t>
            </a:r>
          </a:p>
          <a:p>
            <a:pPr marL="2057400" lvl="4" indent="-228240">
              <a:lnSpc>
                <a:spcPct val="90000"/>
              </a:lnSpc>
              <a:spcBef>
                <a:spcPts val="499"/>
              </a:spcBef>
              <a:buClr>
                <a:srgbClr val="FFFFFF"/>
              </a:buClr>
              <a:buFont typeface="Arial"/>
              <a:buChar char="•"/>
            </a:pPr>
            <a:r>
              <a:rPr lang="en-US" sz="1600" b="0" strike="noStrike" spc="-1">
                <a:solidFill>
                  <a:srgbClr val="FFFFFF"/>
                </a:solidFill>
                <a:latin typeface="Trebuchet MS"/>
              </a:rPr>
              <a:t>String.valueOf(valeurAConvertir);</a:t>
            </a:r>
          </a:p>
          <a:p>
            <a:endParaRPr lang="en-US" sz="16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55" name="TextShape 2"/>
          <p:cNvSpPr txBox="1"/>
          <p:nvPr/>
        </p:nvSpPr>
        <p:spPr>
          <a:xfrm>
            <a:off x="533520" y="2336760"/>
            <a:ext cx="6887160" cy="3598920"/>
          </a:xfrm>
          <a:prstGeom prst="rect">
            <a:avLst/>
          </a:prstGeom>
          <a:noFill/>
          <a:ln>
            <a:noFill/>
          </a:ln>
        </p:spPr>
        <p:txBody>
          <a:bodyPr>
            <a:normAutofit/>
          </a:bodyPr>
          <a:lstStyle/>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r>
              <a:rPr lang="en-US" sz="3600" b="0" strike="noStrike" spc="-1">
                <a:solidFill>
                  <a:srgbClr val="FFFFFF"/>
                </a:solidFill>
                <a:latin typeface="Trebuchet MS"/>
              </a:rPr>
              <a:t>LES STRUCTURES DE CONTROLE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57" name="TextShape 2"/>
          <p:cNvSpPr txBox="1"/>
          <p:nvPr/>
        </p:nvSpPr>
        <p:spPr>
          <a:xfrm>
            <a:off x="533520" y="2336760"/>
            <a:ext cx="6887160" cy="3598920"/>
          </a:xfrm>
          <a:prstGeom prst="rect">
            <a:avLst/>
          </a:prstGeom>
          <a:noFill/>
          <a:ln>
            <a:noFill/>
          </a:ln>
        </p:spPr>
        <p:txBody>
          <a:bodyPr>
            <a:normAutofit fontScale="94000"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structures conditionnelles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if(condition){ </a:t>
            </a:r>
          </a:p>
          <a:p>
            <a:pPr marL="457200">
              <a:lnSpc>
                <a:spcPct val="90000"/>
              </a:lnSpc>
              <a:spcBef>
                <a:spcPts val="499"/>
              </a:spcBef>
            </a:pPr>
            <a:r>
              <a:rPr lang="en-US" sz="2000" b="0" strike="noStrike" spc="-1">
                <a:solidFill>
                  <a:srgbClr val="FFFFFF"/>
                </a:solidFill>
                <a:latin typeface="Trebuchet MS"/>
              </a:rPr>
              <a:t>		//instructions</a:t>
            </a:r>
          </a:p>
          <a:p>
            <a:pPr marL="457200">
              <a:lnSpc>
                <a:spcPct val="90000"/>
              </a:lnSpc>
              <a:spcBef>
                <a:spcPts val="499"/>
              </a:spcBef>
            </a:pPr>
            <a:r>
              <a:rPr lang="en-US" sz="2000" b="0" strike="noStrike" spc="-1">
                <a:solidFill>
                  <a:srgbClr val="FFFFFF"/>
                </a:solidFill>
                <a:latin typeface="Trebuchet MS"/>
              </a:rPr>
              <a:t>	}else if(condition){</a:t>
            </a:r>
          </a:p>
          <a:p>
            <a:pPr marL="457200">
              <a:lnSpc>
                <a:spcPct val="90000"/>
              </a:lnSpc>
              <a:spcBef>
                <a:spcPts val="499"/>
              </a:spcBef>
            </a:pPr>
            <a:r>
              <a:rPr lang="en-US" sz="2000" b="0" strike="noStrike" spc="-1">
                <a:solidFill>
                  <a:srgbClr val="FFFFFF"/>
                </a:solidFill>
                <a:latin typeface="Trebuchet MS"/>
              </a:rPr>
              <a:t>		//instructions</a:t>
            </a:r>
          </a:p>
          <a:p>
            <a:pPr marL="457200">
              <a:lnSpc>
                <a:spcPct val="90000"/>
              </a:lnSpc>
              <a:spcBef>
                <a:spcPts val="499"/>
              </a:spcBef>
            </a:pPr>
            <a:r>
              <a:rPr lang="en-US" sz="2000" b="0" strike="noStrike" spc="-1">
                <a:solidFill>
                  <a:srgbClr val="FFFFFF"/>
                </a:solidFill>
                <a:latin typeface="Trebuchet MS"/>
              </a:rPr>
              <a:t>	}else{</a:t>
            </a:r>
          </a:p>
          <a:p>
            <a:pPr marL="457200">
              <a:lnSpc>
                <a:spcPct val="90000"/>
              </a:lnSpc>
              <a:spcBef>
                <a:spcPts val="499"/>
              </a:spcBef>
            </a:pPr>
            <a:r>
              <a:rPr lang="en-US" sz="2000" b="0" strike="noStrike" spc="-1">
                <a:solidFill>
                  <a:srgbClr val="FFFFFF"/>
                </a:solidFill>
                <a:latin typeface="Trebuchet MS"/>
              </a:rPr>
              <a:t>		//instructions</a:t>
            </a:r>
          </a:p>
          <a:p>
            <a:pPr marL="457200">
              <a:lnSpc>
                <a:spcPct val="90000"/>
              </a:lnSpc>
              <a:spcBef>
                <a:spcPts val="499"/>
              </a:spcBef>
            </a:pPr>
            <a:r>
              <a:rPr lang="en-US" sz="2000" b="0" strike="noStrike" spc="-1">
                <a:solidFill>
                  <a:srgbClr val="FFFFFF"/>
                </a:solidFill>
                <a:latin typeface="Trebuchet MS"/>
              </a:rPr>
              <a:t>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condition ternaire :</a:t>
            </a:r>
          </a:p>
          <a:p>
            <a:pPr marL="457200">
              <a:lnSpc>
                <a:spcPct val="90000"/>
              </a:lnSpc>
              <a:spcBef>
                <a:spcPts val="499"/>
              </a:spcBef>
            </a:pPr>
            <a:r>
              <a:rPr lang="en-US" sz="2000" b="0" strike="noStrike" spc="-1">
                <a:solidFill>
                  <a:srgbClr val="FFFFFF"/>
                </a:solidFill>
                <a:latin typeface="Trebuchet MS"/>
              </a:rPr>
              <a:t>variable = (condition) ? instruction 1 : instruction 2 ;</a:t>
            </a:r>
          </a:p>
          <a:p>
            <a:pPr marL="457200">
              <a:lnSpc>
                <a:spcPct val="90000"/>
              </a:lnSpc>
              <a:spcBef>
                <a:spcPts val="499"/>
              </a:spcBef>
            </a:pPr>
            <a:r>
              <a:rPr lang="en-US" sz="2000" b="0" strike="noStrike" spc="-1">
                <a:solidFill>
                  <a:srgbClr val="FFFFFF"/>
                </a:solidFill>
                <a:latin typeface="Courier New"/>
              </a:rPr>
              <a:t>Boolean res=(a==5)? true:false;</a:t>
            </a:r>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59" name="TextShape 2"/>
          <p:cNvSpPr txBox="1"/>
          <p:nvPr/>
        </p:nvSpPr>
        <p:spPr>
          <a:xfrm>
            <a:off x="533520" y="2336760"/>
            <a:ext cx="6887160" cy="3598920"/>
          </a:xfrm>
          <a:prstGeom prst="rect">
            <a:avLst/>
          </a:prstGeom>
          <a:noFill/>
          <a:ln>
            <a:noFill/>
          </a:ln>
        </p:spPr>
        <p:txBody>
          <a:bodyPr>
            <a:normAutofit fontScale="64500" lnSpcReduction="20000"/>
          </a:bodyPr>
          <a:lstStyle/>
          <a:p>
            <a:pPr>
              <a:lnSpc>
                <a:spcPct val="90000"/>
              </a:lnSpc>
              <a:spcBef>
                <a:spcPts val="1001"/>
              </a:spcBef>
            </a:pPr>
            <a:r>
              <a:rPr lang="en-US" sz="2400" b="0" strike="noStrike" spc="-1">
                <a:solidFill>
                  <a:srgbClr val="FFFFFF"/>
                </a:solidFill>
                <a:latin typeface="Trebuchet MS"/>
              </a:rPr>
              <a:t>Au lieu d’avoir plusieurs ifs imbriqués pour des conditions multiples, on peut utiliser la structure switch-case comme indiqué ci-dessous.</a:t>
            </a:r>
          </a:p>
          <a:p>
            <a:pPr>
              <a:lnSpc>
                <a:spcPct val="90000"/>
              </a:lnSpc>
              <a:spcBef>
                <a:spcPts val="1001"/>
              </a:spcBef>
            </a:pPr>
            <a:r>
              <a:rPr lang="en-US" sz="2400" b="0" strike="noStrike" spc="-1">
                <a:solidFill>
                  <a:srgbClr val="FFFFFF"/>
                </a:solidFill>
                <a:latin typeface="Trebuchet MS"/>
              </a:rPr>
              <a:t>switch(expression){</a:t>
            </a:r>
          </a:p>
          <a:p>
            <a:pPr marL="457200">
              <a:lnSpc>
                <a:spcPct val="90000"/>
              </a:lnSpc>
              <a:spcBef>
                <a:spcPts val="499"/>
              </a:spcBef>
            </a:pPr>
            <a:r>
              <a:rPr lang="en-US" sz="2000" b="0" strike="noStrike" spc="-1">
                <a:solidFill>
                  <a:srgbClr val="FFFFFF"/>
                </a:solidFill>
                <a:latin typeface="Trebuchet MS"/>
              </a:rPr>
              <a:t>case const1:</a:t>
            </a:r>
          </a:p>
          <a:p>
            <a:pPr marL="457200">
              <a:lnSpc>
                <a:spcPct val="90000"/>
              </a:lnSpc>
              <a:spcBef>
                <a:spcPts val="499"/>
              </a:spcBef>
            </a:pPr>
            <a:r>
              <a:rPr lang="en-US" sz="2000" b="0" strike="noStrike" spc="-1">
                <a:solidFill>
                  <a:srgbClr val="FFFFFF"/>
                </a:solidFill>
                <a:latin typeface="Trebuchet MS"/>
              </a:rPr>
              <a:t>	//instructions</a:t>
            </a:r>
          </a:p>
          <a:p>
            <a:pPr marL="457200">
              <a:lnSpc>
                <a:spcPct val="90000"/>
              </a:lnSpc>
              <a:spcBef>
                <a:spcPts val="499"/>
              </a:spcBef>
            </a:pPr>
            <a:r>
              <a:rPr lang="en-US" sz="2000" b="0" strike="noStrike" spc="-1">
                <a:solidFill>
                  <a:srgbClr val="FFFFFF"/>
                </a:solidFill>
                <a:latin typeface="Trebuchet MS"/>
              </a:rPr>
              <a:t>	Break;</a:t>
            </a:r>
          </a:p>
          <a:p>
            <a:pPr marL="457200">
              <a:lnSpc>
                <a:spcPct val="90000"/>
              </a:lnSpc>
              <a:spcBef>
                <a:spcPts val="499"/>
              </a:spcBef>
            </a:pPr>
            <a:r>
              <a:rPr lang="en-US" sz="2000" b="0" strike="noStrike" spc="-1">
                <a:solidFill>
                  <a:srgbClr val="FFFFFF"/>
                </a:solidFill>
                <a:latin typeface="Trebuchet MS"/>
              </a:rPr>
              <a:t>case const2:</a:t>
            </a:r>
          </a:p>
          <a:p>
            <a:pPr marL="457200">
              <a:lnSpc>
                <a:spcPct val="90000"/>
              </a:lnSpc>
              <a:spcBef>
                <a:spcPts val="499"/>
              </a:spcBef>
            </a:pPr>
            <a:r>
              <a:rPr lang="en-US" sz="2000" b="0" strike="noStrike" spc="-1">
                <a:solidFill>
                  <a:srgbClr val="FFFFFF"/>
                </a:solidFill>
                <a:latin typeface="Trebuchet MS"/>
              </a:rPr>
              <a:t>	//instructions</a:t>
            </a:r>
          </a:p>
          <a:p>
            <a:pPr marL="457200">
              <a:lnSpc>
                <a:spcPct val="90000"/>
              </a:lnSpc>
              <a:spcBef>
                <a:spcPts val="499"/>
              </a:spcBef>
            </a:pPr>
            <a:r>
              <a:rPr lang="en-US" sz="2000" b="0" strike="noStrike" spc="-1">
                <a:solidFill>
                  <a:srgbClr val="FFFFFF"/>
                </a:solidFill>
                <a:latin typeface="Trebuchet MS"/>
              </a:rPr>
              <a:t>	Break;</a:t>
            </a:r>
          </a:p>
          <a:p>
            <a:pPr marL="457200">
              <a:lnSpc>
                <a:spcPct val="90000"/>
              </a:lnSpc>
              <a:spcBef>
                <a:spcPts val="499"/>
              </a:spcBef>
            </a:pPr>
            <a:r>
              <a:rPr lang="en-US" sz="2000" b="0" strike="noStrike" spc="-1">
                <a:solidFill>
                  <a:srgbClr val="FFFFFF"/>
                </a:solidFill>
                <a:latin typeface="Trebuchet MS"/>
              </a:rPr>
              <a:t>default :</a:t>
            </a:r>
          </a:p>
          <a:p>
            <a:pPr marL="457200">
              <a:lnSpc>
                <a:spcPct val="90000"/>
              </a:lnSpc>
              <a:spcBef>
                <a:spcPts val="499"/>
              </a:spcBef>
            </a:pPr>
            <a:r>
              <a:rPr lang="en-US" sz="2000" b="0" strike="noStrike" spc="-1">
                <a:solidFill>
                  <a:srgbClr val="FFFFFF"/>
                </a:solidFill>
                <a:latin typeface="Trebuchet MS"/>
              </a:rPr>
              <a:t>	//instructions</a:t>
            </a:r>
          </a:p>
          <a:p>
            <a:pPr marL="457200">
              <a:lnSpc>
                <a:spcPct val="90000"/>
              </a:lnSpc>
              <a:spcBef>
                <a:spcPts val="499"/>
              </a:spcBef>
            </a:pPr>
            <a:r>
              <a:rPr lang="en-US" sz="2000" b="0" strike="noStrike" spc="-1">
                <a:solidFill>
                  <a:srgbClr val="FFFFFF"/>
                </a:solidFill>
                <a:latin typeface="Trebuchet MS"/>
              </a:rPr>
              <a:t>	Break;</a:t>
            </a:r>
          </a:p>
          <a:p>
            <a:pPr marL="457200">
              <a:lnSpc>
                <a:spcPct val="90000"/>
              </a:lnSpc>
              <a:spcBef>
                <a:spcPts val="499"/>
              </a:spcBef>
            </a:pPr>
            <a:endParaRPr lang="en-US" sz="20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Trebuchet MS"/>
              </a:rPr>
              <a:t>}</a:t>
            </a:r>
          </a:p>
          <a:p>
            <a:pPr>
              <a:lnSpc>
                <a:spcPct val="90000"/>
              </a:lnSpc>
              <a:spcBef>
                <a:spcPts val="1001"/>
              </a:spcBef>
            </a:pPr>
            <a:r>
              <a:rPr lang="en-US" sz="2400" b="0" strike="noStrike" spc="-1">
                <a:solidFill>
                  <a:srgbClr val="FFFFFF"/>
                </a:solidFill>
                <a:latin typeface="Trebuchet MS"/>
              </a:rPr>
              <a:t>Switch n’est utilisée qu’avec des types primitifs, les classes spéciales enveloppant les types primitifs, les énumérations et la classe String.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04" name="TextShape 2"/>
          <p:cNvSpPr txBox="1"/>
          <p:nvPr/>
        </p:nvSpPr>
        <p:spPr>
          <a:xfrm>
            <a:off x="533520" y="2336760"/>
            <a:ext cx="6887160" cy="3598920"/>
          </a:xfrm>
          <a:prstGeom prst="rect">
            <a:avLst/>
          </a:prstGeom>
          <a:noFill/>
          <a:ln>
            <a:noFill/>
          </a:ln>
        </p:spPr>
        <p:txBody>
          <a:bodyPr>
            <a:normAutofit fontScale="56000" lnSpcReduction="2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JDK, JRE, JVM et Ramasse Miettes(Garbage Collector)</a:t>
            </a: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Trebuchet MS"/>
              </a:rPr>
              <a:t>Source : </a:t>
            </a:r>
            <a:r>
              <a:rPr lang="en-US" sz="2400" b="0" u="sng" strike="noStrike" spc="-1">
                <a:solidFill>
                  <a:srgbClr val="FFAE3E"/>
                </a:solidFill>
                <a:uFillTx/>
                <a:latin typeface="Trebuchet MS"/>
                <a:hlinkClick r:id="rId2"/>
              </a:rPr>
              <a:t>https://commons.wikimedia.org/</a:t>
            </a:r>
            <a:r>
              <a:rPr lang="en-US" sz="2400" b="0" strike="noStrike" spc="-1">
                <a:solidFill>
                  <a:srgbClr val="FFFFFF"/>
                </a:solidFill>
                <a:latin typeface="Trebuchet MS"/>
              </a:rPr>
              <a:t> (by By Sergelucas)</a:t>
            </a:r>
          </a:p>
        </p:txBody>
      </p:sp>
      <p:pic>
        <p:nvPicPr>
          <p:cNvPr id="105" name="Picture 2"/>
          <p:cNvPicPr/>
          <p:nvPr/>
        </p:nvPicPr>
        <p:blipFill>
          <a:blip r:embed="rId3"/>
          <a:stretch/>
        </p:blipFill>
        <p:spPr>
          <a:xfrm>
            <a:off x="1408392" y="2681568"/>
            <a:ext cx="5832360" cy="3618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61" name="TextShape 2"/>
          <p:cNvSpPr txBox="1"/>
          <p:nvPr/>
        </p:nvSpPr>
        <p:spPr>
          <a:xfrm>
            <a:off x="533520" y="2336760"/>
            <a:ext cx="6887160" cy="3598920"/>
          </a:xfrm>
          <a:prstGeom prst="rect">
            <a:avLst/>
          </a:prstGeom>
          <a:noFill/>
          <a:ln>
            <a:noFill/>
          </a:ln>
        </p:spPr>
        <p:txBody>
          <a:bodyPr>
            <a:normAutofit fontScale="88000" lnSpcReduction="2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boucles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while(condition){</a:t>
            </a:r>
          </a:p>
          <a:p>
            <a:pPr marL="457200">
              <a:lnSpc>
                <a:spcPct val="90000"/>
              </a:lnSpc>
              <a:spcBef>
                <a:spcPts val="499"/>
              </a:spcBef>
            </a:pPr>
            <a:r>
              <a:rPr lang="en-US" sz="2000" b="0" strike="noStrike" spc="-1">
                <a:solidFill>
                  <a:srgbClr val="FFFFFF"/>
                </a:solidFill>
                <a:latin typeface="Trebuchet MS"/>
              </a:rPr>
              <a:t>	//instructions </a:t>
            </a:r>
          </a:p>
          <a:p>
            <a:pPr marL="457200">
              <a:lnSpc>
                <a:spcPct val="90000"/>
              </a:lnSpc>
              <a:spcBef>
                <a:spcPts val="499"/>
              </a:spcBef>
            </a:pPr>
            <a:r>
              <a:rPr lang="en-US" sz="2000" b="0" strike="noStrike" spc="-1">
                <a:solidFill>
                  <a:srgbClr val="FFFFFF"/>
                </a:solidFill>
                <a:latin typeface="Trebuchet MS"/>
              </a:rPr>
              <a:t>	//break ou continue;</a:t>
            </a:r>
          </a:p>
          <a:p>
            <a:pPr marL="457200">
              <a:lnSpc>
                <a:spcPct val="90000"/>
              </a:lnSpc>
              <a:spcBef>
                <a:spcPts val="499"/>
              </a:spcBef>
            </a:pPr>
            <a:r>
              <a:rPr lang="en-US" sz="2000" b="0" strike="noStrike" spc="-1">
                <a:solidFill>
                  <a:srgbClr val="FFFFFF"/>
                </a:solidFill>
                <a:latin typeface="Trebuchet MS"/>
              </a:rPr>
              <a:t>	}</a:t>
            </a:r>
          </a:p>
          <a:p>
            <a:pPr marL="457200">
              <a:lnSpc>
                <a:spcPct val="90000"/>
              </a:lnSpc>
              <a:spcBef>
                <a:spcPts val="499"/>
              </a:spcBef>
            </a:pPr>
            <a:endParaRPr lang="en-US" sz="20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do{</a:t>
            </a:r>
          </a:p>
          <a:p>
            <a:pPr marL="457200">
              <a:lnSpc>
                <a:spcPct val="90000"/>
              </a:lnSpc>
              <a:spcBef>
                <a:spcPts val="499"/>
              </a:spcBef>
            </a:pPr>
            <a:r>
              <a:rPr lang="en-US" sz="2000" b="0" strike="noStrike" spc="-1">
                <a:solidFill>
                  <a:srgbClr val="FFFFFF"/>
                </a:solidFill>
                <a:latin typeface="Trebuchet MS"/>
              </a:rPr>
              <a:t>	//instructions</a:t>
            </a:r>
          </a:p>
          <a:p>
            <a:pPr marL="457200">
              <a:lnSpc>
                <a:spcPct val="90000"/>
              </a:lnSpc>
              <a:spcBef>
                <a:spcPts val="499"/>
              </a:spcBef>
            </a:pPr>
            <a:r>
              <a:rPr lang="en-US" sz="2000" b="0" strike="noStrike" spc="-1">
                <a:solidFill>
                  <a:srgbClr val="FFFFFF"/>
                </a:solidFill>
                <a:latin typeface="Trebuchet MS"/>
              </a:rPr>
              <a:t>	}while(condition);</a:t>
            </a:r>
          </a:p>
          <a:p>
            <a:pPr marL="457200">
              <a:lnSpc>
                <a:spcPct val="90000"/>
              </a:lnSpc>
              <a:spcBef>
                <a:spcPts val="499"/>
              </a:spcBef>
            </a:pPr>
            <a:endParaRPr lang="en-US" sz="20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for(initialisation;condition;modification){</a:t>
            </a:r>
          </a:p>
          <a:p>
            <a:pPr marL="457200">
              <a:lnSpc>
                <a:spcPct val="90000"/>
              </a:lnSpc>
              <a:spcBef>
                <a:spcPts val="499"/>
              </a:spcBef>
            </a:pPr>
            <a:r>
              <a:rPr lang="en-US" sz="2000" b="0" strike="noStrike" spc="-1">
                <a:solidFill>
                  <a:srgbClr val="FFFFFF"/>
                </a:solidFill>
                <a:latin typeface="Trebuchet MS"/>
              </a:rPr>
              <a:t>	//instructions</a:t>
            </a:r>
          </a:p>
          <a:p>
            <a:pPr marL="457200">
              <a:lnSpc>
                <a:spcPct val="90000"/>
              </a:lnSpc>
              <a:spcBef>
                <a:spcPts val="499"/>
              </a:spcBef>
            </a:pPr>
            <a:r>
              <a:rPr lang="en-US" sz="2000" b="0" strike="noStrike" spc="-1">
                <a:solidFill>
                  <a:srgbClr val="FFFFFF"/>
                </a:solidFill>
                <a:latin typeface="Trebuchet MS"/>
              </a:rPr>
              <a:t>	}</a:t>
            </a:r>
          </a:p>
          <a:p>
            <a:pPr marL="457200">
              <a:lnSpc>
                <a:spcPct val="90000"/>
              </a:lnSpc>
              <a:spcBef>
                <a:spcPts val="499"/>
              </a:spcBef>
            </a:pPr>
            <a:endParaRPr lang="en-US" sz="2000" b="0" strike="noStrike" spc="-1">
              <a:solidFill>
                <a:srgbClr val="FFFFFF"/>
              </a:solidFill>
              <a:latin typeface="Trebuchet MS"/>
            </a:endParaRPr>
          </a:p>
          <a:p>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63" name="TextShape 2"/>
          <p:cNvSpPr txBox="1"/>
          <p:nvPr/>
        </p:nvSpPr>
        <p:spPr>
          <a:xfrm>
            <a:off x="533520" y="2336760"/>
            <a:ext cx="6887160" cy="3598920"/>
          </a:xfrm>
          <a:prstGeom prst="rect">
            <a:avLst/>
          </a:prstGeom>
          <a:noFill/>
          <a:ln>
            <a:noFill/>
          </a:ln>
        </p:spPr>
        <p:txBody>
          <a:bodyPr>
            <a:normAutofit fontScale="92500" lnSpcReduction="2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La boucle foreach : C’est une variante de la boucle for, qui permet de parcourir une collection d’éléments (objets). </a:t>
            </a: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Syntaxe :</a:t>
            </a:r>
          </a:p>
          <a:p>
            <a:pPr algn="just">
              <a:lnSpc>
                <a:spcPct val="90000"/>
              </a:lnSpc>
              <a:spcBef>
                <a:spcPts val="1001"/>
              </a:spcBef>
            </a:pPr>
            <a:r>
              <a:rPr lang="en-US" sz="2000" b="1" strike="noStrike" spc="-1">
                <a:solidFill>
                  <a:srgbClr val="FFFFFF"/>
                </a:solidFill>
                <a:latin typeface="Courier New"/>
              </a:rPr>
              <a:t>for (type obj : ma_collection) {</a:t>
            </a:r>
            <a:endParaRPr lang="en-US" sz="2000" b="0" strike="noStrike" spc="-1">
              <a:solidFill>
                <a:srgbClr val="FFFFFF"/>
              </a:solidFill>
              <a:latin typeface="Trebuchet MS"/>
            </a:endParaRPr>
          </a:p>
          <a:p>
            <a:pPr algn="just">
              <a:lnSpc>
                <a:spcPct val="90000"/>
              </a:lnSpc>
              <a:spcBef>
                <a:spcPts val="1001"/>
              </a:spcBef>
            </a:pPr>
            <a:r>
              <a:rPr lang="en-US" sz="2000" b="1" strike="noStrike" spc="-1">
                <a:solidFill>
                  <a:srgbClr val="FFFFFF"/>
                </a:solidFill>
                <a:latin typeface="Courier New"/>
              </a:rPr>
              <a:t>  //instructions    </a:t>
            </a:r>
            <a:endParaRPr lang="en-US" sz="2000" b="0" strike="noStrike" spc="-1">
              <a:solidFill>
                <a:srgbClr val="FFFFFF"/>
              </a:solidFill>
              <a:latin typeface="Trebuchet MS"/>
            </a:endParaRPr>
          </a:p>
          <a:p>
            <a:pPr algn="just">
              <a:lnSpc>
                <a:spcPct val="90000"/>
              </a:lnSpc>
              <a:spcBef>
                <a:spcPts val="1001"/>
              </a:spcBef>
            </a:pPr>
            <a:r>
              <a:rPr lang="en-US" sz="2000" b="1" strike="noStrike" spc="-1">
                <a:solidFill>
                  <a:srgbClr val="FFFFFF"/>
                </a:solidFill>
                <a:latin typeface="Courier New"/>
              </a:rPr>
              <a:t>}</a:t>
            </a:r>
            <a:endParaRPr lang="en-US" sz="2000" b="0" strike="noStrike" spc="-1">
              <a:solidFill>
                <a:srgbClr val="FFFFFF"/>
              </a:solidFill>
              <a:latin typeface="Trebuchet MS"/>
            </a:endParaRPr>
          </a:p>
          <a:p>
            <a:pPr algn="just">
              <a:lnSpc>
                <a:spcPct val="90000"/>
              </a:lnSpc>
              <a:spcBef>
                <a:spcPts val="1001"/>
              </a:spcBef>
            </a:pPr>
            <a:r>
              <a:rPr lang="en-US" sz="2000" b="1" strike="noStrike" spc="-1">
                <a:solidFill>
                  <a:srgbClr val="FFFFFF"/>
                </a:solidFill>
                <a:latin typeface="Courier New"/>
              </a:rPr>
              <a:t>String [] moistab={‘jan’,’feb’,’march’,’apr’}</a:t>
            </a:r>
            <a:endParaRPr lang="en-US" sz="2000" b="0" strike="noStrike" spc="-1">
              <a:solidFill>
                <a:srgbClr val="FFFFFF"/>
              </a:solidFill>
              <a:latin typeface="Trebuchet MS"/>
            </a:endParaRPr>
          </a:p>
          <a:p>
            <a:pPr algn="just">
              <a:lnSpc>
                <a:spcPct val="90000"/>
              </a:lnSpc>
              <a:spcBef>
                <a:spcPts val="1001"/>
              </a:spcBef>
            </a:pPr>
            <a:r>
              <a:rPr lang="en-US" sz="2000" b="1" strike="noStrike" spc="-1">
                <a:solidFill>
                  <a:srgbClr val="FFFFFF"/>
                </a:solidFill>
                <a:latin typeface="Courier New"/>
              </a:rPr>
              <a:t>for(String m:moistab){</a:t>
            </a:r>
            <a:endParaRPr lang="en-US" sz="2000" b="0" strike="noStrike" spc="-1">
              <a:solidFill>
                <a:srgbClr val="FFFFFF"/>
              </a:solidFill>
              <a:latin typeface="Trebuchet MS"/>
            </a:endParaRPr>
          </a:p>
          <a:p>
            <a:pPr algn="just">
              <a:lnSpc>
                <a:spcPct val="90000"/>
              </a:lnSpc>
              <a:spcBef>
                <a:spcPts val="1001"/>
              </a:spcBef>
            </a:pPr>
            <a:r>
              <a:rPr lang="en-US" sz="2000" b="1" strike="noStrike" spc="-1">
                <a:solidFill>
                  <a:srgbClr val="FFFFFF"/>
                </a:solidFill>
                <a:latin typeface="Courier New"/>
              </a:rPr>
              <a:t>   System.out.println(" Mois de " +m);</a:t>
            </a:r>
            <a:endParaRPr lang="en-US" sz="2000" b="0" strike="noStrike" spc="-1">
              <a:solidFill>
                <a:srgbClr val="FFFFFF"/>
              </a:solidFill>
              <a:latin typeface="Trebuchet MS"/>
            </a:endParaRPr>
          </a:p>
          <a:p>
            <a:pPr algn="just">
              <a:lnSpc>
                <a:spcPct val="90000"/>
              </a:lnSpc>
              <a:spcBef>
                <a:spcPts val="1001"/>
              </a:spcBef>
            </a:pPr>
            <a:r>
              <a:rPr lang="en-US" sz="2000" b="1" strike="noStrike" spc="-1">
                <a:solidFill>
                  <a:srgbClr val="FFFFFF"/>
                </a:solidFill>
                <a:latin typeface="Courier New"/>
              </a:rPr>
              <a:t>}</a:t>
            </a:r>
            <a:endParaRPr lang="en-US" sz="2000" b="0" strike="noStrike" spc="-1">
              <a:solidFill>
                <a:srgbClr val="FFFFFF"/>
              </a:solidFill>
              <a:latin typeface="Trebuchet MS"/>
            </a:endParaRPr>
          </a:p>
          <a:p>
            <a:pPr algn="just">
              <a:lnSpc>
                <a:spcPct val="90000"/>
              </a:lnSpc>
              <a:spcBef>
                <a:spcPts val="1001"/>
              </a:spcBef>
            </a:pPr>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65" name="TextShape 2"/>
          <p:cNvSpPr txBox="1"/>
          <p:nvPr/>
        </p:nvSpPr>
        <p:spPr>
          <a:xfrm>
            <a:off x="107640" y="1600200"/>
            <a:ext cx="5040360" cy="470880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Exercices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Algorithme d’Euclide :</a:t>
            </a:r>
          </a:p>
          <a:p>
            <a:pPr marL="457200">
              <a:lnSpc>
                <a:spcPct val="90000"/>
              </a:lnSpc>
              <a:spcBef>
                <a:spcPts val="499"/>
              </a:spcBef>
            </a:pPr>
            <a:r>
              <a:rPr lang="en-US" sz="2000" b="0" strike="noStrike" spc="-1">
                <a:solidFill>
                  <a:srgbClr val="FFFFFF"/>
                </a:solidFill>
                <a:latin typeface="Trebuchet MS"/>
              </a:rPr>
              <a:t>L'algorithme d'Euclide est un algorithme permettant de déterminer le plus grand commun diviseur (P.G.C.D.) de deux entiers dont on ne connaît pas la factorisation.</a:t>
            </a:r>
          </a:p>
          <a:p>
            <a:pPr marL="457200">
              <a:lnSpc>
                <a:spcPct val="90000"/>
              </a:lnSpc>
              <a:spcBef>
                <a:spcPts val="499"/>
              </a:spcBef>
            </a:pPr>
            <a:r>
              <a:rPr lang="en-US" sz="2000" b="0" strike="noStrike" spc="-1">
                <a:solidFill>
                  <a:srgbClr val="FFFFFF"/>
                </a:solidFill>
                <a:latin typeface="Trebuchet MS"/>
              </a:rPr>
              <a:t>Le PGCD (Plus Grand Commun Diviseur) de deux nombres entiers naturels non nuls est le plus grand entier qui divise simultanément ces deux entiers.</a:t>
            </a:r>
          </a:p>
          <a:p>
            <a:pPr>
              <a:lnSpc>
                <a:spcPct val="90000"/>
              </a:lnSpc>
              <a:spcBef>
                <a:spcPts val="1001"/>
              </a:spcBef>
            </a:pPr>
            <a:endParaRPr lang="en-US" sz="2000" b="0" strike="noStrike" spc="-1">
              <a:solidFill>
                <a:srgbClr val="FFFFFF"/>
              </a:solidFill>
              <a:latin typeface="Trebuchet MS"/>
            </a:endParaRPr>
          </a:p>
        </p:txBody>
      </p:sp>
      <p:sp>
        <p:nvSpPr>
          <p:cNvPr id="166" name="CustomShape 3"/>
          <p:cNvSpPr/>
          <p:nvPr/>
        </p:nvSpPr>
        <p:spPr>
          <a:xfrm>
            <a:off x="155520" y="-1531800"/>
            <a:ext cx="3981240" cy="3190680"/>
          </a:xfrm>
          <a:prstGeom prst="rect">
            <a:avLst/>
          </a:prstGeom>
          <a:noFill/>
          <a:ln>
            <a:noFill/>
          </a:ln>
        </p:spPr>
        <p:style>
          <a:lnRef idx="0">
            <a:scrgbClr r="0" g="0" b="0"/>
          </a:lnRef>
          <a:fillRef idx="0">
            <a:scrgbClr r="0" g="0" b="0"/>
          </a:fillRef>
          <a:effectRef idx="0">
            <a:scrgbClr r="0" g="0" b="0"/>
          </a:effectRef>
          <a:fontRef idx="minor"/>
        </p:style>
      </p:sp>
      <p:pic>
        <p:nvPicPr>
          <p:cNvPr id="167" name="Picture 3"/>
          <p:cNvPicPr/>
          <p:nvPr/>
        </p:nvPicPr>
        <p:blipFill>
          <a:blip r:embed="rId2"/>
          <a:stretch/>
        </p:blipFill>
        <p:spPr>
          <a:xfrm>
            <a:off x="4716000" y="1556640"/>
            <a:ext cx="4320000" cy="4434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69" name="TextShape 2"/>
          <p:cNvSpPr txBox="1"/>
          <p:nvPr/>
        </p:nvSpPr>
        <p:spPr>
          <a:xfrm>
            <a:off x="533520" y="2336760"/>
            <a:ext cx="6887160" cy="3598920"/>
          </a:xfrm>
          <a:prstGeom prst="rect">
            <a:avLst/>
          </a:prstGeom>
          <a:noFill/>
          <a:ln>
            <a:noFill/>
          </a:ln>
        </p:spPr>
        <p:txBody>
          <a:bodyPr>
            <a:normAutofit fontScale="88500" lnSpcReduction="10000"/>
          </a:bodyPr>
          <a:lstStyle/>
          <a:p>
            <a:pPr marL="685800" lvl="1" indent="-228240">
              <a:lnSpc>
                <a:spcPct val="90000"/>
              </a:lnSpc>
              <a:spcBef>
                <a:spcPts val="499"/>
              </a:spcBef>
              <a:buClr>
                <a:srgbClr val="FFFFFF"/>
              </a:buClr>
              <a:buFont typeface="Arial"/>
              <a:buChar char="•"/>
            </a:pPr>
            <a:r>
              <a:rPr lang="en-US" sz="2200" b="0" strike="noStrike" spc="-1">
                <a:solidFill>
                  <a:srgbClr val="FFFFFF"/>
                </a:solidFill>
                <a:latin typeface="Trebuchet MS"/>
              </a:rPr>
              <a:t>Suite de Fibonacci</a:t>
            </a:r>
          </a:p>
          <a:p>
            <a:pPr marL="457200">
              <a:lnSpc>
                <a:spcPct val="90000"/>
              </a:lnSpc>
              <a:spcBef>
                <a:spcPts val="499"/>
              </a:spcBef>
            </a:pPr>
            <a:r>
              <a:rPr lang="en-US" sz="2200" b="0" strike="noStrike" spc="-1">
                <a:solidFill>
                  <a:srgbClr val="FFFFFF"/>
                </a:solidFill>
                <a:latin typeface="Trebuchet MS"/>
              </a:rPr>
              <a:t>La suite de Fibonacci est une suite d'entiers dans laquelle chaque terme est la somme des deux termes qui le précèdent. Elle commence généralement par les termes 0 et 1 (parfois 1 et 1) et ses premiers termes sont : 0, 1, 1, 2, 3, 5, 8, 13, 21, etc.</a:t>
            </a:r>
          </a:p>
          <a:p>
            <a:pPr marL="457200">
              <a:lnSpc>
                <a:spcPct val="90000"/>
              </a:lnSpc>
              <a:spcBef>
                <a:spcPts val="499"/>
              </a:spcBef>
            </a:pPr>
            <a:r>
              <a:rPr lang="en-US" sz="2200" b="0" strike="noStrike" spc="-1">
                <a:solidFill>
                  <a:srgbClr val="FFFFFF"/>
                </a:solidFill>
                <a:latin typeface="Trebuchet MS"/>
              </a:rPr>
              <a:t>Un moyen bien plus efficace de calculer la suite de Fibonacci consiste à calculer simultanément deux valeurs consécutives de la suite, c'est-à-dire en commençant avec les deux premières valeurs 0 et 1, et en remplaçant répétitivement le premier nombre par le second, et le second nombre par la somme des deux.</a:t>
            </a:r>
          </a:p>
          <a:p>
            <a:pPr marL="457200">
              <a:lnSpc>
                <a:spcPct val="90000"/>
              </a:lnSpc>
              <a:spcBef>
                <a:spcPts val="499"/>
              </a:spcBef>
            </a:pPr>
            <a:r>
              <a:rPr lang="en-US" sz="2200" b="0" strike="noStrike" spc="-1">
                <a:solidFill>
                  <a:srgbClr val="FFFFFF"/>
                </a:solidFill>
                <a:latin typeface="Trebuchet MS"/>
              </a:rPr>
              <a:t>En résumé :</a:t>
            </a:r>
          </a:p>
          <a:p>
            <a:pPr marL="457200">
              <a:lnSpc>
                <a:spcPct val="90000"/>
              </a:lnSpc>
              <a:spcBef>
                <a:spcPts val="499"/>
              </a:spcBef>
            </a:pPr>
            <a:endParaRPr lang="en-US" sz="2200" b="0" strike="noStrike" spc="-1">
              <a:solidFill>
                <a:srgbClr val="FFFFFF"/>
              </a:solidFill>
              <a:latin typeface="Trebuchet MS"/>
            </a:endParaRPr>
          </a:p>
        </p:txBody>
      </p:sp>
      <p:graphicFrame>
        <p:nvGraphicFramePr>
          <p:cNvPr id="170" name="Table 3"/>
          <p:cNvGraphicFramePr/>
          <p:nvPr/>
        </p:nvGraphicFramePr>
        <p:xfrm>
          <a:off x="1115640" y="5661360"/>
          <a:ext cx="7632360" cy="741240"/>
        </p:xfrm>
        <a:graphic>
          <a:graphicData uri="http://schemas.openxmlformats.org/drawingml/2006/table">
            <a:tbl>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720000">
                  <a:extLst>
                    <a:ext uri="{9D8B030D-6E8A-4147-A177-3AD203B41FA5}">
                      <a16:colId xmlns:a16="http://schemas.microsoft.com/office/drawing/2014/main" val="20005"/>
                    </a:ext>
                  </a:extLst>
                </a:gridCol>
                <a:gridCol w="720000">
                  <a:extLst>
                    <a:ext uri="{9D8B030D-6E8A-4147-A177-3AD203B41FA5}">
                      <a16:colId xmlns:a16="http://schemas.microsoft.com/office/drawing/2014/main" val="20006"/>
                    </a:ext>
                  </a:extLst>
                </a:gridCol>
                <a:gridCol w="720000">
                  <a:extLst>
                    <a:ext uri="{9D8B030D-6E8A-4147-A177-3AD203B41FA5}">
                      <a16:colId xmlns:a16="http://schemas.microsoft.com/office/drawing/2014/main" val="20007"/>
                    </a:ext>
                  </a:extLst>
                </a:gridCol>
                <a:gridCol w="504000">
                  <a:extLst>
                    <a:ext uri="{9D8B030D-6E8A-4147-A177-3AD203B41FA5}">
                      <a16:colId xmlns:a16="http://schemas.microsoft.com/office/drawing/2014/main" val="20008"/>
                    </a:ext>
                  </a:extLst>
                </a:gridCol>
                <a:gridCol w="1368360">
                  <a:extLst>
                    <a:ext uri="{9D8B030D-6E8A-4147-A177-3AD203B41FA5}">
                      <a16:colId xmlns:a16="http://schemas.microsoft.com/office/drawing/2014/main" val="20009"/>
                    </a:ext>
                  </a:extLst>
                </a:gridCol>
              </a:tblGrid>
              <a:tr h="370800">
                <a:tc>
                  <a:txBody>
                    <a:bodyPr/>
                    <a:lstStyle/>
                    <a:p>
                      <a:pPr>
                        <a:lnSpc>
                          <a:spcPct val="100000"/>
                        </a:lnSpc>
                      </a:pPr>
                      <a:r>
                        <a:rPr lang="fr-FR" sz="1800" b="1" strike="noStrike" spc="-1">
                          <a:solidFill>
                            <a:srgbClr val="FFFFFF"/>
                          </a:solidFill>
                          <a:latin typeface="Trebuchet MS"/>
                        </a:rPr>
                        <a:t>F0</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F1</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F2</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F3</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F4</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F5</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F6</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F7</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a:lstStyle/>
                    <a:p>
                      <a:pPr>
                        <a:lnSpc>
                          <a:spcPct val="100000"/>
                        </a:lnSpc>
                      </a:pPr>
                      <a:r>
                        <a:rPr lang="fr-FR" sz="1800" b="1" strike="noStrike" spc="-1">
                          <a:solidFill>
                            <a:srgbClr val="FFFFFF"/>
                          </a:solidFill>
                          <a:latin typeface="Trebuchet MS"/>
                        </a:rPr>
                        <a:t>Fn</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extLst>
                  <a:ext uri="{0D108BD9-81ED-4DB2-BD59-A6C34878D82A}">
                    <a16:rowId xmlns:a16="http://schemas.microsoft.com/office/drawing/2014/main" val="10000"/>
                  </a:ext>
                </a:extLst>
              </a:tr>
              <a:tr h="370800">
                <a:tc>
                  <a:txBody>
                    <a:bodyPr/>
                    <a:lstStyle/>
                    <a:p>
                      <a:pPr>
                        <a:lnSpc>
                          <a:spcPct val="100000"/>
                        </a:lnSpc>
                      </a:pPr>
                      <a:r>
                        <a:rPr lang="fr-FR" sz="1800" b="0" strike="noStrike" spc="-1">
                          <a:solidFill>
                            <a:srgbClr val="000000"/>
                          </a:solidFill>
                          <a:latin typeface="Trebuchet MS"/>
                        </a:rPr>
                        <a:t>0</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pPr>
                        <a:lnSpc>
                          <a:spcPct val="100000"/>
                        </a:lnSpc>
                      </a:pPr>
                      <a:r>
                        <a:rPr lang="fr-FR" sz="1800" b="0" strike="noStrike" spc="-1">
                          <a:solidFill>
                            <a:srgbClr val="000000"/>
                          </a:solidFill>
                          <a:latin typeface="Trebuchet MS"/>
                        </a:rPr>
                        <a:t>1</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pPr>
                        <a:lnSpc>
                          <a:spcPct val="100000"/>
                        </a:lnSpc>
                      </a:pPr>
                      <a:r>
                        <a:rPr lang="fr-FR" sz="1800" b="0" strike="noStrike" spc="-1">
                          <a:solidFill>
                            <a:srgbClr val="000000"/>
                          </a:solidFill>
                          <a:latin typeface="Trebuchet MS"/>
                        </a:rPr>
                        <a:t>1</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pPr>
                        <a:lnSpc>
                          <a:spcPct val="100000"/>
                        </a:lnSpc>
                      </a:pPr>
                      <a:r>
                        <a:rPr lang="fr-FR" sz="1800" b="0" strike="noStrike" spc="-1">
                          <a:solidFill>
                            <a:srgbClr val="000000"/>
                          </a:solidFill>
                          <a:latin typeface="Trebuchet MS"/>
                        </a:rPr>
                        <a:t>2</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pPr>
                        <a:lnSpc>
                          <a:spcPct val="100000"/>
                        </a:lnSpc>
                      </a:pPr>
                      <a:r>
                        <a:rPr lang="fr-FR" sz="1800" b="0" strike="noStrike" spc="-1">
                          <a:solidFill>
                            <a:srgbClr val="000000"/>
                          </a:solidFill>
                          <a:latin typeface="Trebuchet MS"/>
                        </a:rPr>
                        <a:t>3</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pPr>
                        <a:lnSpc>
                          <a:spcPct val="100000"/>
                        </a:lnSpc>
                      </a:pPr>
                      <a:r>
                        <a:rPr lang="fr-FR" sz="1800" b="0" strike="noStrike" spc="-1">
                          <a:solidFill>
                            <a:srgbClr val="000000"/>
                          </a:solidFill>
                          <a:latin typeface="Trebuchet MS"/>
                        </a:rPr>
                        <a:t>5</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pPr>
                        <a:lnSpc>
                          <a:spcPct val="100000"/>
                        </a:lnSpc>
                      </a:pPr>
                      <a:r>
                        <a:rPr lang="fr-FR" sz="1800" b="0" strike="noStrike" spc="-1">
                          <a:solidFill>
                            <a:srgbClr val="000000"/>
                          </a:solidFill>
                          <a:latin typeface="Trebuchet MS"/>
                        </a:rPr>
                        <a:t>8</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pPr>
                        <a:lnSpc>
                          <a:spcPct val="100000"/>
                        </a:lnSpc>
                      </a:pPr>
                      <a:r>
                        <a:rPr lang="fr-FR" sz="1800" b="0" strike="noStrike" spc="-1">
                          <a:solidFill>
                            <a:srgbClr val="000000"/>
                          </a:solidFill>
                          <a:latin typeface="Trebuchet MS"/>
                        </a:rPr>
                        <a:t>13</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tc>
                  <a:txBody>
                    <a:bodyPr/>
                    <a:lstStyle/>
                    <a:p>
                      <a:pPr>
                        <a:lnSpc>
                          <a:spcPct val="100000"/>
                        </a:lnSpc>
                      </a:pPr>
                      <a:r>
                        <a:rPr lang="fr-FR" sz="1800" b="0" strike="noStrike" spc="-1">
                          <a:solidFill>
                            <a:srgbClr val="000000"/>
                          </a:solidFill>
                          <a:latin typeface="Trebuchet MS"/>
                        </a:rPr>
                        <a:t>Fn-1+Fn-2</a:t>
                      </a:r>
                      <a:endParaRPr lang="fr-FR"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CCC"/>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72" name="TextShape 2"/>
          <p:cNvSpPr txBox="1"/>
          <p:nvPr/>
        </p:nvSpPr>
        <p:spPr>
          <a:xfrm>
            <a:off x="179640" y="1268640"/>
            <a:ext cx="8856720" cy="5328360"/>
          </a:xfrm>
          <a:prstGeom prst="rect">
            <a:avLst/>
          </a:prstGeom>
          <a:noFill/>
          <a:ln>
            <a:noFill/>
          </a:ln>
        </p:spPr>
        <p:txBody>
          <a:bodyPr>
            <a:normAutofit fontScale="91000" lnSpcReduction="10000"/>
          </a:bodyPr>
          <a:lstStyle/>
          <a:p>
            <a:pPr algn="ctr">
              <a:lnSpc>
                <a:spcPct val="90000"/>
              </a:lnSpc>
              <a:spcBef>
                <a:spcPts val="1001"/>
              </a:spcBef>
            </a:pPr>
            <a:r>
              <a:rPr lang="en-US" sz="2400" b="1" strike="noStrike" spc="-1">
                <a:solidFill>
                  <a:srgbClr val="FFFFFF"/>
                </a:solidFill>
                <a:latin typeface="Trebuchet MS"/>
              </a:rPr>
              <a:t>Exercice</a:t>
            </a:r>
            <a:endParaRPr lang="en-US" sz="2400" b="0" strike="noStrike" spc="-1">
              <a:solidFill>
                <a:srgbClr val="FFFFFF"/>
              </a:solidFill>
              <a:latin typeface="Trebuchet MS"/>
            </a:endParaRP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Ecrivez un programme qui dessine un triangle, selon le nombre saisit par l’utilisateur au clavier.</a:t>
            </a:r>
          </a:p>
          <a:p>
            <a:pPr>
              <a:lnSpc>
                <a:spcPct val="90000"/>
              </a:lnSpc>
              <a:spcBef>
                <a:spcPts val="1001"/>
              </a:spcBef>
            </a:pPr>
            <a:r>
              <a:rPr lang="en-US" sz="2400" b="0" strike="noStrike" spc="-1">
                <a:solidFill>
                  <a:srgbClr val="FFFFFF"/>
                </a:solidFill>
                <a:latin typeface="Trebuchet MS"/>
              </a:rPr>
              <a:t>L’utilisateur saisit 5, nous avons la figure (1)</a:t>
            </a:r>
          </a:p>
          <a:p>
            <a:pPr>
              <a:lnSpc>
                <a:spcPct val="90000"/>
              </a:lnSpc>
              <a:spcBef>
                <a:spcPts val="1001"/>
              </a:spcBef>
            </a:pPr>
            <a:r>
              <a:rPr lang="en-US" sz="2400" b="0" strike="noStrike" spc="-1">
                <a:solidFill>
                  <a:srgbClr val="FFFFFF"/>
                </a:solidFill>
                <a:latin typeface="Trebuchet MS"/>
              </a:rPr>
              <a:t>L’utilisatuer saisit 4, nous avons la figure (2)</a:t>
            </a:r>
          </a:p>
          <a:p>
            <a:pPr>
              <a:lnSpc>
                <a:spcPct val="90000"/>
              </a:lnSpc>
              <a:spcBef>
                <a:spcPts val="1001"/>
              </a:spcBef>
            </a:pPr>
            <a:r>
              <a:rPr lang="en-US" sz="2400" b="0" strike="noStrike" spc="-1">
                <a:solidFill>
                  <a:srgbClr val="FFFFFF"/>
                </a:solidFill>
                <a:latin typeface="Trebuchet MS"/>
              </a:rPr>
              <a:t>L’utilisateur saisit 6, nous avons la figure (3)</a:t>
            </a:r>
          </a:p>
          <a:p>
            <a:pPr>
              <a:lnSpc>
                <a:spcPct val="90000"/>
              </a:lnSpc>
              <a:spcBef>
                <a:spcPts val="1001"/>
              </a:spcBef>
            </a:pPr>
            <a:r>
              <a:rPr lang="en-US" sz="2400" b="0" strike="noStrike" spc="-1">
                <a:solidFill>
                  <a:srgbClr val="FFFFFF"/>
                </a:solidFill>
                <a:latin typeface="Trebuchet MS"/>
              </a:rPr>
              <a:t>(1)			(2)				(3)</a:t>
            </a:r>
          </a:p>
          <a:p>
            <a:pPr>
              <a:lnSpc>
                <a:spcPct val="90000"/>
              </a:lnSpc>
              <a:spcBef>
                <a:spcPts val="1001"/>
              </a:spcBef>
            </a:pPr>
            <a:r>
              <a:rPr lang="en-US" sz="2400" b="0" strike="noStrike" spc="-1">
                <a:solidFill>
                  <a:srgbClr val="FFFFFF"/>
                </a:solidFill>
                <a:latin typeface="Trebuchet MS"/>
              </a:rPr>
              <a:t>*			*				*</a:t>
            </a:r>
          </a:p>
          <a:p>
            <a:pPr>
              <a:lnSpc>
                <a:spcPct val="90000"/>
              </a:lnSpc>
              <a:spcBef>
                <a:spcPts val="1001"/>
              </a:spcBef>
            </a:pPr>
            <a:r>
              <a:rPr lang="en-US" sz="2400" b="0" strike="noStrike" spc="-1">
                <a:solidFill>
                  <a:srgbClr val="FFFFFF"/>
                </a:solidFill>
                <a:latin typeface="Trebuchet MS"/>
              </a:rPr>
              <a:t>**			**				**</a:t>
            </a:r>
          </a:p>
          <a:p>
            <a:pPr>
              <a:lnSpc>
                <a:spcPct val="90000"/>
              </a:lnSpc>
              <a:spcBef>
                <a:spcPts val="1001"/>
              </a:spcBef>
            </a:pPr>
            <a:r>
              <a:rPr lang="en-US" sz="2400" b="0" strike="noStrike" spc="-1">
                <a:solidFill>
                  <a:srgbClr val="FFFFFF"/>
                </a:solidFill>
                <a:latin typeface="Trebuchet MS"/>
              </a:rPr>
              <a:t>***			***				***</a:t>
            </a:r>
          </a:p>
          <a:p>
            <a:pPr>
              <a:lnSpc>
                <a:spcPct val="90000"/>
              </a:lnSpc>
              <a:spcBef>
                <a:spcPts val="1001"/>
              </a:spcBef>
            </a:pPr>
            <a:r>
              <a:rPr lang="en-US" sz="2400" b="0" strike="noStrike" spc="-1">
                <a:solidFill>
                  <a:srgbClr val="FFFFFF"/>
                </a:solidFill>
                <a:latin typeface="Trebuchet MS"/>
              </a:rPr>
              <a:t>****			****				****</a:t>
            </a:r>
          </a:p>
          <a:p>
            <a:pPr>
              <a:lnSpc>
                <a:spcPct val="90000"/>
              </a:lnSpc>
              <a:spcBef>
                <a:spcPts val="1001"/>
              </a:spcBef>
            </a:pPr>
            <a:r>
              <a:rPr lang="en-US" sz="2400" b="0" strike="noStrike" spc="-1">
                <a:solidFill>
                  <a:srgbClr val="FFFFFF"/>
                </a:solidFill>
                <a:latin typeface="Trebuchet MS"/>
              </a:rPr>
              <a:t>*****							*****</a:t>
            </a:r>
          </a:p>
          <a:p>
            <a:pPr>
              <a:lnSpc>
                <a:spcPct val="90000"/>
              </a:lnSpc>
              <a:spcBef>
                <a:spcPts val="1001"/>
              </a:spcBef>
            </a:pPr>
            <a:r>
              <a:rPr lang="en-US" sz="2400" b="0" strike="noStrike" spc="-1">
                <a:solidFill>
                  <a:srgbClr val="FFFFFF"/>
                </a:solidFill>
                <a:latin typeface="Trebuchet MS"/>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74" name="TextShape 2"/>
          <p:cNvSpPr txBox="1"/>
          <p:nvPr/>
        </p:nvSpPr>
        <p:spPr>
          <a:xfrm>
            <a:off x="533520" y="2336760"/>
            <a:ext cx="6887160" cy="3598920"/>
          </a:xfrm>
          <a:prstGeom prst="rect">
            <a:avLst/>
          </a:prstGeom>
          <a:noFill/>
          <a:ln>
            <a:noFill/>
          </a:ln>
        </p:spPr>
        <p:txBody>
          <a:bodyPr>
            <a:noAutofit/>
          </a:bodyPr>
          <a:lstStyle/>
          <a:p>
            <a:pP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r>
              <a:rPr lang="en-US" sz="4400" b="0" strike="noStrike" spc="-1">
                <a:solidFill>
                  <a:srgbClr val="FFFFFF"/>
                </a:solidFill>
                <a:latin typeface="Trebuchet MS"/>
              </a:rPr>
              <a:t>LES TABLEAUX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76" name="TextShape 2"/>
          <p:cNvSpPr txBox="1"/>
          <p:nvPr/>
        </p:nvSpPr>
        <p:spPr>
          <a:xfrm>
            <a:off x="533520" y="2061000"/>
            <a:ext cx="8070840" cy="4188240"/>
          </a:xfrm>
          <a:prstGeom prst="rect">
            <a:avLst/>
          </a:prstGeom>
          <a:noFill/>
          <a:ln>
            <a:noFill/>
          </a:ln>
        </p:spPr>
        <p:txBody>
          <a:bodyPr>
            <a:normAutofit fontScale="89500"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tableaux :Un tableau est une structure de données contenant un groupe d'éléments tous du même type. Le type des éléments peut être un type primitif ou une classe. Il est manipulé par référence.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Tableau à une dimension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int[] tab_cotes= new int[27];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ou int tab_cotes[]=new int[27];</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ou int tab_cotes[]={ 1,2,3};</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Tableau à 2 dimensions</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int[][] matrice=new int[5][6];</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ou int[][] matrice =</a:t>
            </a:r>
          </a:p>
          <a:p>
            <a:pPr marL="914400">
              <a:lnSpc>
                <a:spcPct val="90000"/>
              </a:lnSpc>
              <a:spcBef>
                <a:spcPts val="499"/>
              </a:spcBef>
            </a:pPr>
            <a:r>
              <a:rPr lang="en-US" sz="1800" b="0" strike="noStrike" spc="-1">
                <a:solidFill>
                  <a:srgbClr val="FFFFFF"/>
                </a:solidFill>
                <a:latin typeface="Trebuchet MS"/>
              </a:rPr>
              <a:t>    {</a:t>
            </a:r>
          </a:p>
          <a:p>
            <a:pPr marL="914400">
              <a:lnSpc>
                <a:spcPct val="90000"/>
              </a:lnSpc>
              <a:spcBef>
                <a:spcPts val="499"/>
              </a:spcBef>
            </a:pPr>
            <a:r>
              <a:rPr lang="en-US" sz="1800" b="0" strike="noStrike" spc="-1">
                <a:solidFill>
                  <a:srgbClr val="FFFFFF"/>
                </a:solidFill>
                <a:latin typeface="Trebuchet MS"/>
              </a:rPr>
              <a:t>        { 0, 1, 4, 3 } ,</a:t>
            </a:r>
          </a:p>
          <a:p>
            <a:pPr marL="1371600">
              <a:lnSpc>
                <a:spcPct val="90000"/>
              </a:lnSpc>
              <a:spcBef>
                <a:spcPts val="499"/>
              </a:spcBef>
            </a:pPr>
            <a:r>
              <a:rPr lang="en-US" sz="1600" b="0" strike="noStrike" spc="-1">
                <a:solidFill>
                  <a:srgbClr val="FFFFFF"/>
                </a:solidFill>
                <a:latin typeface="Trebuchet MS"/>
              </a:rPr>
              <a:t>{ 5, 7, 9, 11, 13, 15, 17 }</a:t>
            </a:r>
          </a:p>
          <a:p>
            <a:pPr marL="914400">
              <a:lnSpc>
                <a:spcPct val="90000"/>
              </a:lnSpc>
              <a:spcBef>
                <a:spcPts val="499"/>
              </a:spcBef>
            </a:pPr>
            <a:r>
              <a:rPr lang="en-US" sz="1800" b="0" strike="noStrike" spc="-1">
                <a:solidFill>
                  <a:srgbClr val="FFFFFF"/>
                </a:solidFill>
                <a:latin typeface="Trebuchet MS"/>
              </a:rPr>
              <a:t>   };</a:t>
            </a:r>
          </a:p>
          <a:p>
            <a:pPr marL="914400">
              <a:lnSpc>
                <a:spcPct val="90000"/>
              </a:lnSpc>
              <a:spcBef>
                <a:spcPts val="499"/>
              </a:spcBef>
            </a:pPr>
            <a:endParaRPr lang="en-US" sz="18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TD</a:t>
            </a:r>
          </a:p>
        </p:txBody>
      </p:sp>
      <p:sp>
        <p:nvSpPr>
          <p:cNvPr id="178"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Ecrivez un petit programme qui affiche tous les nombres pairs contenus dans le tableau args passés en paramètres.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80" name="TextShape 2"/>
          <p:cNvSpPr txBox="1"/>
          <p:nvPr/>
        </p:nvSpPr>
        <p:spPr>
          <a:xfrm>
            <a:off x="533520" y="2336760"/>
            <a:ext cx="6887160" cy="359892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Exercices sur les tris</a:t>
            </a:r>
          </a:p>
          <a:p>
            <a:pPr>
              <a:lnSpc>
                <a:spcPct val="90000"/>
              </a:lnSpc>
              <a:spcBef>
                <a:spcPts val="1001"/>
              </a:spcBef>
            </a:pPr>
            <a:r>
              <a:rPr lang="en-US" sz="2400" b="0" strike="noStrike" spc="-1">
                <a:solidFill>
                  <a:srgbClr val="FFFFFF"/>
                </a:solidFill>
                <a:latin typeface="Trebuchet MS"/>
              </a:rPr>
              <a:t>Supposons un tableau t, qui doit contenir les tailles de tous les étudiants de la promotion. Après saisi des tailles, on veut ranger du plus petit au plus grand. Ce rangement est possible avec des algorithmes de tri tel que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Tri à bulles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Tri par sélection</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Tri par insertion</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Tri rapide,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 de Java</a:t>
            </a:r>
          </a:p>
        </p:txBody>
      </p:sp>
      <p:sp>
        <p:nvSpPr>
          <p:cNvPr id="182" name="TextShape 2"/>
          <p:cNvSpPr txBox="1"/>
          <p:nvPr/>
        </p:nvSpPr>
        <p:spPr>
          <a:xfrm>
            <a:off x="533520" y="2336760"/>
            <a:ext cx="6887160" cy="3598920"/>
          </a:xfrm>
          <a:prstGeom prst="rect">
            <a:avLst/>
          </a:prstGeom>
          <a:noFill/>
          <a:ln>
            <a:noFill/>
          </a:ln>
        </p:spPr>
        <p:txBody>
          <a:bodyPr>
            <a:normAutofit fontScale="98000" lnSpcReduction="10000"/>
          </a:bodyPr>
          <a:lstStyle/>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Tri à bulles (Bubble Sort)</a:t>
            </a:r>
          </a:p>
          <a:p>
            <a:pPr marL="457200">
              <a:lnSpc>
                <a:spcPct val="90000"/>
              </a:lnSpc>
              <a:spcBef>
                <a:spcPts val="499"/>
              </a:spcBef>
            </a:pPr>
            <a:r>
              <a:rPr lang="en-US" sz="2000" b="0" strike="noStrike" spc="-1">
                <a:solidFill>
                  <a:srgbClr val="FFFFFF"/>
                </a:solidFill>
                <a:latin typeface="Trebuchet MS"/>
              </a:rPr>
              <a:t>Le tri à bulles ou tri par propagation est un algorithme de tri qui consiste à faire remonter progressivement les plus grands éléments d'un tableau, comme les bulles d'air remontent à la surface d'un liquide.</a:t>
            </a:r>
          </a:p>
          <a:p>
            <a:pPr marL="457200">
              <a:lnSpc>
                <a:spcPct val="90000"/>
              </a:lnSpc>
              <a:spcBef>
                <a:spcPts val="499"/>
              </a:spcBef>
            </a:pPr>
            <a:r>
              <a:rPr lang="en-US" sz="2000" b="1" strike="noStrike" spc="-1">
                <a:solidFill>
                  <a:srgbClr val="FFFFFF"/>
                </a:solidFill>
                <a:latin typeface="Trebuchet MS"/>
              </a:rPr>
              <a:t>Principe de fonctionnement</a:t>
            </a:r>
            <a:endParaRPr lang="en-US" sz="2000" b="0" strike="noStrike" spc="-1">
              <a:solidFill>
                <a:srgbClr val="FFFFFF"/>
              </a:solidFill>
              <a:latin typeface="Trebuchet MS"/>
            </a:endParaRPr>
          </a:p>
          <a:p>
            <a:pPr marL="457200">
              <a:lnSpc>
                <a:spcPct val="90000"/>
              </a:lnSpc>
              <a:spcBef>
                <a:spcPts val="499"/>
              </a:spcBef>
            </a:pPr>
            <a:r>
              <a:rPr lang="en-US" sz="2000" b="0" strike="noStrike" spc="-1">
                <a:solidFill>
                  <a:srgbClr val="FFFFFF"/>
                </a:solidFill>
                <a:latin typeface="Trebuchet MS"/>
              </a:rPr>
              <a:t>L'algorithme parcourt le tableau, et compare les couples d'éléments successifs. Lorsque deux éléments successifs ne sont pas dans l'ordre croissant, ils sont échangés. Après chaque parcours complet du tableau, l'algorithme recommence l'opération. Lorsqu’aucun échange n'a lieu pendant un parcours, cela signifie que le tableau est trié. On arrête alors l'algorithme.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07" name="TextShape 2"/>
          <p:cNvSpPr txBox="1"/>
          <p:nvPr/>
        </p:nvSpPr>
        <p:spPr>
          <a:xfrm>
            <a:off x="533520" y="2336760"/>
            <a:ext cx="6887160" cy="3598920"/>
          </a:xfrm>
          <a:prstGeom prst="rect">
            <a:avLst/>
          </a:prstGeom>
          <a:noFill/>
          <a:ln>
            <a:noFill/>
          </a:ln>
        </p:spPr>
        <p:txBody>
          <a:bodyPr>
            <a:normAutofit fontScale="82500"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JVM </a:t>
            </a:r>
          </a:p>
          <a:p>
            <a:pPr>
              <a:lnSpc>
                <a:spcPct val="90000"/>
              </a:lnSpc>
              <a:spcBef>
                <a:spcPts val="1001"/>
              </a:spcBef>
            </a:pPr>
            <a:r>
              <a:rPr lang="en-US" sz="2400" b="0" strike="noStrike" spc="-1">
                <a:solidFill>
                  <a:srgbClr val="FFFFFF"/>
                </a:solidFill>
                <a:latin typeface="Trebuchet MS"/>
              </a:rPr>
              <a:t>Elle assure l'indépendance du matériel et du système</a:t>
            </a:r>
            <a:r>
              <a:t/>
            </a:r>
            <a:br/>
            <a:r>
              <a:rPr lang="en-US" sz="2400" b="0" strike="noStrike" spc="-1">
                <a:solidFill>
                  <a:srgbClr val="FFFFFF"/>
                </a:solidFill>
                <a:latin typeface="Trebuchet MS"/>
              </a:rPr>
              <a:t>d'exploitation lors de l'exécution des applications Java. Une application Java ne s'exécute pas directement dans le</a:t>
            </a:r>
            <a:r>
              <a:t/>
            </a:r>
            <a:br/>
            <a:r>
              <a:rPr lang="en-US" sz="2400" b="0" strike="noStrike" spc="-1">
                <a:solidFill>
                  <a:srgbClr val="FFFFFF"/>
                </a:solidFill>
                <a:latin typeface="Trebuchet MS"/>
              </a:rPr>
              <a:t>système d'exploitation mais dans une machine virtuelle qui s'exécute dans le système d'exploitation et propose une couche d'abstraction entre l'application Java et ce système.</a:t>
            </a:r>
            <a:r>
              <a:t/>
            </a:r>
            <a:br/>
            <a:r>
              <a:rPr lang="en-US" sz="2400" b="0" strike="noStrike" spc="-1">
                <a:solidFill>
                  <a:srgbClr val="FFFFFF"/>
                </a:solidFill>
                <a:latin typeface="Trebuchet MS"/>
              </a:rPr>
              <a:t>La machine virtuelle permet notamment :</a:t>
            </a:r>
            <a:r>
              <a:t/>
            </a:r>
            <a:br/>
            <a:r>
              <a:rPr lang="en-US" sz="2400" b="0" strike="noStrike" spc="-1">
                <a:solidFill>
                  <a:srgbClr val="FFFFFF"/>
                </a:solidFill>
                <a:latin typeface="Trebuchet MS"/>
              </a:rPr>
              <a:t>• l'interprétation du bytecode</a:t>
            </a:r>
            <a:r>
              <a:t/>
            </a:r>
            <a:br/>
            <a:r>
              <a:rPr lang="en-US" sz="2400" b="0" strike="noStrike" spc="-1">
                <a:solidFill>
                  <a:srgbClr val="FFFFFF"/>
                </a:solidFill>
                <a:latin typeface="Trebuchet MS"/>
              </a:rPr>
              <a:t>• l'interaction avec le système d'exploitation</a:t>
            </a:r>
            <a:r>
              <a:t/>
            </a:r>
            <a:br/>
            <a:r>
              <a:rPr lang="en-US" sz="2400" b="0" strike="noStrike" spc="-1">
                <a:solidFill>
                  <a:srgbClr val="FFFFFF"/>
                </a:solidFill>
                <a:latin typeface="Trebuchet MS"/>
              </a:rPr>
              <a:t>• la gestion de sa mémoire grâce au ramasse miettes</a:t>
            </a:r>
            <a:r>
              <a:t/>
            </a:r>
            <a:br/>
            <a:r>
              <a:t/>
            </a:r>
            <a:br/>
            <a:endParaRPr lang="en-US" sz="24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84" name="TextShape 2"/>
          <p:cNvSpPr txBox="1"/>
          <p:nvPr/>
        </p:nvSpPr>
        <p:spPr>
          <a:xfrm>
            <a:off x="533520" y="2336760"/>
            <a:ext cx="6887160" cy="3598920"/>
          </a:xfrm>
          <a:prstGeom prst="rect">
            <a:avLst/>
          </a:prstGeom>
          <a:noFill/>
          <a:ln>
            <a:noFill/>
          </a:ln>
        </p:spPr>
        <p:txBody>
          <a:bodyPr>
            <a:normAutofit fontScale="59000" lnSpcReduction="20000"/>
          </a:bodyPr>
          <a:lstStyle/>
          <a:p>
            <a:pPr>
              <a:lnSpc>
                <a:spcPct val="90000"/>
              </a:lnSpc>
              <a:spcBef>
                <a:spcPts val="1001"/>
              </a:spcBef>
            </a:pPr>
            <a:r>
              <a:rPr lang="en-US" sz="2400" b="0" strike="noStrike" spc="-1">
                <a:solidFill>
                  <a:srgbClr val="FFFFFF"/>
                </a:solidFill>
                <a:latin typeface="Trebuchet MS"/>
              </a:rPr>
              <a:t>	le pseudo-code (non optimisé)</a:t>
            </a:r>
          </a:p>
          <a:p>
            <a:pPr>
              <a:lnSpc>
                <a:spcPct val="90000"/>
              </a:lnSpc>
              <a:spcBef>
                <a:spcPts val="1001"/>
              </a:spcBef>
            </a:pPr>
            <a:r>
              <a:rPr lang="en-US" sz="2400" b="0" strike="noStrike" spc="-1">
                <a:solidFill>
                  <a:srgbClr val="FFFFFF"/>
                </a:solidFill>
                <a:latin typeface="Trebuchet MS"/>
              </a:rPr>
              <a:t>procédure tri_bulle(tableau t)</a:t>
            </a:r>
          </a:p>
          <a:p>
            <a:pPr>
              <a:lnSpc>
                <a:spcPct val="90000"/>
              </a:lnSpc>
              <a:spcBef>
                <a:spcPts val="1001"/>
              </a:spcBef>
            </a:pPr>
            <a:r>
              <a:rPr lang="en-US" sz="2400" b="0" strike="noStrike" spc="-1">
                <a:solidFill>
                  <a:srgbClr val="FFFFFF"/>
                </a:solidFill>
                <a:latin typeface="Trebuchet MS"/>
              </a:rPr>
              <a:t>    n = longueur(t)</a:t>
            </a:r>
          </a:p>
          <a:p>
            <a:pPr>
              <a:lnSpc>
                <a:spcPct val="90000"/>
              </a:lnSpc>
              <a:spcBef>
                <a:spcPts val="1001"/>
              </a:spcBef>
            </a:pPr>
            <a:r>
              <a:rPr lang="en-US" sz="2400" b="0" strike="noStrike" spc="-1">
                <a:solidFill>
                  <a:srgbClr val="FFFFFF"/>
                </a:solidFill>
                <a:latin typeface="Trebuchet MS"/>
              </a:rPr>
              <a:t>    pour i allant de n-1 à 1 pas -1 faire</a:t>
            </a:r>
          </a:p>
          <a:p>
            <a:pPr>
              <a:lnSpc>
                <a:spcPct val="90000"/>
              </a:lnSpc>
              <a:spcBef>
                <a:spcPts val="1001"/>
              </a:spcBef>
            </a:pPr>
            <a:r>
              <a:rPr lang="en-US" sz="2400" b="0" strike="noStrike" spc="-1">
                <a:solidFill>
                  <a:srgbClr val="FFFFFF"/>
                </a:solidFill>
                <a:latin typeface="Trebuchet MS"/>
              </a:rPr>
              <a:t>         pour j allant de 0 à i pas 1 faire</a:t>
            </a:r>
          </a:p>
          <a:p>
            <a:pPr>
              <a:lnSpc>
                <a:spcPct val="90000"/>
              </a:lnSpc>
              <a:spcBef>
                <a:spcPts val="1001"/>
              </a:spcBef>
            </a:pPr>
            <a:r>
              <a:rPr lang="en-US" sz="2400" b="0" strike="noStrike" spc="-1">
                <a:solidFill>
                  <a:srgbClr val="FFFFFF"/>
                </a:solidFill>
                <a:latin typeface="Trebuchet MS"/>
              </a:rPr>
              <a:t>             si (t[j] &gt; t[j+1]) alors</a:t>
            </a:r>
          </a:p>
          <a:p>
            <a:pPr>
              <a:lnSpc>
                <a:spcPct val="90000"/>
              </a:lnSpc>
              <a:spcBef>
                <a:spcPts val="1001"/>
              </a:spcBef>
            </a:pPr>
            <a:r>
              <a:rPr lang="en-US" sz="2400" b="0" strike="noStrike" spc="-1">
                <a:solidFill>
                  <a:srgbClr val="FFFFFF"/>
                </a:solidFill>
                <a:latin typeface="Trebuchet MS"/>
              </a:rPr>
              <a:t>                  tmp = t[j]</a:t>
            </a:r>
          </a:p>
          <a:p>
            <a:pPr>
              <a:lnSpc>
                <a:spcPct val="90000"/>
              </a:lnSpc>
              <a:spcBef>
                <a:spcPts val="1001"/>
              </a:spcBef>
            </a:pPr>
            <a:r>
              <a:rPr lang="en-US" sz="2400" b="0" strike="noStrike" spc="-1">
                <a:solidFill>
                  <a:srgbClr val="FFFFFF"/>
                </a:solidFill>
                <a:latin typeface="Trebuchet MS"/>
              </a:rPr>
              <a:t>                  t[j] = t[j+1]</a:t>
            </a:r>
          </a:p>
          <a:p>
            <a:pPr>
              <a:lnSpc>
                <a:spcPct val="90000"/>
              </a:lnSpc>
              <a:spcBef>
                <a:spcPts val="1001"/>
              </a:spcBef>
            </a:pPr>
            <a:r>
              <a:rPr lang="en-US" sz="2400" b="0" strike="noStrike" spc="-1">
                <a:solidFill>
                  <a:srgbClr val="FFFFFF"/>
                </a:solidFill>
                <a:latin typeface="Trebuchet MS"/>
              </a:rPr>
              <a:t>                  t[j+1] = tmp // On échange les éléments de rang j et j+1</a:t>
            </a:r>
          </a:p>
          <a:p>
            <a:pPr>
              <a:lnSpc>
                <a:spcPct val="90000"/>
              </a:lnSpc>
              <a:spcBef>
                <a:spcPts val="1001"/>
              </a:spcBef>
            </a:pPr>
            <a:r>
              <a:rPr lang="en-US" sz="2400" b="0" strike="noStrike" spc="-1">
                <a:solidFill>
                  <a:srgbClr val="FFFFFF"/>
                </a:solidFill>
                <a:latin typeface="Trebuchet MS"/>
              </a:rPr>
              <a:t>             fin si</a:t>
            </a:r>
          </a:p>
          <a:p>
            <a:pPr>
              <a:lnSpc>
                <a:spcPct val="90000"/>
              </a:lnSpc>
              <a:spcBef>
                <a:spcPts val="1001"/>
              </a:spcBef>
            </a:pPr>
            <a:r>
              <a:rPr lang="en-US" sz="2400" b="0" strike="noStrike" spc="-1">
                <a:solidFill>
                  <a:srgbClr val="FFFFFF"/>
                </a:solidFill>
                <a:latin typeface="Trebuchet MS"/>
              </a:rPr>
              <a:t>         fin pour</a:t>
            </a:r>
          </a:p>
          <a:p>
            <a:pPr>
              <a:lnSpc>
                <a:spcPct val="90000"/>
              </a:lnSpc>
              <a:spcBef>
                <a:spcPts val="1001"/>
              </a:spcBef>
            </a:pPr>
            <a:r>
              <a:rPr lang="en-US" sz="2400" b="0" strike="noStrike" spc="-1">
                <a:solidFill>
                  <a:srgbClr val="FFFFFF"/>
                </a:solidFill>
                <a:latin typeface="Trebuchet MS"/>
              </a:rPr>
              <a:t>    fin pour</a:t>
            </a:r>
          </a:p>
          <a:p>
            <a:pPr>
              <a:lnSpc>
                <a:spcPct val="90000"/>
              </a:lnSpc>
              <a:spcBef>
                <a:spcPts val="1001"/>
              </a:spcBef>
            </a:pPr>
            <a:r>
              <a:rPr lang="en-US" sz="2400" b="0" strike="noStrike" spc="-1">
                <a:solidFill>
                  <a:srgbClr val="FFFFFF"/>
                </a:solidFill>
                <a:latin typeface="Trebuchet MS"/>
              </a:rPr>
              <a:t>fin procédure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86"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Code Java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88" name="TextShape 2"/>
          <p:cNvSpPr txBox="1"/>
          <p:nvPr/>
        </p:nvSpPr>
        <p:spPr>
          <a:xfrm>
            <a:off x="533520" y="2336760"/>
            <a:ext cx="8286840" cy="4404240"/>
          </a:xfrm>
          <a:prstGeom prst="rect">
            <a:avLst/>
          </a:prstGeom>
          <a:noFill/>
          <a:ln>
            <a:noFill/>
          </a:ln>
        </p:spPr>
        <p:txBody>
          <a:bodyPr>
            <a:normAutofit fontScale="88000"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Tri par insertion</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Principe : Son principe est de parcourir la liste non triée en la décomposant en deux parties une partie déjà triée et une partie non triée. La méthode est identique à celle que l'on utilise pour ranger des cartes que l'on tient dans sa main : on insère dans le paquet de cartes déjà rangées une nouvelle carte au bon endroit.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Algorithme :</a:t>
            </a:r>
          </a:p>
          <a:p>
            <a:pPr marL="457200">
              <a:lnSpc>
                <a:spcPct val="90000"/>
              </a:lnSpc>
              <a:spcBef>
                <a:spcPts val="499"/>
              </a:spcBef>
            </a:pPr>
            <a:r>
              <a:rPr lang="en-US" sz="2000" b="1" strike="noStrike" spc="-1">
                <a:solidFill>
                  <a:srgbClr val="FFFFFF"/>
                </a:solidFill>
                <a:latin typeface="Courier New"/>
              </a:rPr>
              <a:t>début</a:t>
            </a:r>
            <a:r>
              <a:rPr lang="en-US" sz="2000" b="0" strike="noStrike" spc="-1">
                <a:solidFill>
                  <a:srgbClr val="FFFFFF"/>
                </a:solidFill>
                <a:latin typeface="Courier New"/>
              </a:rPr>
              <a:t> </a:t>
            </a:r>
            <a:r>
              <a:t/>
            </a:r>
            <a:br/>
            <a:r>
              <a:rPr lang="en-US" sz="2000" b="1" strike="noStrike" spc="-1">
                <a:solidFill>
                  <a:srgbClr val="FFFFFF"/>
                </a:solidFill>
                <a:latin typeface="Courier New"/>
              </a:rPr>
              <a:t> pour</a:t>
            </a:r>
            <a:r>
              <a:rPr lang="en-US" sz="2000" b="0" strike="noStrike" spc="-1">
                <a:solidFill>
                  <a:srgbClr val="FFFFFF"/>
                </a:solidFill>
                <a:latin typeface="Courier New"/>
              </a:rPr>
              <a:t> i </a:t>
            </a:r>
            <a:r>
              <a:rPr lang="en-US" sz="2000" b="1" strike="noStrike" spc="-1">
                <a:solidFill>
                  <a:srgbClr val="FFFFFF"/>
                </a:solidFill>
                <a:latin typeface="Courier New"/>
              </a:rPr>
              <a:t>de </a:t>
            </a:r>
            <a:r>
              <a:rPr lang="en-US" sz="2000" b="0" strike="noStrike" spc="-1">
                <a:solidFill>
                  <a:srgbClr val="FFFFFF"/>
                </a:solidFill>
                <a:latin typeface="Courier New"/>
              </a:rPr>
              <a:t>2 </a:t>
            </a:r>
            <a:r>
              <a:rPr lang="en-US" sz="2000" b="1" strike="noStrike" spc="-1">
                <a:solidFill>
                  <a:srgbClr val="FFFFFF"/>
                </a:solidFill>
                <a:latin typeface="Courier New"/>
              </a:rPr>
              <a:t>jusquà n faire</a:t>
            </a:r>
            <a:r>
              <a:rPr lang="en-US" sz="2000" b="0" strike="noStrike" spc="-1">
                <a:solidFill>
                  <a:srgbClr val="FFFFFF"/>
                </a:solidFill>
                <a:latin typeface="Courier New"/>
              </a:rPr>
              <a:t> </a:t>
            </a:r>
            <a:r>
              <a:t/>
            </a:r>
            <a:br/>
            <a:r>
              <a:rPr lang="en-US" sz="2000" b="0" strike="noStrike" spc="-1">
                <a:solidFill>
                  <a:srgbClr val="FFFFFF"/>
                </a:solidFill>
                <a:latin typeface="Courier New"/>
              </a:rPr>
              <a:t>     v = Tab[ i ] </a:t>
            </a:r>
            <a:r>
              <a:rPr lang="en-US" sz="2000" b="1" strike="noStrike" spc="-1">
                <a:solidFill>
                  <a:srgbClr val="FFFFFF"/>
                </a:solidFill>
                <a:latin typeface="Courier New"/>
              </a:rPr>
              <a:t> </a:t>
            </a:r>
            <a:r>
              <a:rPr lang="en-US" sz="2000" b="0" strike="noStrike" spc="-1">
                <a:solidFill>
                  <a:srgbClr val="FFFFFF"/>
                </a:solidFill>
                <a:latin typeface="Courier New"/>
              </a:rPr>
              <a:t> </a:t>
            </a:r>
            <a:r>
              <a:t/>
            </a:r>
            <a:br/>
            <a:r>
              <a:rPr lang="en-US" sz="2000" b="0" strike="noStrike" spc="-1">
                <a:solidFill>
                  <a:srgbClr val="FFFFFF"/>
                </a:solidFill>
                <a:latin typeface="Courier New"/>
              </a:rPr>
              <a:t>     j = i ;        </a:t>
            </a:r>
            <a:r>
              <a:t/>
            </a:r>
            <a:br/>
            <a:r>
              <a:rPr lang="en-US" sz="2000" b="0" strike="noStrike" spc="-1">
                <a:solidFill>
                  <a:srgbClr val="FFFFFF"/>
                </a:solidFill>
                <a:latin typeface="Courier New"/>
              </a:rPr>
              <a:t>      </a:t>
            </a:r>
            <a:r>
              <a:rPr lang="en-US" sz="2000" b="1" strike="noStrike" spc="-1">
                <a:solidFill>
                  <a:srgbClr val="FFFFFF"/>
                </a:solidFill>
                <a:latin typeface="Courier New"/>
              </a:rPr>
              <a:t>Tantque</a:t>
            </a:r>
            <a:r>
              <a:rPr lang="en-US" sz="2000" b="0" strike="noStrike" spc="-1">
                <a:solidFill>
                  <a:srgbClr val="FFFFFF"/>
                </a:solidFill>
                <a:latin typeface="Courier New"/>
              </a:rPr>
              <a:t> Tab[ j-1 ] &gt; v </a:t>
            </a:r>
            <a:r>
              <a:rPr lang="en-US" sz="2000" b="1" strike="noStrike" spc="-1">
                <a:solidFill>
                  <a:srgbClr val="FFFFFF"/>
                </a:solidFill>
                <a:latin typeface="Courier New"/>
              </a:rPr>
              <a:t>faire</a:t>
            </a:r>
            <a:r>
              <a:rPr lang="en-US" sz="2000" b="0" strike="noStrike" spc="-1">
                <a:solidFill>
                  <a:srgbClr val="FFFFFF"/>
                </a:solidFill>
                <a:latin typeface="Courier New"/>
              </a:rPr>
              <a:t> </a:t>
            </a:r>
            <a:r>
              <a:t/>
            </a:r>
            <a:br/>
            <a:r>
              <a:rPr lang="en-US" sz="2000" b="0" strike="noStrike" spc="-1">
                <a:solidFill>
                  <a:srgbClr val="FFFFFF"/>
                </a:solidFill>
                <a:latin typeface="Courier New"/>
              </a:rPr>
              <a:t>              Tab[ j ]  = Tab[ j-1 ]</a:t>
            </a:r>
            <a:r>
              <a:t/>
            </a:r>
            <a:br/>
            <a:r>
              <a:rPr lang="en-US" sz="2000" b="0" strike="noStrike" spc="-1">
                <a:solidFill>
                  <a:srgbClr val="FFFFFF"/>
                </a:solidFill>
                <a:latin typeface="Courier New"/>
              </a:rPr>
              <a:t>                j = j-1;                 </a:t>
            </a:r>
            <a:r>
              <a:t/>
            </a:r>
            <a:br/>
            <a:r>
              <a:rPr lang="en-US" sz="2000" b="0" strike="noStrike" spc="-1">
                <a:solidFill>
                  <a:srgbClr val="FFFFFF"/>
                </a:solidFill>
                <a:latin typeface="Courier New"/>
              </a:rPr>
              <a:t>      </a:t>
            </a:r>
            <a:r>
              <a:rPr lang="en-US" sz="2000" b="1" strike="noStrike" spc="-1">
                <a:solidFill>
                  <a:srgbClr val="FFFFFF"/>
                </a:solidFill>
                <a:latin typeface="Courier New"/>
              </a:rPr>
              <a:t>FinTant</a:t>
            </a:r>
            <a:r>
              <a:rPr lang="en-US" sz="2000" b="0" strike="noStrike" spc="-1">
                <a:solidFill>
                  <a:srgbClr val="FFFFFF"/>
                </a:solidFill>
                <a:latin typeface="Courier New"/>
              </a:rPr>
              <a:t> ; </a:t>
            </a:r>
            <a:r>
              <a:t/>
            </a:r>
            <a:br/>
            <a:r>
              <a:rPr lang="en-US" sz="2000" b="0" strike="noStrike" spc="-1">
                <a:solidFill>
                  <a:srgbClr val="FFFFFF"/>
                </a:solidFill>
                <a:latin typeface="Courier New"/>
              </a:rPr>
              <a:t>      Tab[ j ]  = v </a:t>
            </a:r>
            <a:r>
              <a:t/>
            </a:r>
            <a:br/>
            <a:r>
              <a:rPr lang="en-US" sz="2000" b="1" strike="noStrike" spc="-1">
                <a:solidFill>
                  <a:srgbClr val="FFFFFF"/>
                </a:solidFill>
                <a:latin typeface="Courier New"/>
              </a:rPr>
              <a:t>  fpour</a:t>
            </a:r>
            <a:r>
              <a:rPr lang="en-US" sz="2000" b="0" strike="noStrike" spc="-1">
                <a:solidFill>
                  <a:srgbClr val="FFFFFF"/>
                </a:solidFill>
                <a:latin typeface="Courier New"/>
              </a:rPr>
              <a:t> </a:t>
            </a:r>
            <a:r>
              <a:t/>
            </a:r>
            <a:br/>
            <a:r>
              <a:rPr lang="en-US" sz="2000" b="1" strike="noStrike" spc="-1">
                <a:solidFill>
                  <a:srgbClr val="FFFFFF"/>
                </a:solidFill>
                <a:latin typeface="Courier New"/>
              </a:rPr>
              <a:t>Fin Tri_Insertion</a:t>
            </a:r>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90"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Code Java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92" name="TextShape 2"/>
          <p:cNvSpPr txBox="1"/>
          <p:nvPr/>
        </p:nvSpPr>
        <p:spPr>
          <a:xfrm>
            <a:off x="533520" y="2336760"/>
            <a:ext cx="6887160" cy="3598920"/>
          </a:xfrm>
          <a:prstGeom prst="rect">
            <a:avLst/>
          </a:prstGeom>
          <a:noFill/>
          <a:ln>
            <a:noFill/>
          </a:ln>
        </p:spPr>
        <p:txBody>
          <a:bodyPr>
            <a:normAutofit fontScale="98500" lnSpcReduction="10000"/>
          </a:bodyPr>
          <a:lstStyle/>
          <a:p>
            <a:pPr algn="ctr">
              <a:lnSpc>
                <a:spcPct val="90000"/>
              </a:lnSpc>
              <a:spcBef>
                <a:spcPts val="1001"/>
              </a:spcBef>
            </a:pPr>
            <a:r>
              <a:rPr lang="en-US" sz="2400" b="1" strike="noStrike" spc="-1">
                <a:solidFill>
                  <a:srgbClr val="FFFFFF"/>
                </a:solidFill>
                <a:latin typeface="Trebuchet MS"/>
              </a:rPr>
              <a:t>Travail Pratique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Trebuchet MS"/>
              </a:rPr>
              <a:t>Ecrire un programme qui transcrit en toutes lettres un entier saisit au clavier par l’utilisateur. Pour la lecture des informations saisies par l’utilisateur, utilisez la classe Scanner de cette manière : </a:t>
            </a:r>
          </a:p>
          <a:p>
            <a:pPr>
              <a:lnSpc>
                <a:spcPct val="90000"/>
              </a:lnSpc>
              <a:spcBef>
                <a:spcPts val="1001"/>
              </a:spcBef>
            </a:pPr>
            <a:r>
              <a:rPr lang="en-US" sz="2400" b="0" strike="noStrike" spc="-1">
                <a:solidFill>
                  <a:srgbClr val="FFFFFF"/>
                </a:solidFill>
                <a:latin typeface="Trebuchet MS"/>
              </a:rPr>
              <a:t>	</a:t>
            </a:r>
            <a:r>
              <a:rPr lang="en-US" sz="2400" b="0" strike="noStrike" spc="-1">
                <a:solidFill>
                  <a:srgbClr val="FFFFFF"/>
                </a:solidFill>
                <a:latin typeface="Times New Roman"/>
              </a:rPr>
              <a:t>Scanner lecture= new Scanner(System.in);</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Times New Roman"/>
              </a:rPr>
              <a:t>           Integer i=lecture.nextInt();</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Trebuchet MS"/>
              </a:rPr>
              <a:t>Ex : l’utilisateur saisit : 154, le programme affiche : « cent cinquante quatre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94" name="TextShape 2"/>
          <p:cNvSpPr txBox="1"/>
          <p:nvPr/>
        </p:nvSpPr>
        <p:spPr>
          <a:xfrm>
            <a:off x="533520" y="2336760"/>
            <a:ext cx="6887160" cy="3598920"/>
          </a:xfrm>
          <a:prstGeom prst="rect">
            <a:avLst/>
          </a:prstGeom>
          <a:noFill/>
          <a:ln>
            <a:noFill/>
          </a:ln>
        </p:spPr>
        <p:txBody>
          <a:bodyPr>
            <a:normAutofit/>
          </a:bodyPr>
          <a:lstStyle/>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r>
              <a:rPr lang="en-US" sz="4400" b="0" strike="noStrike" spc="-1">
                <a:solidFill>
                  <a:srgbClr val="FFFFFF"/>
                </a:solidFill>
                <a:latin typeface="Trebuchet MS"/>
              </a:rPr>
              <a:t>La gestion des Exceptions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96" name="TextShape 2"/>
          <p:cNvSpPr txBox="1"/>
          <p:nvPr/>
        </p:nvSpPr>
        <p:spPr>
          <a:xfrm>
            <a:off x="533520" y="2336760"/>
            <a:ext cx="6887160" cy="3598920"/>
          </a:xfrm>
          <a:prstGeom prst="rect">
            <a:avLst/>
          </a:prstGeom>
          <a:noFill/>
          <a:ln>
            <a:noFill/>
          </a:ln>
        </p:spPr>
        <p:txBody>
          <a:bodyPr>
            <a:normAutofit fontScale="83000" lnSpcReduction="2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exceptions sont nécessaires pour la gestion des erreurs en Java. </a:t>
            </a: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La gestion se passe par le couple objet « Exception » ou héritant de la classe « Exception »  et les mots-clé : try…catch…finally.</a:t>
            </a: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Lors de la détection d’une erreur, un objet de type Exception est créé automatiquement.</a:t>
            </a: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La propagation de cette erreur est alors faite par le mot-clé : « throw » ou « throws ».</a:t>
            </a: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L’exception remonte de niveau d’implémentation de la procédure qui a levée cette exception jusqu’à la fonction main, si l’exception ne trouve pas un gestionnaire d’exception compatible.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98" name="TextShape 2"/>
          <p:cNvSpPr txBox="1"/>
          <p:nvPr/>
        </p:nvSpPr>
        <p:spPr>
          <a:xfrm>
            <a:off x="533520" y="2336760"/>
            <a:ext cx="6887160" cy="3598920"/>
          </a:xfrm>
          <a:prstGeom prst="rect">
            <a:avLst/>
          </a:prstGeom>
          <a:noFill/>
          <a:ln>
            <a:noFill/>
          </a:ln>
        </p:spPr>
        <p:txBody>
          <a:bodyPr>
            <a:normAutofit fontScale="86500" lnSpcReduction="2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Pour une gestion des exceptions globalement, on utilise les mots clé: try….catch…finally</a:t>
            </a:r>
          </a:p>
          <a:p>
            <a:pPr marL="457200">
              <a:lnSpc>
                <a:spcPct val="90000"/>
              </a:lnSpc>
              <a:spcBef>
                <a:spcPts val="499"/>
              </a:spcBef>
            </a:pPr>
            <a:r>
              <a:rPr lang="en-US" sz="2000" b="0" strike="noStrike" spc="-1">
                <a:solidFill>
                  <a:srgbClr val="FFFFFF"/>
                </a:solidFill>
                <a:latin typeface="Trebuchet MS"/>
              </a:rPr>
              <a:t>try{</a:t>
            </a:r>
          </a:p>
          <a:p>
            <a:pPr marL="457200">
              <a:lnSpc>
                <a:spcPct val="90000"/>
              </a:lnSpc>
              <a:spcBef>
                <a:spcPts val="499"/>
              </a:spcBef>
            </a:pPr>
            <a:r>
              <a:rPr lang="en-US" sz="2000" b="0" strike="noStrike" spc="-1">
                <a:solidFill>
                  <a:srgbClr val="FFFFFF"/>
                </a:solidFill>
                <a:latin typeface="Trebuchet MS"/>
              </a:rPr>
              <a:t>	//opérations susceptibles de générer des erreurs</a:t>
            </a:r>
          </a:p>
          <a:p>
            <a:pPr marL="457200">
              <a:lnSpc>
                <a:spcPct val="90000"/>
              </a:lnSpc>
              <a:spcBef>
                <a:spcPts val="499"/>
              </a:spcBef>
            </a:pPr>
            <a:r>
              <a:rPr lang="en-US" sz="2000" b="0" strike="noStrike" spc="-1">
                <a:solidFill>
                  <a:srgbClr val="FFFFFF"/>
                </a:solidFill>
                <a:latin typeface="Trebuchet MS"/>
              </a:rPr>
              <a:t>}catch(Exception e){</a:t>
            </a:r>
          </a:p>
          <a:p>
            <a:pPr marL="457200">
              <a:lnSpc>
                <a:spcPct val="90000"/>
              </a:lnSpc>
              <a:spcBef>
                <a:spcPts val="499"/>
              </a:spcBef>
            </a:pPr>
            <a:r>
              <a:rPr lang="en-US" sz="2000" b="0" strike="noStrike" spc="-1">
                <a:solidFill>
                  <a:srgbClr val="FFFFFF"/>
                </a:solidFill>
                <a:latin typeface="Trebuchet MS"/>
              </a:rPr>
              <a:t>	//code à executer quand l’exception est levée</a:t>
            </a:r>
          </a:p>
          <a:p>
            <a:pPr marL="457200">
              <a:lnSpc>
                <a:spcPct val="90000"/>
              </a:lnSpc>
              <a:spcBef>
                <a:spcPts val="499"/>
              </a:spcBef>
            </a:pPr>
            <a:r>
              <a:rPr lang="en-US" sz="2600" b="0" strike="noStrike" spc="-1">
                <a:solidFill>
                  <a:srgbClr val="FFFFFF"/>
                </a:solidFill>
                <a:latin typeface="Trebuchet MS"/>
              </a:rPr>
              <a:t>	System.err.println(“l’opération a générée une erreur);</a:t>
            </a:r>
          </a:p>
          <a:p>
            <a:pPr marL="457200">
              <a:lnSpc>
                <a:spcPct val="90000"/>
              </a:lnSpc>
              <a:spcBef>
                <a:spcPts val="499"/>
              </a:spcBef>
            </a:pPr>
            <a:r>
              <a:rPr lang="en-US" sz="2600" b="0" strike="noStrike" spc="-1">
                <a:solidFill>
                  <a:srgbClr val="FFFFFF"/>
                </a:solidFill>
                <a:latin typeface="Trebuchet MS"/>
              </a:rPr>
              <a:t>	e.printStackTrace();</a:t>
            </a:r>
          </a:p>
          <a:p>
            <a:pPr marL="457200">
              <a:lnSpc>
                <a:spcPct val="90000"/>
              </a:lnSpc>
              <a:spcBef>
                <a:spcPts val="499"/>
              </a:spcBef>
            </a:pPr>
            <a:r>
              <a:rPr lang="en-US" sz="2000" b="0" strike="noStrike" spc="-1">
                <a:solidFill>
                  <a:srgbClr val="FFFFFF"/>
                </a:solidFill>
                <a:latin typeface="Trebuchet MS"/>
              </a:rPr>
              <a:t>}finally{</a:t>
            </a:r>
          </a:p>
          <a:p>
            <a:pPr marL="457200">
              <a:lnSpc>
                <a:spcPct val="90000"/>
              </a:lnSpc>
              <a:spcBef>
                <a:spcPts val="499"/>
              </a:spcBef>
            </a:pPr>
            <a:r>
              <a:rPr lang="en-US" sz="2000" b="0" strike="noStrike" spc="-1">
                <a:solidFill>
                  <a:srgbClr val="FFFFFF"/>
                </a:solidFill>
                <a:latin typeface="Trebuchet MS"/>
              </a:rPr>
              <a:t>	//code à executer quelque soit la circonstance : code 	//pour finir l’execution du programme normalement.</a:t>
            </a:r>
          </a:p>
          <a:p>
            <a:pPr marL="457200">
              <a:lnSpc>
                <a:spcPct val="90000"/>
              </a:lnSpc>
              <a:spcBef>
                <a:spcPts val="499"/>
              </a:spcBef>
            </a:pPr>
            <a:r>
              <a:rPr lang="en-US" sz="2000" b="0" strike="noStrike" spc="-1">
                <a:solidFill>
                  <a:srgbClr val="FFFFFF"/>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00" name="TextShape 2"/>
          <p:cNvSpPr txBox="1"/>
          <p:nvPr/>
        </p:nvSpPr>
        <p:spPr>
          <a:xfrm>
            <a:off x="533520" y="2336760"/>
            <a:ext cx="6887160" cy="3598920"/>
          </a:xfrm>
          <a:prstGeom prst="rect">
            <a:avLst/>
          </a:prstGeom>
          <a:noFill/>
          <a:ln>
            <a:noFill/>
          </a:ln>
        </p:spPr>
        <p:txBody>
          <a:bodyPr>
            <a:normAutofit fontScale="97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Deux types d’Exception</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classe Error : ce sont les erreurs liées à la machine virtuelle de Java qui provoquent l’arrêt du programme.</a:t>
            </a:r>
          </a:p>
          <a:p>
            <a:pPr marL="457200">
              <a:lnSpc>
                <a:spcPct val="90000"/>
              </a:lnSpc>
              <a:spcBef>
                <a:spcPts val="499"/>
              </a:spcBef>
            </a:pPr>
            <a:r>
              <a:rPr lang="en-US" sz="2000" b="0" strike="noStrike" spc="-1">
                <a:solidFill>
                  <a:srgbClr val="FFFFFF"/>
                </a:solidFill>
                <a:latin typeface="Trebuchet MS"/>
              </a:rPr>
              <a:t>    exemple : java.lang.OutOfMemoryError</a:t>
            </a:r>
          </a:p>
          <a:p>
            <a:pPr marL="457200">
              <a:lnSpc>
                <a:spcPct val="90000"/>
              </a:lnSpc>
              <a:spcBef>
                <a:spcPts val="499"/>
              </a:spcBef>
            </a:pPr>
            <a:r>
              <a:rPr lang="en-US" sz="2000" b="0" strike="noStrike" spc="-1">
                <a:solidFill>
                  <a:srgbClr val="FFFFFF"/>
                </a:solidFill>
                <a:latin typeface="Trebuchet MS"/>
              </a:rPr>
              <a:t>	il est déconseillé de gérer ces erreurs car ce sont des erreurs graves au niveau du système(JVM) qui ne sont pas gérables dans le code.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classe RuntimeException : ce sont les erreurs non graves d’execution et qui sont obligatoire à traiter.</a:t>
            </a:r>
          </a:p>
          <a:p>
            <a:pPr marL="457200">
              <a:lnSpc>
                <a:spcPct val="90000"/>
              </a:lnSpc>
              <a:spcBef>
                <a:spcPts val="499"/>
              </a:spcBef>
            </a:pPr>
            <a:r>
              <a:rPr lang="en-US" sz="2000" b="0" strike="noStrike" spc="-1">
                <a:solidFill>
                  <a:srgbClr val="FFFFFF"/>
                </a:solidFill>
                <a:latin typeface="Trebuchet MS"/>
              </a:rPr>
              <a:t>	exemple : java.lang.IndexOutOfBounds, java.lang.ArithmeticException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02" name="TextShape 2"/>
          <p:cNvSpPr txBox="1"/>
          <p:nvPr/>
        </p:nvSpPr>
        <p:spPr>
          <a:xfrm>
            <a:off x="533520" y="2336760"/>
            <a:ext cx="6887160" cy="3598920"/>
          </a:xfrm>
          <a:prstGeom prst="rect">
            <a:avLst/>
          </a:prstGeom>
          <a:noFill/>
          <a:ln>
            <a:noFill/>
          </a:ln>
        </p:spPr>
        <p:txBody>
          <a:bodyPr>
            <a:noAutofit/>
          </a:bodyPr>
          <a:lstStyle/>
          <a:p>
            <a:endParaRPr lang="en-US" sz="2400" b="0" strike="noStrike" spc="-1">
              <a:solidFill>
                <a:srgbClr val="FFFFFF"/>
              </a:solidFill>
              <a:latin typeface="Trebuchet MS"/>
            </a:endParaRPr>
          </a:p>
        </p:txBody>
      </p:sp>
      <p:pic>
        <p:nvPicPr>
          <p:cNvPr id="203" name="Picture 2" descr="C:\Users\starboy\Documents\ESIS FILE\COURS\JAVA\exceptionsUML.bmp"/>
          <p:cNvPicPr/>
          <p:nvPr/>
        </p:nvPicPr>
        <p:blipFill>
          <a:blip r:embed="rId2"/>
          <a:stretch/>
        </p:blipFill>
        <p:spPr>
          <a:xfrm>
            <a:off x="1619640" y="1340640"/>
            <a:ext cx="6264360" cy="4840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09" name="TextShape 2"/>
          <p:cNvSpPr txBox="1"/>
          <p:nvPr/>
        </p:nvSpPr>
        <p:spPr>
          <a:xfrm>
            <a:off x="533520" y="2336760"/>
            <a:ext cx="6887160" cy="3598920"/>
          </a:xfrm>
          <a:prstGeom prst="rect">
            <a:avLst/>
          </a:prstGeom>
          <a:noFill/>
          <a:ln>
            <a:noFill/>
          </a:ln>
        </p:spPr>
        <p:txBody>
          <a:bodyPr>
            <a:normAutofit fontScale="85500" lnSpcReduction="10000"/>
          </a:bodyPr>
          <a:lstStyle/>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Une application Java ne fait pas d'appel direct au système d'exploitation (sauf en cas d'utilisation de JNI) : elle n'utilise que les API qui sont pour une large part écrites en Java sauf quelques-unes qui sont natives. Ceci permet à Java de rendre les applications indépendantes de l'environnement d'exécution.</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machine virtuelle ne connaît pas le langage Java : elle ne connaît que le bytecode qui est issu de la compilation de codes sources écrits en Java.</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machine virtuelle est basée sur le modèle de la pile : LIFO (Last In First Out)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rôle de la JVM est de lire une application composée de fichiers .class sous différentes formes (zip, jar, war, un simple tableau d'octets, etc.) à l'aide d'un chargeur de classes et de l'exécuter, ainsi que l'API Java.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05" name="TextShape 2"/>
          <p:cNvSpPr txBox="1"/>
          <p:nvPr/>
        </p:nvSpPr>
        <p:spPr>
          <a:xfrm>
            <a:off x="533520" y="2336760"/>
            <a:ext cx="6887160" cy="359892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Il existe aussi un moyen de créer des erreurs personnalisées. </a:t>
            </a:r>
          </a:p>
          <a:p>
            <a:pPr algn="ctr">
              <a:lnSpc>
                <a:spcPct val="90000"/>
              </a:lnSpc>
              <a:spcBef>
                <a:spcPts val="1001"/>
              </a:spcBef>
            </a:pPr>
            <a:r>
              <a:rPr lang="en-US" sz="2400" b="1" strike="noStrike" spc="-1">
                <a:solidFill>
                  <a:srgbClr val="FFFFFF"/>
                </a:solidFill>
                <a:latin typeface="Trebuchet MS"/>
              </a:rPr>
              <a:t>TRAVAIL PRATIQUE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Trebuchet MS"/>
              </a:rPr>
              <a:t>Supposons un cas où l’on ne veut pas que l’utilisateur saisisse les valeurs qui sont inférieures ou égales à Zero pour renseigner son age. Ecrivez un programme qui lève et propage cette erreur afin qu’elle soit gérée dans la méthode principale.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graphicFrame>
        <p:nvGraphicFramePr>
          <p:cNvPr id="207" name="Table 2"/>
          <p:cNvGraphicFramePr/>
          <p:nvPr/>
        </p:nvGraphicFramePr>
        <p:xfrm>
          <a:off x="179640" y="2061000"/>
          <a:ext cx="8964000" cy="360000"/>
        </p:xfrm>
        <a:graphic>
          <a:graphicData uri="http://schemas.openxmlformats.org/drawingml/2006/table">
            <a:tbl>
              <a:tblPr/>
              <a:tblGrid>
                <a:gridCol w="4482000">
                  <a:extLst>
                    <a:ext uri="{9D8B030D-6E8A-4147-A177-3AD203B41FA5}">
                      <a16:colId xmlns:a16="http://schemas.microsoft.com/office/drawing/2014/main" val="20000"/>
                    </a:ext>
                  </a:extLst>
                </a:gridCol>
                <a:gridCol w="4482000">
                  <a:extLst>
                    <a:ext uri="{9D8B030D-6E8A-4147-A177-3AD203B41FA5}">
                      <a16:colId xmlns:a16="http://schemas.microsoft.com/office/drawing/2014/main" val="20001"/>
                    </a:ext>
                  </a:extLst>
                </a:gridCol>
              </a:tblGrid>
              <a:tr h="0">
                <a:tc>
                  <a:txBody>
                    <a:bodyPr/>
                    <a:lstStyle/>
                    <a:p>
                      <a:pPr>
                        <a:lnSpc>
                          <a:spcPct val="90000"/>
                        </a:lnSpc>
                        <a:spcBef>
                          <a:spcPts val="1001"/>
                        </a:spcBef>
                      </a:pPr>
                      <a:r>
                        <a:rPr lang="fr-FR" sz="1200" b="0" strike="noStrike" spc="-1">
                          <a:solidFill>
                            <a:srgbClr val="FFFFFF"/>
                          </a:solidFill>
                          <a:latin typeface="Consolas"/>
                        </a:rPr>
                        <a:t>Solution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public static void main(String[] args)  {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public class NoZero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try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afficheAge();</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 catch (ZeroAgeException ex)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Logger.getLogger(NoZero.class.getName()).log(Level.SEVERE, null, ex);</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public static void afficheAge() throws ZeroAgeException{</a:t>
                      </a:r>
                      <a:endParaRPr lang="fr-FR" sz="1200" b="0" strike="noStrike" spc="-1">
                        <a:latin typeface="Arial"/>
                      </a:endParaRPr>
                    </a:p>
                  </a:txBody>
                  <a:tcPr>
                    <a:noFill/>
                  </a:tcPr>
                </a:tc>
                <a:tc>
                  <a:txBody>
                    <a:bodyPr/>
                    <a:lstStyle/>
                    <a:p>
                      <a:pPr>
                        <a:lnSpc>
                          <a:spcPct val="90000"/>
                        </a:lnSpc>
                        <a:spcBef>
                          <a:spcPts val="1001"/>
                        </a:spcBef>
                      </a:pPr>
                      <a:r>
                        <a:rPr lang="fr-FR" sz="1200" b="0" strike="noStrike" spc="-1">
                          <a:solidFill>
                            <a:srgbClr val="FFFFFF"/>
                          </a:solidFill>
                          <a:latin typeface="Consolas"/>
                        </a:rPr>
                        <a:t>         int age=new Scanner(System.in).nextInt();</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if(age&lt;=0) throw new ZeroAgeException();</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public static class ZeroAgeException extends Exception{</a:t>
                      </a:r>
                      <a:endParaRPr lang="fr-FR" sz="1200" b="0" strike="noStrike" spc="-1">
                        <a:latin typeface="Arial"/>
                      </a:endParaRPr>
                    </a:p>
                    <a:p>
                      <a:pPr>
                        <a:lnSpc>
                          <a:spcPct val="90000"/>
                        </a:lnSpc>
                        <a:spcBef>
                          <a:spcPts val="1001"/>
                        </a:spcBef>
                      </a:pP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public ZeroAgeException()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super("L'age doit être supérieur à Zero");</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    }    </a:t>
                      </a:r>
                      <a:endParaRPr lang="fr-FR" sz="1200" b="0" strike="noStrike" spc="-1">
                        <a:latin typeface="Arial"/>
                      </a:endParaRPr>
                    </a:p>
                    <a:p>
                      <a:pPr>
                        <a:lnSpc>
                          <a:spcPct val="90000"/>
                        </a:lnSpc>
                        <a:spcBef>
                          <a:spcPts val="1001"/>
                        </a:spcBef>
                      </a:pPr>
                      <a:r>
                        <a:rPr lang="fr-FR" sz="1200" b="0" strike="noStrike" spc="-1">
                          <a:solidFill>
                            <a:srgbClr val="FFFFFF"/>
                          </a:solidFill>
                          <a:latin typeface="Consolas"/>
                        </a:rPr>
                        <a:t>}</a:t>
                      </a:r>
                      <a:endParaRPr lang="fr-FR" sz="1200" b="0" strike="noStrike" spc="-1">
                        <a:latin typeface="Arial"/>
                      </a:endParaRPr>
                    </a:p>
                  </a:txBody>
                  <a:tcP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09" name="TextShape 2"/>
          <p:cNvSpPr txBox="1"/>
          <p:nvPr/>
        </p:nvSpPr>
        <p:spPr>
          <a:xfrm>
            <a:off x="533520" y="2336760"/>
            <a:ext cx="6887160" cy="3598920"/>
          </a:xfrm>
          <a:prstGeom prst="rect">
            <a:avLst/>
          </a:prstGeom>
          <a:noFill/>
          <a:ln>
            <a:noFill/>
          </a:ln>
        </p:spPr>
        <p:txBody>
          <a:bodyPr>
            <a:normAutofit/>
          </a:bodyPr>
          <a:lstStyle/>
          <a:p>
            <a:pPr algn="ctr">
              <a:lnSpc>
                <a:spcPct val="90000"/>
              </a:lnSpc>
              <a:spcBef>
                <a:spcPts val="1001"/>
              </a:spcBef>
            </a:pPr>
            <a:endParaRPr lang="en-US" sz="2400" b="0" strike="noStrike" spc="-1">
              <a:solidFill>
                <a:srgbClr val="FFFFFF"/>
              </a:solidFill>
              <a:latin typeface="Trebuchet MS"/>
            </a:endParaRPr>
          </a:p>
          <a:p>
            <a:pPr algn="ctr">
              <a:lnSpc>
                <a:spcPct val="90000"/>
              </a:lnSpc>
              <a:spcBef>
                <a:spcPts val="1001"/>
              </a:spcBef>
            </a:pPr>
            <a:r>
              <a:rPr lang="en-US" sz="5400" b="0" strike="noStrike" spc="-1">
                <a:solidFill>
                  <a:srgbClr val="FFFFFF"/>
                </a:solidFill>
                <a:latin typeface="Trebuchet MS"/>
              </a:rPr>
              <a:t>Les notions d’Objet en Java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11" name="TextShape 2"/>
          <p:cNvSpPr txBox="1"/>
          <p:nvPr/>
        </p:nvSpPr>
        <p:spPr>
          <a:xfrm>
            <a:off x="533520" y="2336760"/>
            <a:ext cx="7998840" cy="4332240"/>
          </a:xfrm>
          <a:prstGeom prst="rect">
            <a:avLst/>
          </a:prstGeom>
          <a:noFill/>
          <a:ln>
            <a:noFill/>
          </a:ln>
        </p:spPr>
        <p:txBody>
          <a:bodyPr>
            <a:normAutofit fontScale="97000"/>
          </a:bodyPr>
          <a:lstStyle/>
          <a:p>
            <a:pPr marL="228600" indent="-228240">
              <a:lnSpc>
                <a:spcPct val="90000"/>
              </a:lnSpc>
              <a:spcBef>
                <a:spcPts val="1001"/>
              </a:spcBef>
              <a:buClr>
                <a:srgbClr val="FFFFFF"/>
              </a:buClr>
              <a:buFont typeface="Arial"/>
              <a:buChar char="•"/>
            </a:pPr>
            <a:r>
              <a:rPr lang="en-US" sz="2400" b="1" strike="noStrike" spc="-1">
                <a:solidFill>
                  <a:srgbClr val="FFFFFF"/>
                </a:solidFill>
                <a:latin typeface="Trebuchet MS"/>
              </a:rPr>
              <a:t>Tout est Objet en Java!</a:t>
            </a:r>
            <a:endParaRPr lang="en-US" sz="2400" b="0" strike="noStrike" spc="-1">
              <a:solidFill>
                <a:srgbClr val="FFFFFF"/>
              </a:solidFill>
              <a:latin typeface="Trebuchet MS"/>
            </a:endParaRPr>
          </a:p>
          <a:p>
            <a:pPr marL="228600" indent="-228240">
              <a:lnSpc>
                <a:spcPct val="90000"/>
              </a:lnSpc>
              <a:spcBef>
                <a:spcPts val="1001"/>
              </a:spcBef>
              <a:buClr>
                <a:srgbClr val="FFFFFF"/>
              </a:buClr>
              <a:buFont typeface="Arial"/>
              <a:buChar char="•"/>
            </a:pPr>
            <a:r>
              <a:rPr lang="en-US" sz="2400" b="1" strike="noStrike" spc="-1">
                <a:solidFill>
                  <a:srgbClr val="FFFFFF"/>
                </a:solidFill>
                <a:latin typeface="Trebuchet MS"/>
              </a:rPr>
              <a:t>C’est quoi un objet ?</a:t>
            </a:r>
            <a:endParaRPr lang="en-US" sz="24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1" strike="noStrike" spc="-1">
                <a:solidFill>
                  <a:srgbClr val="FFFFFF"/>
                </a:solidFill>
                <a:latin typeface="Trebuchet MS"/>
              </a:rPr>
              <a:t>Une instance d’une classe</a:t>
            </a:r>
            <a:endParaRPr lang="en-US" sz="20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1" strike="noStrike" spc="-1">
                <a:solidFill>
                  <a:srgbClr val="FFFFFF"/>
                </a:solidFill>
                <a:latin typeface="Trebuchet MS"/>
              </a:rPr>
              <a:t>C’est la représentation logique des objets du monde réel</a:t>
            </a:r>
            <a:endParaRPr lang="en-US" sz="20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1" strike="noStrike" spc="-1">
                <a:solidFill>
                  <a:srgbClr val="FFFFFF"/>
                </a:solidFill>
                <a:latin typeface="Trebuchet MS"/>
              </a:rPr>
              <a:t>C’est un objet spécifique avec des caractéristiques spécifiques</a:t>
            </a:r>
            <a:endParaRPr lang="en-US" sz="20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1" strike="noStrike" spc="-1">
                <a:solidFill>
                  <a:srgbClr val="FFFFFF"/>
                </a:solidFill>
                <a:latin typeface="Trebuchet MS"/>
              </a:rPr>
              <a:t>Par exemple : une voiture de marque Toyota –Corolla, de couleur Grise, numéro de chassis:CD021453</a:t>
            </a:r>
            <a:endParaRPr lang="en-US" sz="2000" b="0" strike="noStrike" spc="-1">
              <a:solidFill>
                <a:srgbClr val="FFFFFF"/>
              </a:solidFill>
              <a:latin typeface="Trebuchet MS"/>
            </a:endParaRPr>
          </a:p>
          <a:p>
            <a:pPr marL="228600" lvl="1" indent="-228240">
              <a:lnSpc>
                <a:spcPct val="90000"/>
              </a:lnSpc>
              <a:spcBef>
                <a:spcPts val="1001"/>
              </a:spcBef>
              <a:buClr>
                <a:srgbClr val="FFFFFF"/>
              </a:buClr>
              <a:buFont typeface="Arial"/>
              <a:buChar char="•"/>
            </a:pPr>
            <a:r>
              <a:rPr lang="en-US" sz="2400" b="1" strike="noStrike" spc="-1">
                <a:solidFill>
                  <a:srgbClr val="FFFFFF"/>
                </a:solidFill>
                <a:latin typeface="Trebuchet MS"/>
              </a:rPr>
              <a:t>Comment on obtient les objets ?</a:t>
            </a:r>
            <a:endParaRPr lang="en-US" sz="24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1" strike="noStrike" spc="-1">
                <a:solidFill>
                  <a:srgbClr val="FFFFFF"/>
                </a:solidFill>
                <a:latin typeface="Trebuchet MS"/>
              </a:rPr>
              <a:t>Les objets sont créés à partir d’une classe</a:t>
            </a:r>
            <a:endParaRPr lang="en-US" sz="20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1" strike="noStrike" spc="-1">
                <a:solidFill>
                  <a:srgbClr val="FFFFFF"/>
                </a:solidFill>
                <a:latin typeface="Trebuchet MS"/>
              </a:rPr>
              <a:t>La création d’un objet se fait par le mot clé new</a:t>
            </a:r>
            <a:endParaRPr lang="en-US" sz="20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1" strike="noStrike" spc="-1">
                <a:solidFill>
                  <a:srgbClr val="FFFFFF"/>
                </a:solidFill>
                <a:latin typeface="Trebuchet MS"/>
              </a:rPr>
              <a:t>En java, l’objet est manipulé par référence et non par valeur</a:t>
            </a:r>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31720" y="753120"/>
            <a:ext cx="6896160" cy="1080720"/>
          </a:xfrm>
          <a:prstGeom prst="rect">
            <a:avLst/>
          </a:prstGeom>
          <a:noFill/>
          <a:ln>
            <a:noFill/>
          </a:ln>
        </p:spPr>
        <p:txBody>
          <a:bodyPr anchor="ctr">
            <a:noAutofit/>
          </a:bodyPr>
          <a:lstStyle/>
          <a:p>
            <a:endParaRPr lang="en-US" sz="1800" b="0" strike="noStrike" spc="-1">
              <a:solidFill>
                <a:srgbClr val="FFFFFF"/>
              </a:solidFill>
              <a:latin typeface="Trebuchet MS"/>
            </a:endParaRPr>
          </a:p>
        </p:txBody>
      </p:sp>
      <p:sp>
        <p:nvSpPr>
          <p:cNvPr id="213" name="TextShape 2"/>
          <p:cNvSpPr txBox="1"/>
          <p:nvPr/>
        </p:nvSpPr>
        <p:spPr>
          <a:xfrm>
            <a:off x="533520" y="2336760"/>
            <a:ext cx="8214840" cy="4260240"/>
          </a:xfrm>
          <a:prstGeom prst="rect">
            <a:avLst/>
          </a:prstGeom>
          <a:noFill/>
          <a:ln>
            <a:noFill/>
          </a:ln>
        </p:spPr>
        <p:txBody>
          <a:bodyPr>
            <a:normAutofit fontScale="95500"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Création d’une Classe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Une classe c’est un moule d’objets, c’est un modèle par lequel on crée des objets.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Les modificateurs applicables sont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public</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private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Final : pour une classe non-héritable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abstract  : c’est une classe qui n’est pas définit explicitement, elle contient des méthodes abstraites. La classe ne peut pas être instanciée, mais héritée.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Syntaxe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Le modificateur suivi du mot clé « class » et le nom de la classe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public Class MaClasse{ 		</a:t>
            </a:r>
          </a:p>
          <a:p>
            <a:pPr marL="914400">
              <a:lnSpc>
                <a:spcPct val="90000"/>
              </a:lnSpc>
              <a:spcBef>
                <a:spcPts val="499"/>
              </a:spcBef>
            </a:pPr>
            <a:endParaRPr lang="en-US" sz="1800" b="0" strike="noStrike" spc="-1">
              <a:solidFill>
                <a:srgbClr val="FFFFFF"/>
              </a:solidFill>
              <a:latin typeface="Trebuchet MS"/>
            </a:endParaRPr>
          </a:p>
          <a:p>
            <a:pPr marL="914400">
              <a:lnSpc>
                <a:spcPct val="90000"/>
              </a:lnSpc>
              <a:spcBef>
                <a:spcPts val="499"/>
              </a:spcBef>
            </a:pPr>
            <a:r>
              <a:rPr lang="en-US" sz="1800" b="0" strike="noStrike" spc="-1">
                <a:solidFill>
                  <a:srgbClr val="FFFFFF"/>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15"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Composition d’une classe</a:t>
            </a: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Une classe contient des éléments qui peuvent être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Des attributs : variable typée ou objets qui décrivent la classe. Ce sont des objets nécessaires au fonctionnement de la classe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Des méthodes : opérations ou comportements.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17" name="TextShape 2"/>
          <p:cNvSpPr txBox="1"/>
          <p:nvPr/>
        </p:nvSpPr>
        <p:spPr>
          <a:xfrm>
            <a:off x="533520" y="2336760"/>
            <a:ext cx="6887160" cy="3598920"/>
          </a:xfrm>
          <a:prstGeom prst="rect">
            <a:avLst/>
          </a:prstGeom>
          <a:noFill/>
          <a:ln>
            <a:noFill/>
          </a:ln>
        </p:spPr>
        <p:txBody>
          <a:bodyPr>
            <a:normAutofit fontScale="88000"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attributs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Ce sont les caractéristiques d’une classe. Les attributs constituent les éléments d’une classe.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Déclaration</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Modificateur  type nomVariable</a:t>
            </a:r>
          </a:p>
          <a:p>
            <a:pPr marL="914400">
              <a:lnSpc>
                <a:spcPct val="90000"/>
              </a:lnSpc>
              <a:spcBef>
                <a:spcPts val="499"/>
              </a:spcBef>
            </a:pPr>
            <a:r>
              <a:rPr lang="en-US" sz="1800" b="0" strike="noStrike" spc="-1">
                <a:solidFill>
                  <a:srgbClr val="FFFFFF"/>
                </a:solidFill>
                <a:latin typeface="Trebuchet MS"/>
              </a:rPr>
              <a:t>public String nomUtilisateur;</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Types d’attributs</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Attributs de classe :  ce sont des attributs qui gardent la même valeur pour toutes les instances de la classe. Il est partagée entre tous les objets.</a:t>
            </a:r>
          </a:p>
          <a:p>
            <a:pPr marL="1600200" lvl="3" indent="-228240">
              <a:lnSpc>
                <a:spcPct val="90000"/>
              </a:lnSpc>
              <a:spcBef>
                <a:spcPts val="499"/>
              </a:spcBef>
              <a:buClr>
                <a:srgbClr val="FFFFFF"/>
              </a:buClr>
              <a:buFont typeface="Arial"/>
              <a:buChar char="•"/>
            </a:pPr>
            <a:r>
              <a:rPr lang="en-US" sz="1600" b="0" strike="noStrike" spc="-1">
                <a:solidFill>
                  <a:srgbClr val="FFFFFF"/>
                </a:solidFill>
                <a:latin typeface="Trebuchet MS"/>
              </a:rPr>
              <a:t>public static  String langueCommune;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Attributs d’instance : ce sont des attributs propres à un objet. Leur valeur est locale à l’objet.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19" name="TextShape 2"/>
          <p:cNvSpPr txBox="1"/>
          <p:nvPr/>
        </p:nvSpPr>
        <p:spPr>
          <a:xfrm>
            <a:off x="251640" y="1600200"/>
            <a:ext cx="8784720" cy="452556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méthodes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Ce sont les comportements ou les actions que peuvent effectuer les objets de cette classe.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Définition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Modificateurs typeDeRetour nomMethode(param1,param2,…){</a:t>
            </a:r>
          </a:p>
          <a:p>
            <a:pPr marL="1371600">
              <a:lnSpc>
                <a:spcPct val="90000"/>
              </a:lnSpc>
              <a:spcBef>
                <a:spcPts val="499"/>
              </a:spcBef>
            </a:pPr>
            <a:r>
              <a:rPr lang="en-US" sz="1600" b="0" strike="noStrike" spc="-1">
                <a:solidFill>
                  <a:srgbClr val="FFFFFF"/>
                </a:solidFill>
                <a:latin typeface="Trebuchet MS"/>
              </a:rPr>
              <a:t>//instructions de traitement</a:t>
            </a:r>
          </a:p>
          <a:p>
            <a:pPr marL="914400">
              <a:lnSpc>
                <a:spcPct val="90000"/>
              </a:lnSpc>
              <a:spcBef>
                <a:spcPts val="499"/>
              </a:spcBef>
            </a:pPr>
            <a:r>
              <a:rPr lang="en-US" sz="1800" b="0" strike="noStrike" spc="-1">
                <a:solidFill>
                  <a:srgbClr val="FFFFFF"/>
                </a:solidFill>
                <a:latin typeface="Trebuchet MS"/>
              </a:rPr>
              <a:t>}</a:t>
            </a:r>
          </a:p>
          <a:p>
            <a:pPr marL="914400">
              <a:lnSpc>
                <a:spcPct val="90000"/>
              </a:lnSpc>
              <a:spcBef>
                <a:spcPts val="499"/>
              </a:spcBef>
            </a:pPr>
            <a:r>
              <a:rPr lang="en-US" sz="1800" b="0" strike="noStrike" spc="-1">
                <a:solidFill>
                  <a:srgbClr val="FFFFFF"/>
                </a:solidFill>
                <a:latin typeface="Trebuchet MS"/>
              </a:rPr>
              <a:t>public static void nager(){  //instructions  }</a:t>
            </a:r>
          </a:p>
          <a:p>
            <a:pPr marL="914400">
              <a:lnSpc>
                <a:spcPct val="90000"/>
              </a:lnSpc>
              <a:spcBef>
                <a:spcPts val="499"/>
              </a:spcBef>
            </a:pPr>
            <a:r>
              <a:rPr lang="en-US" sz="1800" b="0" strike="noStrike" spc="-1">
                <a:solidFill>
                  <a:srgbClr val="FFFFFF"/>
                </a:solidFill>
                <a:latin typeface="Trebuchet MS"/>
              </a:rPr>
              <a:t>public boolean rouler(Double  vitesse){</a:t>
            </a:r>
          </a:p>
          <a:p>
            <a:pPr marL="914400">
              <a:lnSpc>
                <a:spcPct val="90000"/>
              </a:lnSpc>
              <a:spcBef>
                <a:spcPts val="499"/>
              </a:spcBef>
            </a:pPr>
            <a:r>
              <a:rPr lang="en-US" sz="1800" b="0" strike="noStrike" spc="-1">
                <a:solidFill>
                  <a:srgbClr val="FFFFFF"/>
                </a:solidFill>
                <a:latin typeface="Trebuchet MS"/>
              </a:rPr>
              <a:t>	//instructions</a:t>
            </a:r>
          </a:p>
          <a:p>
            <a:pPr marL="914400">
              <a:lnSpc>
                <a:spcPct val="90000"/>
              </a:lnSpc>
              <a:spcBef>
                <a:spcPts val="499"/>
              </a:spcBef>
            </a:pPr>
            <a:r>
              <a:rPr lang="en-US" sz="1800" b="0" strike="noStrike" spc="-1">
                <a:solidFill>
                  <a:srgbClr val="FFFFFF"/>
                </a:solidFill>
                <a:latin typeface="Trebuchet MS"/>
              </a:rPr>
              <a:t>	//statut est à true si la voiture roule, à false s’il y a une panne</a:t>
            </a:r>
          </a:p>
          <a:p>
            <a:pPr marL="914400">
              <a:lnSpc>
                <a:spcPct val="90000"/>
              </a:lnSpc>
              <a:spcBef>
                <a:spcPts val="499"/>
              </a:spcBef>
            </a:pPr>
            <a:r>
              <a:rPr lang="en-US" sz="1800" b="0" strike="noStrike" spc="-1">
                <a:solidFill>
                  <a:srgbClr val="FFFFFF"/>
                </a:solidFill>
                <a:latin typeface="Trebuchet MS"/>
              </a:rPr>
              <a:t>	return statut;</a:t>
            </a:r>
          </a:p>
          <a:p>
            <a:pPr marL="914400">
              <a:lnSpc>
                <a:spcPct val="90000"/>
              </a:lnSpc>
              <a:spcBef>
                <a:spcPts val="499"/>
              </a:spcBef>
            </a:pPr>
            <a:r>
              <a:rPr lang="en-US" sz="1800" b="0" strike="noStrike" spc="-1">
                <a:solidFill>
                  <a:srgbClr val="FFFFFF"/>
                </a:solidFill>
                <a:latin typeface="Trebuchet MS"/>
              </a:rPr>
              <a:t>}</a:t>
            </a:r>
          </a:p>
          <a:p>
            <a:endParaRPr lang="en-US" sz="18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38840" y="622440"/>
            <a:ext cx="6896160" cy="78984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21" name="TextShape 2"/>
          <p:cNvSpPr txBox="1"/>
          <p:nvPr/>
        </p:nvSpPr>
        <p:spPr>
          <a:xfrm>
            <a:off x="-55080" y="1412640"/>
            <a:ext cx="8762760" cy="49291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modificateurs possibles</a:t>
            </a:r>
          </a:p>
          <a:p>
            <a:pPr>
              <a:lnSpc>
                <a:spcPct val="90000"/>
              </a:lnSpc>
              <a:spcBef>
                <a:spcPts val="1001"/>
              </a:spcBef>
            </a:pPr>
            <a:endParaRPr lang="en-US" sz="2400" b="0" strike="noStrike" spc="-1">
              <a:solidFill>
                <a:srgbClr val="FFFFFF"/>
              </a:solidFill>
              <a:latin typeface="Trebuchet MS"/>
            </a:endParaRPr>
          </a:p>
        </p:txBody>
      </p:sp>
      <p:pic>
        <p:nvPicPr>
          <p:cNvPr id="222" name="Picture 2"/>
          <p:cNvPicPr/>
          <p:nvPr/>
        </p:nvPicPr>
        <p:blipFill>
          <a:blip r:embed="rId2"/>
          <a:stretch/>
        </p:blipFill>
        <p:spPr>
          <a:xfrm>
            <a:off x="-39600" y="1989000"/>
            <a:ext cx="9219960" cy="4638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24" name="TextShape 2"/>
          <p:cNvSpPr txBox="1"/>
          <p:nvPr/>
        </p:nvSpPr>
        <p:spPr>
          <a:xfrm>
            <a:off x="533520" y="2336760"/>
            <a:ext cx="8142840" cy="4980240"/>
          </a:xfrm>
          <a:prstGeom prst="rect">
            <a:avLst/>
          </a:prstGeom>
          <a:noFill/>
          <a:ln>
            <a:noFill/>
          </a:ln>
        </p:spPr>
        <p:txBody>
          <a:bodyPr>
            <a:normAutofit/>
          </a:bodyPr>
          <a:lstStyle/>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Signature d’une méthode</a:t>
            </a:r>
          </a:p>
          <a:p>
            <a:pPr marL="457200">
              <a:lnSpc>
                <a:spcPct val="90000"/>
              </a:lnSpc>
              <a:spcBef>
                <a:spcPts val="499"/>
              </a:spcBef>
            </a:pPr>
            <a:endParaRPr lang="en-US" sz="2000" b="0" strike="noStrike" spc="-1">
              <a:solidFill>
                <a:srgbClr val="FFFFFF"/>
              </a:solidFill>
              <a:latin typeface="Trebuchet MS"/>
            </a:endParaRPr>
          </a:p>
          <a:p>
            <a:pPr marL="457200">
              <a:lnSpc>
                <a:spcPct val="90000"/>
              </a:lnSpc>
              <a:spcBef>
                <a:spcPts val="499"/>
              </a:spcBef>
            </a:pPr>
            <a:endParaRPr lang="en-US" sz="2000" b="0" strike="noStrike" spc="-1">
              <a:solidFill>
                <a:srgbClr val="FFFFFF"/>
              </a:solidFill>
              <a:latin typeface="Trebuchet MS"/>
            </a:endParaRPr>
          </a:p>
          <a:p>
            <a:pPr marL="457200">
              <a:lnSpc>
                <a:spcPct val="90000"/>
              </a:lnSpc>
              <a:spcBef>
                <a:spcPts val="499"/>
              </a:spcBef>
            </a:pPr>
            <a:endParaRPr lang="en-US" sz="2000" b="0" strike="noStrike" spc="-1">
              <a:solidFill>
                <a:srgbClr val="FFFFFF"/>
              </a:solidFill>
              <a:latin typeface="Trebuchet MS"/>
            </a:endParaRPr>
          </a:p>
          <a:p>
            <a:pPr marL="457200">
              <a:lnSpc>
                <a:spcPct val="90000"/>
              </a:lnSpc>
              <a:spcBef>
                <a:spcPts val="499"/>
              </a:spcBef>
            </a:pPr>
            <a:endParaRPr lang="en-US" sz="2000" b="0" strike="noStrike" spc="-1">
              <a:solidFill>
                <a:srgbClr val="FFFFFF"/>
              </a:solidFill>
              <a:latin typeface="Trebuchet MS"/>
            </a:endParaRP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Les paramètres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Pas de paramètres par défaut</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Le passage se fait par valeur: la méthode fait la copie de la variable localement. Le changement effectué sur un objet passé en paramètre n’aura lieu que localement!! La modificateur ne peut ainsi intervenir que par des méthodes prévues par la classe passée en paramètres, sinon pour les types primitifs, la modification ne peut s’effectuer.</a:t>
            </a:r>
          </a:p>
        </p:txBody>
      </p:sp>
      <p:pic>
        <p:nvPicPr>
          <p:cNvPr id="225" name="Image 3"/>
          <p:cNvPicPr/>
          <p:nvPr/>
        </p:nvPicPr>
        <p:blipFill>
          <a:blip r:embed="rId2"/>
          <a:srcRect b="59817"/>
          <a:stretch/>
        </p:blipFill>
        <p:spPr>
          <a:xfrm>
            <a:off x="1475640" y="2709000"/>
            <a:ext cx="6192360" cy="1367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11" name="TextShape 2"/>
          <p:cNvSpPr txBox="1"/>
          <p:nvPr/>
        </p:nvSpPr>
        <p:spPr>
          <a:xfrm>
            <a:off x="533520" y="2336760"/>
            <a:ext cx="6887160" cy="3598920"/>
          </a:xfrm>
          <a:prstGeom prst="rect">
            <a:avLst/>
          </a:prstGeom>
          <a:noFill/>
          <a:ln>
            <a:noFill/>
          </a:ln>
        </p:spPr>
        <p:txBody>
          <a:bodyPr>
            <a:normAutofit fontScale="96500"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Ramasse Miettes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est un sous-système informatique de gestion automatique de la mémoire. Il est responsable du recyclage de la mémoire préalablement allouée puis inutilisée.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l'instance d'une classe est créée explicitement par le code du développeur et est détruite automatiquement par le ramasse-miettes.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principe de base de la récupération automatique de la mémoire est assez simple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déterminer quels objets ne peuvent plus être utilisés par le programme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récupérer l'espace utilisé par ces objets.</a:t>
            </a:r>
          </a:p>
          <a:p>
            <a:endParaRPr lang="en-US" sz="18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27" name="TextShape 2"/>
          <p:cNvSpPr txBox="1"/>
          <p:nvPr/>
        </p:nvSpPr>
        <p:spPr>
          <a:xfrm>
            <a:off x="533520" y="2336760"/>
            <a:ext cx="6887160" cy="3598920"/>
          </a:xfrm>
          <a:prstGeom prst="rect">
            <a:avLst/>
          </a:prstGeom>
          <a:noFill/>
          <a:ln>
            <a:noFill/>
          </a:ln>
        </p:spPr>
        <p:txBody>
          <a:bodyPr>
            <a:normAutofit fontScale="92500" lnSpcReduction="20000"/>
          </a:bodyPr>
          <a:lstStyle/>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Méthodes spéciales:</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Les Constructeurs</a:t>
            </a:r>
          </a:p>
          <a:p>
            <a:pPr marL="914400">
              <a:lnSpc>
                <a:spcPct val="90000"/>
              </a:lnSpc>
              <a:spcBef>
                <a:spcPts val="499"/>
              </a:spcBef>
            </a:pPr>
            <a:r>
              <a:rPr lang="en-US" sz="1800" b="0" strike="noStrike" spc="-1">
                <a:solidFill>
                  <a:srgbClr val="FFFFFF"/>
                </a:solidFill>
                <a:latin typeface="Trebuchet MS"/>
              </a:rPr>
              <a:t>Pour construire un objet, il y a une méthode prévue dans la classe pour initialiser tous les éléments de la classe pour un nouvel objet. Elle est invoquée lors de la création. Cette méthode c’est le constructeur. Sa définition est facultative.</a:t>
            </a:r>
          </a:p>
          <a:p>
            <a:pPr marL="914400">
              <a:lnSpc>
                <a:spcPct val="90000"/>
              </a:lnSpc>
              <a:spcBef>
                <a:spcPts val="499"/>
              </a:spcBef>
            </a:pPr>
            <a:r>
              <a:rPr lang="en-US" sz="1800" b="0" strike="noStrike" spc="-1">
                <a:solidFill>
                  <a:srgbClr val="FFFFFF"/>
                </a:solidFill>
                <a:latin typeface="Trebuchet MS"/>
              </a:rPr>
              <a:t>Déclaration : </a:t>
            </a:r>
          </a:p>
          <a:p>
            <a:pPr marL="914400">
              <a:lnSpc>
                <a:spcPct val="90000"/>
              </a:lnSpc>
              <a:spcBef>
                <a:spcPts val="499"/>
              </a:spcBef>
            </a:pPr>
            <a:r>
              <a:rPr lang="en-US" sz="1800" b="0" strike="noStrike" spc="-1">
                <a:solidFill>
                  <a:srgbClr val="FFFFFF"/>
                </a:solidFill>
                <a:latin typeface="Trebuchet MS"/>
              </a:rPr>
              <a:t>public nomClasse(params){ </a:t>
            </a:r>
          </a:p>
          <a:p>
            <a:pPr marL="914400">
              <a:lnSpc>
                <a:spcPct val="90000"/>
              </a:lnSpc>
              <a:spcBef>
                <a:spcPts val="499"/>
              </a:spcBef>
            </a:pPr>
            <a:r>
              <a:rPr lang="en-US" sz="1800" b="0" strike="noStrike" spc="-1">
                <a:solidFill>
                  <a:srgbClr val="FFFFFF"/>
                </a:solidFill>
                <a:latin typeface="Trebuchet MS"/>
              </a:rPr>
              <a:t>	//initialisations</a:t>
            </a:r>
          </a:p>
          <a:p>
            <a:pPr marL="914400">
              <a:lnSpc>
                <a:spcPct val="90000"/>
              </a:lnSpc>
              <a:spcBef>
                <a:spcPts val="499"/>
              </a:spcBef>
            </a:pPr>
            <a:r>
              <a:rPr lang="en-US" sz="1800" b="0" strike="noStrike" spc="-1">
                <a:solidFill>
                  <a:srgbClr val="FFFFFF"/>
                </a:solidFill>
                <a:latin typeface="Trebuchet MS"/>
              </a:rPr>
              <a:t>}</a:t>
            </a:r>
          </a:p>
          <a:p>
            <a:pPr marL="914400">
              <a:lnSpc>
                <a:spcPct val="90000"/>
              </a:lnSpc>
              <a:spcBef>
                <a:spcPts val="499"/>
              </a:spcBef>
            </a:pPr>
            <a:r>
              <a:rPr lang="en-US" sz="1800" b="0" strike="noStrike" spc="-1">
                <a:solidFill>
                  <a:srgbClr val="FFFFFF"/>
                </a:solidFill>
                <a:latin typeface="Trebuchet MS"/>
              </a:rPr>
              <a:t>Les parametres ne sont pas obligatoires.</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il existe aussi ce que l’on appelle destructeur : finalize();</a:t>
            </a:r>
          </a:p>
          <a:p>
            <a:pPr marL="914400">
              <a:lnSpc>
                <a:spcPct val="90000"/>
              </a:lnSpc>
              <a:spcBef>
                <a:spcPts val="499"/>
              </a:spcBef>
            </a:pPr>
            <a:r>
              <a:rPr lang="en-US" sz="1800" b="0" strike="noStrike" spc="-1">
                <a:solidFill>
                  <a:srgbClr val="FFFFFF"/>
                </a:solidFill>
                <a:latin typeface="Trebuchet MS"/>
              </a:rPr>
              <a:t>Cette méthode(à redéfinir) est exécuté lors de la libération de la mémoire par le garbage collector.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29" name="TextShape 2"/>
          <p:cNvSpPr txBox="1"/>
          <p:nvPr/>
        </p:nvSpPr>
        <p:spPr>
          <a:xfrm>
            <a:off x="533520" y="2336760"/>
            <a:ext cx="6887160" cy="3598920"/>
          </a:xfrm>
          <a:prstGeom prst="rect">
            <a:avLst/>
          </a:prstGeom>
          <a:noFill/>
          <a:ln>
            <a:noFill/>
          </a:ln>
        </p:spPr>
        <p:txBody>
          <a:bodyPr>
            <a:noAutofit/>
          </a:bodyPr>
          <a:lstStyle/>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Les accesseurs (pour l’encapsulation) : les accesseurs permettent d’encapsuler les variables(attributs) d’instances. Ils donnent accès aux attributs et gèrent la façon dont on accède à ceux-ci.</a:t>
            </a:r>
          </a:p>
          <a:p>
            <a:pPr marL="1600200" lvl="3" indent="-228240">
              <a:lnSpc>
                <a:spcPct val="90000"/>
              </a:lnSpc>
              <a:spcBef>
                <a:spcPts val="499"/>
              </a:spcBef>
              <a:buClr>
                <a:srgbClr val="FFFFFF"/>
              </a:buClr>
              <a:buFont typeface="Arial"/>
              <a:buChar char="•"/>
            </a:pPr>
            <a:r>
              <a:rPr lang="en-US" sz="1600" b="0" strike="noStrike" spc="-1">
                <a:solidFill>
                  <a:srgbClr val="FFFFFF"/>
                </a:solidFill>
                <a:latin typeface="Trebuchet MS"/>
              </a:rPr>
              <a:t>Les accesseurs en lecture(getters) : précédé par get </a:t>
            </a:r>
          </a:p>
          <a:p>
            <a:pPr marL="2057400" lvl="4" indent="-228240">
              <a:lnSpc>
                <a:spcPct val="90000"/>
              </a:lnSpc>
              <a:spcBef>
                <a:spcPts val="499"/>
              </a:spcBef>
              <a:buClr>
                <a:srgbClr val="FFFFFF"/>
              </a:buClr>
              <a:buFont typeface="Arial"/>
              <a:buChar char="•"/>
            </a:pPr>
            <a:r>
              <a:rPr lang="en-US" sz="1600" b="0" strike="noStrike" spc="-1">
                <a:solidFill>
                  <a:srgbClr val="FFFFFF"/>
                </a:solidFill>
                <a:latin typeface="Trebuchet MS"/>
              </a:rPr>
              <a:t>getNomVariable();</a:t>
            </a:r>
          </a:p>
          <a:p>
            <a:pPr marL="1600200" lvl="3" indent="-228240">
              <a:lnSpc>
                <a:spcPct val="90000"/>
              </a:lnSpc>
              <a:spcBef>
                <a:spcPts val="499"/>
              </a:spcBef>
              <a:buClr>
                <a:srgbClr val="FFFFFF"/>
              </a:buClr>
              <a:buFont typeface="Arial"/>
              <a:buChar char="•"/>
            </a:pPr>
            <a:r>
              <a:rPr lang="en-US" sz="1600" b="0" strike="noStrike" spc="-1">
                <a:solidFill>
                  <a:srgbClr val="FFFFFF"/>
                </a:solidFill>
                <a:latin typeface="Trebuchet MS"/>
              </a:rPr>
              <a:t>Les accesseurs en écriture(setters) : précédé par set</a:t>
            </a:r>
          </a:p>
          <a:p>
            <a:pPr marL="2057400" lvl="4" indent="-228240">
              <a:lnSpc>
                <a:spcPct val="90000"/>
              </a:lnSpc>
              <a:spcBef>
                <a:spcPts val="499"/>
              </a:spcBef>
              <a:buClr>
                <a:srgbClr val="FFFFFF"/>
              </a:buClr>
              <a:buFont typeface="Arial"/>
              <a:buChar char="•"/>
            </a:pPr>
            <a:r>
              <a:rPr lang="en-US" sz="1600" b="0" strike="noStrike" spc="-1">
                <a:solidFill>
                  <a:srgbClr val="FFFFFF"/>
                </a:solidFill>
                <a:latin typeface="Trebuchet MS"/>
              </a:rPr>
              <a:t>setNomVariable(valeur);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31" name="TextShape 2"/>
          <p:cNvSpPr txBox="1"/>
          <p:nvPr/>
        </p:nvSpPr>
        <p:spPr>
          <a:xfrm>
            <a:off x="533520" y="2336760"/>
            <a:ext cx="6887160" cy="3598920"/>
          </a:xfrm>
          <a:prstGeom prst="rect">
            <a:avLst/>
          </a:prstGeom>
          <a:noFill/>
          <a:ln>
            <a:noFill/>
          </a:ln>
        </p:spPr>
        <p:txBody>
          <a:bodyPr>
            <a:normAutofit fontScale="92500" lnSpcReduction="2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Instancier une Classe : Créer un Objet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création d’un objet se fait par le mot clé new.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Lors de la création, on appelle un constructeur de la Classe concernée et on lui passe tous les paramètres requis.</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Personne p= new Personne(‘’Jean’’,15);</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Les objets fonctionnent par référence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Personne p=new Personne(‘’Alain’’,19); est différent de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Personne p1=new Personne(‘’Alain’’,19);</a:t>
            </a:r>
          </a:p>
          <a:p>
            <a:pPr marL="914400">
              <a:lnSpc>
                <a:spcPct val="90000"/>
              </a:lnSpc>
              <a:spcBef>
                <a:spcPts val="499"/>
              </a:spcBef>
            </a:pPr>
            <a:r>
              <a:rPr lang="en-US" sz="1800" b="0" strike="noStrike" spc="-1">
                <a:solidFill>
                  <a:srgbClr val="FFFFFF"/>
                </a:solidFill>
                <a:latin typeface="Trebuchet MS"/>
              </a:rPr>
              <a:t>Pour avoir des objets identiques, il faut pointer ces objets vers une même référence.</a:t>
            </a:r>
          </a:p>
          <a:p>
            <a:pPr marL="914400">
              <a:lnSpc>
                <a:spcPct val="90000"/>
              </a:lnSpc>
              <a:spcBef>
                <a:spcPts val="499"/>
              </a:spcBef>
            </a:pPr>
            <a:r>
              <a:rPr lang="en-US" sz="1800" b="0" strike="noStrike" spc="-1">
                <a:solidFill>
                  <a:srgbClr val="FFFFFF"/>
                </a:solidFill>
                <a:latin typeface="Trebuchet MS"/>
              </a:rPr>
              <a:t>Personne p1=p;</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mot clé(ou variable) this permet de référencer l’objet courant.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33" name="TextShape 2"/>
          <p:cNvSpPr txBox="1"/>
          <p:nvPr/>
        </p:nvSpPr>
        <p:spPr>
          <a:xfrm>
            <a:off x="533520" y="2336760"/>
            <a:ext cx="7638480" cy="4188240"/>
          </a:xfrm>
          <a:prstGeom prst="rect">
            <a:avLst/>
          </a:prstGeom>
          <a:noFill/>
          <a:ln>
            <a:noFill/>
          </a:ln>
        </p:spPr>
        <p:txBody>
          <a:bodyPr>
            <a:normAutofit fontScale="955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L’héritage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L'héritage est un mécanisme qui facilite la réutilisation du code et la gestion de son évolution. Elle définit une relation entre deux classes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une classe mère ou super classe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une classe fille ou sous-classe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Etant donné que la classe fille a accès à tous les éléments d’une classe mère, pour rendre particulier le comportement de la classe fille, on réécrit la méthode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On parle de surcharge  si la signature de la méthode est modifiée.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définition de l’héritage se fait par le mot clé: extends et le cronstructeur de la classe mère est faite en appelant super.</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class ClasseFille extends ClasseMere{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35" name="TextShape 2"/>
          <p:cNvSpPr txBox="1"/>
          <p:nvPr/>
        </p:nvSpPr>
        <p:spPr>
          <a:xfrm>
            <a:off x="533520" y="2336760"/>
            <a:ext cx="7926840" cy="4332240"/>
          </a:xfrm>
          <a:prstGeom prst="rect">
            <a:avLst/>
          </a:prstGeom>
          <a:noFill/>
          <a:ln>
            <a:noFill/>
          </a:ln>
        </p:spPr>
        <p:txBody>
          <a:bodyPr>
            <a:normAutofit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L’héritage multiple : les interfaces.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Une classe peut théoriquement hériter de plusieurs super classes au même moment grâce aux interfaces.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Une interface est un ensemble de constantes et de déclarations de méthodes(seulement les signatures) qui définit un standard auquel une classe doit répondre.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Définition</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public interface Vehicule{…}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Implémentation</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public class  Voiture implements Vehicule{}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Chaque classe qui implémente l’interface est obligée de définir explicitement les méthodes abstraites de l’inteface.</a:t>
            </a:r>
            <a:r>
              <a:t/>
            </a:r>
            <a:br/>
            <a:r>
              <a:t/>
            </a:r>
            <a:br/>
            <a:r>
              <a:rPr lang="en-US" sz="2000" b="0" strike="noStrike" spc="-1">
                <a:solidFill>
                  <a:srgbClr val="FFFFFF"/>
                </a:solidFill>
                <a:latin typeface="Trebuchet MS"/>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37" name="TextShape 2"/>
          <p:cNvSpPr txBox="1"/>
          <p:nvPr/>
        </p:nvSpPr>
        <p:spPr>
          <a:xfrm>
            <a:off x="533520" y="2336760"/>
            <a:ext cx="6887160" cy="359892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 polymorphisme, Héritage et surcharge des méthodes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polymorphisme veut dire que le même service, aussi appelé opération ou méthode, peut avoir un comportement différent selon les situations.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Il permet l’extensibilité du code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Implémentation</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Héritage : par la redéfinition (ou spécialisation) des méthodes</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Par la surcharge : définir plusieurs fois une même méthode avec des arguments différents.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Bases de Java</a:t>
            </a:r>
          </a:p>
        </p:txBody>
      </p:sp>
      <p:sp>
        <p:nvSpPr>
          <p:cNvPr id="239"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Implémentation de la notion de polymorphisme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Surcharge : </a:t>
            </a:r>
          </a:p>
          <a:p>
            <a:pPr marL="457200">
              <a:lnSpc>
                <a:spcPct val="90000"/>
              </a:lnSpc>
              <a:spcBef>
                <a:spcPts val="499"/>
              </a:spcBef>
            </a:pPr>
            <a:r>
              <a:rPr lang="en-US" sz="2000" b="0" strike="noStrike" spc="-1">
                <a:solidFill>
                  <a:srgbClr val="FFFFFF"/>
                </a:solidFill>
                <a:latin typeface="Trebuchet MS"/>
              </a:rPr>
              <a:t>public void afficher(String nomAgent, int ageAgent){</a:t>
            </a:r>
          </a:p>
          <a:p>
            <a:pPr marL="457200">
              <a:lnSpc>
                <a:spcPct val="90000"/>
              </a:lnSpc>
              <a:spcBef>
                <a:spcPts val="499"/>
              </a:spcBef>
            </a:pPr>
            <a:r>
              <a:rPr lang="en-US" sz="2000" b="0" strike="noStrike" spc="-1">
                <a:solidFill>
                  <a:srgbClr val="FFFFFF"/>
                </a:solidFill>
                <a:latin typeface="Trebuchet MS"/>
              </a:rPr>
              <a:t>	//code </a:t>
            </a:r>
          </a:p>
          <a:p>
            <a:pPr marL="457200">
              <a:lnSpc>
                <a:spcPct val="90000"/>
              </a:lnSpc>
              <a:spcBef>
                <a:spcPts val="499"/>
              </a:spcBef>
            </a:pPr>
            <a:r>
              <a:rPr lang="en-US" sz="2000" b="0" strike="noStrike" spc="-1">
                <a:solidFill>
                  <a:srgbClr val="FFFFFF"/>
                </a:solidFill>
                <a:latin typeface="Trebuchet MS"/>
              </a:rPr>
              <a:t>}</a:t>
            </a:r>
          </a:p>
          <a:p>
            <a:pPr marL="457200">
              <a:lnSpc>
                <a:spcPct val="90000"/>
              </a:lnSpc>
              <a:spcBef>
                <a:spcPts val="499"/>
              </a:spcBef>
            </a:pPr>
            <a:r>
              <a:rPr lang="en-US" sz="2000" b="0" strike="noStrike" spc="-1">
                <a:solidFill>
                  <a:srgbClr val="FFFFFF"/>
                </a:solidFill>
                <a:latin typeface="Trebuchet MS"/>
              </a:rPr>
              <a:t>public void afficher(String nomAgent){</a:t>
            </a:r>
          </a:p>
          <a:p>
            <a:pPr marL="457200">
              <a:lnSpc>
                <a:spcPct val="90000"/>
              </a:lnSpc>
              <a:spcBef>
                <a:spcPts val="499"/>
              </a:spcBef>
            </a:pPr>
            <a:r>
              <a:rPr lang="en-US" sz="2000" b="0" strike="noStrike" spc="-1">
                <a:solidFill>
                  <a:srgbClr val="FFFFFF"/>
                </a:solidFill>
                <a:latin typeface="Trebuchet MS"/>
              </a:rPr>
              <a:t>	//code</a:t>
            </a:r>
          </a:p>
          <a:p>
            <a:pPr marL="457200">
              <a:lnSpc>
                <a:spcPct val="90000"/>
              </a:lnSpc>
              <a:spcBef>
                <a:spcPts val="499"/>
              </a:spcBef>
            </a:pPr>
            <a:r>
              <a:rPr lang="en-US" sz="2000" b="0" strike="noStrike" spc="-1">
                <a:solidFill>
                  <a:srgbClr val="FFFFFF"/>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41" name="TextShape 2"/>
          <p:cNvSpPr txBox="1"/>
          <p:nvPr/>
        </p:nvSpPr>
        <p:spPr>
          <a:xfrm>
            <a:off x="533520" y="2336760"/>
            <a:ext cx="6887160" cy="3598920"/>
          </a:xfrm>
          <a:prstGeom prst="rect">
            <a:avLst/>
          </a:prstGeom>
          <a:noFill/>
          <a:ln>
            <a:noFill/>
          </a:ln>
        </p:spPr>
        <p:txBody>
          <a:bodyPr>
            <a:normAutofit fontScale="82500" lnSpcReduction="2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Héritage : Redéfinition</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Classe mère : </a:t>
            </a:r>
          </a:p>
          <a:p>
            <a:pPr marL="457200">
              <a:lnSpc>
                <a:spcPct val="90000"/>
              </a:lnSpc>
              <a:spcBef>
                <a:spcPts val="499"/>
              </a:spcBef>
            </a:pPr>
            <a:r>
              <a:rPr lang="en-US" sz="2000" b="0" strike="noStrike" spc="-1">
                <a:solidFill>
                  <a:srgbClr val="FFFFFF"/>
                </a:solidFill>
                <a:latin typeface="Trebuchet MS"/>
              </a:rPr>
              <a:t>public class Personne{</a:t>
            </a:r>
          </a:p>
          <a:p>
            <a:pPr marL="457200">
              <a:lnSpc>
                <a:spcPct val="90000"/>
              </a:lnSpc>
              <a:spcBef>
                <a:spcPts val="499"/>
              </a:spcBef>
            </a:pPr>
            <a:r>
              <a:rPr lang="en-US" sz="2000" b="0" strike="noStrike" spc="-1">
                <a:solidFill>
                  <a:srgbClr val="FFFFFF"/>
                </a:solidFill>
                <a:latin typeface="Trebuchet MS"/>
              </a:rPr>
              <a:t>	private void afficher(String nom,int age){</a:t>
            </a:r>
          </a:p>
          <a:p>
            <a:pPr marL="457200">
              <a:lnSpc>
                <a:spcPct val="90000"/>
              </a:lnSpc>
              <a:spcBef>
                <a:spcPts val="499"/>
              </a:spcBef>
            </a:pPr>
            <a:r>
              <a:rPr lang="en-US" sz="2000" b="0" strike="noStrike" spc="-1">
                <a:solidFill>
                  <a:srgbClr val="FFFFFF"/>
                </a:solidFill>
                <a:latin typeface="Trebuchet MS"/>
              </a:rPr>
              <a:t>		System.out.println(‘’nom et Age’’+nom+’’-’’+age;</a:t>
            </a:r>
          </a:p>
          <a:p>
            <a:pPr marL="457200">
              <a:lnSpc>
                <a:spcPct val="90000"/>
              </a:lnSpc>
              <a:spcBef>
                <a:spcPts val="499"/>
              </a:spcBef>
            </a:pPr>
            <a:r>
              <a:rPr lang="en-US" sz="2000" b="0" strike="noStrike" spc="-1">
                <a:solidFill>
                  <a:srgbClr val="FFFFFF"/>
                </a:solidFill>
                <a:latin typeface="Trebuchet MS"/>
              </a:rPr>
              <a:t>	}</a:t>
            </a:r>
          </a:p>
          <a:p>
            <a:pPr marL="457200">
              <a:lnSpc>
                <a:spcPct val="90000"/>
              </a:lnSpc>
              <a:spcBef>
                <a:spcPts val="499"/>
              </a:spcBef>
            </a:pPr>
            <a:r>
              <a:rPr lang="en-US" sz="2000" b="0" strike="noStrike" spc="-1">
                <a:solidFill>
                  <a:srgbClr val="FFFFFF"/>
                </a:solidFill>
                <a:latin typeface="Trebuchet MS"/>
              </a:rPr>
              <a: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Classe fille</a:t>
            </a:r>
          </a:p>
          <a:p>
            <a:pPr marL="457200">
              <a:lnSpc>
                <a:spcPct val="90000"/>
              </a:lnSpc>
              <a:spcBef>
                <a:spcPts val="499"/>
              </a:spcBef>
            </a:pPr>
            <a:r>
              <a:rPr lang="en-US" sz="2000" b="0" strike="noStrike" spc="-1">
                <a:solidFill>
                  <a:srgbClr val="FFFFFF"/>
                </a:solidFill>
                <a:latin typeface="Trebuchet MS"/>
              </a:rPr>
              <a:t>public class Agent extends Personne{</a:t>
            </a:r>
          </a:p>
          <a:p>
            <a:pPr marL="457200">
              <a:lnSpc>
                <a:spcPct val="90000"/>
              </a:lnSpc>
              <a:spcBef>
                <a:spcPts val="499"/>
              </a:spcBef>
            </a:pPr>
            <a:r>
              <a:rPr lang="en-US" sz="2000" b="0" strike="noStrike" spc="-1">
                <a:solidFill>
                  <a:srgbClr val="FFFFFF"/>
                </a:solidFill>
                <a:latin typeface="Trebuchet MS"/>
              </a:rPr>
              <a:t>	@override</a:t>
            </a:r>
          </a:p>
          <a:p>
            <a:pPr marL="457200">
              <a:lnSpc>
                <a:spcPct val="90000"/>
              </a:lnSpc>
              <a:spcBef>
                <a:spcPts val="499"/>
              </a:spcBef>
            </a:pPr>
            <a:r>
              <a:rPr lang="en-US" sz="2000" b="0" strike="noStrike" spc="-1">
                <a:solidFill>
                  <a:srgbClr val="FFFFFF"/>
                </a:solidFill>
                <a:latin typeface="Trebuchet MS"/>
              </a:rPr>
              <a:t>	private void afficher(String nom,int age){</a:t>
            </a:r>
          </a:p>
          <a:p>
            <a:pPr marL="457200">
              <a:lnSpc>
                <a:spcPct val="90000"/>
              </a:lnSpc>
              <a:spcBef>
                <a:spcPts val="499"/>
              </a:spcBef>
            </a:pPr>
            <a:r>
              <a:rPr lang="en-US" sz="2000" b="0" strike="noStrike" spc="-1">
                <a:solidFill>
                  <a:srgbClr val="FFFFFF"/>
                </a:solidFill>
                <a:latin typeface="Trebuchet MS"/>
              </a:rPr>
              <a:t>		System.out.println(‘’nom’’+nom+ ’’age’’+age;</a:t>
            </a:r>
          </a:p>
          <a:p>
            <a:pPr marL="457200">
              <a:lnSpc>
                <a:spcPct val="90000"/>
              </a:lnSpc>
              <a:spcBef>
                <a:spcPts val="499"/>
              </a:spcBef>
            </a:pPr>
            <a:r>
              <a:rPr lang="en-US" sz="2000" b="0" strike="noStrike" spc="-1">
                <a:solidFill>
                  <a:srgbClr val="FFFFFF"/>
                </a:solidFill>
                <a:latin typeface="Trebuchet MS"/>
              </a:rPr>
              <a:t>	}</a:t>
            </a:r>
          </a:p>
          <a:p>
            <a:pPr marL="457200">
              <a:lnSpc>
                <a:spcPct val="90000"/>
              </a:lnSpc>
              <a:spcBef>
                <a:spcPts val="499"/>
              </a:spcBef>
            </a:pPr>
            <a:r>
              <a:rPr lang="en-US" sz="2000" b="0" strike="noStrike" spc="-1">
                <a:solidFill>
                  <a:srgbClr val="FFFFFF"/>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43" name="TextShape 2"/>
          <p:cNvSpPr txBox="1"/>
          <p:nvPr/>
        </p:nvSpPr>
        <p:spPr>
          <a:xfrm>
            <a:off x="533520" y="2336760"/>
            <a:ext cx="6887160" cy="3598920"/>
          </a:xfrm>
          <a:prstGeom prst="rect">
            <a:avLst/>
          </a:prstGeom>
          <a:noFill/>
          <a:ln>
            <a:noFill/>
          </a:ln>
        </p:spPr>
        <p:txBody>
          <a:bodyPr>
            <a:normAutofit fontScale="91000" lnSpcReduction="1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packages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package est un regroupement des classes du même domaine.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Déclaration</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package nomPackage;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Ex : package accesBDD; package affichage;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Utilisation</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L’utilisation se fait par le mot clé : import</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Ex : import accesBDD.*; //importe toutes les classes du package accesBDD.</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import accesBDD.NomClasse; //importe explicitement la //classe concernée seulement.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Les Collisions dans l’utilisation des classes des packages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45" name="TextShape 2"/>
          <p:cNvSpPr txBox="1"/>
          <p:nvPr/>
        </p:nvSpPr>
        <p:spPr>
          <a:xfrm>
            <a:off x="533520" y="2336760"/>
            <a:ext cx="8358840" cy="404424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classes abstraites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C’est une classe qui contient des méthodes abstraites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Une méthode abstraite est une méthode qui ne contient pas de corps, elle a seulement une signature et un point virgule à la fin.</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méthode abstraite se déclare avec le mot clé « abstract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Une classe abstraite ne peut jamais être instanciée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Les classes abstraites permettent de définir des fonctionnalités et des comportements devrant être obligatoirement implémentées par les sous-classes.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Se présente sous forme de contrat garantissant la présence de toutes les fonctionnalités ou comportements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13" name="TextShape 2"/>
          <p:cNvSpPr txBox="1"/>
          <p:nvPr/>
        </p:nvSpPr>
        <p:spPr>
          <a:xfrm>
            <a:off x="533520" y="2336760"/>
            <a:ext cx="6887160" cy="359892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JRE(Java Runtime Environment)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est une famille de logiciels qui permet l'exécution des programmes écrits en langage de programmation Java, sur différentes plateformes informatiques.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JRE est composé de l'API Java et de la JVM.</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JRE fournit les exigences minimales pour l'exécution d'une application Java; il se compose de la machine virtuelle Java (JVM), des classes de base, et les fichiers de support.</a:t>
            </a:r>
          </a:p>
          <a:p>
            <a:pPr>
              <a:lnSpc>
                <a:spcPct val="90000"/>
              </a:lnSpc>
              <a:spcBef>
                <a:spcPts val="1001"/>
              </a:spcBef>
            </a:pPr>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47"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Les classes abstraites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A la différence des interfaces qui ne contiennent que les signatures des méthodes, les classes abstraites permettent de définir certaines méthodes et associer les attributs à la classe.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 les classes ne peuvent pas être instanciées. Elles peuvent seulement être héritées.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Définition :</a:t>
            </a:r>
          </a:p>
          <a:p>
            <a:pPr marL="1143000" lvl="2" indent="-228240">
              <a:lnSpc>
                <a:spcPct val="90000"/>
              </a:lnSpc>
              <a:spcBef>
                <a:spcPts val="499"/>
              </a:spcBef>
              <a:buClr>
                <a:srgbClr val="FFFFFF"/>
              </a:buClr>
              <a:buFont typeface="Arial"/>
              <a:buChar char="•"/>
            </a:pPr>
            <a:r>
              <a:rPr lang="en-US" sz="1800" b="1" strike="noStrike" spc="-1">
                <a:solidFill>
                  <a:srgbClr val="FFFFFF"/>
                </a:solidFill>
                <a:latin typeface="Trebuchet MS"/>
              </a:rPr>
              <a:t>Modificateur abstract class MaClasseAbstraite{….}</a:t>
            </a:r>
            <a:endParaRPr lang="en-US" sz="1800" b="0" strike="noStrike" spc="-1">
              <a:solidFill>
                <a:srgbClr val="FFFFFF"/>
              </a:solidFill>
              <a:latin typeface="Trebuchet MS"/>
            </a:endParaRP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Méthode abstraite : </a:t>
            </a:r>
          </a:p>
          <a:p>
            <a:pPr marL="1600200" lvl="3" indent="-228240">
              <a:lnSpc>
                <a:spcPct val="90000"/>
              </a:lnSpc>
              <a:spcBef>
                <a:spcPts val="499"/>
              </a:spcBef>
              <a:buClr>
                <a:srgbClr val="FFFFFF"/>
              </a:buClr>
              <a:buFont typeface="Arial"/>
              <a:buChar char="•"/>
            </a:pPr>
            <a:r>
              <a:rPr lang="en-US" sz="1600" b="0" strike="noStrike" spc="-1">
                <a:solidFill>
                  <a:srgbClr val="FFFFFF"/>
                </a:solidFill>
                <a:latin typeface="Trebuchet MS"/>
              </a:rPr>
              <a:t>Modificateur abstract nomMethode(params){….}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49" name="TextShape 2"/>
          <p:cNvSpPr txBox="1"/>
          <p:nvPr/>
        </p:nvSpPr>
        <p:spPr>
          <a:xfrm>
            <a:off x="533520" y="2336760"/>
            <a:ext cx="7134480" cy="397224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Comment comparer deux objets ?</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L'opérateur == vérifie si deux objets sont identiques : il compare que les deux objets possèdent la même référence mémoire et sont donc en fait le même objet.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Deux objets identiques sont égaux mais deux objets égaux ne sont pas forcement identiques.</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méthode equals() vérifie l'égalité de deux objets : son rôle est de vérifier si deux instances sont sémantiquement équivalentes même si ce sont deux instances distinctes.</a:t>
            </a:r>
          </a:p>
          <a:p>
            <a:pPr>
              <a:lnSpc>
                <a:spcPct val="90000"/>
              </a:lnSpc>
              <a:spcBef>
                <a:spcPts val="1001"/>
              </a:spcBef>
            </a:pPr>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51" name="TextShape 2"/>
          <p:cNvSpPr txBox="1"/>
          <p:nvPr/>
        </p:nvSpPr>
        <p:spPr>
          <a:xfrm>
            <a:off x="533520" y="2336760"/>
            <a:ext cx="7350480" cy="3756240"/>
          </a:xfrm>
          <a:prstGeom prst="rect">
            <a:avLst/>
          </a:prstGeom>
          <a:noFill/>
          <a:ln>
            <a:noFill/>
          </a:ln>
        </p:spPr>
        <p:txBody>
          <a:bodyPr>
            <a:norm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Redéfinition de la méthode &lt;&lt;equals&gt;&gt; et &lt;&lt;hashcode&gt;&gt;</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classe Object possède deux méthodes qui sont relatives à l'identité des objets : equals() et hashCode().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méthode equals() permet de tester l'égalité de deux objets d'un point de vue sémantique.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equals() et hashcode() sont liées car deux objets qui sont égaux en utilisant la méthode equals() doivent obligatoirement avoir tous les deux la même valeur de retour lors de l'invocation de leur méthode hashCode().</a:t>
            </a:r>
          </a:p>
          <a:p>
            <a:endParaRPr lang="en-US" sz="20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53" name="TextShape 2"/>
          <p:cNvSpPr txBox="1"/>
          <p:nvPr/>
        </p:nvSpPr>
        <p:spPr>
          <a:xfrm>
            <a:off x="533520" y="2336760"/>
            <a:ext cx="7926840" cy="4188240"/>
          </a:xfrm>
          <a:prstGeom prst="rect">
            <a:avLst/>
          </a:prstGeom>
          <a:noFill/>
          <a:ln>
            <a:noFill/>
          </a:ln>
        </p:spPr>
        <p:txBody>
          <a:bodyPr>
            <a:normAutofit/>
          </a:bodyPr>
          <a:lstStyle/>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La redéfinition des méthodes equals() et hashcode() doit respecter quelques contraintes qui sont précisées dans la documentation de la classe Object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Symétrie : pour deux références a et b, si a.equals(b) alors il faut obligatoirement que b.equals(a)</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Réflexivité : pour toute référence non null, a.equals(a) doit toujours renvoyer true</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Transitivité : si a.equals(b) et b.equals(c) alors a.equals(c)</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Consistance avec la méthode hashCode() : si deux objets sont égaux en invoquant la méthode equals() alors leur méthode hashCode() doit renvoyer la même valeur pour les deux objets</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Pour toute référence non null, a.equals(null) doit toujours renvoyer false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55" name="TextShape 2"/>
          <p:cNvSpPr txBox="1"/>
          <p:nvPr/>
        </p:nvSpPr>
        <p:spPr>
          <a:xfrm>
            <a:off x="533520" y="2336760"/>
            <a:ext cx="6887160" cy="3598920"/>
          </a:xfrm>
          <a:prstGeom prst="rect">
            <a:avLst/>
          </a:prstGeom>
          <a:noFill/>
          <a:ln>
            <a:noFill/>
          </a:ln>
        </p:spPr>
        <p:txBody>
          <a:bodyPr>
            <a:noAutofit/>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Implémentations par défaut dans la classe Object</a:t>
            </a:r>
          </a:p>
          <a:p>
            <a:pPr marL="457200">
              <a:lnSpc>
                <a:spcPct val="90000"/>
              </a:lnSpc>
              <a:spcBef>
                <a:spcPts val="499"/>
              </a:spcBef>
            </a:pPr>
            <a:r>
              <a:rPr lang="en-US" sz="2000" b="0" strike="noStrike" spc="-1">
                <a:solidFill>
                  <a:srgbClr val="FFFFFF"/>
                </a:solidFill>
                <a:latin typeface="Courier New"/>
              </a:rPr>
              <a:t>public boolean equals(Object obj) {</a:t>
            </a:r>
            <a:endParaRPr lang="en-US" sz="2000" b="0" strike="noStrike" spc="-1">
              <a:solidFill>
                <a:srgbClr val="FFFFFF"/>
              </a:solidFill>
              <a:latin typeface="Trebuchet MS"/>
            </a:endParaRPr>
          </a:p>
          <a:p>
            <a:pPr marL="457200">
              <a:lnSpc>
                <a:spcPct val="90000"/>
              </a:lnSpc>
              <a:spcBef>
                <a:spcPts val="499"/>
              </a:spcBef>
            </a:pPr>
            <a:r>
              <a:rPr lang="en-US" sz="2000" b="0" strike="noStrike" spc="-1">
                <a:solidFill>
                  <a:srgbClr val="FFFFFF"/>
                </a:solidFill>
                <a:latin typeface="Courier New"/>
              </a:rPr>
              <a:t>return (this == obj);</a:t>
            </a:r>
            <a:endParaRPr lang="en-US" sz="2000" b="0" strike="noStrike" spc="-1">
              <a:solidFill>
                <a:srgbClr val="FFFFFF"/>
              </a:solidFill>
              <a:latin typeface="Trebuchet MS"/>
            </a:endParaRPr>
          </a:p>
          <a:p>
            <a:pPr marL="457200">
              <a:lnSpc>
                <a:spcPct val="90000"/>
              </a:lnSpc>
              <a:spcBef>
                <a:spcPts val="499"/>
              </a:spcBef>
            </a:pPr>
            <a:r>
              <a:rPr lang="en-US" sz="2000" b="0" strike="noStrike" spc="-1">
                <a:solidFill>
                  <a:srgbClr val="FFFFFF"/>
                </a:solidFill>
                <a:latin typeface="Courier New"/>
              </a:rPr>
              <a:t>}</a:t>
            </a:r>
            <a:endParaRPr lang="en-US" sz="2000" b="0" strike="noStrike" spc="-1">
              <a:solidFill>
                <a:srgbClr val="FFFFFF"/>
              </a:solidFill>
              <a:latin typeface="Trebuchet MS"/>
            </a:endParaRPr>
          </a:p>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Implémentation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531720" y="753120"/>
            <a:ext cx="6896160" cy="1080720"/>
          </a:xfrm>
          <a:prstGeom prst="rect">
            <a:avLst/>
          </a:prstGeom>
          <a:noFill/>
          <a:ln>
            <a:noFill/>
          </a:ln>
        </p:spPr>
        <p:txBody>
          <a:bodyPr anchor="ctr">
            <a:noAutofit/>
          </a:bodyPr>
          <a:lstStyle/>
          <a:p>
            <a:endParaRPr lang="en-US" sz="1800" b="0" strike="noStrike" spc="-1">
              <a:solidFill>
                <a:srgbClr val="FFFFFF"/>
              </a:solidFill>
              <a:latin typeface="Trebuchet MS"/>
            </a:endParaRPr>
          </a:p>
        </p:txBody>
      </p:sp>
      <p:sp>
        <p:nvSpPr>
          <p:cNvPr id="257" name="TextShape 2"/>
          <p:cNvSpPr txBox="1"/>
          <p:nvPr/>
        </p:nvSpPr>
        <p:spPr>
          <a:xfrm>
            <a:off x="533520" y="2336760"/>
            <a:ext cx="8214840" cy="4404240"/>
          </a:xfrm>
          <a:prstGeom prst="rect">
            <a:avLst/>
          </a:prstGeom>
          <a:noFill/>
          <a:ln>
            <a:noFill/>
          </a:ln>
        </p:spPr>
        <p:txBody>
          <a:bodyPr>
            <a:normAutofit fontScale="79000" lnSpcReduction="20000"/>
          </a:bodyPr>
          <a:lstStyle/>
          <a:p>
            <a:pPr>
              <a:lnSpc>
                <a:spcPct val="90000"/>
              </a:lnSpc>
              <a:spcBef>
                <a:spcPts val="1001"/>
              </a:spcBef>
            </a:pPr>
            <a:r>
              <a:rPr lang="en-US" sz="2300" b="0" strike="noStrike" spc="-1">
                <a:solidFill>
                  <a:srgbClr val="FFFFFF"/>
                </a:solidFill>
                <a:latin typeface="Courier New"/>
              </a:rPr>
              <a:t>public class Personne {</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private String nom;</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private String prenom;</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private long id;</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private int age;</a:t>
            </a:r>
            <a:endParaRPr lang="en-US" sz="2300" b="0" strike="noStrike" spc="-1">
              <a:solidFill>
                <a:srgbClr val="FFFFFF"/>
              </a:solidFill>
              <a:latin typeface="Trebuchet MS"/>
            </a:endParaRPr>
          </a:p>
          <a:p>
            <a:pPr>
              <a:lnSpc>
                <a:spcPct val="90000"/>
              </a:lnSpc>
              <a:spcBef>
                <a:spcPts val="1001"/>
              </a:spcBef>
            </a:pP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public Personne(String nom, String prenom, long id,int age) {</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super();</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this.nom = nom;</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this.prenom = prenom;</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this.id = id;</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this.age = age;</a:t>
            </a:r>
            <a:endParaRPr lang="en-US" sz="2300" b="0" strike="noStrike" spc="-1">
              <a:solidFill>
                <a:srgbClr val="FFFFFF"/>
              </a:solidFill>
              <a:latin typeface="Trebuchet MS"/>
            </a:endParaRPr>
          </a:p>
          <a:p>
            <a:pPr>
              <a:lnSpc>
                <a:spcPct val="90000"/>
              </a:lnSpc>
              <a:spcBef>
                <a:spcPts val="1001"/>
              </a:spcBef>
            </a:pPr>
            <a:r>
              <a:rPr lang="en-US" sz="2300" b="0" strike="noStrike" spc="-1">
                <a:solidFill>
                  <a:srgbClr val="FFFFFF"/>
                </a:solidFill>
                <a:latin typeface="Courier New"/>
              </a:rPr>
              <a:t>	}</a:t>
            </a:r>
            <a:endParaRPr lang="en-US" sz="2300" b="0" strike="noStrike" spc="-1">
              <a:solidFill>
                <a:srgbClr val="FFFFFF"/>
              </a:solidFill>
              <a:latin typeface="Trebuchet MS"/>
            </a:endParaRPr>
          </a:p>
          <a:p>
            <a:pPr>
              <a:lnSpc>
                <a:spcPct val="90000"/>
              </a:lnSpc>
              <a:spcBef>
                <a:spcPts val="1001"/>
              </a:spcBef>
            </a:pPr>
            <a:endParaRPr lang="en-US" sz="23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533520" y="475920"/>
            <a:ext cx="6896160" cy="1080720"/>
          </a:xfrm>
          <a:prstGeom prst="rect">
            <a:avLst/>
          </a:prstGeom>
          <a:noFill/>
          <a:ln>
            <a:noFill/>
          </a:ln>
        </p:spPr>
        <p:txBody>
          <a:bodyPr anchor="ctr">
            <a:noAutofit/>
          </a:bodyPr>
          <a:lstStyle/>
          <a:p>
            <a:endParaRPr lang="en-US" sz="1800" b="0" strike="noStrike" spc="-1">
              <a:solidFill>
                <a:srgbClr val="FFFFFF"/>
              </a:solidFill>
              <a:latin typeface="Trebuchet MS"/>
            </a:endParaRPr>
          </a:p>
        </p:txBody>
      </p:sp>
      <p:sp>
        <p:nvSpPr>
          <p:cNvPr id="259" name="TextShape 2"/>
          <p:cNvSpPr txBox="1"/>
          <p:nvPr/>
        </p:nvSpPr>
        <p:spPr>
          <a:xfrm>
            <a:off x="179640" y="1556640"/>
            <a:ext cx="8964000" cy="5400360"/>
          </a:xfrm>
          <a:prstGeom prst="rect">
            <a:avLst/>
          </a:prstGeom>
          <a:noFill/>
          <a:ln>
            <a:noFill/>
          </a:ln>
        </p:spPr>
        <p:txBody>
          <a:bodyPr>
            <a:normAutofit fontScale="66000" lnSpcReduction="20000"/>
          </a:bodyPr>
          <a:lstStyle/>
          <a:p>
            <a:pPr>
              <a:lnSpc>
                <a:spcPct val="90000"/>
              </a:lnSpc>
              <a:spcBef>
                <a:spcPts val="1001"/>
              </a:spcBef>
            </a:pPr>
            <a:r>
              <a:rPr lang="en-US" sz="2400" b="0" strike="noStrike" spc="-1">
                <a:solidFill>
                  <a:srgbClr val="FFFFFF"/>
                </a:solidFill>
                <a:latin typeface="Courier New"/>
              </a:rPr>
              <a:t>@Override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public boolean equals(Object obj) {</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(this == obj)return true;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(obj == null)return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(getClass() != obj.getClass())return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Personne other = (Personne) obj;</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(age != other.age)return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(id != other.id)return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(age != other.age)return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(nom == null) {</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(other.nom != null)return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 else if (!nom.equals(other.nom))return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(prenom == null) {</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if (other.prenom != null)return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 else if (!prenom.equals(other.prenom))return false;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return true;</a:t>
            </a: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Courier New"/>
              </a:rPr>
              <a:t>	}</a:t>
            </a:r>
            <a:endParaRPr lang="en-US" sz="24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531720" y="753120"/>
            <a:ext cx="6896160" cy="1080720"/>
          </a:xfrm>
          <a:prstGeom prst="rect">
            <a:avLst/>
          </a:prstGeom>
          <a:noFill/>
          <a:ln>
            <a:noFill/>
          </a:ln>
        </p:spPr>
        <p:txBody>
          <a:bodyPr anchor="ctr">
            <a:noAutofit/>
          </a:bodyPr>
          <a:lstStyle/>
          <a:p>
            <a:endParaRPr lang="en-US" sz="1800" b="0" strike="noStrike" spc="-1">
              <a:solidFill>
                <a:srgbClr val="FFFFFF"/>
              </a:solidFill>
              <a:latin typeface="Trebuchet MS"/>
            </a:endParaRPr>
          </a:p>
        </p:txBody>
      </p:sp>
      <p:sp>
        <p:nvSpPr>
          <p:cNvPr id="261" name="TextShape 2"/>
          <p:cNvSpPr txBox="1"/>
          <p:nvPr/>
        </p:nvSpPr>
        <p:spPr>
          <a:xfrm>
            <a:off x="251640" y="2336760"/>
            <a:ext cx="8892000" cy="4044240"/>
          </a:xfrm>
          <a:prstGeom prst="rect">
            <a:avLst/>
          </a:prstGeom>
          <a:noFill/>
          <a:ln>
            <a:noFill/>
          </a:ln>
        </p:spPr>
        <p:txBody>
          <a:bodyPr>
            <a:normAutofit fontScale="77500" lnSpcReduction="20000"/>
          </a:bodyPr>
          <a:lstStyle/>
          <a:p>
            <a:pPr>
              <a:lnSpc>
                <a:spcPct val="90000"/>
              </a:lnSpc>
              <a:spcBef>
                <a:spcPts val="1001"/>
              </a:spcBef>
            </a:pPr>
            <a:r>
              <a:rPr lang="en-US" sz="2400" b="0" strike="noStrike" spc="-1">
                <a:solidFill>
                  <a:srgbClr val="FFFFFF"/>
                </a:solidFill>
                <a:latin typeface="Trebuchet MS"/>
              </a:rPr>
              <a:t>@Override</a:t>
            </a:r>
          </a:p>
          <a:p>
            <a:pPr>
              <a:lnSpc>
                <a:spcPct val="90000"/>
              </a:lnSpc>
              <a:spcBef>
                <a:spcPts val="1001"/>
              </a:spcBef>
            </a:pPr>
            <a:r>
              <a:rPr lang="en-US" sz="2400" b="0" strike="noStrike" spc="-1">
                <a:solidFill>
                  <a:srgbClr val="FFFFFF"/>
                </a:solidFill>
                <a:latin typeface="Trebuchet MS"/>
              </a:rPr>
              <a:t>	public int hashCode() {</a:t>
            </a:r>
          </a:p>
          <a:p>
            <a:pPr>
              <a:lnSpc>
                <a:spcPct val="90000"/>
              </a:lnSpc>
              <a:spcBef>
                <a:spcPts val="1001"/>
              </a:spcBef>
            </a:pPr>
            <a:r>
              <a:rPr lang="en-US" sz="2400" b="0" strike="noStrike" spc="-1">
                <a:solidFill>
                  <a:srgbClr val="FFFFFF"/>
                </a:solidFill>
                <a:latin typeface="Trebuchet MS"/>
              </a:rPr>
              <a:t>		final int prime = 31;</a:t>
            </a:r>
          </a:p>
          <a:p>
            <a:pPr>
              <a:lnSpc>
                <a:spcPct val="90000"/>
              </a:lnSpc>
              <a:spcBef>
                <a:spcPts val="1001"/>
              </a:spcBef>
            </a:pPr>
            <a:r>
              <a:rPr lang="en-US" sz="2400" b="0" strike="noStrike" spc="-1">
                <a:solidFill>
                  <a:srgbClr val="FFFFFF"/>
                </a:solidFill>
                <a:latin typeface="Trebuchet MS"/>
              </a:rPr>
              <a:t>		int result = 1;</a:t>
            </a:r>
          </a:p>
          <a:p>
            <a:pPr>
              <a:lnSpc>
                <a:spcPct val="90000"/>
              </a:lnSpc>
              <a:spcBef>
                <a:spcPts val="1001"/>
              </a:spcBef>
            </a:pPr>
            <a:r>
              <a:rPr lang="en-US" sz="2400" b="0" strike="noStrike" spc="-1">
                <a:solidFill>
                  <a:srgbClr val="FFFFFF"/>
                </a:solidFill>
                <a:latin typeface="Trebuchet MS"/>
              </a:rPr>
              <a:t>		result = prime * result + (int)(age));</a:t>
            </a:r>
          </a:p>
          <a:p>
            <a:pPr>
              <a:lnSpc>
                <a:spcPct val="90000"/>
              </a:lnSpc>
              <a:spcBef>
                <a:spcPts val="1001"/>
              </a:spcBef>
            </a:pPr>
            <a:r>
              <a:rPr lang="en-US" sz="2400" b="0" strike="noStrike" spc="-1">
                <a:solidFill>
                  <a:srgbClr val="FFFFFF"/>
                </a:solidFill>
                <a:latin typeface="Trebuchet MS"/>
              </a:rPr>
              <a:t>		result = prime * result + (int) (id);</a:t>
            </a:r>
          </a:p>
          <a:p>
            <a:pPr>
              <a:lnSpc>
                <a:spcPct val="90000"/>
              </a:lnSpc>
              <a:spcBef>
                <a:spcPts val="1001"/>
              </a:spcBef>
            </a:pPr>
            <a:r>
              <a:rPr lang="en-US" sz="2400" b="0" strike="noStrike" spc="-1">
                <a:solidFill>
                  <a:srgbClr val="FFFFFF"/>
                </a:solidFill>
                <a:latin typeface="Trebuchet MS"/>
              </a:rPr>
              <a:t>		result = prime * result + ((nom == null) ? 0 : nom.hashCode());</a:t>
            </a:r>
          </a:p>
          <a:p>
            <a:pPr>
              <a:lnSpc>
                <a:spcPct val="90000"/>
              </a:lnSpc>
              <a:spcBef>
                <a:spcPts val="1001"/>
              </a:spcBef>
            </a:pPr>
            <a:r>
              <a:rPr lang="en-US" sz="2400" b="0" strike="noStrike" spc="-1">
                <a:solidFill>
                  <a:srgbClr val="FFFFFF"/>
                </a:solidFill>
                <a:latin typeface="Trebuchet MS"/>
              </a:rPr>
              <a:t>		result = prime * result + ((prenom == null) ? 0 : prenom.hashCode());</a:t>
            </a:r>
          </a:p>
          <a:p>
            <a:pPr>
              <a:lnSpc>
                <a:spcPct val="90000"/>
              </a:lnSpc>
              <a:spcBef>
                <a:spcPts val="1001"/>
              </a:spcBef>
            </a:pPr>
            <a:r>
              <a:rPr lang="en-US" sz="2400" b="0" strike="noStrike" spc="-1">
                <a:solidFill>
                  <a:srgbClr val="FFFFFF"/>
                </a:solidFill>
                <a:latin typeface="Trebuchet MS"/>
              </a:rPr>
              <a:t>		return result;</a:t>
            </a:r>
          </a:p>
          <a:p>
            <a:pPr>
              <a:lnSpc>
                <a:spcPct val="90000"/>
              </a:lnSpc>
              <a:spcBef>
                <a:spcPts val="1001"/>
              </a:spcBef>
            </a:pPr>
            <a:r>
              <a:rPr lang="en-US" sz="2400" b="0" strike="noStrike" spc="-1">
                <a:solidFill>
                  <a:srgbClr val="FFFFFF"/>
                </a:solidFill>
                <a:latin typeface="Trebuchet MS"/>
              </a:rPr>
              <a:t>	} </a:t>
            </a: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Trebuchet MS"/>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263" name="TextShape 2"/>
          <p:cNvSpPr txBox="1"/>
          <p:nvPr/>
        </p:nvSpPr>
        <p:spPr>
          <a:xfrm>
            <a:off x="533520" y="2336760"/>
            <a:ext cx="6887160" cy="3598920"/>
          </a:xfrm>
          <a:prstGeom prst="rect">
            <a:avLst/>
          </a:prstGeom>
          <a:noFill/>
          <a:ln>
            <a:noFill/>
          </a:ln>
        </p:spPr>
        <p:txBody>
          <a:bodyPr>
            <a:noAutofit/>
          </a:bodyPr>
          <a:lstStyle/>
          <a:p>
            <a:pPr>
              <a:lnSpc>
                <a:spcPct val="90000"/>
              </a:lnSpc>
              <a:spcBef>
                <a:spcPts val="1001"/>
              </a:spcBef>
            </a:pPr>
            <a:r>
              <a:rPr lang="en-US" sz="2400" b="0" strike="noStrike" spc="-1">
                <a:solidFill>
                  <a:srgbClr val="FFFFFF"/>
                </a:solidFill>
                <a:latin typeface="Trebuchet MS"/>
              </a:rPr>
              <a:t> </a:t>
            </a: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endParaRPr lang="en-US" sz="2400" b="0" strike="noStrike" spc="-1">
              <a:solidFill>
                <a:srgbClr val="FFFFFF"/>
              </a:solidFill>
              <a:latin typeface="Trebuchet MS"/>
            </a:endParaRPr>
          </a:p>
          <a:p>
            <a:pPr>
              <a:lnSpc>
                <a:spcPct val="90000"/>
              </a:lnSpc>
              <a:spcBef>
                <a:spcPts val="1001"/>
              </a:spcBef>
            </a:pPr>
            <a:r>
              <a:rPr lang="en-US" sz="2400" b="0" strike="noStrike" spc="-1">
                <a:solidFill>
                  <a:srgbClr val="FFFFFF"/>
                </a:solidFill>
                <a:latin typeface="Trebuchet MS"/>
              </a:rPr>
              <a:t>				</a:t>
            </a:r>
            <a:r>
              <a:rPr lang="en-US" sz="4800" b="0" strike="noStrike" spc="-1">
                <a:solidFill>
                  <a:srgbClr val="FFFFFF"/>
                </a:solidFill>
                <a:latin typeface="Trebuchet MS"/>
              </a:rPr>
              <a:t>FIN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a:t>
            </a:r>
          </a:p>
        </p:txBody>
      </p:sp>
      <p:sp>
        <p:nvSpPr>
          <p:cNvPr id="115" name="TextShape 2"/>
          <p:cNvSpPr txBox="1"/>
          <p:nvPr/>
        </p:nvSpPr>
        <p:spPr>
          <a:xfrm>
            <a:off x="533520" y="2336760"/>
            <a:ext cx="6887160" cy="3598920"/>
          </a:xfrm>
          <a:prstGeom prst="rect">
            <a:avLst/>
          </a:prstGeom>
          <a:noFill/>
          <a:ln>
            <a:noFill/>
          </a:ln>
        </p:spPr>
        <p:txBody>
          <a:bodyPr>
            <a:normAutofit fontScale="82500" lnSpcReduction="20000"/>
          </a:bodyPr>
          <a:lstStyle/>
          <a:p>
            <a:pPr marL="228600" indent="-228240">
              <a:lnSpc>
                <a:spcPct val="90000"/>
              </a:lnSpc>
              <a:spcBef>
                <a:spcPts val="1001"/>
              </a:spcBef>
              <a:buClr>
                <a:srgbClr val="FFFFFF"/>
              </a:buClr>
              <a:buFont typeface="Arial"/>
              <a:buChar char="•"/>
            </a:pPr>
            <a:r>
              <a:rPr lang="en-US" sz="2400" b="0" strike="noStrike" spc="-1">
                <a:solidFill>
                  <a:srgbClr val="FFFFFF"/>
                </a:solidFill>
                <a:latin typeface="Trebuchet MS"/>
              </a:rPr>
              <a:t>Le JDK</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Java Development Kit (JDK) désigne un ensemble de bibliothèques logicielles de base du langage de programmation Java, ainsi que les outils avec lesquels le code Java peut être compilé, transformé en bytecode destiné à la machine virtuelle Java.</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JDK est une implémentation de soit Java S.E, Java E.E ou Java M.E</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JDK est écrit en Java et est à sa version 11(janvier 2019)</a:t>
            </a:r>
          </a:p>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JDK est également livré avec un environnement d’execution complet (Private JRE), généralement appelé un runtime privé, en raison du fait qu'il est séparé de la JRE "régulière" et avec des outils supplémentaires. Il se compose d'une machine virtuelle Java et toutes les bibliothèques de classes présentes dans l'environnement de production, ainsi que des bibliothèques supplémentaires seulement utiles aux développeurs, tels que les bibliothèques d'internationalisation et les bibliothèques IDL(un langage de description des API).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31720" y="753120"/>
            <a:ext cx="6896160" cy="1080720"/>
          </a:xfrm>
          <a:prstGeom prst="rect">
            <a:avLst/>
          </a:prstGeom>
          <a:noFill/>
          <a:ln>
            <a:noFill/>
          </a:ln>
        </p:spPr>
        <p:txBody>
          <a:bodyPr anchor="ctr">
            <a:noAutofit/>
          </a:bodyPr>
          <a:lstStyle/>
          <a:p>
            <a:pPr>
              <a:lnSpc>
                <a:spcPct val="90000"/>
              </a:lnSpc>
            </a:pPr>
            <a:r>
              <a:rPr lang="en-US" sz="3600" b="0" strike="noStrike" spc="-1">
                <a:solidFill>
                  <a:srgbClr val="FFFFFF"/>
                </a:solidFill>
                <a:latin typeface="Trebuchet MS"/>
              </a:rPr>
              <a:t>Les bases de Java </a:t>
            </a:r>
          </a:p>
        </p:txBody>
      </p:sp>
      <p:sp>
        <p:nvSpPr>
          <p:cNvPr id="117" name="TextShape 2"/>
          <p:cNvSpPr txBox="1"/>
          <p:nvPr/>
        </p:nvSpPr>
        <p:spPr>
          <a:xfrm>
            <a:off x="179640" y="2336760"/>
            <a:ext cx="7632360" cy="4116240"/>
          </a:xfrm>
          <a:prstGeom prst="rect">
            <a:avLst/>
          </a:prstGeom>
          <a:noFill/>
          <a:ln>
            <a:noFill/>
          </a:ln>
        </p:spPr>
        <p:txBody>
          <a:bodyPr>
            <a:normAutofit fontScale="78500" lnSpcReduction="20000"/>
          </a:bodyPr>
          <a:lstStyle/>
          <a:p>
            <a:pPr marL="685800" lvl="1" indent="-228240">
              <a:lnSpc>
                <a:spcPct val="90000"/>
              </a:lnSpc>
              <a:spcBef>
                <a:spcPts val="499"/>
              </a:spcBef>
              <a:buClr>
                <a:srgbClr val="FFFFFF"/>
              </a:buClr>
              <a:buFont typeface="Arial"/>
              <a:buChar char="•"/>
            </a:pPr>
            <a:r>
              <a:rPr lang="en-US" sz="2000" b="0" strike="noStrike" spc="-1">
                <a:solidFill>
                  <a:srgbClr val="FFFFFF"/>
                </a:solidFill>
                <a:latin typeface="Trebuchet MS"/>
              </a:rPr>
              <a:t>Le JDK contient plusieurs utilitaires(Composants) dont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java : le chargeur d'application Java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javac : le compilateur, qui convertit le code source en fichier .class(contenant le bytecode Java)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appletviewer : cet outil peut être utilisé pour exécuter et déboguer des applets Java sans navigateur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apt : l'outils de traitement des annotations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javadoc : le générateur de documentation, qui génère automatiquement de la documentation à partir des commentaires du code source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jar : l'archiveur, qui met sous forme d'un paquetage unique l'ensemble des fichiers class en un fichier JAR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javah : le générateur de fichiers headers C, utilisé pour écrire les méthodes natives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javap : le désassembleur de fichier .class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javaws : le lanceur Java Web Start pour les applications JNLP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jconsole : Java Monitoring and Management Console ;</a:t>
            </a:r>
          </a:p>
          <a:p>
            <a:pPr marL="1143000" lvl="2" indent="-228240">
              <a:lnSpc>
                <a:spcPct val="90000"/>
              </a:lnSpc>
              <a:spcBef>
                <a:spcPts val="499"/>
              </a:spcBef>
              <a:buClr>
                <a:srgbClr val="FFFFFF"/>
              </a:buClr>
              <a:buFont typeface="Arial"/>
              <a:buChar char="•"/>
            </a:pPr>
            <a:r>
              <a:rPr lang="en-US" sz="1800" b="0" strike="noStrike" spc="-1">
                <a:solidFill>
                  <a:srgbClr val="FFFFFF"/>
                </a:solidFill>
                <a:latin typeface="Trebuchet MS"/>
              </a:rPr>
              <a:t>jdb : le débogueur ;</a:t>
            </a:r>
          </a:p>
          <a:p>
            <a:pPr marL="914400">
              <a:lnSpc>
                <a:spcPct val="90000"/>
              </a:lnSpc>
              <a:spcBef>
                <a:spcPts val="499"/>
              </a:spcBef>
            </a:pPr>
            <a:r>
              <a:rPr lang="en-US" sz="1800" b="0" strike="noStrike" spc="-1">
                <a:solidFill>
                  <a:srgbClr val="FFFFFF"/>
                </a:solidFill>
                <a:latin typeface="Trebuchet MS"/>
              </a:rPr>
              <a:t>La liste des autres outils importants sur : </a:t>
            </a:r>
            <a:r>
              <a:rPr lang="en-US" sz="1800" b="0" u="sng" strike="noStrike" spc="-1">
                <a:solidFill>
                  <a:srgbClr val="FFAE3E"/>
                </a:solidFill>
                <a:uFillTx/>
                <a:latin typeface="Trebuchet MS"/>
                <a:hlinkClick r:id="rId2"/>
              </a:rPr>
              <a:t>https://docs.oracle.com/en/java/javase/11/tools/tools-and-command-reference.html</a:t>
            </a:r>
            <a:endParaRPr lang="en-US" sz="1800" b="0" strike="noStrike" spc="-1">
              <a:solidFill>
                <a:srgbClr val="FFFFFF"/>
              </a:solidFill>
              <a:latin typeface="Trebuchet MS"/>
            </a:endParaRPr>
          </a:p>
          <a:p>
            <a:pPr marL="914400">
              <a:lnSpc>
                <a:spcPct val="90000"/>
              </a:lnSpc>
              <a:spcBef>
                <a:spcPts val="499"/>
              </a:spcBef>
            </a:pPr>
            <a:endParaRPr lang="en-US" sz="1800" b="0" strike="noStrike" spc="-1">
              <a:solidFill>
                <a:srgbClr val="FFFFFF"/>
              </a:solidFill>
              <a:latin typeface="Trebuchet MS"/>
            </a:endParaRPr>
          </a:p>
          <a:p>
            <a:pPr>
              <a:lnSpc>
                <a:spcPct val="90000"/>
              </a:lnSpc>
              <a:spcBef>
                <a:spcPts val="1001"/>
              </a:spcBef>
            </a:pPr>
            <a:endParaRPr lang="en-US" sz="1800" b="0" strike="noStrike" spc="-1">
              <a:solidFill>
                <a:srgbClr val="FFFFFF"/>
              </a:solidFill>
              <a:latin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6833</TotalTime>
  <Words>3766</Words>
  <Application>Microsoft Office PowerPoint</Application>
  <PresentationFormat>Affichage à l'écran (4:3)</PresentationFormat>
  <Paragraphs>602</Paragraphs>
  <Slides>78</Slides>
  <Notes>1</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78</vt:i4>
      </vt:variant>
    </vt:vector>
  </HeadingPairs>
  <TitlesOfParts>
    <vt:vector size="88" baseType="lpstr">
      <vt:lpstr>Arial</vt:lpstr>
      <vt:lpstr>Century Gothic</vt:lpstr>
      <vt:lpstr>Consolas</vt:lpstr>
      <vt:lpstr>Courier New</vt:lpstr>
      <vt:lpstr>DejaVu Sans</vt:lpstr>
      <vt:lpstr>Times New Roman</vt:lpstr>
      <vt:lpstr>Trebuchet MS</vt:lpstr>
      <vt:lpstr>Wingdings 3</vt:lpstr>
      <vt:lpstr>Ion</vt:lpstr>
      <vt:lpstr>1_Ion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 Les bases de Java</dc:title>
  <dc:subject/>
  <dc:creator>SAFARI</dc:creator>
  <dc:description/>
  <cp:lastModifiedBy>Lenovo</cp:lastModifiedBy>
  <cp:revision>288</cp:revision>
  <dcterms:created xsi:type="dcterms:W3CDTF">2015-12-12T11:00:43Z</dcterms:created>
  <dcterms:modified xsi:type="dcterms:W3CDTF">2020-04-20T15:29:01Z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78</vt:i4>
  </property>
</Properties>
</file>