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8" r:id="rId13"/>
    <p:sldId id="267" r:id="rId14"/>
    <p:sldId id="269" r:id="rId15"/>
    <p:sldId id="271" r:id="rId16"/>
    <p:sldId id="272" r:id="rId17"/>
    <p:sldId id="270" r:id="rId18"/>
    <p:sldId id="275" r:id="rId19"/>
    <p:sldId id="273"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2"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91" autoAdjust="0"/>
    <p:restoredTop sz="94660"/>
  </p:normalViewPr>
  <p:slideViewPr>
    <p:cSldViewPr snapToGrid="0">
      <p:cViewPr varScale="1">
        <p:scale>
          <a:sx n="73" d="100"/>
          <a:sy n="73"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0EB5F605-7828-4768-B597-0A85A3EB58E5}"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06330965-FD25-4D24-90A8-1FD20E90CBDE}" type="slidenum">
              <a:rPr lang="en-US" smtClean="0"/>
              <a:t>‹N°›</a:t>
            </a:fld>
            <a:endParaRPr lang="en-US"/>
          </a:p>
        </p:txBody>
      </p:sp>
    </p:spTree>
    <p:extLst>
      <p:ext uri="{BB962C8B-B14F-4D97-AF65-F5344CB8AC3E}">
        <p14:creationId xmlns:p14="http://schemas.microsoft.com/office/powerpoint/2010/main" val="2449792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0EB5F605-7828-4768-B597-0A85A3EB58E5}"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06330965-FD25-4D24-90A8-1FD20E90CBDE}" type="slidenum">
              <a:rPr lang="en-US" smtClean="0"/>
              <a:t>‹N°›</a:t>
            </a:fld>
            <a:endParaRPr lang="en-US"/>
          </a:p>
        </p:txBody>
      </p:sp>
    </p:spTree>
    <p:extLst>
      <p:ext uri="{BB962C8B-B14F-4D97-AF65-F5344CB8AC3E}">
        <p14:creationId xmlns:p14="http://schemas.microsoft.com/office/powerpoint/2010/main" val="716244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0EB5F605-7828-4768-B597-0A85A3EB58E5}"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06330965-FD25-4D24-90A8-1FD20E90CBDE}" type="slidenum">
              <a:rPr lang="en-US" smtClean="0"/>
              <a:t>‹N°›</a:t>
            </a:fld>
            <a:endParaRPr lang="en-US"/>
          </a:p>
        </p:txBody>
      </p:sp>
    </p:spTree>
    <p:extLst>
      <p:ext uri="{BB962C8B-B14F-4D97-AF65-F5344CB8AC3E}">
        <p14:creationId xmlns:p14="http://schemas.microsoft.com/office/powerpoint/2010/main" val="1012289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0EB5F605-7828-4768-B597-0A85A3EB58E5}"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6330965-FD25-4D24-90A8-1FD20E90CBDE}" type="slidenum">
              <a:rPr lang="en-US" smtClean="0"/>
              <a:t>‹N°›</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215609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0EB5F605-7828-4768-B597-0A85A3EB58E5}"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6330965-FD25-4D24-90A8-1FD20E90CBDE}" type="slidenum">
              <a:rPr lang="en-US" smtClean="0"/>
              <a:t>‹N°›</a:t>
            </a:fld>
            <a:endParaRPr lang="en-US"/>
          </a:p>
        </p:txBody>
      </p:sp>
    </p:spTree>
    <p:extLst>
      <p:ext uri="{BB962C8B-B14F-4D97-AF65-F5344CB8AC3E}">
        <p14:creationId xmlns:p14="http://schemas.microsoft.com/office/powerpoint/2010/main" val="2356431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0EB5F605-7828-4768-B597-0A85A3EB58E5}" type="datetimeFigureOut">
              <a:rPr lang="en-US" smtClean="0"/>
              <a:t>4/10/2018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330965-FD25-4D24-90A8-1FD20E90CBDE}" type="slidenum">
              <a:rPr lang="en-US" smtClean="0"/>
              <a:t>‹N°›</a:t>
            </a:fld>
            <a:endParaRPr lang="en-US"/>
          </a:p>
        </p:txBody>
      </p:sp>
    </p:spTree>
    <p:extLst>
      <p:ext uri="{BB962C8B-B14F-4D97-AF65-F5344CB8AC3E}">
        <p14:creationId xmlns:p14="http://schemas.microsoft.com/office/powerpoint/2010/main" val="3156723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0EB5F605-7828-4768-B597-0A85A3EB58E5}" type="datetimeFigureOut">
              <a:rPr lang="en-US" smtClean="0"/>
              <a:t>4/10/2018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330965-FD25-4D24-90A8-1FD20E90CBDE}" type="slidenum">
              <a:rPr lang="en-US" smtClean="0"/>
              <a:t>‹N°›</a:t>
            </a:fld>
            <a:endParaRPr lang="en-US"/>
          </a:p>
        </p:txBody>
      </p:sp>
    </p:spTree>
    <p:extLst>
      <p:ext uri="{BB962C8B-B14F-4D97-AF65-F5344CB8AC3E}">
        <p14:creationId xmlns:p14="http://schemas.microsoft.com/office/powerpoint/2010/main" val="291771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EB5F605-7828-4768-B597-0A85A3EB58E5}"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30965-FD25-4D24-90A8-1FD20E90CBDE}" type="slidenum">
              <a:rPr lang="en-US" smtClean="0"/>
              <a:t>‹N°›</a:t>
            </a:fld>
            <a:endParaRPr lang="en-US"/>
          </a:p>
        </p:txBody>
      </p:sp>
    </p:spTree>
    <p:extLst>
      <p:ext uri="{BB962C8B-B14F-4D97-AF65-F5344CB8AC3E}">
        <p14:creationId xmlns:p14="http://schemas.microsoft.com/office/powerpoint/2010/main" val="3262998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EB5F605-7828-4768-B597-0A85A3EB58E5}" type="datetimeFigureOut">
              <a:rPr lang="en-US" smtClean="0"/>
              <a:t>4/10/2018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6330965-FD25-4D24-90A8-1FD20E90CBDE}" type="slidenum">
              <a:rPr lang="en-US" smtClean="0"/>
              <a:t>‹N°›</a:t>
            </a:fld>
            <a:endParaRPr lang="en-US"/>
          </a:p>
        </p:txBody>
      </p:sp>
    </p:spTree>
    <p:extLst>
      <p:ext uri="{BB962C8B-B14F-4D97-AF65-F5344CB8AC3E}">
        <p14:creationId xmlns:p14="http://schemas.microsoft.com/office/powerpoint/2010/main" val="160968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EB5F605-7828-4768-B597-0A85A3EB58E5}"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30965-FD25-4D24-90A8-1FD20E90CBDE}" type="slidenum">
              <a:rPr lang="en-US" smtClean="0"/>
              <a:t>‹N°›</a:t>
            </a:fld>
            <a:endParaRPr lang="en-US"/>
          </a:p>
        </p:txBody>
      </p:sp>
    </p:spTree>
    <p:extLst>
      <p:ext uri="{BB962C8B-B14F-4D97-AF65-F5344CB8AC3E}">
        <p14:creationId xmlns:p14="http://schemas.microsoft.com/office/powerpoint/2010/main" val="67540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0EB5F605-7828-4768-B597-0A85A3EB58E5}"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06330965-FD25-4D24-90A8-1FD20E90CBDE}" type="slidenum">
              <a:rPr lang="en-US" smtClean="0"/>
              <a:t>‹N°›</a:t>
            </a:fld>
            <a:endParaRPr lang="en-US"/>
          </a:p>
        </p:txBody>
      </p:sp>
    </p:spTree>
    <p:extLst>
      <p:ext uri="{BB962C8B-B14F-4D97-AF65-F5344CB8AC3E}">
        <p14:creationId xmlns:p14="http://schemas.microsoft.com/office/powerpoint/2010/main" val="101854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EB5F605-7828-4768-B597-0A85A3EB58E5}"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30965-FD25-4D24-90A8-1FD20E90CBDE}" type="slidenum">
              <a:rPr lang="en-US" smtClean="0"/>
              <a:t>‹N°›</a:t>
            </a:fld>
            <a:endParaRPr lang="en-US"/>
          </a:p>
        </p:txBody>
      </p:sp>
    </p:spTree>
    <p:extLst>
      <p:ext uri="{BB962C8B-B14F-4D97-AF65-F5344CB8AC3E}">
        <p14:creationId xmlns:p14="http://schemas.microsoft.com/office/powerpoint/2010/main" val="3098819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EB5F605-7828-4768-B597-0A85A3EB58E5}" type="datetimeFigureOut">
              <a:rPr lang="en-US" smtClean="0"/>
              <a:t>4/10/2018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330965-FD25-4D24-90A8-1FD20E90CBDE}" type="slidenum">
              <a:rPr lang="en-US" smtClean="0"/>
              <a:t>‹N°›</a:t>
            </a:fld>
            <a:endParaRPr lang="en-US"/>
          </a:p>
        </p:txBody>
      </p:sp>
    </p:spTree>
    <p:extLst>
      <p:ext uri="{BB962C8B-B14F-4D97-AF65-F5344CB8AC3E}">
        <p14:creationId xmlns:p14="http://schemas.microsoft.com/office/powerpoint/2010/main" val="2304921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EB5F605-7828-4768-B597-0A85A3EB58E5}" type="datetimeFigureOut">
              <a:rPr lang="en-US" smtClean="0"/>
              <a:t>4/10/2018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330965-FD25-4D24-90A8-1FD20E90CBDE}" type="slidenum">
              <a:rPr lang="en-US" smtClean="0"/>
              <a:t>‹N°›</a:t>
            </a:fld>
            <a:endParaRPr lang="en-US"/>
          </a:p>
        </p:txBody>
      </p:sp>
    </p:spTree>
    <p:extLst>
      <p:ext uri="{BB962C8B-B14F-4D97-AF65-F5344CB8AC3E}">
        <p14:creationId xmlns:p14="http://schemas.microsoft.com/office/powerpoint/2010/main" val="3574519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EB5F605-7828-4768-B597-0A85A3EB58E5}" type="datetimeFigureOut">
              <a:rPr lang="en-US" smtClean="0"/>
              <a:t>4/10/2018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330965-FD25-4D24-90A8-1FD20E90CBDE}" type="slidenum">
              <a:rPr lang="en-US" smtClean="0"/>
              <a:t>‹N°›</a:t>
            </a:fld>
            <a:endParaRPr lang="en-US"/>
          </a:p>
        </p:txBody>
      </p:sp>
    </p:spTree>
    <p:extLst>
      <p:ext uri="{BB962C8B-B14F-4D97-AF65-F5344CB8AC3E}">
        <p14:creationId xmlns:p14="http://schemas.microsoft.com/office/powerpoint/2010/main" val="2350472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0EB5F605-7828-4768-B597-0A85A3EB58E5}"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30965-FD25-4D24-90A8-1FD20E90CBDE}" type="slidenum">
              <a:rPr lang="en-US" smtClean="0"/>
              <a:t>‹N°›</a:t>
            </a:fld>
            <a:endParaRPr lang="en-US"/>
          </a:p>
        </p:txBody>
      </p:sp>
    </p:spTree>
    <p:extLst>
      <p:ext uri="{BB962C8B-B14F-4D97-AF65-F5344CB8AC3E}">
        <p14:creationId xmlns:p14="http://schemas.microsoft.com/office/powerpoint/2010/main" val="385111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0EB5F605-7828-4768-B597-0A85A3EB58E5}"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30965-FD25-4D24-90A8-1FD20E90CBDE}" type="slidenum">
              <a:rPr lang="en-US" smtClean="0"/>
              <a:t>‹N°›</a:t>
            </a:fld>
            <a:endParaRPr lang="en-US"/>
          </a:p>
        </p:txBody>
      </p:sp>
    </p:spTree>
    <p:extLst>
      <p:ext uri="{BB962C8B-B14F-4D97-AF65-F5344CB8AC3E}">
        <p14:creationId xmlns:p14="http://schemas.microsoft.com/office/powerpoint/2010/main" val="97441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EB5F605-7828-4768-B597-0A85A3EB58E5}" type="datetimeFigureOut">
              <a:rPr lang="en-US" smtClean="0"/>
              <a:t>4/10/2018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6330965-FD25-4D24-90A8-1FD20E90CBDE}" type="slidenum">
              <a:rPr lang="en-US" smtClean="0"/>
              <a:t>‹N°›</a:t>
            </a:fld>
            <a:endParaRPr lang="en-US"/>
          </a:p>
        </p:txBody>
      </p:sp>
    </p:spTree>
    <p:extLst>
      <p:ext uri="{BB962C8B-B14F-4D97-AF65-F5344CB8AC3E}">
        <p14:creationId xmlns:p14="http://schemas.microsoft.com/office/powerpoint/2010/main" val="39096456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Chapitre 2 : Les Packages de Base de Java</a:t>
            </a:r>
            <a:endParaRPr lang="en-US" dirty="0"/>
          </a:p>
        </p:txBody>
      </p:sp>
      <p:sp>
        <p:nvSpPr>
          <p:cNvPr id="3" name="Sous-titr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02206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Flux d’entrée</a:t>
            </a:r>
          </a:p>
        </p:txBody>
      </p:sp>
      <p:sp>
        <p:nvSpPr>
          <p:cNvPr id="3" name="Content Placeholder 2"/>
          <p:cNvSpPr>
            <a:spLocks noGrp="1"/>
          </p:cNvSpPr>
          <p:nvPr>
            <p:ph idx="1"/>
          </p:nvPr>
        </p:nvSpPr>
        <p:spPr/>
        <p:txBody>
          <a:bodyPr/>
          <a:lstStyle/>
          <a:p>
            <a:r>
              <a:rPr lang="fr-FR" dirty="0"/>
              <a:t>Flux d’entrée au Clavier : utilisation du package </a:t>
            </a:r>
            <a:r>
              <a:rPr lang="fr-FR" dirty="0" err="1"/>
              <a:t>java.lang</a:t>
            </a:r>
            <a:endParaRPr lang="fr-FR" dirty="0"/>
          </a:p>
          <a:p>
            <a:pPr marL="0" indent="0">
              <a:buNone/>
            </a:pPr>
            <a:r>
              <a:rPr lang="en-US" sz="2000" dirty="0">
                <a:latin typeface="Courier New" panose="02070309020205020404" pitchFamily="49" charset="0"/>
                <a:cs typeface="Courier New" panose="02070309020205020404" pitchFamily="49" charset="0"/>
              </a:rPr>
              <a:t>Scanner </a:t>
            </a:r>
            <a:r>
              <a:rPr lang="en-US" sz="2000" dirty="0" err="1">
                <a:latin typeface="Courier New" panose="02070309020205020404" pitchFamily="49" charset="0"/>
                <a:cs typeface="Courier New" panose="02070309020205020404" pitchFamily="49" charset="0"/>
              </a:rPr>
              <a:t>fluxSaisi</a:t>
            </a:r>
            <a:r>
              <a:rPr lang="en-US" sz="2000" dirty="0">
                <a:latin typeface="Courier New" panose="02070309020205020404" pitchFamily="49" charset="0"/>
                <a:cs typeface="Courier New" panose="02070309020205020404" pitchFamily="49" charset="0"/>
              </a:rPr>
              <a:t> = new Scanner(System.in);</a:t>
            </a:r>
          </a:p>
          <a:p>
            <a:pPr marL="0" indent="0">
              <a:buNone/>
            </a:pPr>
            <a:r>
              <a:rPr lang="en-US" sz="2000" dirty="0">
                <a:latin typeface="Courier New" panose="02070309020205020404" pitchFamily="49" charset="0"/>
                <a:cs typeface="Courier New" panose="02070309020205020404" pitchFamily="49" charset="0"/>
              </a:rPr>
              <a:t>String </a:t>
            </a:r>
            <a:r>
              <a:rPr lang="en-US" sz="2000" dirty="0" err="1">
                <a:latin typeface="Courier New" panose="02070309020205020404" pitchFamily="49" charset="0"/>
                <a:cs typeface="Courier New" panose="02070309020205020404" pitchFamily="49" charset="0"/>
              </a:rPr>
              <a:t>ligne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fluxSaisi.nextLine</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Double distance=</a:t>
            </a:r>
            <a:r>
              <a:rPr lang="en-US" sz="2000" dirty="0" err="1">
                <a:latin typeface="Courier New" panose="02070309020205020404" pitchFamily="49" charset="0"/>
                <a:cs typeface="Courier New" panose="02070309020205020404" pitchFamily="49" charset="0"/>
              </a:rPr>
              <a:t>fluxSaisi.nextDouble</a:t>
            </a:r>
            <a:r>
              <a:rPr lang="en-US" sz="2000" dirty="0">
                <a:latin typeface="Courier New" panose="02070309020205020404" pitchFamily="49" charset="0"/>
                <a:cs typeface="Courier New" panose="02070309020205020404" pitchFamily="49" charset="0"/>
              </a:rPr>
              <a:t>(); </a:t>
            </a:r>
          </a:p>
          <a:p>
            <a:pPr marL="0" indent="0">
              <a:buNone/>
            </a:pPr>
            <a:r>
              <a:rPr lang="fr-FR" dirty="0"/>
              <a:t>Utilisation du Scanner pour récupérer les données saisies au clavier et les convertir automatiquement vers des caractères.</a:t>
            </a:r>
          </a:p>
          <a:p>
            <a:pPr marL="0" indent="0">
              <a:buNone/>
            </a:pPr>
            <a:r>
              <a:rPr lang="fr-FR" dirty="0"/>
              <a:t>La classe a des méthodes intéressantes pour lire les caractères tapés au clavier</a:t>
            </a:r>
          </a:p>
        </p:txBody>
      </p:sp>
    </p:spTree>
    <p:extLst>
      <p:ext uri="{BB962C8B-B14F-4D97-AF65-F5344CB8AC3E}">
        <p14:creationId xmlns:p14="http://schemas.microsoft.com/office/powerpoint/2010/main" val="3767491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Flux d’entrée</a:t>
            </a:r>
          </a:p>
        </p:txBody>
      </p:sp>
      <p:sp>
        <p:nvSpPr>
          <p:cNvPr id="3" name="Content Placeholder 2"/>
          <p:cNvSpPr>
            <a:spLocks noGrp="1"/>
          </p:cNvSpPr>
          <p:nvPr>
            <p:ph idx="1"/>
          </p:nvPr>
        </p:nvSpPr>
        <p:spPr>
          <a:xfrm>
            <a:off x="680321" y="2204351"/>
            <a:ext cx="9613861" cy="4103684"/>
          </a:xfrm>
        </p:spPr>
        <p:txBody>
          <a:bodyPr>
            <a:normAutofit fontScale="92500" lnSpcReduction="20000"/>
          </a:bodyPr>
          <a:lstStyle/>
          <a:p>
            <a:r>
              <a:rPr lang="fr-FR" dirty="0"/>
              <a:t>Lecture du flux venant d’un fichier</a:t>
            </a:r>
          </a:p>
          <a:p>
            <a:pPr>
              <a:buFont typeface="Wingdings" panose="05000000000000000000" pitchFamily="2" charset="2"/>
              <a:buChar char="Ø"/>
            </a:pPr>
            <a:r>
              <a:rPr lang="fr-FR" dirty="0"/>
              <a:t>Flux de caractères : lecture d’un fichier agent.txt</a:t>
            </a:r>
          </a:p>
          <a:p>
            <a:pPr marL="0" indent="0">
              <a:buNone/>
            </a:pPr>
            <a:r>
              <a:rPr lang="fr-FR" dirty="0"/>
              <a:t> </a:t>
            </a:r>
            <a:r>
              <a:rPr lang="fr-FR" sz="1700" dirty="0" err="1">
                <a:latin typeface="Courier New" panose="02070309020205020404" pitchFamily="49" charset="0"/>
                <a:ea typeface="DFKai-SB" panose="03000509000000000000" pitchFamily="65" charset="-120"/>
                <a:cs typeface="Courier New" panose="02070309020205020404" pitchFamily="49" charset="0"/>
              </a:rPr>
              <a:t>BufferedReader</a:t>
            </a:r>
            <a:r>
              <a:rPr lang="fr-FR" sz="1700" dirty="0">
                <a:latin typeface="Courier New" panose="02070309020205020404" pitchFamily="49" charset="0"/>
                <a:ea typeface="DFKai-SB" panose="03000509000000000000" pitchFamily="65" charset="-120"/>
                <a:cs typeface="Courier New" panose="02070309020205020404" pitchFamily="49" charset="0"/>
              </a:rPr>
              <a:t> flux=new </a:t>
            </a:r>
            <a:r>
              <a:rPr lang="fr-FR" sz="1700" dirty="0" err="1">
                <a:latin typeface="Courier New" panose="02070309020205020404" pitchFamily="49" charset="0"/>
                <a:ea typeface="DFKai-SB" panose="03000509000000000000" pitchFamily="65" charset="-120"/>
                <a:cs typeface="Courier New" panose="02070309020205020404" pitchFamily="49" charset="0"/>
              </a:rPr>
              <a:t>BufferedReader</a:t>
            </a:r>
            <a:r>
              <a:rPr lang="fr-FR" sz="1700" dirty="0">
                <a:latin typeface="Courier New" panose="02070309020205020404" pitchFamily="49" charset="0"/>
                <a:ea typeface="DFKai-SB" panose="03000509000000000000" pitchFamily="65" charset="-120"/>
                <a:cs typeface="Courier New" panose="02070309020205020404" pitchFamily="49" charset="0"/>
              </a:rPr>
              <a:t>(new </a:t>
            </a:r>
            <a:r>
              <a:rPr lang="fr-FR" sz="1700" dirty="0" err="1">
                <a:latin typeface="Courier New" panose="02070309020205020404" pitchFamily="49" charset="0"/>
                <a:ea typeface="DFKai-SB" panose="03000509000000000000" pitchFamily="65" charset="-120"/>
                <a:cs typeface="Courier New" panose="02070309020205020404" pitchFamily="49" charset="0"/>
              </a:rPr>
              <a:t>FileReader</a:t>
            </a:r>
            <a:r>
              <a:rPr lang="fr-FR" sz="1700" dirty="0">
                <a:latin typeface="Courier New" panose="02070309020205020404" pitchFamily="49" charset="0"/>
                <a:ea typeface="DFKai-SB" panose="03000509000000000000" pitchFamily="65" charset="-120"/>
                <a:cs typeface="Courier New" panose="02070309020205020404" pitchFamily="49" charset="0"/>
              </a:rPr>
              <a:t>("</a:t>
            </a:r>
            <a:r>
              <a:rPr lang="fr-FR" sz="1700" dirty="0" err="1">
                <a:latin typeface="Courier New" panose="02070309020205020404" pitchFamily="49" charset="0"/>
                <a:ea typeface="DFKai-SB" panose="03000509000000000000" pitchFamily="65" charset="-120"/>
                <a:cs typeface="Courier New" panose="02070309020205020404" pitchFamily="49" charset="0"/>
              </a:rPr>
              <a:t>src</a:t>
            </a:r>
            <a:r>
              <a:rPr lang="fr-FR" sz="1700" dirty="0">
                <a:latin typeface="Courier New" panose="02070309020205020404" pitchFamily="49" charset="0"/>
                <a:ea typeface="DFKai-SB" panose="03000509000000000000" pitchFamily="65" charset="-120"/>
                <a:cs typeface="Courier New" panose="02070309020205020404" pitchFamily="49" charset="0"/>
              </a:rPr>
              <a:t>/agents.txt"));</a:t>
            </a:r>
          </a:p>
          <a:p>
            <a:pPr marL="0" indent="0">
              <a:buNone/>
            </a:pPr>
            <a:r>
              <a:rPr lang="fr-FR" sz="1700" dirty="0">
                <a:latin typeface="Courier New" panose="02070309020205020404" pitchFamily="49" charset="0"/>
                <a:ea typeface="DFKai-SB" panose="03000509000000000000" pitchFamily="65" charset="-120"/>
                <a:cs typeface="Courier New" panose="02070309020205020404" pitchFamily="49" charset="0"/>
              </a:rPr>
              <a:t>	 String ligne;</a:t>
            </a:r>
          </a:p>
          <a:p>
            <a:pPr marL="0" indent="0">
              <a:buNone/>
            </a:pPr>
            <a:r>
              <a:rPr lang="fr-FR" sz="1700" dirty="0">
                <a:latin typeface="Courier New" panose="02070309020205020404" pitchFamily="49" charset="0"/>
                <a:ea typeface="DFKai-SB" panose="03000509000000000000" pitchFamily="65" charset="-120"/>
                <a:cs typeface="Courier New" panose="02070309020205020404" pitchFamily="49" charset="0"/>
              </a:rPr>
              <a:t>	</a:t>
            </a:r>
            <a:r>
              <a:rPr lang="fr-FR" sz="1700" dirty="0" err="1">
                <a:latin typeface="Courier New" panose="02070309020205020404" pitchFamily="49" charset="0"/>
                <a:ea typeface="DFKai-SB" panose="03000509000000000000" pitchFamily="65" charset="-120"/>
                <a:cs typeface="Courier New" panose="02070309020205020404" pitchFamily="49" charset="0"/>
              </a:rPr>
              <a:t>while</a:t>
            </a:r>
            <a:r>
              <a:rPr lang="fr-FR" sz="1700" dirty="0">
                <a:latin typeface="Courier New" panose="02070309020205020404" pitchFamily="49" charset="0"/>
                <a:ea typeface="DFKai-SB" panose="03000509000000000000" pitchFamily="65" charset="-120"/>
                <a:cs typeface="Courier New" panose="02070309020205020404" pitchFamily="49" charset="0"/>
              </a:rPr>
              <a:t>((ligne=</a:t>
            </a:r>
            <a:r>
              <a:rPr lang="fr-FR" sz="1700" dirty="0" err="1">
                <a:latin typeface="Courier New" panose="02070309020205020404" pitchFamily="49" charset="0"/>
                <a:ea typeface="DFKai-SB" panose="03000509000000000000" pitchFamily="65" charset="-120"/>
                <a:cs typeface="Courier New" panose="02070309020205020404" pitchFamily="49" charset="0"/>
              </a:rPr>
              <a:t>flux.readLine</a:t>
            </a:r>
            <a:r>
              <a:rPr lang="fr-FR" sz="1700" dirty="0">
                <a:latin typeface="Courier New" panose="02070309020205020404" pitchFamily="49" charset="0"/>
                <a:ea typeface="DFKai-SB" panose="03000509000000000000" pitchFamily="65" charset="-120"/>
                <a:cs typeface="Courier New" panose="02070309020205020404" pitchFamily="49" charset="0"/>
              </a:rPr>
              <a:t>())!=</a:t>
            </a:r>
            <a:r>
              <a:rPr lang="fr-FR" sz="1700" dirty="0" err="1">
                <a:latin typeface="Courier New" panose="02070309020205020404" pitchFamily="49" charset="0"/>
                <a:ea typeface="DFKai-SB" panose="03000509000000000000" pitchFamily="65" charset="-120"/>
                <a:cs typeface="Courier New" panose="02070309020205020404" pitchFamily="49" charset="0"/>
              </a:rPr>
              <a:t>null</a:t>
            </a:r>
            <a:r>
              <a:rPr lang="fr-FR" sz="1700" dirty="0">
                <a:latin typeface="Courier New" panose="02070309020205020404" pitchFamily="49" charset="0"/>
                <a:ea typeface="DFKai-SB" panose="03000509000000000000" pitchFamily="65" charset="-120"/>
                <a:cs typeface="Courier New" panose="02070309020205020404" pitchFamily="49" charset="0"/>
              </a:rPr>
              <a:t>){</a:t>
            </a:r>
          </a:p>
          <a:p>
            <a:pPr marL="0" indent="0">
              <a:buNone/>
            </a:pPr>
            <a:r>
              <a:rPr lang="fr-FR" sz="1700" dirty="0">
                <a:latin typeface="Courier New" panose="02070309020205020404" pitchFamily="49" charset="0"/>
                <a:ea typeface="DFKai-SB" panose="03000509000000000000" pitchFamily="65" charset="-120"/>
                <a:cs typeface="Courier New" panose="02070309020205020404" pitchFamily="49" charset="0"/>
              </a:rPr>
              <a:t>                </a:t>
            </a:r>
            <a:r>
              <a:rPr lang="fr-FR" sz="1700" dirty="0" err="1">
                <a:latin typeface="Courier New" panose="02070309020205020404" pitchFamily="49" charset="0"/>
                <a:ea typeface="DFKai-SB" panose="03000509000000000000" pitchFamily="65" charset="-120"/>
                <a:cs typeface="Courier New" panose="02070309020205020404" pitchFamily="49" charset="0"/>
              </a:rPr>
              <a:t>System.out.println</a:t>
            </a:r>
            <a:r>
              <a:rPr lang="fr-FR" sz="1700" dirty="0">
                <a:latin typeface="Courier New" panose="02070309020205020404" pitchFamily="49" charset="0"/>
                <a:ea typeface="DFKai-SB" panose="03000509000000000000" pitchFamily="65" charset="-120"/>
                <a:cs typeface="Courier New" panose="02070309020205020404" pitchFamily="49" charset="0"/>
              </a:rPr>
              <a:t>(ligne);</a:t>
            </a:r>
          </a:p>
          <a:p>
            <a:pPr marL="0" indent="0">
              <a:buNone/>
            </a:pPr>
            <a:r>
              <a:rPr lang="fr-FR" sz="1700" dirty="0">
                <a:latin typeface="Courier New" panose="02070309020205020404" pitchFamily="49" charset="0"/>
                <a:ea typeface="DFKai-SB" panose="03000509000000000000" pitchFamily="65" charset="-120"/>
                <a:cs typeface="Courier New" panose="02070309020205020404" pitchFamily="49" charset="0"/>
              </a:rPr>
              <a:t>       }</a:t>
            </a:r>
          </a:p>
          <a:p>
            <a:pPr marL="0" indent="0">
              <a:buNone/>
            </a:pPr>
            <a:r>
              <a:rPr lang="fr-FR" dirty="0"/>
              <a:t>Le flux est </a:t>
            </a:r>
            <a:r>
              <a:rPr lang="fr-FR" dirty="0" err="1"/>
              <a:t>tamponé</a:t>
            </a:r>
            <a:r>
              <a:rPr lang="fr-FR" dirty="0"/>
              <a:t> pour profiter des fonctionnalités offertes par la classe </a:t>
            </a:r>
            <a:r>
              <a:rPr lang="fr-FR" dirty="0" err="1"/>
              <a:t>BufferedReader</a:t>
            </a:r>
            <a:r>
              <a:rPr lang="fr-FR" dirty="0"/>
              <a:t> et réduire les accès directs lecture/</a:t>
            </a:r>
            <a:r>
              <a:rPr lang="fr-FR" dirty="0" err="1"/>
              <a:t>ecriture</a:t>
            </a:r>
            <a:r>
              <a:rPr lang="fr-FR" dirty="0"/>
              <a:t> sur le fichier.</a:t>
            </a:r>
          </a:p>
          <a:p>
            <a:pPr marL="0" indent="0">
              <a:buNone/>
            </a:pPr>
            <a:r>
              <a:rPr lang="fr-FR" dirty="0"/>
              <a:t>Pour parcourir toutes les lignes du fichier, une boucle est utilisée jusqu’à la fin du fichier. Il faut bien </a:t>
            </a:r>
            <a:r>
              <a:rPr lang="fr-FR" dirty="0" err="1"/>
              <a:t>controler</a:t>
            </a:r>
            <a:r>
              <a:rPr lang="fr-FR" dirty="0"/>
              <a:t> pour ne pas aller après la fin du fichier. La méthode </a:t>
            </a:r>
            <a:r>
              <a:rPr lang="fr-FR" dirty="0" err="1"/>
              <a:t>readLine</a:t>
            </a:r>
            <a:r>
              <a:rPr lang="fr-FR" dirty="0"/>
              <a:t>() retourne </a:t>
            </a:r>
            <a:r>
              <a:rPr lang="fr-FR" dirty="0" err="1"/>
              <a:t>null</a:t>
            </a:r>
            <a:r>
              <a:rPr lang="fr-FR" dirty="0"/>
              <a:t> et </a:t>
            </a:r>
            <a:r>
              <a:rPr lang="fr-FR" dirty="0" err="1"/>
              <a:t>read</a:t>
            </a:r>
            <a:r>
              <a:rPr lang="fr-FR" dirty="0"/>
              <a:t>() retourne -1 quand on arrive à la fin du fichier.</a:t>
            </a:r>
          </a:p>
        </p:txBody>
      </p:sp>
    </p:spTree>
    <p:extLst>
      <p:ext uri="{BB962C8B-B14F-4D97-AF65-F5344CB8AC3E}">
        <p14:creationId xmlns:p14="http://schemas.microsoft.com/office/powerpoint/2010/main" val="2048200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Flux d’entrée</a:t>
            </a:r>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Ø"/>
            </a:pPr>
            <a:r>
              <a:rPr lang="fr-FR" dirty="0"/>
              <a:t>Flux de d’Octet</a:t>
            </a:r>
          </a:p>
          <a:p>
            <a:pPr marL="0" indent="0">
              <a:buNone/>
            </a:pPr>
            <a:r>
              <a:rPr lang="en-US" sz="1800" dirty="0">
                <a:latin typeface="Courier New" panose="02070309020205020404" pitchFamily="49" charset="0"/>
                <a:cs typeface="Courier New" panose="02070309020205020404" pitchFamily="49" charset="0"/>
              </a:rPr>
              <a:t>Scanner flux =new Scanner(new </a:t>
            </a:r>
            <a:r>
              <a:rPr lang="en-US" sz="1800" dirty="0" err="1">
                <a:latin typeface="Courier New" panose="02070309020205020404" pitchFamily="49" charset="0"/>
                <a:cs typeface="Courier New" panose="02070309020205020404" pitchFamily="49" charset="0"/>
              </a:rPr>
              <a:t>FileInputStream</a:t>
            </a:r>
            <a:r>
              <a:rPr lang="en-US" sz="1800" dirty="0">
                <a:latin typeface="Courier New" panose="02070309020205020404" pitchFamily="49" charset="0"/>
                <a:cs typeface="Courier New" panose="02070309020205020404" pitchFamily="49" charset="0"/>
              </a:rPr>
              <a:t>(“agent.txt"));</a:t>
            </a:r>
          </a:p>
          <a:p>
            <a:pPr marL="0" indent="0">
              <a:buNone/>
            </a:pPr>
            <a:r>
              <a:rPr lang="en-US" sz="1800" dirty="0">
                <a:latin typeface="Courier New" panose="02070309020205020404" pitchFamily="49" charset="0"/>
                <a:cs typeface="Courier New" panose="02070309020205020404" pitchFamily="49" charset="0"/>
              </a:rPr>
              <a:t>String </a:t>
            </a:r>
            <a:r>
              <a:rPr lang="en-US" sz="1800" dirty="0" err="1">
                <a:latin typeface="Courier New" panose="02070309020205020404" pitchFamily="49" charset="0"/>
                <a:cs typeface="Courier New" panose="02070309020205020404" pitchFamily="49" charset="0"/>
              </a:rPr>
              <a:t>ligne</a:t>
            </a:r>
            <a:r>
              <a:rPr lang="en-US" sz="1800" dirty="0">
                <a:latin typeface="Courier New" panose="02070309020205020404" pitchFamily="49" charset="0"/>
                <a:cs typeface="Courier New" panose="02070309020205020404" pitchFamily="49" charset="0"/>
              </a:rPr>
              <a:t>=“”;</a:t>
            </a:r>
          </a:p>
          <a:p>
            <a:pPr marL="0" indent="0">
              <a:buNone/>
            </a:pPr>
            <a:r>
              <a:rPr lang="fr-FR" sz="1800" dirty="0" err="1">
                <a:latin typeface="Courier New" panose="02070309020205020404" pitchFamily="49" charset="0"/>
                <a:cs typeface="Courier New" panose="02070309020205020404" pitchFamily="49" charset="0"/>
              </a:rPr>
              <a:t>while</a:t>
            </a: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flux.hasNextLine</a:t>
            </a:r>
            <a:r>
              <a:rPr lang="fr-FR" sz="1800" dirty="0">
                <a:latin typeface="Courier New" panose="02070309020205020404" pitchFamily="49" charset="0"/>
                <a:cs typeface="Courier New" panose="02070309020205020404" pitchFamily="49" charset="0"/>
              </a:rPr>
              <a:t>( )){ </a:t>
            </a:r>
          </a:p>
          <a:p>
            <a:pPr marL="0" indent="0">
              <a:buNone/>
            </a:pPr>
            <a:r>
              <a:rPr lang="fr-FR" sz="1800" dirty="0">
                <a:latin typeface="Courier New" panose="02070309020205020404" pitchFamily="49" charset="0"/>
                <a:cs typeface="Courier New" panose="02070309020205020404" pitchFamily="49" charset="0"/>
              </a:rPr>
              <a:t>	ligne = </a:t>
            </a:r>
            <a:r>
              <a:rPr lang="fr-FR" sz="1800" dirty="0" err="1">
                <a:latin typeface="Courier New" panose="02070309020205020404" pitchFamily="49" charset="0"/>
                <a:cs typeface="Courier New" panose="02070309020205020404" pitchFamily="49" charset="0"/>
              </a:rPr>
              <a:t>flux.nextLine</a:t>
            </a:r>
            <a:r>
              <a:rPr lang="fr-FR" sz="1800" dirty="0">
                <a:latin typeface="Courier New" panose="02070309020205020404" pitchFamily="49" charset="0"/>
                <a:cs typeface="Courier New" panose="02070309020205020404" pitchFamily="49" charset="0"/>
              </a:rPr>
              <a:t>( ); </a:t>
            </a: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System.out.println</a:t>
            </a:r>
            <a:r>
              <a:rPr lang="fr-FR" sz="1800" dirty="0">
                <a:latin typeface="Courier New" panose="02070309020205020404" pitchFamily="49" charset="0"/>
                <a:cs typeface="Courier New" panose="02070309020205020404" pitchFamily="49" charset="0"/>
              </a:rPr>
              <a:t>(ligne);</a:t>
            </a:r>
          </a:p>
          <a:p>
            <a:pPr marL="0" indent="0">
              <a:buNone/>
            </a:pPr>
            <a:r>
              <a:rPr lang="en-US" sz="1800" dirty="0">
                <a:latin typeface="Courier New" panose="02070309020205020404" pitchFamily="49" charset="0"/>
                <a:cs typeface="Courier New" panose="02070309020205020404" pitchFamily="49" charset="0"/>
              </a:rPr>
              <a:t>}</a:t>
            </a:r>
            <a:r>
              <a:rPr lang="fr-FR" dirty="0"/>
              <a:t/>
            </a:r>
            <a:br>
              <a:rPr lang="fr-FR" dirty="0"/>
            </a:br>
            <a:r>
              <a:rPr lang="fr-FR" dirty="0"/>
              <a:t>Utilisation de la classe Scanner du package </a:t>
            </a:r>
            <a:r>
              <a:rPr lang="fr-FR" dirty="0" err="1"/>
              <a:t>java.util</a:t>
            </a:r>
            <a:r>
              <a:rPr lang="fr-FR" dirty="0"/>
              <a:t> pour récupérer les flux d’octets et les convertir automatiquement vers les caractères ainsi que profiter des fonctionnalités que cette classe offre.</a:t>
            </a:r>
            <a:endParaRPr lang="en-US" dirty="0"/>
          </a:p>
          <a:p>
            <a:pPr marL="0" indent="0">
              <a:buNone/>
            </a:pPr>
            <a:endParaRPr lang="fr-FR" dirty="0"/>
          </a:p>
        </p:txBody>
      </p:sp>
    </p:spTree>
    <p:extLst>
      <p:ext uri="{BB962C8B-B14F-4D97-AF65-F5344CB8AC3E}">
        <p14:creationId xmlns:p14="http://schemas.microsoft.com/office/powerpoint/2010/main" val="1175205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Flux de Sortie</a:t>
            </a:r>
          </a:p>
        </p:txBody>
      </p:sp>
      <p:sp>
        <p:nvSpPr>
          <p:cNvPr id="3" name="Content Placeholder 2"/>
          <p:cNvSpPr>
            <a:spLocks noGrp="1"/>
          </p:cNvSpPr>
          <p:nvPr>
            <p:ph idx="1"/>
          </p:nvPr>
        </p:nvSpPr>
        <p:spPr/>
        <p:txBody>
          <a:bodyPr/>
          <a:lstStyle/>
          <a:p>
            <a:r>
              <a:rPr lang="fr-FR" dirty="0"/>
              <a:t> Ecriture dans un fichier texte</a:t>
            </a:r>
          </a:p>
          <a:p>
            <a:pPr marL="0" indent="0">
              <a:buNone/>
            </a:pPr>
            <a:r>
              <a:rPr lang="fr-FR" sz="1600" dirty="0" err="1">
                <a:latin typeface="Courier New" panose="02070309020205020404" pitchFamily="49" charset="0"/>
                <a:cs typeface="Courier New" panose="02070309020205020404" pitchFamily="49" charset="0"/>
              </a:rPr>
              <a:t>PrintWriter</a:t>
            </a:r>
            <a:r>
              <a:rPr lang="fr-FR" sz="1600" dirty="0">
                <a:latin typeface="Courier New" panose="02070309020205020404" pitchFamily="49" charset="0"/>
                <a:cs typeface="Courier New" panose="02070309020205020404" pitchFamily="49" charset="0"/>
              </a:rPr>
              <a:t> impression=new </a:t>
            </a:r>
            <a:r>
              <a:rPr lang="fr-FR" sz="1600" dirty="0" err="1">
                <a:latin typeface="Courier New" panose="02070309020205020404" pitchFamily="49" charset="0"/>
                <a:cs typeface="Courier New" panose="02070309020205020404" pitchFamily="49" charset="0"/>
              </a:rPr>
              <a:t>PrintWriter</a:t>
            </a:r>
            <a:r>
              <a:rPr lang="fr-FR" sz="1600" dirty="0">
                <a:latin typeface="Courier New" panose="02070309020205020404" pitchFamily="49" charset="0"/>
                <a:cs typeface="Courier New" panose="02070309020205020404" pitchFamily="49" charset="0"/>
              </a:rPr>
              <a:t>(new </a:t>
            </a:r>
            <a:r>
              <a:rPr lang="fr-FR" sz="1600" dirty="0" err="1">
                <a:latin typeface="Courier New" panose="02070309020205020404" pitchFamily="49" charset="0"/>
                <a:cs typeface="Courier New" panose="02070309020205020404" pitchFamily="49" charset="0"/>
              </a:rPr>
              <a:t>FileWriter</a:t>
            </a:r>
            <a:r>
              <a:rPr lang="fr-FR" sz="1600" dirty="0">
                <a:latin typeface="Courier New" panose="02070309020205020404" pitchFamily="49" charset="0"/>
                <a:cs typeface="Courier New" panose="02070309020205020404" pitchFamily="49" charset="0"/>
              </a:rPr>
              <a:t>(‘’agent.</a:t>
            </a:r>
            <a:r>
              <a:rPr lang="fr-FR" sz="1600" dirty="0" err="1">
                <a:latin typeface="Courier New" panose="02070309020205020404" pitchFamily="49" charset="0"/>
                <a:cs typeface="Courier New" panose="02070309020205020404" pitchFamily="49" charset="0"/>
              </a:rPr>
              <a:t>txt</a:t>
            </a:r>
            <a:r>
              <a:rPr lang="fr-FR" sz="1600" dirty="0">
                <a:latin typeface="Courier New" panose="02070309020205020404" pitchFamily="49" charset="0"/>
                <a:cs typeface="Courier New" panose="02070309020205020404" pitchFamily="49" charset="0"/>
              </a:rPr>
              <a:t>’’,</a:t>
            </a:r>
            <a:r>
              <a:rPr lang="fr-FR" sz="1600" dirty="0" err="1">
                <a:latin typeface="Courier New" panose="02070309020205020404" pitchFamily="49" charset="0"/>
                <a:cs typeface="Courier New" panose="02070309020205020404" pitchFamily="49" charset="0"/>
              </a:rPr>
              <a:t>true</a:t>
            </a:r>
            <a:r>
              <a:rPr lang="fr-FR" sz="1600" dirty="0">
                <a:latin typeface="Courier New" panose="02070309020205020404" pitchFamily="49" charset="0"/>
                <a:cs typeface="Courier New" panose="02070309020205020404" pitchFamily="49" charset="0"/>
              </a:rPr>
              <a:t>));</a:t>
            </a:r>
          </a:p>
          <a:p>
            <a:pPr marL="0" indent="0">
              <a:buNone/>
            </a:pP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impression.println</a:t>
            </a:r>
            <a:r>
              <a:rPr lang="fr-FR" sz="1600" dirty="0">
                <a:latin typeface="Courier New" panose="02070309020205020404" pitchFamily="49" charset="0"/>
                <a:cs typeface="Courier New" panose="02070309020205020404" pitchFamily="49" charset="0"/>
              </a:rPr>
              <a:t>("Fin Ecriture");</a:t>
            </a:r>
          </a:p>
          <a:p>
            <a:pPr marL="0" indent="0">
              <a:buNone/>
            </a:pP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impression.flush</a:t>
            </a:r>
            <a:r>
              <a:rPr lang="fr-FR" sz="1600" dirty="0">
                <a:latin typeface="Courier New" panose="02070309020205020404" pitchFamily="49" charset="0"/>
                <a:cs typeface="Courier New" panose="02070309020205020404" pitchFamily="49" charset="0"/>
              </a:rPr>
              <a:t>();</a:t>
            </a:r>
          </a:p>
          <a:p>
            <a:pPr marL="0" indent="0">
              <a:buNone/>
            </a:pPr>
            <a:r>
              <a:rPr lang="fr-FR" sz="2000" dirty="0">
                <a:cs typeface="Courier New" panose="02070309020205020404" pitchFamily="49" charset="0"/>
              </a:rPr>
              <a:t>La classe </a:t>
            </a:r>
            <a:r>
              <a:rPr lang="fr-FR" sz="2000" dirty="0" err="1">
                <a:cs typeface="Courier New" panose="02070309020205020404" pitchFamily="49" charset="0"/>
              </a:rPr>
              <a:t>Printwriter</a:t>
            </a:r>
            <a:r>
              <a:rPr lang="fr-FR" sz="2000" dirty="0">
                <a:cs typeface="Courier New" panose="02070309020205020404" pitchFamily="49" charset="0"/>
              </a:rPr>
              <a:t> se connecte au fichier agent.txt et ouvre un flux d’écriture  sur le fichier </a:t>
            </a:r>
            <a:r>
              <a:rPr lang="fr-FR" sz="2000" dirty="0" smtClean="0">
                <a:cs typeface="Courier New" panose="02070309020205020404" pitchFamily="49" charset="0"/>
              </a:rPr>
              <a:t>grâce </a:t>
            </a:r>
            <a:r>
              <a:rPr lang="fr-FR" sz="2000" dirty="0">
                <a:cs typeface="Courier New" panose="02070309020205020404" pitchFamily="49" charset="0"/>
              </a:rPr>
              <a:t>à l’objet anonyme créé de la classe </a:t>
            </a:r>
            <a:r>
              <a:rPr lang="fr-FR" sz="2000" dirty="0" err="1">
                <a:cs typeface="Courier New" panose="02070309020205020404" pitchFamily="49" charset="0"/>
              </a:rPr>
              <a:t>FileWriter</a:t>
            </a:r>
            <a:r>
              <a:rPr lang="fr-FR" sz="2000" dirty="0">
                <a:cs typeface="Courier New" panose="02070309020205020404" pitchFamily="49" charset="0"/>
              </a:rPr>
              <a:t>.</a:t>
            </a:r>
          </a:p>
          <a:p>
            <a:pPr marL="0" indent="0">
              <a:buNone/>
            </a:pPr>
            <a:r>
              <a:rPr lang="fr-FR" sz="2000" dirty="0">
                <a:cs typeface="Courier New" panose="02070309020205020404" pitchFamily="49" charset="0"/>
              </a:rPr>
              <a:t>Ce </a:t>
            </a:r>
            <a:r>
              <a:rPr lang="fr-FR" sz="2000">
                <a:cs typeface="Courier New" panose="02070309020205020404" pitchFamily="49" charset="0"/>
              </a:rPr>
              <a:t>constructeur </a:t>
            </a:r>
            <a:r>
              <a:rPr lang="fr-FR" sz="2000" smtClean="0">
                <a:cs typeface="Courier New" panose="02070309020205020404" pitchFamily="49" charset="0"/>
              </a:rPr>
              <a:t>reçoit </a:t>
            </a:r>
            <a:r>
              <a:rPr lang="fr-FR" sz="2000" dirty="0">
                <a:cs typeface="Courier New" panose="02070309020205020404" pitchFamily="49" charset="0"/>
              </a:rPr>
              <a:t>en paramètre le nom du fichier et une valeur booléenne qui indique si le texte sera écrit au début du fichier quand la valeur est false ou si le texte imprimé sera ajouté à la fin du fichier au contenu existant quand la valeur est </a:t>
            </a:r>
            <a:r>
              <a:rPr lang="fr-FR" sz="2000" dirty="0" err="1">
                <a:cs typeface="Courier New" panose="02070309020205020404" pitchFamily="49" charset="0"/>
              </a:rPr>
              <a:t>true</a:t>
            </a:r>
            <a:r>
              <a:rPr lang="fr-FR" sz="2000" dirty="0">
                <a:cs typeface="Courier New" panose="02070309020205020404" pitchFamily="49" charset="0"/>
              </a:rPr>
              <a:t>.</a:t>
            </a:r>
          </a:p>
        </p:txBody>
      </p:sp>
    </p:spTree>
    <p:extLst>
      <p:ext uri="{BB962C8B-B14F-4D97-AF65-F5344CB8AC3E}">
        <p14:creationId xmlns:p14="http://schemas.microsoft.com/office/powerpoint/2010/main" val="2967170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Autres opérations sur les fichiers : La classe File</a:t>
            </a:r>
          </a:p>
        </p:txBody>
      </p:sp>
      <p:sp>
        <p:nvSpPr>
          <p:cNvPr id="3" name="Content Placeholder 2"/>
          <p:cNvSpPr>
            <a:spLocks noGrp="1"/>
          </p:cNvSpPr>
          <p:nvPr>
            <p:ph idx="1"/>
          </p:nvPr>
        </p:nvSpPr>
        <p:spPr/>
        <p:txBody>
          <a:bodyPr>
            <a:normAutofit fontScale="77500" lnSpcReduction="20000"/>
          </a:bodyPr>
          <a:lstStyle/>
          <a:p>
            <a:r>
              <a:rPr lang="fr-FR" dirty="0"/>
              <a:t>Instancier la classe File : Récupération d’un fichier existant</a:t>
            </a:r>
          </a:p>
          <a:p>
            <a:pPr marL="0" indent="0">
              <a:buNone/>
            </a:pPr>
            <a:r>
              <a:rPr lang="fr-FR" sz="2000" dirty="0">
                <a:latin typeface="Courier New" panose="02070309020205020404" pitchFamily="49" charset="0"/>
                <a:cs typeface="Courier New" panose="02070309020205020404" pitchFamily="49" charset="0"/>
              </a:rPr>
              <a:t>File fichier= new File(‘’c:</a:t>
            </a:r>
            <a:r>
              <a:rPr lang="en-US" sz="2000" dirty="0">
                <a:latin typeface="Courier New" panose="02070309020205020404" pitchFamily="49" charset="0"/>
                <a:cs typeface="Courier New" panose="02070309020205020404" pitchFamily="49" charset="0"/>
              </a:rPr>
              <a:t>\\</a:t>
            </a:r>
            <a:r>
              <a:rPr lang="fr-FR" sz="2000" dirty="0">
                <a:latin typeface="Courier New" panose="02070309020205020404" pitchFamily="49" charset="0"/>
                <a:cs typeface="Courier New" panose="02070309020205020404" pitchFamily="49" charset="0"/>
              </a:rPr>
              <a:t>exercices</a:t>
            </a:r>
            <a:r>
              <a:rPr lang="en-US" sz="2000" dirty="0">
                <a:latin typeface="Courier New" panose="02070309020205020404" pitchFamily="49" charset="0"/>
                <a:cs typeface="Courier New" panose="02070309020205020404" pitchFamily="49" charset="0"/>
              </a:rPr>
              <a:t>\\</a:t>
            </a:r>
            <a:r>
              <a:rPr lang="fr-FR" sz="2000" dirty="0">
                <a:latin typeface="Courier New" panose="02070309020205020404" pitchFamily="49" charset="0"/>
                <a:cs typeface="Courier New" panose="02070309020205020404" pitchFamily="49" charset="0"/>
              </a:rPr>
              <a:t>test.txt’’);</a:t>
            </a:r>
          </a:p>
          <a:p>
            <a:pPr marL="0" indent="0">
              <a:buNone/>
            </a:pPr>
            <a:r>
              <a:rPr lang="fr-FR" dirty="0"/>
              <a:t>Le constructeur </a:t>
            </a:r>
            <a:r>
              <a:rPr lang="fr-FR" dirty="0" err="1"/>
              <a:t>recoit</a:t>
            </a:r>
            <a:r>
              <a:rPr lang="fr-FR" dirty="0"/>
              <a:t> en paramètre un fichier qui se trouver dans le dossier exercices sur le disque c.</a:t>
            </a:r>
          </a:p>
          <a:p>
            <a:r>
              <a:rPr lang="fr-FR" dirty="0"/>
              <a:t>Création et suppression d’un Fichier</a:t>
            </a:r>
          </a:p>
          <a:p>
            <a:pPr marL="457200" lvl="1" indent="0">
              <a:buNone/>
            </a:pPr>
            <a:r>
              <a:rPr lang="fr-FR" dirty="0">
                <a:latin typeface="Courier New" panose="02070309020205020404" pitchFamily="49" charset="0"/>
                <a:cs typeface="Courier New" panose="02070309020205020404" pitchFamily="49" charset="0"/>
              </a:rPr>
              <a:t>File fichier= new File(‘’exemple.txt’’);</a:t>
            </a:r>
          </a:p>
          <a:p>
            <a:pPr marL="457200" lvl="1" indent="0">
              <a:buNone/>
            </a:pPr>
            <a:r>
              <a:rPr lang="fr-FR" dirty="0">
                <a:latin typeface="Courier New" panose="02070309020205020404" pitchFamily="49" charset="0"/>
                <a:cs typeface="Courier New" panose="02070309020205020404" pitchFamily="49" charset="0"/>
              </a:rPr>
              <a:t>if(!(</a:t>
            </a:r>
            <a:r>
              <a:rPr lang="fr-FR" dirty="0" err="1">
                <a:latin typeface="Courier New" panose="02070309020205020404" pitchFamily="49" charset="0"/>
                <a:cs typeface="Courier New" panose="02070309020205020404" pitchFamily="49" charset="0"/>
              </a:rPr>
              <a:t>fichier.exists</a:t>
            </a:r>
            <a:r>
              <a:rPr lang="fr-FR"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fichier.createNewFile</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a:t>
            </a:r>
          </a:p>
          <a:p>
            <a:pPr marL="457200" lvl="1" indent="0">
              <a:buNone/>
            </a:pPr>
            <a:r>
              <a:rPr lang="en-US" dirty="0">
                <a:cs typeface="Courier New" panose="02070309020205020404" pitchFamily="49" charset="0"/>
              </a:rPr>
              <a:t>Avant de </a:t>
            </a:r>
            <a:r>
              <a:rPr lang="en-US" dirty="0" err="1">
                <a:cs typeface="Courier New" panose="02070309020205020404" pitchFamily="49" charset="0"/>
              </a:rPr>
              <a:t>créer</a:t>
            </a:r>
            <a:r>
              <a:rPr lang="en-US" dirty="0">
                <a:cs typeface="Courier New" panose="02070309020205020404" pitchFamily="49" charset="0"/>
              </a:rPr>
              <a:t> le </a:t>
            </a:r>
            <a:r>
              <a:rPr lang="en-US" dirty="0" err="1">
                <a:cs typeface="Courier New" panose="02070309020205020404" pitchFamily="49" charset="0"/>
              </a:rPr>
              <a:t>fichier,il</a:t>
            </a:r>
            <a:r>
              <a:rPr lang="en-US" dirty="0">
                <a:cs typeface="Courier New" panose="02070309020205020404" pitchFamily="49" charset="0"/>
              </a:rPr>
              <a:t> </a:t>
            </a:r>
            <a:r>
              <a:rPr lang="en-US" dirty="0" err="1">
                <a:cs typeface="Courier New" panose="02070309020205020404" pitchFamily="49" charset="0"/>
              </a:rPr>
              <a:t>faut</a:t>
            </a:r>
            <a:r>
              <a:rPr lang="en-US" dirty="0">
                <a:cs typeface="Courier New" panose="02070309020205020404" pitchFamily="49" charset="0"/>
              </a:rPr>
              <a:t> se </a:t>
            </a:r>
            <a:r>
              <a:rPr lang="en-US" dirty="0" err="1">
                <a:cs typeface="Courier New" panose="02070309020205020404" pitchFamily="49" charset="0"/>
              </a:rPr>
              <a:t>rassurer</a:t>
            </a:r>
            <a:r>
              <a:rPr lang="en-US" dirty="0">
                <a:cs typeface="Courier New" panose="02070309020205020404" pitchFamily="49" charset="0"/>
              </a:rPr>
              <a:t> que </a:t>
            </a:r>
            <a:r>
              <a:rPr lang="en-US" dirty="0" err="1">
                <a:cs typeface="Courier New" panose="02070309020205020404" pitchFamily="49" charset="0"/>
              </a:rPr>
              <a:t>ce</a:t>
            </a:r>
            <a:r>
              <a:rPr lang="en-US" dirty="0">
                <a:cs typeface="Courier New" panose="02070309020205020404" pitchFamily="49" charset="0"/>
              </a:rPr>
              <a:t> </a:t>
            </a:r>
            <a:r>
              <a:rPr lang="en-US" dirty="0" err="1">
                <a:cs typeface="Courier New" panose="02070309020205020404" pitchFamily="49" charset="0"/>
              </a:rPr>
              <a:t>fichier</a:t>
            </a:r>
            <a:r>
              <a:rPr lang="en-US" dirty="0">
                <a:cs typeface="Courier New" panose="02070309020205020404" pitchFamily="49" charset="0"/>
              </a:rPr>
              <a:t> </a:t>
            </a:r>
            <a:r>
              <a:rPr lang="en-US" dirty="0" err="1">
                <a:cs typeface="Courier New" panose="02070309020205020404" pitchFamily="49" charset="0"/>
              </a:rPr>
              <a:t>n’existe</a:t>
            </a:r>
            <a:r>
              <a:rPr lang="en-US" dirty="0">
                <a:cs typeface="Courier New" panose="02070309020205020404" pitchFamily="49" charset="0"/>
              </a:rPr>
              <a:t> pas pour </a:t>
            </a:r>
            <a:r>
              <a:rPr lang="en-US" dirty="0" err="1">
                <a:cs typeface="Courier New" panose="02070309020205020404" pitchFamily="49" charset="0"/>
              </a:rPr>
              <a:t>éviter</a:t>
            </a:r>
            <a:r>
              <a:rPr lang="en-US" dirty="0">
                <a:cs typeface="Courier New" panose="02070309020205020404" pitchFamily="49" charset="0"/>
              </a:rPr>
              <a:t> des </a:t>
            </a:r>
            <a:r>
              <a:rPr lang="en-US" dirty="0" err="1">
                <a:cs typeface="Courier New" panose="02070309020205020404" pitchFamily="49" charset="0"/>
              </a:rPr>
              <a:t>conflits</a:t>
            </a:r>
            <a:r>
              <a:rPr lang="en-US" dirty="0">
                <a:cs typeface="Courier New" panose="02070309020205020404" pitchFamily="49" charset="0"/>
              </a:rPr>
              <a:t>.</a:t>
            </a:r>
          </a:p>
          <a:p>
            <a:pPr marL="228600" lvl="1">
              <a:spcBef>
                <a:spcPts val="1000"/>
              </a:spcBef>
            </a:pPr>
            <a:r>
              <a:rPr lang="en-US" sz="2400" dirty="0"/>
              <a:t>Suppression : </a:t>
            </a:r>
          </a:p>
          <a:p>
            <a:pPr marL="457200" lvl="1" indent="0">
              <a:buNone/>
            </a:pPr>
            <a:r>
              <a:rPr lang="en-US" dirty="0" err="1">
                <a:latin typeface="Courier New" panose="02070309020205020404" pitchFamily="49" charset="0"/>
                <a:cs typeface="Courier New" panose="02070309020205020404" pitchFamily="49" charset="0"/>
              </a:rPr>
              <a:t>fichier.delete</a:t>
            </a:r>
            <a:r>
              <a:rPr lang="en-US" dirty="0">
                <a:latin typeface="Courier New" panose="02070309020205020404" pitchFamily="49" charset="0"/>
                <a:cs typeface="Courier New" panose="02070309020205020404" pitchFamily="49" charset="0"/>
              </a:rPr>
              <a:t>();</a:t>
            </a:r>
          </a:p>
          <a:p>
            <a:pPr marL="457200" lvl="1" indent="0">
              <a:buNone/>
            </a:pPr>
            <a:r>
              <a:rPr lang="en-US" dirty="0">
                <a:cs typeface="Courier New" panose="02070309020205020404" pitchFamily="49" charset="0"/>
              </a:rPr>
              <a:t>Tout </a:t>
            </a:r>
            <a:r>
              <a:rPr lang="en-US" dirty="0" err="1">
                <a:cs typeface="Courier New" panose="02070309020205020404" pitchFamily="49" charset="0"/>
              </a:rPr>
              <a:t>en</a:t>
            </a:r>
            <a:r>
              <a:rPr lang="en-US" dirty="0">
                <a:cs typeface="Courier New" panose="02070309020205020404" pitchFamily="49" charset="0"/>
              </a:rPr>
              <a:t> </a:t>
            </a:r>
            <a:r>
              <a:rPr lang="en-US" dirty="0" err="1">
                <a:cs typeface="Courier New" panose="02070309020205020404" pitchFamily="49" charset="0"/>
              </a:rPr>
              <a:t>vérifiant</a:t>
            </a:r>
            <a:r>
              <a:rPr lang="en-US" dirty="0">
                <a:cs typeface="Courier New" panose="02070309020205020404" pitchFamily="49" charset="0"/>
              </a:rPr>
              <a:t> </a:t>
            </a:r>
            <a:r>
              <a:rPr lang="en-US" dirty="0" err="1">
                <a:cs typeface="Courier New" panose="02070309020205020404" pitchFamily="49" charset="0"/>
              </a:rPr>
              <a:t>naturellement</a:t>
            </a:r>
            <a:r>
              <a:rPr lang="en-US" dirty="0">
                <a:cs typeface="Courier New" panose="02070309020205020404" pitchFamily="49" charset="0"/>
              </a:rPr>
              <a:t> </a:t>
            </a:r>
            <a:r>
              <a:rPr lang="en-US" dirty="0" err="1">
                <a:cs typeface="Courier New" panose="02070309020205020404" pitchFamily="49" charset="0"/>
              </a:rPr>
              <a:t>si</a:t>
            </a:r>
            <a:r>
              <a:rPr lang="en-US" dirty="0">
                <a:cs typeface="Courier New" panose="02070309020205020404" pitchFamily="49" charset="0"/>
              </a:rPr>
              <a:t> le </a:t>
            </a:r>
            <a:r>
              <a:rPr lang="en-US" dirty="0" err="1">
                <a:cs typeface="Courier New" panose="02070309020205020404" pitchFamily="49" charset="0"/>
              </a:rPr>
              <a:t>fichier</a:t>
            </a:r>
            <a:r>
              <a:rPr lang="en-US" dirty="0">
                <a:cs typeface="Courier New" panose="02070309020205020404" pitchFamily="49" charset="0"/>
              </a:rPr>
              <a:t> </a:t>
            </a:r>
            <a:r>
              <a:rPr lang="en-US" dirty="0" err="1">
                <a:cs typeface="Courier New" panose="02070309020205020404" pitchFamily="49" charset="0"/>
              </a:rPr>
              <a:t>existe</a:t>
            </a:r>
            <a:r>
              <a:rPr lang="en-US" dirty="0">
                <a:cs typeface="Courier New" panose="02070309020205020404" pitchFamily="49" charset="0"/>
              </a:rPr>
              <a:t>.</a:t>
            </a:r>
            <a:endParaRPr lang="fr-FR" dirty="0">
              <a:cs typeface="Courier New" panose="02070309020205020404" pitchFamily="49" charset="0"/>
            </a:endParaRPr>
          </a:p>
          <a:p>
            <a:pPr marL="0" indent="0">
              <a:buNone/>
            </a:pPr>
            <a:endParaRPr lang="fr-FR" dirty="0"/>
          </a:p>
          <a:p>
            <a:pPr marL="0" indent="0">
              <a:buNone/>
            </a:pPr>
            <a:endParaRPr lang="fr-FR" dirty="0"/>
          </a:p>
        </p:txBody>
      </p:sp>
    </p:spTree>
    <p:extLst>
      <p:ext uri="{BB962C8B-B14F-4D97-AF65-F5344CB8AC3E}">
        <p14:creationId xmlns:p14="http://schemas.microsoft.com/office/powerpoint/2010/main" val="2065035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La classe File</a:t>
            </a:r>
          </a:p>
        </p:txBody>
      </p:sp>
      <p:sp>
        <p:nvSpPr>
          <p:cNvPr id="3" name="Content Placeholder 2"/>
          <p:cNvSpPr>
            <a:spLocks noGrp="1"/>
          </p:cNvSpPr>
          <p:nvPr>
            <p:ph idx="1"/>
          </p:nvPr>
        </p:nvSpPr>
        <p:spPr/>
        <p:txBody>
          <a:bodyPr>
            <a:normAutofit lnSpcReduction="10000"/>
          </a:bodyPr>
          <a:lstStyle/>
          <a:p>
            <a:r>
              <a:rPr lang="fr-FR" dirty="0"/>
              <a:t>Création et suppression d’un Dossier </a:t>
            </a:r>
          </a:p>
          <a:p>
            <a:pPr marL="0" indent="0">
              <a:buNone/>
            </a:pPr>
            <a:r>
              <a:rPr lang="fr-FR" dirty="0"/>
              <a:t>Les dossiers sont des conteneurs de fichier. Pour les créer on utilise la méthode </a:t>
            </a:r>
            <a:r>
              <a:rPr lang="fr-FR" dirty="0" err="1"/>
              <a:t>mkdir</a:t>
            </a:r>
            <a:r>
              <a:rPr lang="fr-FR" dirty="0"/>
              <a:t> ou </a:t>
            </a:r>
            <a:r>
              <a:rPr lang="fr-FR" dirty="0" err="1"/>
              <a:t>mkdirs</a:t>
            </a:r>
            <a:endParaRPr lang="fr-FR" dirty="0"/>
          </a:p>
          <a:p>
            <a:pPr marL="0" indent="0">
              <a:buNone/>
            </a:pPr>
            <a:r>
              <a:rPr lang="fr-FR" sz="2000" dirty="0">
                <a:latin typeface="Courier New" panose="02070309020205020404" pitchFamily="49" charset="0"/>
                <a:cs typeface="Courier New" panose="02070309020205020404" pitchFamily="49" charset="0"/>
              </a:rPr>
              <a:t>File dossier= new File(‘’Exemple’’);</a:t>
            </a:r>
          </a:p>
          <a:p>
            <a:pPr marL="0" indent="0">
              <a:buNone/>
            </a:pPr>
            <a:r>
              <a:rPr lang="fr-FR" sz="2000" dirty="0">
                <a:latin typeface="Courier New" panose="02070309020205020404" pitchFamily="49" charset="0"/>
                <a:cs typeface="Courier New" panose="02070309020205020404" pitchFamily="49" charset="0"/>
              </a:rPr>
              <a:t>if(!(</a:t>
            </a:r>
            <a:r>
              <a:rPr lang="fr-FR" sz="2000" dirty="0" err="1">
                <a:latin typeface="Courier New" panose="02070309020205020404" pitchFamily="49" charset="0"/>
                <a:cs typeface="Courier New" panose="02070309020205020404" pitchFamily="49" charset="0"/>
              </a:rPr>
              <a:t>dossier.isDirectory</a:t>
            </a:r>
            <a:r>
              <a:rPr lang="fr-FR"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dossier</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mkdir</a:t>
            </a:r>
            <a:r>
              <a:rPr lang="fr-FR"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Suppression d’un Dossier</a:t>
            </a:r>
          </a:p>
          <a:p>
            <a:pPr marL="0" indent="0">
              <a:buNone/>
            </a:pPr>
            <a:r>
              <a:rPr lang="en-US" sz="2000" dirty="0" err="1">
                <a:latin typeface="Courier New" panose="02070309020205020404" pitchFamily="49" charset="0"/>
                <a:cs typeface="Courier New" panose="02070309020205020404" pitchFamily="49" charset="0"/>
              </a:rPr>
              <a:t>dossier.delete</a:t>
            </a:r>
            <a:r>
              <a:rPr lang="en-US" sz="2000" dirty="0">
                <a:latin typeface="Courier New" panose="02070309020205020404" pitchFamily="49" charset="0"/>
                <a:cs typeface="Courier New" panose="02070309020205020404" pitchFamily="49" charset="0"/>
              </a:rPr>
              <a:t>();</a:t>
            </a:r>
          </a:p>
          <a:p>
            <a:pPr marL="0" indent="0">
              <a:buNone/>
            </a:pPr>
            <a:endParaRPr lang="fr-FR" sz="2000" dirty="0">
              <a:latin typeface="Courier New" panose="02070309020205020404" pitchFamily="49" charset="0"/>
              <a:cs typeface="Courier New" panose="02070309020205020404" pitchFamily="49" charset="0"/>
            </a:endParaRPr>
          </a:p>
          <a:p>
            <a:pPr marL="0" indent="0">
              <a:buNone/>
            </a:pPr>
            <a:endParaRPr lang="fr-FR" dirty="0"/>
          </a:p>
          <a:p>
            <a:endParaRPr lang="fr-FR" dirty="0"/>
          </a:p>
        </p:txBody>
      </p:sp>
    </p:spTree>
    <p:extLst>
      <p:ext uri="{BB962C8B-B14F-4D97-AF65-F5344CB8AC3E}">
        <p14:creationId xmlns:p14="http://schemas.microsoft.com/office/powerpoint/2010/main" val="1381886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La classe File</a:t>
            </a:r>
          </a:p>
        </p:txBody>
      </p:sp>
      <p:sp>
        <p:nvSpPr>
          <p:cNvPr id="3" name="Content Placeholder 2"/>
          <p:cNvSpPr>
            <a:spLocks noGrp="1"/>
          </p:cNvSpPr>
          <p:nvPr>
            <p:ph idx="1"/>
          </p:nvPr>
        </p:nvSpPr>
        <p:spPr/>
        <p:txBody>
          <a:bodyPr>
            <a:normAutofit fontScale="85000" lnSpcReduction="20000"/>
          </a:bodyPr>
          <a:lstStyle/>
          <a:p>
            <a:r>
              <a:rPr lang="fr-FR" dirty="0"/>
              <a:t>Parcours d’un Dossier</a:t>
            </a:r>
          </a:p>
          <a:p>
            <a:pPr marL="0" indent="0">
              <a:buNone/>
            </a:pPr>
            <a:r>
              <a:rPr lang="fr-FR" dirty="0" err="1"/>
              <a:t>private</a:t>
            </a:r>
            <a:r>
              <a:rPr lang="fr-FR" dirty="0"/>
              <a:t> </a:t>
            </a:r>
            <a:r>
              <a:rPr lang="fr-FR" dirty="0" err="1"/>
              <a:t>static</a:t>
            </a:r>
            <a:r>
              <a:rPr lang="fr-FR" dirty="0"/>
              <a:t> </a:t>
            </a:r>
            <a:r>
              <a:rPr lang="fr-FR" dirty="0" err="1"/>
              <a:t>void</a:t>
            </a:r>
            <a:r>
              <a:rPr lang="fr-FR" dirty="0"/>
              <a:t> </a:t>
            </a:r>
            <a:r>
              <a:rPr lang="fr-FR" dirty="0" err="1"/>
              <a:t>parcourirDossier</a:t>
            </a:r>
            <a:r>
              <a:rPr lang="fr-FR" dirty="0"/>
              <a:t> (File dossier, </a:t>
            </a:r>
            <a:r>
              <a:rPr lang="fr-FR" dirty="0" err="1"/>
              <a:t>int</a:t>
            </a:r>
            <a:r>
              <a:rPr lang="fr-FR" dirty="0"/>
              <a:t> niveau){</a:t>
            </a:r>
          </a:p>
          <a:p>
            <a:pPr marL="0" indent="0">
              <a:buNone/>
            </a:pPr>
            <a:r>
              <a:rPr lang="fr-FR" dirty="0"/>
              <a:t>    for (File f : </a:t>
            </a:r>
            <a:r>
              <a:rPr lang="fr-FR" dirty="0" err="1"/>
              <a:t>dossier.listFiles</a:t>
            </a:r>
            <a:r>
              <a:rPr lang="fr-FR" dirty="0"/>
              <a:t>()) {</a:t>
            </a:r>
          </a:p>
          <a:p>
            <a:pPr marL="0" indent="0">
              <a:buNone/>
            </a:pPr>
            <a:r>
              <a:rPr lang="fr-FR" dirty="0"/>
              <a:t>        for (</a:t>
            </a:r>
            <a:r>
              <a:rPr lang="fr-FR" dirty="0" err="1"/>
              <a:t>int</a:t>
            </a:r>
            <a:r>
              <a:rPr lang="fr-FR" dirty="0"/>
              <a:t> i = 0; i &lt; niveau; i++) </a:t>
            </a:r>
            <a:r>
              <a:rPr lang="en-US" dirty="0"/>
              <a:t>{</a:t>
            </a:r>
            <a:endParaRPr lang="fr-FR" dirty="0"/>
          </a:p>
          <a:p>
            <a:pPr marL="0" indent="0">
              <a:buNone/>
            </a:pPr>
            <a:r>
              <a:rPr lang="fr-FR" dirty="0"/>
              <a:t>         if (</a:t>
            </a:r>
            <a:r>
              <a:rPr lang="fr-FR" dirty="0" err="1"/>
              <a:t>f.isDirectory</a:t>
            </a:r>
            <a:r>
              <a:rPr lang="fr-FR" dirty="0"/>
              <a:t>()) {</a:t>
            </a:r>
          </a:p>
          <a:p>
            <a:pPr marL="0" indent="0">
              <a:buNone/>
            </a:pPr>
            <a:r>
              <a:rPr lang="fr-FR" dirty="0"/>
              <a:t>            </a:t>
            </a:r>
            <a:r>
              <a:rPr lang="fr-FR" dirty="0" err="1"/>
              <a:t>System.out.println</a:t>
            </a:r>
            <a:r>
              <a:rPr lang="fr-FR" dirty="0"/>
              <a:t> ( </a:t>
            </a:r>
            <a:r>
              <a:rPr lang="fr-FR" dirty="0" err="1"/>
              <a:t>f.getName</a:t>
            </a:r>
            <a:r>
              <a:rPr lang="fr-FR" dirty="0"/>
              <a:t>());</a:t>
            </a:r>
          </a:p>
          <a:p>
            <a:pPr marL="0" indent="0">
              <a:buNone/>
            </a:pPr>
            <a:r>
              <a:rPr lang="fr-FR" dirty="0"/>
              <a:t>            parcourir (f, niveau + 1);</a:t>
            </a:r>
          </a:p>
          <a:p>
            <a:pPr marL="0" indent="0">
              <a:buNone/>
            </a:pPr>
            <a:r>
              <a:rPr lang="fr-FR" dirty="0"/>
              <a:t>        } </a:t>
            </a:r>
            <a:r>
              <a:rPr lang="fr-FR" dirty="0" err="1"/>
              <a:t>else</a:t>
            </a:r>
            <a:r>
              <a:rPr lang="fr-FR" dirty="0"/>
              <a:t>{</a:t>
            </a:r>
          </a:p>
          <a:p>
            <a:pPr marL="0" indent="0">
              <a:buNone/>
            </a:pPr>
            <a:r>
              <a:rPr lang="fr-FR" dirty="0"/>
              <a:t>            </a:t>
            </a:r>
            <a:r>
              <a:rPr lang="fr-FR" dirty="0" err="1"/>
              <a:t>System.out.println</a:t>
            </a:r>
            <a:r>
              <a:rPr lang="fr-FR" dirty="0"/>
              <a:t> ( </a:t>
            </a:r>
            <a:r>
              <a:rPr lang="fr-FR" dirty="0" err="1"/>
              <a:t>f.getName</a:t>
            </a:r>
            <a:r>
              <a:rPr lang="fr-FR" dirty="0"/>
              <a:t>());</a:t>
            </a:r>
          </a:p>
          <a:p>
            <a:pPr marL="0" indent="0">
              <a:buNone/>
            </a:pPr>
            <a:r>
              <a:rPr lang="fr-FR" dirty="0"/>
              <a:t>        } }</a:t>
            </a:r>
            <a:r>
              <a:rPr lang="en-US" dirty="0"/>
              <a:t>}</a:t>
            </a:r>
            <a:r>
              <a:rPr lang="fr-FR" dirty="0"/>
              <a:t>}</a:t>
            </a:r>
          </a:p>
        </p:txBody>
      </p:sp>
    </p:spTree>
    <p:extLst>
      <p:ext uri="{BB962C8B-B14F-4D97-AF65-F5344CB8AC3E}">
        <p14:creationId xmlns:p14="http://schemas.microsoft.com/office/powerpoint/2010/main" val="2446472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a:xfrm>
            <a:off x="680321" y="2336872"/>
            <a:ext cx="9613861" cy="4418769"/>
          </a:xfrm>
        </p:spPr>
        <p:txBody>
          <a:bodyPr>
            <a:normAutofit fontScale="92500" lnSpcReduction="20000"/>
          </a:bodyPr>
          <a:lstStyle/>
          <a:p>
            <a:r>
              <a:rPr lang="fr-FR" dirty="0"/>
              <a:t>Récupérer les informations du document</a:t>
            </a:r>
          </a:p>
          <a:p>
            <a:pPr>
              <a:buFont typeface="Wingdings" panose="05000000000000000000" pitchFamily="2" charset="2"/>
              <a:buChar char="Ø"/>
            </a:pPr>
            <a:r>
              <a:rPr lang="fr-FR" dirty="0"/>
              <a:t>Récupérer les informations sur les disques logiques présents sur votre machine :</a:t>
            </a:r>
          </a:p>
          <a:p>
            <a:pPr marL="0" indent="0">
              <a:buNone/>
            </a:pPr>
            <a:r>
              <a:rPr lang="en-US" sz="1800" dirty="0">
                <a:latin typeface="Courier New" panose="02070309020205020404" pitchFamily="49" charset="0"/>
                <a:cs typeface="Courier New" panose="02070309020205020404" pitchFamily="49" charset="0"/>
              </a:rPr>
              <a:t>File[] </a:t>
            </a:r>
            <a:r>
              <a:rPr lang="en-US" sz="1800" dirty="0" err="1">
                <a:latin typeface="Courier New" panose="02070309020205020404" pitchFamily="49" charset="0"/>
                <a:cs typeface="Courier New" panose="02070309020205020404" pitchFamily="49" charset="0"/>
              </a:rPr>
              <a:t>disques</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File.listRoots</a:t>
            </a:r>
            <a:r>
              <a:rPr lang="en-US" sz="1800" dirty="0">
                <a:latin typeface="Courier New" panose="02070309020205020404" pitchFamily="49" charset="0"/>
                <a:cs typeface="Courier New" panose="02070309020205020404" pitchFamily="49" charset="0"/>
              </a:rPr>
              <a:t>();</a:t>
            </a:r>
          </a:p>
          <a:p>
            <a:pPr>
              <a:buFont typeface="Wingdings" panose="05000000000000000000" pitchFamily="2" charset="2"/>
              <a:buChar char="Ø"/>
            </a:pPr>
            <a:r>
              <a:rPr lang="en-US" sz="1800" dirty="0">
                <a:cs typeface="Courier New" panose="02070309020205020404" pitchFamily="49" charset="0"/>
              </a:rPr>
              <a:t>Tester </a:t>
            </a:r>
            <a:r>
              <a:rPr lang="en-US" sz="1800" dirty="0" err="1">
                <a:cs typeface="Courier New" panose="02070309020205020404" pitchFamily="49" charset="0"/>
              </a:rPr>
              <a:t>si</a:t>
            </a:r>
            <a:r>
              <a:rPr lang="en-US" sz="1800" dirty="0">
                <a:cs typeface="Courier New" panose="02070309020205020404" pitchFamily="49" charset="0"/>
              </a:rPr>
              <a:t> un </a:t>
            </a:r>
            <a:r>
              <a:rPr lang="en-US" sz="1800" dirty="0" err="1">
                <a:cs typeface="Courier New" panose="02070309020205020404" pitchFamily="49" charset="0"/>
              </a:rPr>
              <a:t>objet</a:t>
            </a:r>
            <a:r>
              <a:rPr lang="en-US" sz="1800" dirty="0">
                <a:cs typeface="Courier New" panose="02070309020205020404" pitchFamily="49" charset="0"/>
              </a:rPr>
              <a:t> File </a:t>
            </a:r>
            <a:r>
              <a:rPr lang="en-US" sz="1800" dirty="0" err="1">
                <a:cs typeface="Courier New" panose="02070309020205020404" pitchFamily="49" charset="0"/>
              </a:rPr>
              <a:t>est</a:t>
            </a:r>
            <a:r>
              <a:rPr lang="en-US" sz="1800" dirty="0">
                <a:cs typeface="Courier New" panose="02070309020205020404" pitchFamily="49" charset="0"/>
              </a:rPr>
              <a:t> un dossier </a:t>
            </a:r>
            <a:r>
              <a:rPr lang="en-US" sz="1800" dirty="0" err="1">
                <a:cs typeface="Courier New" panose="02070309020205020404" pitchFamily="49" charset="0"/>
              </a:rPr>
              <a:t>ou</a:t>
            </a:r>
            <a:r>
              <a:rPr lang="en-US" sz="1800" dirty="0">
                <a:cs typeface="Courier New" panose="02070309020205020404" pitchFamily="49" charset="0"/>
              </a:rPr>
              <a:t> un </a:t>
            </a:r>
            <a:r>
              <a:rPr lang="en-US" sz="1800" dirty="0" err="1">
                <a:cs typeface="Courier New" panose="02070309020205020404" pitchFamily="49" charset="0"/>
              </a:rPr>
              <a:t>fichier</a:t>
            </a:r>
            <a:endParaRPr lang="en-US" sz="1800" dirty="0">
              <a:cs typeface="Courier New" panose="02070309020205020404" pitchFamily="49" charset="0"/>
            </a:endParaRPr>
          </a:p>
          <a:p>
            <a:pPr marL="0" indent="0">
              <a:buNone/>
            </a:pPr>
            <a:r>
              <a:rPr lang="en-US" sz="2000" dirty="0"/>
              <a:t>	</a:t>
            </a:r>
            <a:r>
              <a:rPr lang="en-US" sz="2000" dirty="0" err="1">
                <a:latin typeface="Courier New" panose="02070309020205020404" pitchFamily="49" charset="0"/>
                <a:cs typeface="Courier New" panose="02070309020205020404" pitchFamily="49" charset="0"/>
              </a:rPr>
              <a:t>file.isDirectory</a:t>
            </a:r>
            <a:r>
              <a:rPr lang="en-US" sz="2000" dirty="0">
                <a:latin typeface="Courier New" panose="02070309020205020404" pitchFamily="49" charset="0"/>
                <a:cs typeface="Courier New" panose="02070309020205020404" pitchFamily="49" charset="0"/>
              </a:rPr>
              <a:t>();</a:t>
            </a:r>
          </a:p>
          <a:p>
            <a:pPr marL="0" indent="0">
              <a:buNone/>
            </a:pPr>
            <a:r>
              <a:rPr lang="en-US" sz="2000" dirty="0" err="1">
                <a:cs typeface="Courier New" panose="02070309020205020404" pitchFamily="49" charset="0"/>
              </a:rPr>
              <a:t>Renvoie</a:t>
            </a:r>
            <a:r>
              <a:rPr lang="en-US" sz="2000" dirty="0">
                <a:cs typeface="Courier New" panose="02070309020205020404" pitchFamily="49" charset="0"/>
              </a:rPr>
              <a:t> True </a:t>
            </a:r>
            <a:r>
              <a:rPr lang="en-US" sz="2000" dirty="0" err="1">
                <a:cs typeface="Courier New" panose="02070309020205020404" pitchFamily="49" charset="0"/>
              </a:rPr>
              <a:t>si</a:t>
            </a:r>
            <a:r>
              <a:rPr lang="en-US" sz="2000" dirty="0">
                <a:cs typeface="Courier New" panose="02070309020205020404" pitchFamily="49" charset="0"/>
              </a:rPr>
              <a:t> </a:t>
            </a:r>
            <a:r>
              <a:rPr lang="en-US" sz="2000" dirty="0" err="1">
                <a:cs typeface="Courier New" panose="02070309020205020404" pitchFamily="49" charset="0"/>
              </a:rPr>
              <a:t>c’est</a:t>
            </a:r>
            <a:r>
              <a:rPr lang="en-US" sz="2000" dirty="0">
                <a:cs typeface="Courier New" panose="02070309020205020404" pitchFamily="49" charset="0"/>
              </a:rPr>
              <a:t> un dossier et false </a:t>
            </a:r>
            <a:r>
              <a:rPr lang="en-US" sz="2000" dirty="0" err="1">
                <a:cs typeface="Courier New" panose="02070309020205020404" pitchFamily="49" charset="0"/>
              </a:rPr>
              <a:t>sinon</a:t>
            </a:r>
            <a:r>
              <a:rPr lang="en-US" sz="2000" dirty="0">
                <a:cs typeface="Courier New" panose="02070309020205020404" pitchFamily="49" charset="0"/>
              </a:rPr>
              <a:t>.</a:t>
            </a:r>
          </a:p>
          <a:p>
            <a:pPr>
              <a:buFont typeface="Wingdings" panose="05000000000000000000" pitchFamily="2" charset="2"/>
              <a:buChar char="Ø"/>
            </a:pPr>
            <a:r>
              <a:rPr lang="en-US" sz="2000" dirty="0" err="1">
                <a:cs typeface="Courier New" panose="02070309020205020404" pitchFamily="49" charset="0"/>
              </a:rPr>
              <a:t>Infos</a:t>
            </a:r>
            <a:r>
              <a:rPr lang="en-US" sz="2000" dirty="0">
                <a:cs typeface="Courier New" panose="02070309020205020404" pitchFamily="49" charset="0"/>
              </a:rPr>
              <a:t> </a:t>
            </a:r>
            <a:r>
              <a:rPr lang="en-US" sz="2000" dirty="0" err="1">
                <a:cs typeface="Courier New" panose="02070309020205020404" pitchFamily="49" charset="0"/>
              </a:rPr>
              <a:t>supplémentaires</a:t>
            </a:r>
            <a:r>
              <a:rPr lang="en-US" sz="2000" dirty="0">
                <a:cs typeface="Courier New" panose="02070309020205020404" pitchFamily="49" charset="0"/>
              </a:rPr>
              <a:t> sur le </a:t>
            </a:r>
            <a:r>
              <a:rPr lang="en-US" sz="2000" dirty="0" err="1">
                <a:cs typeface="Courier New" panose="02070309020205020404" pitchFamily="49" charset="0"/>
              </a:rPr>
              <a:t>fichier</a:t>
            </a:r>
            <a:endParaRPr lang="en-US" sz="2000" dirty="0">
              <a:cs typeface="Courier New" panose="02070309020205020404" pitchFamily="49" charset="0"/>
            </a:endParaRPr>
          </a:p>
          <a:p>
            <a:pPr marL="0" indent="0">
              <a:buNone/>
            </a:pPr>
            <a:r>
              <a:rPr lang="fr-FR" sz="2000" dirty="0" err="1"/>
              <a:t>System.out.println</a:t>
            </a:r>
            <a:r>
              <a:rPr lang="fr-FR" sz="2000" dirty="0"/>
              <a:t>(" Nom du fichier : "+</a:t>
            </a:r>
            <a:r>
              <a:rPr lang="fr-FR" sz="2000" dirty="0" err="1"/>
              <a:t>fichier.getName</a:t>
            </a:r>
            <a:r>
              <a:rPr lang="fr-FR" sz="2000" dirty="0"/>
              <a:t>());</a:t>
            </a:r>
          </a:p>
          <a:p>
            <a:pPr marL="0" indent="0">
              <a:buNone/>
            </a:pPr>
            <a:r>
              <a:rPr lang="fr-FR" sz="2000" dirty="0" err="1"/>
              <a:t>System.out.println</a:t>
            </a:r>
            <a:r>
              <a:rPr lang="fr-FR" sz="2000" dirty="0"/>
              <a:t>(" Chemin du fichier : "+</a:t>
            </a:r>
            <a:r>
              <a:rPr lang="fr-FR" sz="2000" dirty="0" err="1"/>
              <a:t>fichier.getPath</a:t>
            </a:r>
            <a:r>
              <a:rPr lang="fr-FR" sz="2000" dirty="0"/>
              <a:t>());</a:t>
            </a:r>
          </a:p>
          <a:p>
            <a:pPr marL="0" indent="0">
              <a:buNone/>
            </a:pPr>
            <a:r>
              <a:rPr lang="fr-FR" sz="2000" dirty="0" err="1"/>
              <a:t>System.out.println</a:t>
            </a:r>
            <a:r>
              <a:rPr lang="fr-FR" sz="2000" dirty="0"/>
              <a:t>(" Chemin absolu : "+</a:t>
            </a:r>
            <a:r>
              <a:rPr lang="fr-FR" sz="2000" dirty="0" err="1"/>
              <a:t>fichier.getAbsolutePath</a:t>
            </a:r>
            <a:r>
              <a:rPr lang="fr-FR" sz="2000" dirty="0"/>
              <a:t>());</a:t>
            </a:r>
          </a:p>
          <a:p>
            <a:pPr marL="0" indent="0">
              <a:buNone/>
            </a:pPr>
            <a:r>
              <a:rPr lang="fr-FR" sz="2000" dirty="0" err="1"/>
              <a:t>System.out.println</a:t>
            </a:r>
            <a:r>
              <a:rPr lang="fr-FR" sz="2000" dirty="0"/>
              <a:t>(" Droit de lecture : "+</a:t>
            </a:r>
            <a:r>
              <a:rPr lang="fr-FR" sz="2000" dirty="0" err="1"/>
              <a:t>fichier.canRead</a:t>
            </a:r>
            <a:r>
              <a:rPr lang="fr-FR" sz="2000" dirty="0"/>
              <a:t>());</a:t>
            </a:r>
          </a:p>
          <a:p>
            <a:pPr marL="0" indent="0">
              <a:buNone/>
            </a:pPr>
            <a:r>
              <a:rPr lang="fr-FR" sz="2000" dirty="0" err="1"/>
              <a:t>System.out.println</a:t>
            </a:r>
            <a:r>
              <a:rPr lang="fr-FR" sz="2000" dirty="0"/>
              <a:t>(" Droit d'</a:t>
            </a:r>
            <a:r>
              <a:rPr lang="fr-FR" sz="2000" dirty="0" err="1"/>
              <a:t>ecriture</a:t>
            </a:r>
            <a:r>
              <a:rPr lang="fr-FR" sz="2000" dirty="0"/>
              <a:t> : "+</a:t>
            </a:r>
            <a:r>
              <a:rPr lang="fr-FR" sz="2000" dirty="0" err="1"/>
              <a:t>fichier.canWrite</a:t>
            </a:r>
            <a:r>
              <a:rPr lang="fr-FR" sz="2000" dirty="0"/>
              <a:t>());</a:t>
            </a:r>
          </a:p>
          <a:p>
            <a:pPr marL="0" indent="0">
              <a:buNone/>
            </a:pPr>
            <a:endParaRPr lang="fr-FR" sz="2000" dirty="0">
              <a:cs typeface="Courier New" panose="02070309020205020404" pitchFamily="49" charset="0"/>
            </a:endParaRPr>
          </a:p>
        </p:txBody>
      </p:sp>
      <p:sp>
        <p:nvSpPr>
          <p:cNvPr id="6" name="Rectangle 1"/>
          <p:cNvSpPr>
            <a:spLocks noChangeArrowheads="1"/>
          </p:cNvSpPr>
          <p:nvPr/>
        </p:nvSpPr>
        <p:spPr bwMode="auto">
          <a:xfrm>
            <a:off x="2868613" y="37480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a:ln>
                  <a:noFill/>
                </a:ln>
                <a:solidFill>
                  <a:schemeClr val="tx1"/>
                </a:solidFill>
                <a:effectLst/>
                <a:latin typeface="Arial" panose="020B0604020202020204" pitchFamily="34" charset="0"/>
              </a:rPr>
              <a:t/>
            </a:r>
            <a:br>
              <a:rPr kumimoji="0" lang="fr-FR" altLang="fr-FR" sz="1800" b="0" i="0" u="none" strike="noStrike" cap="none" normalizeH="0" baseline="0">
                <a:ln>
                  <a:noFill/>
                </a:ln>
                <a:solidFill>
                  <a:schemeClr val="tx1"/>
                </a:solidFill>
                <a:effectLst/>
                <a:latin typeface="Arial" panose="020B0604020202020204" pitchFamily="34" charset="0"/>
              </a:rPr>
            </a:br>
            <a:r>
              <a:rPr kumimoji="0" lang="fr-FR" altLang="fr-FR" sz="1800" b="0" i="0" u="none" strike="noStrike" cap="none" normalizeH="0" baseline="0">
                <a:ln>
                  <a:noFill/>
                </a:ln>
                <a:solidFill>
                  <a:schemeClr val="tx1"/>
                </a:solidFill>
                <a:effectLst/>
                <a:latin typeface="Arial" panose="020B0604020202020204" pitchFamily="34" charset="0"/>
              </a:rPr>
              <a:t/>
            </a: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4380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Opérations </a:t>
            </a:r>
            <a:r>
              <a:rPr lang="en-US" dirty="0"/>
              <a:t>sur le </a:t>
            </a:r>
            <a:r>
              <a:rPr lang="en-US" dirty="0" err="1"/>
              <a:t>fichier</a:t>
            </a:r>
            <a:endParaRPr lang="fr-FR" dirty="0"/>
          </a:p>
        </p:txBody>
      </p:sp>
      <p:sp>
        <p:nvSpPr>
          <p:cNvPr id="3" name="Content Placeholder 2"/>
          <p:cNvSpPr>
            <a:spLocks noGrp="1"/>
          </p:cNvSpPr>
          <p:nvPr>
            <p:ph idx="1"/>
          </p:nvPr>
        </p:nvSpPr>
        <p:spPr>
          <a:xfrm>
            <a:off x="680321" y="2336873"/>
            <a:ext cx="9613861" cy="4198398"/>
          </a:xfrm>
        </p:spPr>
        <p:txBody>
          <a:bodyPr>
            <a:normAutofit fontScale="85000" lnSpcReduction="20000"/>
          </a:bodyPr>
          <a:lstStyle/>
          <a:p>
            <a:r>
              <a:rPr lang="fr-FR" dirty="0"/>
              <a:t>Copier et déplacer le fichier</a:t>
            </a:r>
          </a:p>
          <a:p>
            <a:pPr marL="0" indent="0">
              <a:buNone/>
            </a:pPr>
            <a:r>
              <a:rPr lang="fr-FR" dirty="0"/>
              <a:t>Pour </a:t>
            </a:r>
            <a:r>
              <a:rPr lang="fr-FR" dirty="0" err="1"/>
              <a:t>éffectuer</a:t>
            </a:r>
            <a:r>
              <a:rPr lang="fr-FR" dirty="0"/>
              <a:t> ces opérations , on utilise le package </a:t>
            </a:r>
            <a:r>
              <a:rPr lang="fr-FR" dirty="0" err="1"/>
              <a:t>java.nio.file</a:t>
            </a:r>
            <a:r>
              <a:rPr lang="fr-FR" dirty="0"/>
              <a:t> qui est une extension de support de fichier dans les nouvelles versions de java(java 7). On doit donc importer java.nio.file.* avant l’écriture du code.</a:t>
            </a:r>
          </a:p>
          <a:p>
            <a:r>
              <a:rPr lang="fr-FR" dirty="0"/>
              <a:t>Pour copier :</a:t>
            </a:r>
          </a:p>
          <a:p>
            <a:pPr marL="0" indent="0">
              <a:buNone/>
            </a:pPr>
            <a:r>
              <a:rPr lang="fr-FR" dirty="0" err="1">
                <a:latin typeface="Courier New" panose="02070309020205020404" pitchFamily="49" charset="0"/>
                <a:cs typeface="Courier New" panose="02070309020205020404" pitchFamily="49" charset="0"/>
              </a:rPr>
              <a:t>Files.copy</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source,destination</a:t>
            </a:r>
            <a:r>
              <a:rPr lang="fr-FR" dirty="0">
                <a:latin typeface="Courier New" panose="02070309020205020404" pitchFamily="49" charset="0"/>
                <a:cs typeface="Courier New" panose="02070309020205020404" pitchFamily="49" charset="0"/>
              </a:rPr>
              <a:t>, options);</a:t>
            </a:r>
          </a:p>
          <a:p>
            <a:pPr marL="0" indent="0">
              <a:buNone/>
            </a:pPr>
            <a:r>
              <a:rPr lang="fr-FR" dirty="0"/>
              <a:t>Source et destination sont des objets de type Path. Pour convertir un objet de type File vers </a:t>
            </a:r>
            <a:r>
              <a:rPr lang="fr-FR" dirty="0" err="1"/>
              <a:t>path</a:t>
            </a:r>
            <a:r>
              <a:rPr lang="fr-FR" dirty="0"/>
              <a:t>, on appelle la méthode </a:t>
            </a:r>
            <a:r>
              <a:rPr lang="fr-FR" dirty="0" err="1"/>
              <a:t>toPath</a:t>
            </a:r>
            <a:r>
              <a:rPr lang="fr-FR" dirty="0"/>
              <a:t>() sur un fichier.</a:t>
            </a:r>
          </a:p>
          <a:p>
            <a:pPr marL="0" indent="0">
              <a:buNone/>
            </a:pPr>
            <a:r>
              <a:rPr lang="fr-FR" sz="1700" dirty="0" err="1">
                <a:latin typeface="Courier New" panose="02070309020205020404" pitchFamily="49" charset="0"/>
                <a:cs typeface="Courier New" panose="02070309020205020404" pitchFamily="49" charset="0"/>
              </a:rPr>
              <a:t>Files.copy</a:t>
            </a:r>
            <a:r>
              <a:rPr lang="fr-FR" sz="1700" dirty="0">
                <a:latin typeface="Courier New" panose="02070309020205020404" pitchFamily="49" charset="0"/>
                <a:cs typeface="Courier New" panose="02070309020205020404" pitchFamily="49" charset="0"/>
              </a:rPr>
              <a:t>(</a:t>
            </a:r>
            <a:r>
              <a:rPr lang="fr-FR" sz="1700" dirty="0" err="1">
                <a:latin typeface="Courier New" panose="02070309020205020404" pitchFamily="49" charset="0"/>
                <a:cs typeface="Courier New" panose="02070309020205020404" pitchFamily="49" charset="0"/>
              </a:rPr>
              <a:t>monFichier.toPath</a:t>
            </a:r>
            <a:r>
              <a:rPr lang="fr-FR" sz="1700" dirty="0">
                <a:latin typeface="Courier New" panose="02070309020205020404" pitchFamily="49" charset="0"/>
                <a:cs typeface="Courier New" panose="02070309020205020404" pitchFamily="49" charset="0"/>
              </a:rPr>
              <a:t>(), </a:t>
            </a:r>
            <a:r>
              <a:rPr lang="fr-FR" sz="1700" dirty="0" err="1">
                <a:latin typeface="Courier New" panose="02070309020205020404" pitchFamily="49" charset="0"/>
                <a:cs typeface="Courier New" panose="02070309020205020404" pitchFamily="49" charset="0"/>
              </a:rPr>
              <a:t>destination.toPath</a:t>
            </a:r>
            <a:r>
              <a:rPr lang="fr-FR" sz="1700" dirty="0">
                <a:latin typeface="Courier New" panose="02070309020205020404" pitchFamily="49" charset="0"/>
                <a:cs typeface="Courier New" panose="02070309020205020404" pitchFamily="49" charset="0"/>
              </a:rPr>
              <a:t>(), REPLACE_EXISTING);</a:t>
            </a:r>
          </a:p>
          <a:p>
            <a:r>
              <a:rPr lang="fr-FR" dirty="0"/>
              <a:t>Pour déplacer :</a:t>
            </a:r>
          </a:p>
          <a:p>
            <a:pPr marL="0" indent="0">
              <a:buNone/>
            </a:pPr>
            <a:r>
              <a:rPr lang="fr-FR" sz="1700" dirty="0" err="1">
                <a:latin typeface="Courier New" panose="02070309020205020404" pitchFamily="49" charset="0"/>
                <a:cs typeface="Courier New" panose="02070309020205020404" pitchFamily="49" charset="0"/>
              </a:rPr>
              <a:t>Files.copy</a:t>
            </a:r>
            <a:r>
              <a:rPr lang="fr-FR" sz="1700" dirty="0">
                <a:latin typeface="Courier New" panose="02070309020205020404" pitchFamily="49" charset="0"/>
                <a:cs typeface="Courier New" panose="02070309020205020404" pitchFamily="49" charset="0"/>
              </a:rPr>
              <a:t>(</a:t>
            </a:r>
            <a:r>
              <a:rPr lang="fr-FR" sz="1700" dirty="0" err="1">
                <a:latin typeface="Courier New" panose="02070309020205020404" pitchFamily="49" charset="0"/>
                <a:cs typeface="Courier New" panose="02070309020205020404" pitchFamily="49" charset="0"/>
              </a:rPr>
              <a:t>monFichier.toPath</a:t>
            </a:r>
            <a:r>
              <a:rPr lang="fr-FR" sz="1700" dirty="0">
                <a:latin typeface="Courier New" panose="02070309020205020404" pitchFamily="49" charset="0"/>
                <a:cs typeface="Courier New" panose="02070309020205020404" pitchFamily="49" charset="0"/>
              </a:rPr>
              <a:t>(), </a:t>
            </a:r>
            <a:r>
              <a:rPr lang="fr-FR" sz="1700" dirty="0" err="1">
                <a:latin typeface="Courier New" panose="02070309020205020404" pitchFamily="49" charset="0"/>
                <a:cs typeface="Courier New" panose="02070309020205020404" pitchFamily="49" charset="0"/>
              </a:rPr>
              <a:t>destination.toPath</a:t>
            </a:r>
            <a:r>
              <a:rPr lang="fr-FR" sz="1700" dirty="0">
                <a:latin typeface="Courier New" panose="02070309020205020404" pitchFamily="49" charset="0"/>
                <a:cs typeface="Courier New" panose="02070309020205020404" pitchFamily="49" charset="0"/>
              </a:rPr>
              <a:t>(), REPLACE_EXISTING);</a:t>
            </a:r>
          </a:p>
          <a:p>
            <a:pPr marL="0" indent="0">
              <a:buNone/>
            </a:pPr>
            <a:r>
              <a:rPr lang="fr-FR" dirty="0"/>
              <a:t>Avec :</a:t>
            </a:r>
          </a:p>
          <a:p>
            <a:pPr marL="0" indent="0">
              <a:buNone/>
            </a:pPr>
            <a:r>
              <a:rPr lang="fr-FR" sz="1700" dirty="0" err="1">
                <a:cs typeface="Courier New" panose="02070309020205020404" pitchFamily="49" charset="0"/>
              </a:rPr>
              <a:t>monFichier</a:t>
            </a:r>
            <a:r>
              <a:rPr lang="fr-FR" sz="1700" dirty="0">
                <a:cs typeface="Courier New" panose="02070309020205020404" pitchFamily="49" charset="0"/>
              </a:rPr>
              <a:t> est de type File</a:t>
            </a:r>
          </a:p>
          <a:p>
            <a:pPr marL="0" indent="0">
              <a:buNone/>
            </a:pPr>
            <a:r>
              <a:rPr lang="fr-FR" sz="1700" dirty="0">
                <a:cs typeface="Courier New" panose="02070309020205020404" pitchFamily="49" charset="0"/>
              </a:rPr>
              <a:t>Destination est de type File</a:t>
            </a:r>
          </a:p>
        </p:txBody>
      </p:sp>
    </p:spTree>
    <p:extLst>
      <p:ext uri="{BB962C8B-B14F-4D97-AF65-F5344CB8AC3E}">
        <p14:creationId xmlns:p14="http://schemas.microsoft.com/office/powerpoint/2010/main" val="1759040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TRAVAIL DIRIGE</a:t>
            </a:r>
          </a:p>
        </p:txBody>
      </p:sp>
      <p:sp>
        <p:nvSpPr>
          <p:cNvPr id="3" name="Content Placeholder 2"/>
          <p:cNvSpPr>
            <a:spLocks noGrp="1"/>
          </p:cNvSpPr>
          <p:nvPr>
            <p:ph idx="1"/>
          </p:nvPr>
        </p:nvSpPr>
        <p:spPr/>
        <p:txBody>
          <a:bodyPr>
            <a:normAutofit fontScale="77500" lnSpcReduction="20000"/>
          </a:bodyPr>
          <a:lstStyle/>
          <a:p>
            <a:r>
              <a:rPr lang="fr-FR" dirty="0"/>
              <a:t>Ecrivez un petit programme de gestion des cotes et publication des résultats des étudiants. Créer un Dossier « gestion cotes » où tous ces fichiers seront stockés.</a:t>
            </a:r>
          </a:p>
          <a:p>
            <a:pPr marL="457200" indent="-457200">
              <a:buFont typeface="+mj-lt"/>
              <a:buAutoNum type="alphaLcPeriod"/>
            </a:pPr>
            <a:r>
              <a:rPr lang="fr-FR" dirty="0"/>
              <a:t>L’utilisateur saisit les noms d’au minimum 5 étudiants, leur promotion et leur numéro matricule. Ces informations sont stockées dans un fichier appelé « etudiants.txt »</a:t>
            </a:r>
          </a:p>
          <a:p>
            <a:pPr marL="457200" indent="-457200">
              <a:buFont typeface="+mj-lt"/>
              <a:buAutoNum type="alphaLcPeriod"/>
            </a:pPr>
            <a:r>
              <a:rPr lang="fr-FR" dirty="0"/>
              <a:t>L’utilisateur saisit les cotes (moyennes et examen) pour 3 cours chacun. Pour identifier les cotes par étudiant, l’utilisateur saisit donc le matricule de l’</a:t>
            </a:r>
            <a:r>
              <a:rPr lang="fr-FR" dirty="0" err="1"/>
              <a:t>etudiant</a:t>
            </a:r>
            <a:r>
              <a:rPr lang="fr-FR" dirty="0"/>
              <a:t> suivi de la moyenne et examen. Ces informations sont stockées dans « cotes.txt »</a:t>
            </a:r>
          </a:p>
          <a:p>
            <a:pPr marL="457200" indent="-457200">
              <a:buFont typeface="+mj-lt"/>
              <a:buAutoNum type="alphaLcPeriod"/>
            </a:pPr>
            <a:r>
              <a:rPr lang="fr-FR" dirty="0"/>
              <a:t>Dans le fichier de publication « resulats.txt », on enregistre le matricule, noms et promotion de l’étudiant et son pourcentage calculé sachant que les cotes des examens sont sur 50 et la moyenne sur 50.</a:t>
            </a:r>
          </a:p>
          <a:p>
            <a:pPr marL="457200" indent="-457200">
              <a:buFont typeface="+mj-lt"/>
              <a:buAutoNum type="alphaLcPeriod"/>
            </a:pPr>
            <a:r>
              <a:rPr lang="fr-FR" dirty="0"/>
              <a:t>Afficher les étudiants par ordre de mérite: celui qui a le plus de pourcentage en premier, etc.</a:t>
            </a:r>
          </a:p>
          <a:p>
            <a:pPr marL="0" indent="0">
              <a:buNone/>
            </a:pPr>
            <a:endParaRPr lang="fr-FR" dirty="0"/>
          </a:p>
        </p:txBody>
      </p:sp>
    </p:spTree>
    <p:extLst>
      <p:ext uri="{BB962C8B-B14F-4D97-AF65-F5344CB8AC3E}">
        <p14:creationId xmlns:p14="http://schemas.microsoft.com/office/powerpoint/2010/main" val="116237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Les packages de base de Java</a:t>
            </a:r>
            <a:endParaRPr lang="fr-FR"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08131117"/>
              </p:ext>
            </p:extLst>
          </p:nvPr>
        </p:nvGraphicFramePr>
        <p:xfrm>
          <a:off x="680321" y="2080592"/>
          <a:ext cx="9378079" cy="4464414"/>
        </p:xfrm>
        <a:graphic>
          <a:graphicData uri="http://schemas.openxmlformats.org/drawingml/2006/table">
            <a:tbl>
              <a:tblPr>
                <a:tableStyleId>{616DA210-FB5B-4158-B5E0-FEB733F419BA}</a:tableStyleId>
              </a:tblPr>
              <a:tblGrid>
                <a:gridCol w="2213164">
                  <a:extLst>
                    <a:ext uri="{9D8B030D-6E8A-4147-A177-3AD203B41FA5}">
                      <a16:colId xmlns:a16="http://schemas.microsoft.com/office/drawing/2014/main" val="2855672215"/>
                    </a:ext>
                  </a:extLst>
                </a:gridCol>
                <a:gridCol w="7164915">
                  <a:extLst>
                    <a:ext uri="{9D8B030D-6E8A-4147-A177-3AD203B41FA5}">
                      <a16:colId xmlns:a16="http://schemas.microsoft.com/office/drawing/2014/main" val="3971366542"/>
                    </a:ext>
                  </a:extLst>
                </a:gridCol>
              </a:tblGrid>
              <a:tr h="299417">
                <a:tc>
                  <a:txBody>
                    <a:bodyPr/>
                    <a:lstStyle/>
                    <a:p>
                      <a:r>
                        <a:rPr lang="fr-FR" sz="1100" dirty="0" err="1">
                          <a:effectLst/>
                        </a:rPr>
                        <a:t>java.applet</a:t>
                      </a:r>
                      <a:r>
                        <a:rPr lang="fr-FR" sz="1100" dirty="0">
                          <a:effectLst/>
                        </a:rPr>
                        <a:t> </a:t>
                      </a:r>
                      <a:endParaRPr lang="fr-FR" sz="1600" dirty="0">
                        <a:effectLst/>
                      </a:endParaRPr>
                    </a:p>
                  </a:txBody>
                  <a:tcPr marL="81792" marR="81792" marT="40896" marB="40896" anchor="ctr"/>
                </a:tc>
                <a:tc>
                  <a:txBody>
                    <a:bodyPr/>
                    <a:lstStyle/>
                    <a:p>
                      <a:r>
                        <a:rPr lang="fr-FR" sz="1100" dirty="0">
                          <a:effectLst/>
                        </a:rPr>
                        <a:t>Classes de base pour les applets</a:t>
                      </a:r>
                      <a:endParaRPr lang="fr-FR" sz="1600" dirty="0">
                        <a:effectLst/>
                      </a:endParaRPr>
                    </a:p>
                  </a:txBody>
                  <a:tcPr marL="81792" marR="81792" marT="40896" marB="40896" anchor="ctr"/>
                </a:tc>
                <a:extLst>
                  <a:ext uri="{0D108BD9-81ED-4DB2-BD59-A6C34878D82A}">
                    <a16:rowId xmlns:a16="http://schemas.microsoft.com/office/drawing/2014/main" val="2466403173"/>
                  </a:ext>
                </a:extLst>
              </a:tr>
              <a:tr h="299417">
                <a:tc>
                  <a:txBody>
                    <a:bodyPr/>
                    <a:lstStyle/>
                    <a:p>
                      <a:r>
                        <a:rPr lang="fr-FR" sz="1100">
                          <a:effectLst/>
                        </a:rPr>
                        <a:t>java.awt </a:t>
                      </a:r>
                      <a:endParaRPr lang="fr-FR" sz="1600">
                        <a:effectLst/>
                      </a:endParaRPr>
                    </a:p>
                  </a:txBody>
                  <a:tcPr marL="81792" marR="81792" marT="40896" marB="40896" anchor="ctr"/>
                </a:tc>
                <a:tc>
                  <a:txBody>
                    <a:bodyPr/>
                    <a:lstStyle/>
                    <a:p>
                      <a:r>
                        <a:rPr lang="fr-FR" sz="1100">
                          <a:effectLst/>
                        </a:rPr>
                        <a:t>Classes d'interface graphique AWT</a:t>
                      </a:r>
                      <a:endParaRPr lang="fr-FR" sz="1600">
                        <a:effectLst/>
                      </a:endParaRPr>
                    </a:p>
                  </a:txBody>
                  <a:tcPr marL="81792" marR="81792" marT="40896" marB="40896" anchor="ctr"/>
                </a:tc>
                <a:extLst>
                  <a:ext uri="{0D108BD9-81ED-4DB2-BD59-A6C34878D82A}">
                    <a16:rowId xmlns:a16="http://schemas.microsoft.com/office/drawing/2014/main" val="4097032708"/>
                  </a:ext>
                </a:extLst>
              </a:tr>
              <a:tr h="365887">
                <a:tc>
                  <a:txBody>
                    <a:bodyPr/>
                    <a:lstStyle/>
                    <a:p>
                      <a:r>
                        <a:rPr lang="fr-FR" sz="1800" b="1" dirty="0">
                          <a:effectLst/>
                        </a:rPr>
                        <a:t>java.io </a:t>
                      </a:r>
                      <a:endParaRPr lang="fr-FR" sz="2800" b="1" dirty="0">
                        <a:effectLst/>
                      </a:endParaRPr>
                    </a:p>
                  </a:txBody>
                  <a:tcPr marL="81792" marR="81792" marT="40896" marB="40896" anchor="ctr"/>
                </a:tc>
                <a:tc>
                  <a:txBody>
                    <a:bodyPr/>
                    <a:lstStyle/>
                    <a:p>
                      <a:r>
                        <a:rPr lang="fr-FR" sz="1800" b="1" dirty="0">
                          <a:effectLst/>
                        </a:rPr>
                        <a:t>Classes d entrées/sorties (flux, fichiers)</a:t>
                      </a:r>
                      <a:endParaRPr lang="fr-FR" sz="2800" b="1" dirty="0">
                        <a:effectLst/>
                      </a:endParaRPr>
                    </a:p>
                  </a:txBody>
                  <a:tcPr marL="81792" marR="81792" marT="40896" marB="40896" anchor="ctr"/>
                </a:tc>
                <a:extLst>
                  <a:ext uri="{0D108BD9-81ED-4DB2-BD59-A6C34878D82A}">
                    <a16:rowId xmlns:a16="http://schemas.microsoft.com/office/drawing/2014/main" val="1998509073"/>
                  </a:ext>
                </a:extLst>
              </a:tr>
              <a:tr h="299417">
                <a:tc>
                  <a:txBody>
                    <a:bodyPr/>
                    <a:lstStyle/>
                    <a:p>
                      <a:r>
                        <a:rPr lang="fr-FR" sz="1100">
                          <a:effectLst/>
                        </a:rPr>
                        <a:t>java.lang </a:t>
                      </a:r>
                      <a:endParaRPr lang="fr-FR" sz="1600">
                        <a:effectLst/>
                      </a:endParaRPr>
                    </a:p>
                  </a:txBody>
                  <a:tcPr marL="81792" marR="81792" marT="40896" marB="40896" anchor="ctr"/>
                </a:tc>
                <a:tc>
                  <a:txBody>
                    <a:bodyPr/>
                    <a:lstStyle/>
                    <a:p>
                      <a:r>
                        <a:rPr lang="fr-FR" sz="1100" dirty="0">
                          <a:effectLst/>
                        </a:rPr>
                        <a:t>Classes de support du langage</a:t>
                      </a:r>
                      <a:endParaRPr lang="fr-FR" sz="1600" dirty="0">
                        <a:effectLst/>
                      </a:endParaRPr>
                    </a:p>
                  </a:txBody>
                  <a:tcPr marL="81792" marR="81792" marT="40896" marB="40896" anchor="ctr"/>
                </a:tc>
                <a:extLst>
                  <a:ext uri="{0D108BD9-81ED-4DB2-BD59-A6C34878D82A}">
                    <a16:rowId xmlns:a16="http://schemas.microsoft.com/office/drawing/2014/main" val="2258314291"/>
                  </a:ext>
                </a:extLst>
              </a:tr>
              <a:tr h="299417">
                <a:tc>
                  <a:txBody>
                    <a:bodyPr/>
                    <a:lstStyle/>
                    <a:p>
                      <a:r>
                        <a:rPr lang="fr-FR" sz="1100">
                          <a:effectLst/>
                        </a:rPr>
                        <a:t>java.math </a:t>
                      </a:r>
                      <a:endParaRPr lang="fr-FR" sz="1600">
                        <a:effectLst/>
                      </a:endParaRPr>
                    </a:p>
                  </a:txBody>
                  <a:tcPr marL="81792" marR="81792" marT="40896" marB="40896" anchor="ctr"/>
                </a:tc>
                <a:tc>
                  <a:txBody>
                    <a:bodyPr/>
                    <a:lstStyle/>
                    <a:p>
                      <a:r>
                        <a:rPr lang="fr-FR" sz="1100">
                          <a:effectLst/>
                        </a:rPr>
                        <a:t>Classes permettant la gestion de grands nombres.</a:t>
                      </a:r>
                      <a:endParaRPr lang="fr-FR" sz="1600">
                        <a:effectLst/>
                      </a:endParaRPr>
                    </a:p>
                  </a:txBody>
                  <a:tcPr marL="81792" marR="81792" marT="40896" marB="40896" anchor="ctr"/>
                </a:tc>
                <a:extLst>
                  <a:ext uri="{0D108BD9-81ED-4DB2-BD59-A6C34878D82A}">
                    <a16:rowId xmlns:a16="http://schemas.microsoft.com/office/drawing/2014/main" val="2822760124"/>
                  </a:ext>
                </a:extLst>
              </a:tr>
              <a:tr h="299417">
                <a:tc>
                  <a:txBody>
                    <a:bodyPr/>
                    <a:lstStyle/>
                    <a:p>
                      <a:r>
                        <a:rPr lang="fr-FR" sz="1100">
                          <a:effectLst/>
                        </a:rPr>
                        <a:t>java.net </a:t>
                      </a:r>
                      <a:endParaRPr lang="fr-FR" sz="1600">
                        <a:effectLst/>
                      </a:endParaRPr>
                    </a:p>
                  </a:txBody>
                  <a:tcPr marL="81792" marR="81792" marT="40896" marB="40896" anchor="ctr"/>
                </a:tc>
                <a:tc>
                  <a:txBody>
                    <a:bodyPr/>
                    <a:lstStyle/>
                    <a:p>
                      <a:r>
                        <a:rPr lang="fr-FR" sz="1100">
                          <a:effectLst/>
                        </a:rPr>
                        <a:t>Classes de support réseau (URL, sockets)</a:t>
                      </a:r>
                      <a:endParaRPr lang="fr-FR" sz="1600">
                        <a:effectLst/>
                      </a:endParaRPr>
                    </a:p>
                  </a:txBody>
                  <a:tcPr marL="81792" marR="81792" marT="40896" marB="40896" anchor="ctr"/>
                </a:tc>
                <a:extLst>
                  <a:ext uri="{0D108BD9-81ED-4DB2-BD59-A6C34878D82A}">
                    <a16:rowId xmlns:a16="http://schemas.microsoft.com/office/drawing/2014/main" val="3004181911"/>
                  </a:ext>
                </a:extLst>
              </a:tr>
              <a:tr h="701887">
                <a:tc>
                  <a:txBody>
                    <a:bodyPr/>
                    <a:lstStyle/>
                    <a:p>
                      <a:r>
                        <a:rPr lang="fr-FR" sz="1100">
                          <a:effectLst/>
                        </a:rPr>
                        <a:t>java.rmi </a:t>
                      </a:r>
                      <a:endParaRPr lang="fr-FR" sz="1600">
                        <a:effectLst/>
                      </a:endParaRPr>
                    </a:p>
                  </a:txBody>
                  <a:tcPr marL="81792" marR="81792" marT="40896" marB="40896" anchor="ctr"/>
                </a:tc>
                <a:tc>
                  <a:txBody>
                    <a:bodyPr/>
                    <a:lstStyle/>
                    <a:p>
                      <a:r>
                        <a:rPr lang="fr-FR" sz="1100" dirty="0">
                          <a:effectLst/>
                        </a:rPr>
                        <a:t>Classes pour les méthodes invoquées à partir de machines virtuelles</a:t>
                      </a:r>
                      <a:br>
                        <a:rPr lang="fr-FR" sz="1100" dirty="0">
                          <a:effectLst/>
                        </a:rPr>
                      </a:br>
                      <a:r>
                        <a:rPr lang="fr-FR" sz="1100" dirty="0">
                          <a:effectLst/>
                        </a:rPr>
                        <a:t>non locales</a:t>
                      </a:r>
                      <a:endParaRPr lang="fr-FR" sz="1600" dirty="0">
                        <a:effectLst/>
                      </a:endParaRPr>
                    </a:p>
                  </a:txBody>
                  <a:tcPr marL="81792" marR="81792" marT="40896" marB="40896" anchor="ctr"/>
                </a:tc>
                <a:extLst>
                  <a:ext uri="{0D108BD9-81ED-4DB2-BD59-A6C34878D82A}">
                    <a16:rowId xmlns:a16="http://schemas.microsoft.com/office/drawing/2014/main" val="2017395931"/>
                  </a:ext>
                </a:extLst>
              </a:tr>
              <a:tr h="299417">
                <a:tc>
                  <a:txBody>
                    <a:bodyPr/>
                    <a:lstStyle/>
                    <a:p>
                      <a:r>
                        <a:rPr lang="fr-FR" sz="1100">
                          <a:effectLst/>
                        </a:rPr>
                        <a:t>java.security </a:t>
                      </a:r>
                      <a:endParaRPr lang="fr-FR" sz="1600">
                        <a:effectLst/>
                      </a:endParaRPr>
                    </a:p>
                  </a:txBody>
                  <a:tcPr marL="81792" marR="81792" marT="40896" marB="40896" anchor="ctr"/>
                </a:tc>
                <a:tc>
                  <a:txBody>
                    <a:bodyPr/>
                    <a:lstStyle/>
                    <a:p>
                      <a:r>
                        <a:rPr lang="fr-FR" sz="1100">
                          <a:effectLst/>
                        </a:rPr>
                        <a:t>Classes et interfaces pour la gestion de la sécurité.</a:t>
                      </a:r>
                      <a:endParaRPr lang="fr-FR" sz="1600">
                        <a:effectLst/>
                      </a:endParaRPr>
                    </a:p>
                  </a:txBody>
                  <a:tcPr marL="81792" marR="81792" marT="40896" marB="40896" anchor="ctr"/>
                </a:tc>
                <a:extLst>
                  <a:ext uri="{0D108BD9-81ED-4DB2-BD59-A6C34878D82A}">
                    <a16:rowId xmlns:a16="http://schemas.microsoft.com/office/drawing/2014/main" val="8837548"/>
                  </a:ext>
                </a:extLst>
              </a:tr>
              <a:tr h="299417">
                <a:tc>
                  <a:txBody>
                    <a:bodyPr/>
                    <a:lstStyle/>
                    <a:p>
                      <a:r>
                        <a:rPr lang="fr-FR" sz="1100">
                          <a:effectLst/>
                        </a:rPr>
                        <a:t>java.sql </a:t>
                      </a:r>
                      <a:endParaRPr lang="fr-FR" sz="1600">
                        <a:effectLst/>
                      </a:endParaRPr>
                    </a:p>
                  </a:txBody>
                  <a:tcPr marL="81792" marR="81792" marT="40896" marB="40896" anchor="ctr"/>
                </a:tc>
                <a:tc>
                  <a:txBody>
                    <a:bodyPr/>
                    <a:lstStyle/>
                    <a:p>
                      <a:r>
                        <a:rPr lang="fr-FR" sz="1100">
                          <a:effectLst/>
                        </a:rPr>
                        <a:t>Classes pour l'utilisation de JDBC.</a:t>
                      </a:r>
                      <a:endParaRPr lang="fr-FR" sz="1600">
                        <a:effectLst/>
                      </a:endParaRPr>
                    </a:p>
                  </a:txBody>
                  <a:tcPr marL="81792" marR="81792" marT="40896" marB="40896" anchor="ctr"/>
                </a:tc>
                <a:extLst>
                  <a:ext uri="{0D108BD9-81ED-4DB2-BD59-A6C34878D82A}">
                    <a16:rowId xmlns:a16="http://schemas.microsoft.com/office/drawing/2014/main" val="2657976318"/>
                  </a:ext>
                </a:extLst>
              </a:tr>
              <a:tr h="701887">
                <a:tc>
                  <a:txBody>
                    <a:bodyPr/>
                    <a:lstStyle/>
                    <a:p>
                      <a:r>
                        <a:rPr lang="fr-FR" sz="1100">
                          <a:effectLst/>
                        </a:rPr>
                        <a:t>java.text </a:t>
                      </a:r>
                      <a:endParaRPr lang="fr-FR" sz="1600">
                        <a:effectLst/>
                      </a:endParaRPr>
                    </a:p>
                  </a:txBody>
                  <a:tcPr marL="81792" marR="81792" marT="40896" marB="40896" anchor="ctr"/>
                </a:tc>
                <a:tc>
                  <a:txBody>
                    <a:bodyPr/>
                    <a:lstStyle/>
                    <a:p>
                      <a:r>
                        <a:rPr lang="fr-FR" sz="1100">
                          <a:effectLst/>
                        </a:rPr>
                        <a:t>Classes pour la manipulation de textes de dates et de nombres dans</a:t>
                      </a:r>
                      <a:br>
                        <a:rPr lang="fr-FR" sz="1100">
                          <a:effectLst/>
                        </a:rPr>
                      </a:br>
                      <a:r>
                        <a:rPr lang="fr-FR" sz="1100">
                          <a:effectLst/>
                        </a:rPr>
                        <a:t>plusieurs langages</a:t>
                      </a:r>
                      <a:endParaRPr lang="fr-FR" sz="1600">
                        <a:effectLst/>
                      </a:endParaRPr>
                    </a:p>
                  </a:txBody>
                  <a:tcPr marL="81792" marR="81792" marT="40896" marB="40896" anchor="ctr"/>
                </a:tc>
                <a:extLst>
                  <a:ext uri="{0D108BD9-81ED-4DB2-BD59-A6C34878D82A}">
                    <a16:rowId xmlns:a16="http://schemas.microsoft.com/office/drawing/2014/main" val="1482816761"/>
                  </a:ext>
                </a:extLst>
              </a:tr>
              <a:tr h="299417">
                <a:tc>
                  <a:txBody>
                    <a:bodyPr/>
                    <a:lstStyle/>
                    <a:p>
                      <a:r>
                        <a:rPr lang="fr-FR" sz="1100">
                          <a:effectLst/>
                        </a:rPr>
                        <a:t>java.util </a:t>
                      </a:r>
                      <a:endParaRPr lang="fr-FR" sz="1600">
                        <a:effectLst/>
                      </a:endParaRPr>
                    </a:p>
                  </a:txBody>
                  <a:tcPr marL="81792" marR="81792" marT="40896" marB="40896" anchor="ctr"/>
                </a:tc>
                <a:tc>
                  <a:txBody>
                    <a:bodyPr/>
                    <a:lstStyle/>
                    <a:p>
                      <a:r>
                        <a:rPr lang="fr-FR" sz="1100">
                          <a:effectLst/>
                        </a:rPr>
                        <a:t>Classes d utilitaires (vecteurs, hashtable)</a:t>
                      </a:r>
                      <a:endParaRPr lang="fr-FR" sz="1600">
                        <a:effectLst/>
                      </a:endParaRPr>
                    </a:p>
                  </a:txBody>
                  <a:tcPr marL="81792" marR="81792" marT="40896" marB="40896" anchor="ctr"/>
                </a:tc>
                <a:extLst>
                  <a:ext uri="{0D108BD9-81ED-4DB2-BD59-A6C34878D82A}">
                    <a16:rowId xmlns:a16="http://schemas.microsoft.com/office/drawing/2014/main" val="1502844676"/>
                  </a:ext>
                </a:extLst>
              </a:tr>
              <a:tr h="299417">
                <a:tc>
                  <a:txBody>
                    <a:bodyPr/>
                    <a:lstStyle/>
                    <a:p>
                      <a:r>
                        <a:rPr lang="fr-FR" sz="1100">
                          <a:effectLst/>
                        </a:rPr>
                        <a:t>javax.swing </a:t>
                      </a:r>
                      <a:endParaRPr lang="fr-FR" sz="1600">
                        <a:effectLst/>
                      </a:endParaRPr>
                    </a:p>
                  </a:txBody>
                  <a:tcPr marL="81792" marR="81792" marT="40896" marB="40896" anchor="ctr"/>
                </a:tc>
                <a:tc>
                  <a:txBody>
                    <a:bodyPr/>
                    <a:lstStyle/>
                    <a:p>
                      <a:r>
                        <a:rPr lang="fr-FR" sz="1100" dirty="0">
                          <a:effectLst/>
                        </a:rPr>
                        <a:t>Classes d interface graphique</a:t>
                      </a:r>
                      <a:endParaRPr lang="fr-FR" sz="1600" dirty="0">
                        <a:effectLst/>
                      </a:endParaRPr>
                    </a:p>
                  </a:txBody>
                  <a:tcPr marL="81792" marR="81792" marT="40896" marB="40896" anchor="ctr"/>
                </a:tc>
                <a:extLst>
                  <a:ext uri="{0D108BD9-81ED-4DB2-BD59-A6C34878D82A}">
                    <a16:rowId xmlns:a16="http://schemas.microsoft.com/office/drawing/2014/main" val="2156388942"/>
                  </a:ext>
                </a:extLst>
              </a:tr>
            </a:tbl>
          </a:graphicData>
        </a:graphic>
      </p:graphicFrame>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a:ln>
                  <a:noFill/>
                </a:ln>
                <a:solidFill>
                  <a:schemeClr val="tx1"/>
                </a:solidFill>
                <a:effectLst/>
                <a:latin typeface="Arial" panose="020B0604020202020204" pitchFamily="34" charset="0"/>
              </a:rPr>
              <a:t/>
            </a:r>
            <a:br>
              <a:rPr kumimoji="0" lang="fr-FR" altLang="fr-FR" sz="1800" b="0" i="0" u="none" strike="noStrike" cap="none" normalizeH="0" baseline="0">
                <a:ln>
                  <a:noFill/>
                </a:ln>
                <a:solidFill>
                  <a:schemeClr val="tx1"/>
                </a:solidFill>
                <a:effectLst/>
                <a:latin typeface="Arial" panose="020B0604020202020204" pitchFamily="34" charset="0"/>
              </a:rPr>
            </a:br>
            <a:r>
              <a:rPr kumimoji="0" lang="fr-FR" altLang="fr-FR" sz="1800" b="0" i="0" u="none" strike="noStrike" cap="none" normalizeH="0" baseline="0">
                <a:ln>
                  <a:noFill/>
                </a:ln>
                <a:solidFill>
                  <a:schemeClr val="tx1"/>
                </a:solidFill>
                <a:effectLst/>
                <a:latin typeface="Arial" panose="020B0604020202020204" pitchFamily="34" charset="0"/>
              </a:rPr>
              <a:t/>
            </a: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0005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LES COLLECTIONS</a:t>
            </a:r>
          </a:p>
        </p:txBody>
      </p:sp>
      <p:sp>
        <p:nvSpPr>
          <p:cNvPr id="3" name="Content Placeholder 2"/>
          <p:cNvSpPr>
            <a:spLocks noGrp="1"/>
          </p:cNvSpPr>
          <p:nvPr>
            <p:ph idx="1"/>
          </p:nvPr>
        </p:nvSpPr>
        <p:spPr/>
        <p:txBody>
          <a:bodyPr/>
          <a:lstStyle/>
          <a:p>
            <a:pPr marL="0" indent="0" algn="ctr">
              <a:buNone/>
            </a:pPr>
            <a:endParaRPr lang="fr-FR" dirty="0"/>
          </a:p>
          <a:p>
            <a:pPr marL="0" indent="0" algn="ctr">
              <a:buNone/>
            </a:pPr>
            <a:endParaRPr lang="fr-FR" dirty="0"/>
          </a:p>
          <a:p>
            <a:pPr marL="0" indent="0" algn="ctr">
              <a:buNone/>
            </a:pPr>
            <a:r>
              <a:rPr lang="fr-FR" sz="6000" dirty="0"/>
              <a:t>LES COLLECTIONS</a:t>
            </a:r>
          </a:p>
          <a:p>
            <a:pPr marL="0" indent="0" algn="ctr">
              <a:buNone/>
            </a:pPr>
            <a:endParaRPr lang="fr-FR" dirty="0"/>
          </a:p>
        </p:txBody>
      </p:sp>
    </p:spTree>
    <p:extLst>
      <p:ext uri="{BB962C8B-B14F-4D97-AF65-F5344CB8AC3E}">
        <p14:creationId xmlns:p14="http://schemas.microsoft.com/office/powerpoint/2010/main" val="2117475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a:xfrm>
            <a:off x="680321" y="2336872"/>
            <a:ext cx="9613861" cy="3815733"/>
          </a:xfrm>
        </p:spPr>
        <p:txBody>
          <a:bodyPr>
            <a:normAutofit fontScale="92500" lnSpcReduction="10000"/>
          </a:bodyPr>
          <a:lstStyle/>
          <a:p>
            <a:r>
              <a:rPr lang="fr-FR" dirty="0"/>
              <a:t>Une collection de données est un conteneur d’éléments de même type qui possède un protocole particulier pour l’ajout, le retrait et la recherche </a:t>
            </a:r>
            <a:r>
              <a:rPr lang="fr-FR" dirty="0" smtClean="0"/>
              <a:t>d’éléments.</a:t>
            </a:r>
            <a:endParaRPr lang="fr-FR" dirty="0"/>
          </a:p>
          <a:p>
            <a:r>
              <a:rPr lang="fr-FR" dirty="0" smtClean="0"/>
              <a:t>Les </a:t>
            </a:r>
            <a:r>
              <a:rPr lang="fr-FR" dirty="0"/>
              <a:t>collections en Java sont des classes permettant de manipuler les structures de données usuelles : listes, piles, files (ou queues</a:t>
            </a:r>
            <a:r>
              <a:rPr lang="fr-FR" dirty="0" smtClean="0"/>
              <a:t>).</a:t>
            </a:r>
          </a:p>
          <a:p>
            <a:r>
              <a:rPr lang="fr-FR" dirty="0" smtClean="0"/>
              <a:t>Une structure des données : est une organisation </a:t>
            </a:r>
            <a:r>
              <a:rPr lang="fr-FR" dirty="0"/>
              <a:t>efficace d'un ensemble de données, sous la forme de tableaux, de listes, de piles etc. Cette efficacité réside dans la quantité mémoire utilisée pour stocker les données, et le temps nécessaire pour réaliser des opérations sur ces données. </a:t>
            </a:r>
            <a:endParaRPr lang="fr-FR" dirty="0" smtClean="0"/>
          </a:p>
          <a:p>
            <a:r>
              <a:rPr lang="fr-FR" dirty="0"/>
              <a:t>Une collection gère un groupe </a:t>
            </a:r>
            <a:r>
              <a:rPr lang="fr-FR" dirty="0" smtClean="0"/>
              <a:t>d'ensemble </a:t>
            </a:r>
            <a:r>
              <a:rPr lang="fr-FR" dirty="0"/>
              <a:t>d'objets d'un type donné ; ou bien c'est un objet qui sert à stocker d'autres objets.</a:t>
            </a:r>
          </a:p>
        </p:txBody>
      </p:sp>
    </p:spTree>
    <p:extLst>
      <p:ext uri="{BB962C8B-B14F-4D97-AF65-F5344CB8AC3E}">
        <p14:creationId xmlns:p14="http://schemas.microsoft.com/office/powerpoint/2010/main" val="2821268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lstStyle/>
          <a:p>
            <a:r>
              <a:rPr lang="fr-FR" dirty="0"/>
              <a:t>Une collection - parfois appelée un conteneur - est simplement un objet qui regroupe plusieurs éléments en une seule unité. Les collections sont utilisées pour stocker, récupérer, manipuler et communiquer des données agrégées. </a:t>
            </a:r>
            <a:endParaRPr lang="fr-FR" dirty="0" smtClean="0"/>
          </a:p>
          <a:p>
            <a:r>
              <a:rPr lang="fr-FR" dirty="0" smtClean="0"/>
              <a:t>Généralement</a:t>
            </a:r>
            <a:r>
              <a:rPr lang="fr-FR" dirty="0"/>
              <a:t>, ils représentent des éléments de données qui forment un groupe naturel, comme une main de </a:t>
            </a:r>
            <a:r>
              <a:rPr lang="fr-FR" dirty="0" smtClean="0"/>
              <a:t>joueur de poker </a:t>
            </a:r>
            <a:r>
              <a:rPr lang="fr-FR" dirty="0"/>
              <a:t>(une collection de cartes), un dossier de </a:t>
            </a:r>
            <a:r>
              <a:rPr lang="fr-FR" dirty="0" smtClean="0"/>
              <a:t>mails </a:t>
            </a:r>
            <a:r>
              <a:rPr lang="fr-FR" dirty="0"/>
              <a:t>(une collection de </a:t>
            </a:r>
            <a:r>
              <a:rPr lang="fr-FR" dirty="0" smtClean="0"/>
              <a:t>mail) </a:t>
            </a:r>
            <a:r>
              <a:rPr lang="fr-FR" dirty="0"/>
              <a:t>ou un annuaire téléphonique (une correspondance de noms avec des numéros de téléphone).</a:t>
            </a:r>
          </a:p>
        </p:txBody>
      </p:sp>
    </p:spTree>
    <p:extLst>
      <p:ext uri="{BB962C8B-B14F-4D97-AF65-F5344CB8AC3E}">
        <p14:creationId xmlns:p14="http://schemas.microsoft.com/office/powerpoint/2010/main" val="2110640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Types de collection</a:t>
            </a:r>
            <a:endParaRPr lang="fr-FR" dirty="0"/>
          </a:p>
        </p:txBody>
      </p:sp>
      <p:sp>
        <p:nvSpPr>
          <p:cNvPr id="3" name="Espace réservé du contenu 2"/>
          <p:cNvSpPr>
            <a:spLocks noGrp="1"/>
          </p:cNvSpPr>
          <p:nvPr>
            <p:ph idx="1"/>
          </p:nvPr>
        </p:nvSpPr>
        <p:spPr/>
        <p:txBody>
          <a:bodyPr>
            <a:normAutofit fontScale="92500"/>
          </a:bodyPr>
          <a:lstStyle/>
          <a:p>
            <a:pPr marL="0" indent="0">
              <a:buNone/>
            </a:pPr>
            <a:r>
              <a:rPr lang="fr-FR" dirty="0"/>
              <a:t>L'API Collections propose un ensemble d'interfaces et de classes dont le but est de stocker de multiples objets. Elle propose quatre grandes familles de collections, chacune définie par une interface de base :</a:t>
            </a:r>
          </a:p>
          <a:p>
            <a:r>
              <a:rPr lang="fr-FR" dirty="0"/>
              <a:t>List : collection d'éléments ordonnés qui accepte les doublons</a:t>
            </a:r>
          </a:p>
          <a:p>
            <a:r>
              <a:rPr lang="fr-FR" dirty="0"/>
              <a:t>Set : collection d'éléments non ordonnés par défaut qui n'accepte pas les doublons</a:t>
            </a:r>
          </a:p>
          <a:p>
            <a:r>
              <a:rPr lang="fr-FR" dirty="0" err="1"/>
              <a:t>Map</a:t>
            </a:r>
            <a:r>
              <a:rPr lang="fr-FR" dirty="0"/>
              <a:t> : collection sous la forme d'une association de paires clé/valeur</a:t>
            </a:r>
          </a:p>
          <a:p>
            <a:r>
              <a:rPr lang="fr-FR" dirty="0"/>
              <a:t>Queue et </a:t>
            </a:r>
            <a:r>
              <a:rPr lang="fr-FR" dirty="0" err="1"/>
              <a:t>Deque</a:t>
            </a:r>
            <a:r>
              <a:rPr lang="fr-FR" dirty="0"/>
              <a:t> : collections qui stockent des éléments dans un certain ordre avant qu'ils ne soient extraits pour traitement</a:t>
            </a:r>
          </a:p>
          <a:p>
            <a:endParaRPr lang="fr-FR" dirty="0"/>
          </a:p>
        </p:txBody>
      </p:sp>
    </p:spTree>
    <p:extLst>
      <p:ext uri="{BB962C8B-B14F-4D97-AF65-F5344CB8AC3E}">
        <p14:creationId xmlns:p14="http://schemas.microsoft.com/office/powerpoint/2010/main" val="12112088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Interfaces : 2 familles</a:t>
            </a:r>
            <a:endParaRPr lang="fr-FR" dirty="0"/>
          </a:p>
        </p:txBody>
      </p:sp>
      <p:pic>
        <p:nvPicPr>
          <p:cNvPr id="1026" name="Picture 2" descr="Two interface trees, one starting with Collection and including Set, SortedSet, List, and Queue, and the other starting with Map and including SortedMa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0798" y="2905328"/>
            <a:ext cx="9192906" cy="3338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9069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collections : Types</a:t>
            </a:r>
            <a:endParaRPr lang="fr-FR" dirty="0"/>
          </a:p>
        </p:txBody>
      </p:sp>
      <p:sp>
        <p:nvSpPr>
          <p:cNvPr id="3" name="Espace réservé du contenu 2"/>
          <p:cNvSpPr>
            <a:spLocks noGrp="1"/>
          </p:cNvSpPr>
          <p:nvPr>
            <p:ph idx="1"/>
          </p:nvPr>
        </p:nvSpPr>
        <p:spPr>
          <a:xfrm>
            <a:off x="680321" y="2336872"/>
            <a:ext cx="9613861" cy="4129241"/>
          </a:xfrm>
        </p:spPr>
        <p:txBody>
          <a:bodyPr>
            <a:normAutofit fontScale="92500" lnSpcReduction="10000"/>
          </a:bodyPr>
          <a:lstStyle/>
          <a:p>
            <a:pPr marL="0" indent="0">
              <a:buNone/>
            </a:pPr>
            <a:r>
              <a:rPr lang="fr-FR" dirty="0"/>
              <a:t>L'API Collections possède deux grandes familles chacune définies par une interface :</a:t>
            </a:r>
          </a:p>
          <a:p>
            <a:r>
              <a:rPr lang="fr-FR" dirty="0" err="1"/>
              <a:t>java.util.Collection</a:t>
            </a:r>
            <a:r>
              <a:rPr lang="fr-FR" dirty="0"/>
              <a:t> : pour gérer un groupe d'objets</a:t>
            </a:r>
          </a:p>
          <a:p>
            <a:r>
              <a:rPr lang="fr-FR" dirty="0" err="1"/>
              <a:t>java.util.Map</a:t>
            </a:r>
            <a:r>
              <a:rPr lang="fr-FR" dirty="0"/>
              <a:t> : pour gérer des éléments de type paires de </a:t>
            </a:r>
            <a:r>
              <a:rPr lang="fr-FR" dirty="0" smtClean="0"/>
              <a:t>clé/valeur</a:t>
            </a:r>
          </a:p>
          <a:p>
            <a:r>
              <a:rPr lang="fr-FR" dirty="0"/>
              <a:t>Collection - la racine de la hiérarchie de collection. </a:t>
            </a:r>
            <a:r>
              <a:rPr lang="fr-FR" dirty="0" smtClean="0"/>
              <a:t>L'interface </a:t>
            </a:r>
            <a:r>
              <a:rPr lang="fr-FR" dirty="0"/>
              <a:t>Collection est le dénominateur le moins commun que toutes les collections implémentent et utilise pour transmettre des collections et les manipuler lorsqu'une généralité maximale est souhaitée. Certains types de collections autorisent les éléments en double et d'autres non. Certains sont commandés et d'autres ne sont pas ordonnés. La plate-forme Java ne fournit aucune implémentation directe de cette interface mais fournit des implémentations de sous-interfaces plus spécifiques, telles que Set et List. </a:t>
            </a:r>
          </a:p>
          <a:p>
            <a:endParaRPr lang="fr-FR" dirty="0"/>
          </a:p>
        </p:txBody>
      </p:sp>
    </p:spTree>
    <p:extLst>
      <p:ext uri="{BB962C8B-B14F-4D97-AF65-F5344CB8AC3E}">
        <p14:creationId xmlns:p14="http://schemas.microsoft.com/office/powerpoint/2010/main" val="8510983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collections : Types</a:t>
            </a:r>
          </a:p>
        </p:txBody>
      </p:sp>
      <p:sp>
        <p:nvSpPr>
          <p:cNvPr id="3" name="Espace réservé du contenu 2"/>
          <p:cNvSpPr>
            <a:spLocks noGrp="1"/>
          </p:cNvSpPr>
          <p:nvPr>
            <p:ph idx="1"/>
          </p:nvPr>
        </p:nvSpPr>
        <p:spPr>
          <a:xfrm>
            <a:off x="680321" y="2336872"/>
            <a:ext cx="9613861" cy="3907173"/>
          </a:xfrm>
        </p:spPr>
        <p:txBody>
          <a:bodyPr>
            <a:normAutofit fontScale="77500" lnSpcReduction="20000"/>
          </a:bodyPr>
          <a:lstStyle/>
          <a:p>
            <a:r>
              <a:rPr lang="fr-FR" dirty="0" smtClean="0"/>
              <a:t>Set </a:t>
            </a:r>
            <a:r>
              <a:rPr lang="fr-FR" dirty="0"/>
              <a:t>- une collection qui ne peut pas contenir d'éléments en double. Cette interface modélise l'abstraction d'un ensemble mathématique et est utilisée pour représenter des ensembles, tels que les cartes </a:t>
            </a:r>
            <a:r>
              <a:rPr lang="fr-FR" dirty="0" smtClean="0"/>
              <a:t>dans une main d’un joueur de </a:t>
            </a:r>
            <a:r>
              <a:rPr lang="fr-FR" dirty="0"/>
              <a:t>poker, </a:t>
            </a:r>
            <a:r>
              <a:rPr lang="fr-FR" dirty="0" smtClean="0"/>
              <a:t>les </a:t>
            </a:r>
            <a:r>
              <a:rPr lang="fr-FR" dirty="0"/>
              <a:t>processus s'exécutant sur une </a:t>
            </a:r>
            <a:r>
              <a:rPr lang="fr-FR" dirty="0" smtClean="0"/>
              <a:t>machine, etc.</a:t>
            </a:r>
            <a:endParaRPr lang="fr-FR" dirty="0"/>
          </a:p>
          <a:p>
            <a:r>
              <a:rPr lang="fr-FR" dirty="0"/>
              <a:t>Liste - une collection ordonnée (parfois appelée une séquence). Les listes peuvent contenir des éléments en double. L'utilisateur d'une liste a généralement un contrôle précis sur l'endroit où chaque élément est inséré dans la liste et peut accéder aux éléments par leur index (position) entier. </a:t>
            </a:r>
            <a:endParaRPr lang="fr-FR" dirty="0" smtClean="0"/>
          </a:p>
          <a:p>
            <a:r>
              <a:rPr lang="fr-FR" dirty="0" smtClean="0"/>
              <a:t>Queue </a:t>
            </a:r>
            <a:r>
              <a:rPr lang="fr-FR" dirty="0"/>
              <a:t>- une collection utilisée pour contenir plusieurs éléments avant le traitement. Outre les opérations de collecte de base, une file d'attente fournit des opérations supplémentaires d'insertion, d'extraction et </a:t>
            </a:r>
            <a:r>
              <a:rPr lang="fr-FR" dirty="0" smtClean="0"/>
              <a:t>d'inspection. Les Queues classent </a:t>
            </a:r>
            <a:r>
              <a:rPr lang="fr-FR" dirty="0"/>
              <a:t>généralement, mais pas nécessairement, les éléments selon la méthode FIFO (premier entré, premier sorti). Parmi les exceptions figurent </a:t>
            </a:r>
            <a:r>
              <a:rPr lang="fr-FR" dirty="0" smtClean="0"/>
              <a:t>les </a:t>
            </a:r>
            <a:r>
              <a:rPr lang="fr-FR" dirty="0" err="1" smtClean="0"/>
              <a:t>Priority</a:t>
            </a:r>
            <a:r>
              <a:rPr lang="fr-FR" dirty="0" smtClean="0"/>
              <a:t> Queues, </a:t>
            </a:r>
            <a:r>
              <a:rPr lang="fr-FR" dirty="0"/>
              <a:t>qui classent les éléments en fonction d'un comparateur fourni ou de l'ordre naturel des éléments. Quel que soit l'ordre utilisé, la tête de file d'attente est l'élément qui serait supprimé par un appel à supprimer ou </a:t>
            </a:r>
            <a:r>
              <a:rPr lang="fr-FR" dirty="0" smtClean="0"/>
              <a:t>à interroger. Dans une file d'attente FIFO, tous les nouveaux éléments sont insérés à la fin de la file d'attente. </a:t>
            </a:r>
            <a:endParaRPr lang="fr-FR" dirty="0"/>
          </a:p>
        </p:txBody>
      </p:sp>
    </p:spTree>
    <p:extLst>
      <p:ext uri="{BB962C8B-B14F-4D97-AF65-F5344CB8AC3E}">
        <p14:creationId xmlns:p14="http://schemas.microsoft.com/office/powerpoint/2010/main" val="17029726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collections : Types</a:t>
            </a:r>
          </a:p>
        </p:txBody>
      </p:sp>
      <p:sp>
        <p:nvSpPr>
          <p:cNvPr id="3" name="Espace réservé du contenu 2"/>
          <p:cNvSpPr>
            <a:spLocks noGrp="1"/>
          </p:cNvSpPr>
          <p:nvPr>
            <p:ph idx="1"/>
          </p:nvPr>
        </p:nvSpPr>
        <p:spPr/>
        <p:txBody>
          <a:bodyPr>
            <a:normAutofit fontScale="92500"/>
          </a:bodyPr>
          <a:lstStyle/>
          <a:p>
            <a:r>
              <a:rPr lang="fr-FR" dirty="0" err="1"/>
              <a:t>Deque</a:t>
            </a:r>
            <a:r>
              <a:rPr lang="fr-FR" dirty="0"/>
              <a:t> - une collection utilisée pour contenir plusieurs éléments avant le traitement. Outre les opérations de collecte de base, un </a:t>
            </a:r>
            <a:r>
              <a:rPr lang="fr-FR" dirty="0" err="1"/>
              <a:t>Deque</a:t>
            </a:r>
            <a:r>
              <a:rPr lang="fr-FR" dirty="0"/>
              <a:t> fournit des opérations supplémentaires d'insertion, d'extraction et d'inspection.</a:t>
            </a:r>
          </a:p>
          <a:p>
            <a:r>
              <a:rPr lang="fr-FR" dirty="0" err="1"/>
              <a:t>Deques</a:t>
            </a:r>
            <a:r>
              <a:rPr lang="fr-FR" dirty="0"/>
              <a:t> peut être utilisé à la fois comme FIFO (premier entré, premier sorti) et LIFO (dernier entré, premier sorti). Dans un </a:t>
            </a:r>
            <a:r>
              <a:rPr lang="fr-FR" dirty="0" err="1"/>
              <a:t>deque</a:t>
            </a:r>
            <a:r>
              <a:rPr lang="fr-FR" dirty="0"/>
              <a:t> tous les nouveaux éléments peuvent être insérés, récupérés et enlevés aux deux extrémités. Voir aussi la section Interface </a:t>
            </a:r>
            <a:r>
              <a:rPr lang="fr-FR" dirty="0" err="1"/>
              <a:t>Deque</a:t>
            </a:r>
            <a:r>
              <a:rPr lang="fr-FR" dirty="0" smtClean="0"/>
              <a:t>.</a:t>
            </a:r>
          </a:p>
          <a:p>
            <a:r>
              <a:rPr lang="fr-FR" dirty="0" err="1"/>
              <a:t>Map</a:t>
            </a:r>
            <a:r>
              <a:rPr lang="fr-FR" dirty="0"/>
              <a:t> - un objet qui mappe les clés aux valeurs. Une carte ne peut pas contenir de clés en double; Chaque touche peut correspondre à au plus une valeur. </a:t>
            </a:r>
            <a:r>
              <a:rPr lang="fr-FR" dirty="0" smtClean="0"/>
              <a:t>Exemple : </a:t>
            </a:r>
            <a:r>
              <a:rPr lang="fr-FR" dirty="0" err="1" smtClean="0"/>
              <a:t>Hashtable</a:t>
            </a:r>
            <a:r>
              <a:rPr lang="fr-FR" dirty="0" smtClean="0"/>
              <a:t>.</a:t>
            </a:r>
            <a:endParaRPr lang="fr-FR" dirty="0"/>
          </a:p>
          <a:p>
            <a:endParaRPr lang="fr-FR" dirty="0"/>
          </a:p>
        </p:txBody>
      </p:sp>
    </p:spTree>
    <p:extLst>
      <p:ext uri="{BB962C8B-B14F-4D97-AF65-F5344CB8AC3E}">
        <p14:creationId xmlns:p14="http://schemas.microsoft.com/office/powerpoint/2010/main" val="2285013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listes</a:t>
            </a:r>
            <a:endParaRPr lang="fr-FR" dirty="0"/>
          </a:p>
        </p:txBody>
      </p:sp>
      <p:pic>
        <p:nvPicPr>
          <p:cNvPr id="2050" name="Picture 2" descr="Les list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91900" y="753228"/>
            <a:ext cx="7502053" cy="5890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2333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listes : </a:t>
            </a:r>
            <a:r>
              <a:rPr lang="fr-FR" dirty="0" err="1" smtClean="0"/>
              <a:t>ArrayList</a:t>
            </a:r>
            <a:endParaRPr lang="fr-FR" dirty="0"/>
          </a:p>
        </p:txBody>
      </p:sp>
      <p:sp>
        <p:nvSpPr>
          <p:cNvPr id="3" name="Espace réservé du contenu 2"/>
          <p:cNvSpPr>
            <a:spLocks noGrp="1"/>
          </p:cNvSpPr>
          <p:nvPr>
            <p:ph idx="1"/>
          </p:nvPr>
        </p:nvSpPr>
        <p:spPr/>
        <p:txBody>
          <a:bodyPr/>
          <a:lstStyle/>
          <a:p>
            <a:r>
              <a:rPr lang="fr-FR" dirty="0" smtClean="0"/>
              <a:t>Les </a:t>
            </a:r>
            <a:r>
              <a:rPr lang="fr-FR" dirty="0" err="1" smtClean="0"/>
              <a:t>arrayList</a:t>
            </a:r>
            <a:r>
              <a:rPr lang="fr-FR" dirty="0" smtClean="0"/>
              <a:t> sont appelés encore tableaux </a:t>
            </a:r>
            <a:r>
              <a:rPr lang="fr-FR" dirty="0"/>
              <a:t>dynamiques </a:t>
            </a:r>
          </a:p>
          <a:p>
            <a:r>
              <a:rPr lang="fr-FR" dirty="0" smtClean="0"/>
              <a:t>Dynamique </a:t>
            </a:r>
            <a:r>
              <a:rPr lang="fr-FR" dirty="0"/>
              <a:t>= la taille </a:t>
            </a:r>
            <a:r>
              <a:rPr lang="fr-FR" dirty="0" smtClean="0"/>
              <a:t>du </a:t>
            </a:r>
            <a:r>
              <a:rPr lang="fr-FR" dirty="0"/>
              <a:t>tableau n’est pas fixe et peut varier en cours d’exécution </a:t>
            </a:r>
          </a:p>
          <a:p>
            <a:r>
              <a:rPr lang="fr-FR" dirty="0" smtClean="0"/>
              <a:t>L’accès </a:t>
            </a:r>
            <a:r>
              <a:rPr lang="fr-FR" dirty="0"/>
              <a:t>à ses éléments est direct, comme dans un tableau (complexité en temps O(1) </a:t>
            </a:r>
            <a:r>
              <a:rPr lang="fr-FR" dirty="0" smtClean="0"/>
              <a:t>)</a:t>
            </a:r>
          </a:p>
          <a:p>
            <a:r>
              <a:rPr lang="fr-FR" dirty="0" smtClean="0"/>
              <a:t>L’opération </a:t>
            </a:r>
            <a:r>
              <a:rPr lang="fr-FR" dirty="0"/>
              <a:t>d’ajout et de suppression est en O(N), car nécessitant éventuellement un réarrangement des éléments pour qu’ils soient toujours contigus (comme dans un tableau) </a:t>
            </a:r>
          </a:p>
        </p:txBody>
      </p:sp>
    </p:spTree>
    <p:extLst>
      <p:ext uri="{BB962C8B-B14F-4D97-AF65-F5344CB8AC3E}">
        <p14:creationId xmlns:p14="http://schemas.microsoft.com/office/powerpoint/2010/main" val="4117828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flux de lecture et d’écriture</a:t>
            </a:r>
            <a:endParaRPr lang="en-US" dirty="0"/>
          </a:p>
        </p:txBody>
      </p:sp>
      <p:sp>
        <p:nvSpPr>
          <p:cNvPr id="3" name="Espace réservé du contenu 2"/>
          <p:cNvSpPr>
            <a:spLocks noGrp="1"/>
          </p:cNvSpPr>
          <p:nvPr>
            <p:ph idx="1"/>
          </p:nvPr>
        </p:nvSpPr>
        <p:spPr/>
        <p:txBody>
          <a:bodyPr>
            <a:normAutofit lnSpcReduction="10000"/>
          </a:bodyPr>
          <a:lstStyle/>
          <a:p>
            <a:r>
              <a:rPr lang="en-US" dirty="0"/>
              <a:t>Le </a:t>
            </a:r>
            <a:r>
              <a:rPr lang="en-US" dirty="0" err="1"/>
              <a:t>paquetage</a:t>
            </a:r>
            <a:r>
              <a:rPr lang="en-US" dirty="0"/>
              <a:t> qui </a:t>
            </a:r>
            <a:r>
              <a:rPr lang="en-US" dirty="0" err="1"/>
              <a:t>gère</a:t>
            </a:r>
            <a:r>
              <a:rPr lang="en-US" dirty="0"/>
              <a:t> les flux </a:t>
            </a:r>
            <a:r>
              <a:rPr lang="en-US" dirty="0" err="1"/>
              <a:t>d’entrée</a:t>
            </a:r>
            <a:r>
              <a:rPr lang="en-US" dirty="0"/>
              <a:t> et de sortie </a:t>
            </a:r>
            <a:r>
              <a:rPr lang="en-US" dirty="0" err="1"/>
              <a:t>est</a:t>
            </a:r>
            <a:r>
              <a:rPr lang="en-US" dirty="0"/>
              <a:t> </a:t>
            </a:r>
            <a:r>
              <a:rPr lang="en-US" dirty="0" err="1"/>
              <a:t>parmi</a:t>
            </a:r>
            <a:r>
              <a:rPr lang="en-US" dirty="0"/>
              <a:t> les </a:t>
            </a:r>
            <a:r>
              <a:rPr lang="en-US" dirty="0" err="1"/>
              <a:t>paquetages</a:t>
            </a:r>
            <a:r>
              <a:rPr lang="en-US" dirty="0"/>
              <a:t> les plus </a:t>
            </a:r>
            <a:r>
              <a:rPr lang="en-US" dirty="0" err="1"/>
              <a:t>importants</a:t>
            </a:r>
            <a:r>
              <a:rPr lang="en-US" dirty="0"/>
              <a:t> </a:t>
            </a:r>
            <a:r>
              <a:rPr lang="en-US" dirty="0" err="1"/>
              <a:t>fournis</a:t>
            </a:r>
            <a:r>
              <a:rPr lang="en-US" dirty="0"/>
              <a:t> avec Java (</a:t>
            </a:r>
            <a:r>
              <a:rPr lang="en-US" dirty="0" err="1"/>
              <a:t>voir</a:t>
            </a:r>
            <a:r>
              <a:rPr lang="en-US" dirty="0"/>
              <a:t> image </a:t>
            </a:r>
            <a:r>
              <a:rPr lang="en-US" dirty="0" smtClean="0"/>
              <a:t>ci-</a:t>
            </a:r>
            <a:r>
              <a:rPr lang="en-US" dirty="0" err="1" smtClean="0"/>
              <a:t>dessus</a:t>
            </a:r>
            <a:r>
              <a:rPr lang="en-US" dirty="0" smtClean="0"/>
              <a:t>)</a:t>
            </a:r>
            <a:endParaRPr lang="en-US" dirty="0"/>
          </a:p>
          <a:p>
            <a:r>
              <a:rPr lang="fr-FR" dirty="0"/>
              <a:t>Pour accéder à une information donnée, un programme ouvre un flux vers la source d'information (un fichier, mémoire etc.) et lie cette information de manière séquentielle.</a:t>
            </a:r>
          </a:p>
          <a:p>
            <a:r>
              <a:rPr lang="fr-FR" dirty="0"/>
              <a:t>De la même manière que la lecture, pour écrire une information donnée, un programme ouvre un flux vers la sortie et la aussi, il écrit de manière séquentielle cette information sur le support d'écriture (fichier, mémoire etc.)</a:t>
            </a:r>
            <a:endParaRPr lang="en-US" dirty="0"/>
          </a:p>
        </p:txBody>
      </p:sp>
    </p:spTree>
    <p:extLst>
      <p:ext uri="{BB962C8B-B14F-4D97-AF65-F5344CB8AC3E}">
        <p14:creationId xmlns:p14="http://schemas.microsoft.com/office/powerpoint/2010/main" val="918437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listes : </a:t>
            </a:r>
            <a:r>
              <a:rPr lang="fr-FR" dirty="0" err="1"/>
              <a:t>ArrayList</a:t>
            </a:r>
            <a:endParaRPr lang="fr-FR" dirty="0"/>
          </a:p>
        </p:txBody>
      </p:sp>
      <p:sp>
        <p:nvSpPr>
          <p:cNvPr id="3" name="Espace réservé du contenu 2"/>
          <p:cNvSpPr>
            <a:spLocks noGrp="1"/>
          </p:cNvSpPr>
          <p:nvPr>
            <p:ph idx="1"/>
          </p:nvPr>
        </p:nvSpPr>
        <p:spPr>
          <a:xfrm>
            <a:off x="680320" y="2076996"/>
            <a:ext cx="9613861" cy="4467496"/>
          </a:xfrm>
        </p:spPr>
        <p:txBody>
          <a:bodyPr>
            <a:normAutofit fontScale="70000" lnSpcReduction="20000"/>
          </a:bodyPr>
          <a:lstStyle/>
          <a:p>
            <a:r>
              <a:rPr lang="fr-FR" dirty="0" smtClean="0"/>
              <a:t>Déclaration </a:t>
            </a:r>
          </a:p>
          <a:p>
            <a:pPr marL="0" indent="0">
              <a:buNone/>
            </a:pPr>
            <a:r>
              <a:rPr lang="fr-FR" dirty="0" smtClean="0"/>
              <a:t>La liste peut être typée ou générique en utilisant </a:t>
            </a:r>
            <a:r>
              <a:rPr lang="en-US" dirty="0" smtClean="0"/>
              <a:t>&lt;&lt;</a:t>
            </a:r>
            <a:r>
              <a:rPr lang="fr-FR" dirty="0" smtClean="0"/>
              <a:t>E</a:t>
            </a:r>
            <a:r>
              <a:rPr lang="en-US" dirty="0" smtClean="0"/>
              <a:t>&gt;&gt; </a:t>
            </a:r>
            <a:endParaRPr lang="fr-FR" dirty="0" smtClean="0"/>
          </a:p>
          <a:p>
            <a:pPr marL="457200" lvl="1" indent="0">
              <a:buNone/>
            </a:pPr>
            <a:r>
              <a:rPr lang="fr-FR" dirty="0" smtClean="0"/>
              <a:t> </a:t>
            </a:r>
            <a:r>
              <a:rPr lang="fr-FR" dirty="0" err="1">
                <a:latin typeface="Courier New" panose="02070309020205020404" pitchFamily="49" charset="0"/>
                <a:cs typeface="Courier New" panose="02070309020205020404" pitchFamily="49" charset="0"/>
              </a:rPr>
              <a:t>ArrayList</a:t>
            </a:r>
            <a:r>
              <a:rPr lang="fr-FR" dirty="0">
                <a:latin typeface="Courier New" panose="02070309020205020404" pitchFamily="49" charset="0"/>
                <a:cs typeface="Courier New" panose="02070309020205020404" pitchFamily="49" charset="0"/>
              </a:rPr>
              <a:t> v1 = new </a:t>
            </a:r>
            <a:r>
              <a:rPr lang="fr-FR" dirty="0" err="1">
                <a:latin typeface="Courier New" panose="02070309020205020404" pitchFamily="49" charset="0"/>
                <a:cs typeface="Courier New" panose="02070309020205020404" pitchFamily="49" charset="0"/>
              </a:rPr>
              <a:t>ArrayList</a:t>
            </a:r>
            <a:r>
              <a:rPr lang="fr-FR" dirty="0">
                <a:latin typeface="Courier New" panose="02070309020205020404" pitchFamily="49" charset="0"/>
                <a:cs typeface="Courier New" panose="02070309020205020404" pitchFamily="49" charset="0"/>
              </a:rPr>
              <a:t> (); </a:t>
            </a:r>
            <a:endParaRPr lang="fr-FR" dirty="0" smtClean="0">
              <a:latin typeface="Courier New" panose="02070309020205020404" pitchFamily="49" charset="0"/>
              <a:cs typeface="Courier New" panose="02070309020205020404" pitchFamily="49" charset="0"/>
            </a:endParaRPr>
          </a:p>
          <a:p>
            <a:pPr marL="457200" lvl="1" indent="0">
              <a:buNone/>
            </a:pPr>
            <a:r>
              <a:rPr lang="fr-FR" dirty="0" err="1" smtClean="0">
                <a:latin typeface="Courier New" panose="02070309020205020404" pitchFamily="49" charset="0"/>
                <a:cs typeface="Courier New" panose="02070309020205020404" pitchFamily="49" charset="0"/>
              </a:rPr>
              <a:t>ArrayList</a:t>
            </a:r>
            <a:r>
              <a:rPr lang="fr-FR" dirty="0" smtClean="0">
                <a:latin typeface="Courier New" panose="02070309020205020404" pitchFamily="49" charset="0"/>
                <a:cs typeface="Courier New" panose="02070309020205020404" pitchFamily="49" charset="0"/>
              </a:rPr>
              <a:t> </a:t>
            </a:r>
            <a:r>
              <a:rPr lang="fr-FR" dirty="0">
                <a:latin typeface="Courier New" panose="02070309020205020404" pitchFamily="49" charset="0"/>
                <a:cs typeface="Courier New" panose="02070309020205020404" pitchFamily="49" charset="0"/>
              </a:rPr>
              <a:t>v2 = new </a:t>
            </a:r>
            <a:r>
              <a:rPr lang="fr-FR" dirty="0" smtClean="0">
                <a:latin typeface="Courier New" panose="02070309020205020404" pitchFamily="49" charset="0"/>
                <a:cs typeface="Courier New" panose="02070309020205020404" pitchFamily="49" charset="0"/>
              </a:rPr>
              <a:t>   </a:t>
            </a:r>
            <a:r>
              <a:rPr lang="fr-FR" dirty="0" err="1" smtClean="0">
                <a:latin typeface="Courier New" panose="02070309020205020404" pitchFamily="49" charset="0"/>
                <a:cs typeface="Courier New" panose="02070309020205020404" pitchFamily="49" charset="0"/>
              </a:rPr>
              <a:t>ArrayList</a:t>
            </a:r>
            <a:r>
              <a:rPr lang="fr-FR" dirty="0" smtClean="0">
                <a:latin typeface="Courier New" panose="02070309020205020404" pitchFamily="49" charset="0"/>
                <a:cs typeface="Courier New" panose="02070309020205020404" pitchFamily="49" charset="0"/>
              </a:rPr>
              <a:t> </a:t>
            </a:r>
            <a:r>
              <a:rPr lang="fr-FR" dirty="0">
                <a:latin typeface="Courier New" panose="02070309020205020404" pitchFamily="49" charset="0"/>
                <a:cs typeface="Courier New" panose="02070309020205020404" pitchFamily="49" charset="0"/>
              </a:rPr>
              <a:t>(c); /* vecteur dynamique contenant tous les éléments de la collection c */ </a:t>
            </a:r>
            <a:endParaRPr lang="fr-FR" dirty="0" smtClean="0">
              <a:latin typeface="Courier New" panose="02070309020205020404" pitchFamily="49" charset="0"/>
              <a:cs typeface="Courier New" panose="02070309020205020404" pitchFamily="49" charset="0"/>
            </a:endParaRPr>
          </a:p>
          <a:p>
            <a:r>
              <a:rPr lang="fr-FR" dirty="0" smtClean="0"/>
              <a:t>Ajout </a:t>
            </a:r>
            <a:r>
              <a:rPr lang="fr-FR" dirty="0"/>
              <a:t>d’un élément en fin de vecteur: </a:t>
            </a:r>
            <a:endParaRPr lang="fr-FR" dirty="0" smtClean="0"/>
          </a:p>
          <a:p>
            <a:pPr marL="0" indent="0">
              <a:buNone/>
            </a:pPr>
            <a:r>
              <a:rPr lang="fr-FR" dirty="0" smtClean="0">
                <a:latin typeface="Courier New" panose="02070309020205020404" pitchFamily="49" charset="0"/>
                <a:cs typeface="Courier New" panose="02070309020205020404" pitchFamily="49" charset="0"/>
              </a:rPr>
              <a:t>   v1.add(</a:t>
            </a:r>
            <a:r>
              <a:rPr lang="fr-FR" dirty="0" err="1" smtClean="0">
                <a:latin typeface="Courier New" panose="02070309020205020404" pitchFamily="49" charset="0"/>
                <a:cs typeface="Courier New" panose="02070309020205020404" pitchFamily="49" charset="0"/>
              </a:rPr>
              <a:t>element</a:t>
            </a:r>
            <a:r>
              <a:rPr lang="fr-FR" dirty="0" smtClean="0">
                <a:latin typeface="Courier New" panose="02070309020205020404" pitchFamily="49" charset="0"/>
                <a:cs typeface="Courier New" panose="02070309020205020404" pitchFamily="49" charset="0"/>
              </a:rPr>
              <a:t>); </a:t>
            </a:r>
            <a:endParaRPr lang="fr-FR" dirty="0">
              <a:latin typeface="Courier New" panose="02070309020205020404" pitchFamily="49" charset="0"/>
              <a:cs typeface="Courier New" panose="02070309020205020404" pitchFamily="49" charset="0"/>
            </a:endParaRPr>
          </a:p>
          <a:p>
            <a:r>
              <a:rPr lang="fr-FR" dirty="0" smtClean="0"/>
              <a:t>Accès </a:t>
            </a:r>
            <a:r>
              <a:rPr lang="fr-FR" dirty="0"/>
              <a:t>au </a:t>
            </a:r>
            <a:r>
              <a:rPr lang="fr-FR" dirty="0" err="1"/>
              <a:t>ième</a:t>
            </a:r>
            <a:r>
              <a:rPr lang="fr-FR" dirty="0"/>
              <a:t> élément </a:t>
            </a:r>
            <a:endParaRPr lang="fr-FR" dirty="0" smtClean="0"/>
          </a:p>
          <a:p>
            <a:pPr marL="457200" lvl="1" indent="0">
              <a:buNone/>
            </a:pPr>
            <a:r>
              <a:rPr lang="fr-FR" dirty="0" smtClean="0">
                <a:latin typeface="Courier New" panose="02070309020205020404" pitchFamily="49" charset="0"/>
                <a:cs typeface="Courier New" panose="02070309020205020404" pitchFamily="49" charset="0"/>
              </a:rPr>
              <a:t>e </a:t>
            </a:r>
            <a:r>
              <a:rPr lang="fr-FR" dirty="0">
                <a:latin typeface="Courier New" panose="02070309020205020404" pitchFamily="49" charset="0"/>
                <a:cs typeface="Courier New" panose="02070309020205020404" pitchFamily="49" charset="0"/>
              </a:rPr>
              <a:t>= v1.get( 3 ); // accès au 3ème élément du vecteur v1 </a:t>
            </a:r>
          </a:p>
          <a:p>
            <a:r>
              <a:rPr lang="fr-FR" dirty="0" smtClean="0"/>
              <a:t>Suppression </a:t>
            </a:r>
            <a:r>
              <a:rPr lang="fr-FR" dirty="0"/>
              <a:t>du </a:t>
            </a:r>
            <a:r>
              <a:rPr lang="fr-FR" dirty="0" err="1"/>
              <a:t>ième</a:t>
            </a:r>
            <a:r>
              <a:rPr lang="fr-FR" dirty="0"/>
              <a:t> élément du vecteur (avec retour dans e) </a:t>
            </a:r>
            <a:endParaRPr lang="fr-FR" dirty="0" smtClean="0"/>
          </a:p>
          <a:p>
            <a:pPr marL="457200" lvl="1" indent="0">
              <a:buNone/>
            </a:pPr>
            <a:r>
              <a:rPr lang="fr-FR" dirty="0" smtClean="0">
                <a:latin typeface="Courier New" panose="02070309020205020404" pitchFamily="49" charset="0"/>
                <a:cs typeface="Courier New" panose="02070309020205020404" pitchFamily="49" charset="0"/>
              </a:rPr>
              <a:t>E </a:t>
            </a:r>
            <a:r>
              <a:rPr lang="fr-FR" dirty="0" err="1">
                <a:latin typeface="Courier New" panose="02070309020205020404" pitchFamily="49" charset="0"/>
                <a:cs typeface="Courier New" panose="02070309020205020404" pitchFamily="49" charset="0"/>
              </a:rPr>
              <a:t>e</a:t>
            </a:r>
            <a:r>
              <a:rPr lang="fr-FR" dirty="0">
                <a:latin typeface="Courier New" panose="02070309020205020404" pitchFamily="49" charset="0"/>
                <a:cs typeface="Courier New" panose="02070309020205020404" pitchFamily="49" charset="0"/>
              </a:rPr>
              <a:t> = v1.remove( 3 ); // suppression du 3ème élément </a:t>
            </a:r>
            <a:endParaRPr lang="fr-FR" dirty="0" smtClean="0">
              <a:latin typeface="Courier New" panose="02070309020205020404" pitchFamily="49" charset="0"/>
              <a:cs typeface="Courier New" panose="02070309020205020404" pitchFamily="49" charset="0"/>
            </a:endParaRPr>
          </a:p>
          <a:p>
            <a:r>
              <a:rPr lang="fr-FR" dirty="0" smtClean="0"/>
              <a:t>Parcours</a:t>
            </a:r>
            <a:r>
              <a:rPr lang="fr-FR" dirty="0"/>
              <a:t>: exemple, afficher tous les éléments </a:t>
            </a:r>
            <a:endParaRPr lang="fr-FR" dirty="0" smtClean="0"/>
          </a:p>
          <a:p>
            <a:pPr marL="0" indent="0">
              <a:buNone/>
            </a:pPr>
            <a:r>
              <a:rPr lang="fr-FR" dirty="0" smtClean="0">
                <a:latin typeface="Courier New" panose="02070309020205020404" pitchFamily="49" charset="0"/>
                <a:cs typeface="Courier New" panose="02070309020205020404" pitchFamily="49" charset="0"/>
              </a:rPr>
              <a:t>public </a:t>
            </a:r>
            <a:r>
              <a:rPr lang="fr-FR" dirty="0" err="1">
                <a:latin typeface="Courier New" panose="02070309020205020404" pitchFamily="49" charset="0"/>
                <a:cs typeface="Courier New" panose="02070309020205020404" pitchFamily="49" charset="0"/>
              </a:rPr>
              <a:t>static</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void</a:t>
            </a:r>
            <a:r>
              <a:rPr lang="fr-FR" dirty="0">
                <a:latin typeface="Courier New" panose="02070309020205020404" pitchFamily="49" charset="0"/>
                <a:cs typeface="Courier New" panose="02070309020205020404" pitchFamily="49" charset="0"/>
              </a:rPr>
              <a:t> affiche (</a:t>
            </a:r>
            <a:r>
              <a:rPr lang="fr-FR" dirty="0" err="1">
                <a:latin typeface="Courier New" panose="02070309020205020404" pitchFamily="49" charset="0"/>
                <a:cs typeface="Courier New" panose="02070309020205020404" pitchFamily="49" charset="0"/>
              </a:rPr>
              <a:t>ArrayList</a:t>
            </a:r>
            <a:r>
              <a:rPr lang="fr-FR" dirty="0">
                <a:latin typeface="Courier New" panose="02070309020205020404" pitchFamily="49" charset="0"/>
                <a:cs typeface="Courier New" panose="02070309020205020404" pitchFamily="49" charset="0"/>
              </a:rPr>
              <a:t> v) { </a:t>
            </a:r>
            <a:endParaRPr lang="fr-FR" dirty="0" smtClean="0">
              <a:latin typeface="Courier New" panose="02070309020205020404" pitchFamily="49" charset="0"/>
              <a:cs typeface="Courier New" panose="02070309020205020404" pitchFamily="49" charset="0"/>
            </a:endParaRPr>
          </a:p>
          <a:p>
            <a:pPr marL="457200" lvl="1" indent="0">
              <a:buNone/>
            </a:pPr>
            <a:r>
              <a:rPr lang="fr-FR" dirty="0" smtClean="0">
                <a:latin typeface="Courier New" panose="02070309020205020404" pitchFamily="49" charset="0"/>
                <a:cs typeface="Courier New" panose="02070309020205020404" pitchFamily="49" charset="0"/>
              </a:rPr>
              <a:t>for </a:t>
            </a:r>
            <a:r>
              <a:rPr lang="fr-FR" dirty="0">
                <a:latin typeface="Courier New" panose="02070309020205020404" pitchFamily="49" charset="0"/>
                <a:cs typeface="Courier New" panose="02070309020205020404" pitchFamily="49" charset="0"/>
              </a:rPr>
              <a:t>(E </a:t>
            </a:r>
            <a:r>
              <a:rPr lang="fr-FR" dirty="0" err="1">
                <a:latin typeface="Courier New" panose="02070309020205020404" pitchFamily="49" charset="0"/>
                <a:cs typeface="Courier New" panose="02070309020205020404" pitchFamily="49" charset="0"/>
              </a:rPr>
              <a:t>e</a:t>
            </a:r>
            <a:r>
              <a:rPr lang="fr-FR" dirty="0">
                <a:latin typeface="Courier New" panose="02070309020205020404" pitchFamily="49" charset="0"/>
                <a:cs typeface="Courier New" panose="02070309020205020404" pitchFamily="49" charset="0"/>
              </a:rPr>
              <a:t> : v) </a:t>
            </a:r>
            <a:r>
              <a:rPr lang="fr-FR" dirty="0" err="1">
                <a:latin typeface="Courier New" panose="02070309020205020404" pitchFamily="49" charset="0"/>
                <a:cs typeface="Courier New" panose="02070309020205020404" pitchFamily="49" charset="0"/>
              </a:rPr>
              <a:t>System.out.print</a:t>
            </a:r>
            <a:r>
              <a:rPr lang="fr-FR" dirty="0">
                <a:latin typeface="Courier New" panose="02070309020205020404" pitchFamily="49" charset="0"/>
                <a:cs typeface="Courier New" panose="02070309020205020404" pitchFamily="49" charset="0"/>
              </a:rPr>
              <a:t> ( e + « » ); </a:t>
            </a:r>
            <a:endParaRPr lang="fr-FR" dirty="0" smtClean="0">
              <a:latin typeface="Courier New" panose="02070309020205020404" pitchFamily="49" charset="0"/>
              <a:cs typeface="Courier New" panose="02070309020205020404" pitchFamily="49" charset="0"/>
            </a:endParaRPr>
          </a:p>
          <a:p>
            <a:pPr marL="457200" lvl="1" indent="0">
              <a:buNone/>
            </a:pPr>
            <a:r>
              <a:rPr lang="fr-FR" dirty="0" err="1" smtClean="0">
                <a:latin typeface="Courier New" panose="02070309020205020404" pitchFamily="49" charset="0"/>
                <a:cs typeface="Courier New" panose="02070309020205020404" pitchFamily="49" charset="0"/>
              </a:rPr>
              <a:t>System.out.println</a:t>
            </a:r>
            <a:r>
              <a:rPr lang="fr-FR" dirty="0">
                <a:latin typeface="Courier New" panose="02070309020205020404" pitchFamily="49" charset="0"/>
                <a:cs typeface="Courier New" panose="02070309020205020404" pitchFamily="49" charset="0"/>
              </a:rPr>
              <a:t>(); </a:t>
            </a:r>
            <a:endParaRPr lang="fr-FR" dirty="0" smtClean="0">
              <a:latin typeface="Courier New" panose="02070309020205020404" pitchFamily="49" charset="0"/>
              <a:cs typeface="Courier New" panose="02070309020205020404" pitchFamily="49" charset="0"/>
            </a:endParaRPr>
          </a:p>
          <a:p>
            <a:pPr marL="0" indent="0">
              <a:buNone/>
            </a:pPr>
            <a:r>
              <a:rPr lang="fr-FR" dirty="0" smtClean="0">
                <a:latin typeface="Courier New" panose="02070309020205020404" pitchFamily="49" charset="0"/>
                <a:cs typeface="Courier New" panose="02070309020205020404" pitchFamily="49" charset="0"/>
              </a:rPr>
              <a:t>} </a:t>
            </a:r>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271255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Les </a:t>
            </a:r>
            <a:r>
              <a:rPr lang="en-US" dirty="0" err="1" smtClean="0"/>
              <a:t>listes</a:t>
            </a:r>
            <a:r>
              <a:rPr lang="en-US" dirty="0" smtClean="0"/>
              <a:t> </a:t>
            </a:r>
            <a:r>
              <a:rPr lang="fr-FR" dirty="0" smtClean="0"/>
              <a:t>:</a:t>
            </a:r>
            <a:r>
              <a:rPr lang="en-US" dirty="0" smtClean="0"/>
              <a:t> les </a:t>
            </a:r>
            <a:r>
              <a:rPr lang="en-US" dirty="0" err="1" smtClean="0"/>
              <a:t>iter</a:t>
            </a:r>
            <a:r>
              <a:rPr lang="fr-FR" dirty="0" err="1" smtClean="0"/>
              <a:t>ateurs</a:t>
            </a:r>
            <a:endParaRPr lang="fr-FR" dirty="0"/>
          </a:p>
        </p:txBody>
      </p:sp>
      <p:sp>
        <p:nvSpPr>
          <p:cNvPr id="3" name="Espace réservé du contenu 2"/>
          <p:cNvSpPr>
            <a:spLocks noGrp="1"/>
          </p:cNvSpPr>
          <p:nvPr>
            <p:ph idx="1"/>
          </p:nvPr>
        </p:nvSpPr>
        <p:spPr>
          <a:xfrm>
            <a:off x="680321" y="2090057"/>
            <a:ext cx="9613861" cy="4297680"/>
          </a:xfrm>
        </p:spPr>
        <p:txBody>
          <a:bodyPr>
            <a:normAutofit fontScale="77500" lnSpcReduction="20000"/>
          </a:bodyPr>
          <a:lstStyle/>
          <a:p>
            <a:r>
              <a:rPr lang="fr-FR" dirty="0" smtClean="0"/>
              <a:t>l'</a:t>
            </a:r>
            <a:r>
              <a:rPr lang="fr-FR" dirty="0" err="1" smtClean="0"/>
              <a:t>Iterator</a:t>
            </a:r>
            <a:r>
              <a:rPr lang="fr-FR" dirty="0" smtClean="0"/>
              <a:t> </a:t>
            </a:r>
            <a:r>
              <a:rPr lang="fr-FR" dirty="0"/>
              <a:t>renvoyé par l'opération </a:t>
            </a:r>
            <a:r>
              <a:rPr lang="fr-FR" dirty="0" err="1"/>
              <a:t>itérateur</a:t>
            </a:r>
            <a:r>
              <a:rPr lang="fr-FR" dirty="0"/>
              <a:t> de List renvoie les éléments de la liste dans l'ordre approprié. </a:t>
            </a:r>
            <a:endParaRPr lang="fr-FR" dirty="0" smtClean="0"/>
          </a:p>
          <a:p>
            <a:r>
              <a:rPr lang="fr-FR" dirty="0" smtClean="0"/>
              <a:t>List </a:t>
            </a:r>
            <a:r>
              <a:rPr lang="fr-FR" dirty="0"/>
              <a:t>fournit également un </a:t>
            </a:r>
            <a:r>
              <a:rPr lang="fr-FR" dirty="0" err="1"/>
              <a:t>itérateur</a:t>
            </a:r>
            <a:r>
              <a:rPr lang="fr-FR" dirty="0"/>
              <a:t> plus riche, appelé </a:t>
            </a:r>
            <a:r>
              <a:rPr lang="fr-FR" dirty="0" err="1"/>
              <a:t>ListIterator</a:t>
            </a:r>
            <a:r>
              <a:rPr lang="fr-FR" dirty="0"/>
              <a:t>, qui vous permet de parcourir la liste dans les deux sens, de modifier la liste pendant l'itération et d'obtenir la position actuelle de l'</a:t>
            </a:r>
            <a:r>
              <a:rPr lang="fr-FR" dirty="0" err="1"/>
              <a:t>itérateur</a:t>
            </a:r>
            <a:r>
              <a:rPr lang="fr-FR" dirty="0" smtClean="0"/>
              <a:t>.</a:t>
            </a:r>
            <a:endParaRPr lang="fr-FR" dirty="0"/>
          </a:p>
          <a:p>
            <a:r>
              <a:rPr lang="fr-FR" dirty="0"/>
              <a:t>Les trois méthodes que </a:t>
            </a:r>
            <a:r>
              <a:rPr lang="fr-FR" dirty="0" err="1"/>
              <a:t>ListIterator</a:t>
            </a:r>
            <a:r>
              <a:rPr lang="fr-FR" dirty="0"/>
              <a:t> hérite de </a:t>
            </a:r>
            <a:r>
              <a:rPr lang="fr-FR" dirty="0" err="1"/>
              <a:t>Iterator</a:t>
            </a:r>
            <a:r>
              <a:rPr lang="fr-FR" dirty="0"/>
              <a:t> (</a:t>
            </a:r>
            <a:r>
              <a:rPr lang="fr-FR" dirty="0" err="1"/>
              <a:t>hasNext</a:t>
            </a:r>
            <a:r>
              <a:rPr lang="fr-FR" dirty="0"/>
              <a:t>, </a:t>
            </a:r>
            <a:r>
              <a:rPr lang="fr-FR" dirty="0" err="1"/>
              <a:t>next</a:t>
            </a:r>
            <a:r>
              <a:rPr lang="fr-FR" dirty="0"/>
              <a:t> et </a:t>
            </a:r>
            <a:r>
              <a:rPr lang="fr-FR" dirty="0" err="1"/>
              <a:t>remove</a:t>
            </a:r>
            <a:r>
              <a:rPr lang="fr-FR" dirty="0"/>
              <a:t>) font exactement la même chose dans les deux interfaces. </a:t>
            </a:r>
            <a:endParaRPr lang="fr-FR" dirty="0" smtClean="0"/>
          </a:p>
          <a:p>
            <a:r>
              <a:rPr lang="fr-FR" dirty="0" smtClean="0"/>
              <a:t>Les </a:t>
            </a:r>
            <a:r>
              <a:rPr lang="fr-FR" dirty="0"/>
              <a:t>opérations </a:t>
            </a:r>
            <a:r>
              <a:rPr lang="fr-FR" dirty="0" err="1"/>
              <a:t>hasPrevious</a:t>
            </a:r>
            <a:r>
              <a:rPr lang="fr-FR" dirty="0"/>
              <a:t> et précédentes sont des analogues exacts de </a:t>
            </a:r>
            <a:r>
              <a:rPr lang="fr-FR" dirty="0" err="1"/>
              <a:t>hasNext</a:t>
            </a:r>
            <a:r>
              <a:rPr lang="fr-FR" dirty="0"/>
              <a:t> et </a:t>
            </a:r>
            <a:r>
              <a:rPr lang="fr-FR" dirty="0" err="1"/>
              <a:t>next</a:t>
            </a:r>
            <a:r>
              <a:rPr lang="fr-FR" dirty="0"/>
              <a:t>. Les premières opérations se réfèrent à l'élément avant le curseur (implicite), tandis que les dernières se réfèrent à l'élément après le curseur. L'opération précédente déplace le curseur vers l'arrière, tandis que le suivant le déplace vers l'avant</a:t>
            </a:r>
            <a:r>
              <a:rPr lang="fr-FR" dirty="0" smtClean="0"/>
              <a:t>.</a:t>
            </a:r>
            <a:endParaRPr lang="fr-FR" dirty="0"/>
          </a:p>
          <a:p>
            <a:pPr marL="0" indent="0">
              <a:buNone/>
            </a:pPr>
            <a:r>
              <a:rPr lang="fr-FR" dirty="0" err="1">
                <a:latin typeface="Courier New" panose="02070309020205020404" pitchFamily="49" charset="0"/>
                <a:cs typeface="Courier New" panose="02070309020205020404" pitchFamily="49" charset="0"/>
              </a:rPr>
              <a:t>Iterator</a:t>
            </a:r>
            <a:r>
              <a:rPr lang="fr-FR" dirty="0">
                <a:latin typeface="Courier New" panose="02070309020205020404" pitchFamily="49" charset="0"/>
                <a:cs typeface="Courier New" panose="02070309020205020404" pitchFamily="49" charset="0"/>
              </a:rPr>
              <a:t>&lt;String&gt; </a:t>
            </a:r>
            <a:r>
              <a:rPr lang="fr-FR" dirty="0" err="1">
                <a:latin typeface="Courier New" panose="02070309020205020404" pitchFamily="49" charset="0"/>
                <a:cs typeface="Courier New" panose="02070309020205020404" pitchFamily="49" charset="0"/>
              </a:rPr>
              <a:t>it</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ma_liste.iterator</a:t>
            </a:r>
            <a:r>
              <a:rPr lang="fr-FR" dirty="0">
                <a:latin typeface="Courier New" panose="02070309020205020404" pitchFamily="49" charset="0"/>
                <a:cs typeface="Courier New" panose="02070309020205020404" pitchFamily="49" charset="0"/>
              </a:rPr>
              <a:t>(); </a:t>
            </a:r>
            <a:endParaRPr lang="fr-FR" dirty="0" smtClean="0">
              <a:latin typeface="Courier New" panose="02070309020205020404" pitchFamily="49" charset="0"/>
              <a:cs typeface="Courier New" panose="02070309020205020404" pitchFamily="49" charset="0"/>
            </a:endParaRPr>
          </a:p>
          <a:p>
            <a:pPr marL="0" indent="0">
              <a:buNone/>
            </a:pPr>
            <a:r>
              <a:rPr lang="fr-FR" dirty="0" err="1" smtClean="0">
                <a:latin typeface="Courier New" panose="02070309020205020404" pitchFamily="49" charset="0"/>
                <a:cs typeface="Courier New" panose="02070309020205020404" pitchFamily="49" charset="0"/>
              </a:rPr>
              <a:t>while</a:t>
            </a:r>
            <a:r>
              <a:rPr lang="fr-FR" dirty="0" smtClean="0">
                <a:latin typeface="Courier New" panose="02070309020205020404" pitchFamily="49" charset="0"/>
                <a:cs typeface="Courier New" panose="02070309020205020404" pitchFamily="49" charset="0"/>
              </a:rPr>
              <a:t> </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it.hasNext</a:t>
            </a:r>
            <a:r>
              <a:rPr lang="fr-FR" dirty="0">
                <a:latin typeface="Courier New" panose="02070309020205020404" pitchFamily="49" charset="0"/>
                <a:cs typeface="Courier New" panose="02070309020205020404" pitchFamily="49" charset="0"/>
              </a:rPr>
              <a:t>()) {</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System.out.println</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it.next</a:t>
            </a:r>
            <a:r>
              <a:rPr lang="fr-FR" dirty="0">
                <a:latin typeface="Courier New" panose="02070309020205020404" pitchFamily="49" charset="0"/>
                <a:cs typeface="Courier New" panose="02070309020205020404" pitchFamily="49" charset="0"/>
              </a:rPr>
              <a:t>()); // Affiche </a:t>
            </a:r>
            <a:r>
              <a:rPr lang="fr-FR" dirty="0" smtClean="0">
                <a:latin typeface="Courier New" panose="02070309020205020404" pitchFamily="49" charset="0"/>
                <a:cs typeface="Courier New" panose="02070309020205020404" pitchFamily="49" charset="0"/>
              </a:rPr>
              <a:t>les </a:t>
            </a:r>
            <a:r>
              <a:rPr lang="fr-FR" dirty="0" err="1" smtClean="0">
                <a:latin typeface="Courier New" panose="02070309020205020404" pitchFamily="49" charset="0"/>
                <a:cs typeface="Courier New" panose="02070309020205020404" pitchFamily="49" charset="0"/>
              </a:rPr>
              <a:t>elements</a:t>
            </a:r>
            <a:endParaRPr lang="fr-FR" dirty="0" smtClean="0">
              <a:latin typeface="Courier New" panose="02070309020205020404" pitchFamily="49" charset="0"/>
              <a:cs typeface="Courier New" panose="02070309020205020404" pitchFamily="49" charset="0"/>
            </a:endParaRPr>
          </a:p>
          <a:p>
            <a:pPr marL="0" indent="0">
              <a:buNone/>
            </a:pPr>
            <a:r>
              <a:rPr lang="fr-FR" dirty="0" smtClean="0">
                <a:latin typeface="Courier New" panose="02070309020205020404" pitchFamily="49" charset="0"/>
                <a:cs typeface="Courier New" panose="02070309020205020404" pitchFamily="49" charset="0"/>
              </a:rPr>
              <a:t>}</a:t>
            </a:r>
            <a:endParaRPr lang="fr-FR" dirty="0"/>
          </a:p>
        </p:txBody>
      </p:sp>
    </p:spTree>
    <p:extLst>
      <p:ext uri="{BB962C8B-B14F-4D97-AF65-F5344CB8AC3E}">
        <p14:creationId xmlns:p14="http://schemas.microsoft.com/office/powerpoint/2010/main" val="7366523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listes : utilisation</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Création et utilisation d’une liste</a:t>
            </a:r>
          </a:p>
          <a:p>
            <a:pPr marL="457200" lvl="1" indent="0">
              <a:buNone/>
            </a:pPr>
            <a:r>
              <a:rPr lang="fr-FR" dirty="0" smtClean="0">
                <a:latin typeface="Courier New" panose="02070309020205020404" pitchFamily="49" charset="0"/>
                <a:cs typeface="Courier New" panose="02070309020205020404" pitchFamily="49" charset="0"/>
              </a:rPr>
              <a:t>List&lt;String</a:t>
            </a:r>
            <a:r>
              <a:rPr lang="fr-FR" dirty="0">
                <a:latin typeface="Courier New" panose="02070309020205020404" pitchFamily="49" charset="0"/>
                <a:cs typeface="Courier New" panose="02070309020205020404" pitchFamily="49" charset="0"/>
              </a:rPr>
              <a:t>&gt; liste = new </a:t>
            </a:r>
            <a:r>
              <a:rPr lang="fr-FR" dirty="0" err="1">
                <a:latin typeface="Courier New" panose="02070309020205020404" pitchFamily="49" charset="0"/>
                <a:cs typeface="Courier New" panose="02070309020205020404" pitchFamily="49" charset="0"/>
              </a:rPr>
              <a:t>ArrayList</a:t>
            </a:r>
            <a:r>
              <a:rPr lang="fr-FR" dirty="0">
                <a:latin typeface="Courier New" panose="02070309020205020404" pitchFamily="49" charset="0"/>
                <a:cs typeface="Courier New" panose="02070309020205020404" pitchFamily="49" charset="0"/>
              </a:rPr>
              <a:t>&lt;String</a:t>
            </a:r>
            <a:r>
              <a:rPr lang="fr-FR" dirty="0" smtClean="0">
                <a:latin typeface="Courier New" panose="02070309020205020404" pitchFamily="49" charset="0"/>
                <a:cs typeface="Courier New" panose="02070309020205020404" pitchFamily="49" charset="0"/>
              </a:rPr>
              <a:t>&gt;();</a:t>
            </a:r>
            <a:endParaRPr lang="fr-FR" dirty="0">
              <a:latin typeface="Courier New" panose="02070309020205020404" pitchFamily="49" charset="0"/>
              <a:cs typeface="Courier New" panose="02070309020205020404" pitchFamily="49" charset="0"/>
            </a:endParaRPr>
          </a:p>
          <a:p>
            <a:pPr marL="457200" lvl="1" indent="0">
              <a:buNone/>
            </a:pPr>
            <a:r>
              <a:rPr lang="fr-FR" dirty="0" err="1">
                <a:latin typeface="Courier New" panose="02070309020205020404" pitchFamily="49" charset="0"/>
                <a:cs typeface="Courier New" panose="02070309020205020404" pitchFamily="49" charset="0"/>
              </a:rPr>
              <a:t>liste.add</a:t>
            </a:r>
            <a:r>
              <a:rPr lang="fr-FR" dirty="0">
                <a:latin typeface="Courier New" panose="02070309020205020404" pitchFamily="49" charset="0"/>
                <a:cs typeface="Courier New" panose="02070309020205020404" pitchFamily="49" charset="0"/>
              </a:rPr>
              <a:t>("1</a:t>
            </a:r>
            <a:r>
              <a:rPr lang="fr-FR" dirty="0" smtClean="0">
                <a:latin typeface="Courier New" panose="02070309020205020404" pitchFamily="49" charset="0"/>
                <a:cs typeface="Courier New" panose="02070309020205020404" pitchFamily="49" charset="0"/>
              </a:rPr>
              <a:t>");</a:t>
            </a:r>
            <a:endParaRPr lang="fr-FR" dirty="0">
              <a:latin typeface="Courier New" panose="02070309020205020404" pitchFamily="49" charset="0"/>
              <a:cs typeface="Courier New" panose="02070309020205020404" pitchFamily="49" charset="0"/>
            </a:endParaRPr>
          </a:p>
          <a:p>
            <a:pPr marL="457200" lvl="1" indent="0">
              <a:buNone/>
            </a:pPr>
            <a:r>
              <a:rPr lang="fr-FR" dirty="0" err="1">
                <a:latin typeface="Courier New" panose="02070309020205020404" pitchFamily="49" charset="0"/>
                <a:cs typeface="Courier New" panose="02070309020205020404" pitchFamily="49" charset="0"/>
              </a:rPr>
              <a:t>liste.add</a:t>
            </a:r>
            <a:r>
              <a:rPr lang="fr-FR" dirty="0">
                <a:latin typeface="Courier New" panose="02070309020205020404" pitchFamily="49" charset="0"/>
                <a:cs typeface="Courier New" panose="02070309020205020404" pitchFamily="49" charset="0"/>
              </a:rPr>
              <a:t>("2</a:t>
            </a:r>
            <a:r>
              <a:rPr lang="fr-FR" dirty="0" smtClean="0">
                <a:latin typeface="Courier New" panose="02070309020205020404" pitchFamily="49" charset="0"/>
                <a:cs typeface="Courier New" panose="02070309020205020404" pitchFamily="49" charset="0"/>
              </a:rPr>
              <a:t>");</a:t>
            </a:r>
            <a:endParaRPr lang="fr-FR" dirty="0">
              <a:latin typeface="Courier New" panose="02070309020205020404" pitchFamily="49" charset="0"/>
              <a:cs typeface="Courier New" panose="02070309020205020404" pitchFamily="49" charset="0"/>
            </a:endParaRPr>
          </a:p>
          <a:p>
            <a:pPr marL="457200" lvl="1" indent="0">
              <a:buNone/>
            </a:pPr>
            <a:r>
              <a:rPr lang="fr-FR" dirty="0" err="1">
                <a:latin typeface="Courier New" panose="02070309020205020404" pitchFamily="49" charset="0"/>
                <a:cs typeface="Courier New" panose="02070309020205020404" pitchFamily="49" charset="0"/>
              </a:rPr>
              <a:t>liste.add</a:t>
            </a:r>
            <a:r>
              <a:rPr lang="fr-FR" dirty="0">
                <a:latin typeface="Courier New" panose="02070309020205020404" pitchFamily="49" charset="0"/>
                <a:cs typeface="Courier New" panose="02070309020205020404" pitchFamily="49" charset="0"/>
              </a:rPr>
              <a:t>("3</a:t>
            </a:r>
            <a:r>
              <a:rPr lang="fr-FR" dirty="0" smtClean="0">
                <a:latin typeface="Courier New" panose="02070309020205020404" pitchFamily="49" charset="0"/>
                <a:cs typeface="Courier New" panose="02070309020205020404" pitchFamily="49" charset="0"/>
              </a:rPr>
              <a:t>");</a:t>
            </a:r>
            <a:endParaRPr lang="fr-FR" dirty="0">
              <a:latin typeface="Courier New" panose="02070309020205020404" pitchFamily="49" charset="0"/>
              <a:cs typeface="Courier New" panose="02070309020205020404" pitchFamily="49" charset="0"/>
            </a:endParaRPr>
          </a:p>
          <a:p>
            <a:pPr marL="457200" lvl="1" indent="0">
              <a:buNone/>
            </a:pPr>
            <a:r>
              <a:rPr lang="fr-FR" dirty="0" err="1">
                <a:latin typeface="Courier New" panose="02070309020205020404" pitchFamily="49" charset="0"/>
                <a:cs typeface="Courier New" panose="02070309020205020404" pitchFamily="49" charset="0"/>
              </a:rPr>
              <a:t>liste.add</a:t>
            </a:r>
            <a:r>
              <a:rPr lang="fr-FR" dirty="0">
                <a:latin typeface="Courier New" panose="02070309020205020404" pitchFamily="49" charset="0"/>
                <a:cs typeface="Courier New" panose="02070309020205020404" pitchFamily="49" charset="0"/>
              </a:rPr>
              <a:t>("4</a:t>
            </a:r>
            <a:r>
              <a:rPr lang="fr-FR" dirty="0" smtClean="0">
                <a:latin typeface="Courier New" panose="02070309020205020404" pitchFamily="49" charset="0"/>
                <a:cs typeface="Courier New" panose="02070309020205020404" pitchFamily="49" charset="0"/>
              </a:rPr>
              <a:t>");</a:t>
            </a:r>
            <a:endParaRPr lang="fr-FR" dirty="0">
              <a:latin typeface="Courier New" panose="02070309020205020404" pitchFamily="49" charset="0"/>
              <a:cs typeface="Courier New" panose="02070309020205020404" pitchFamily="49" charset="0"/>
            </a:endParaRPr>
          </a:p>
          <a:p>
            <a:pPr marL="457200" lvl="1" indent="0">
              <a:buNone/>
            </a:pPr>
            <a:r>
              <a:rPr lang="fr-FR" dirty="0" err="1">
                <a:latin typeface="Courier New" panose="02070309020205020404" pitchFamily="49" charset="0"/>
                <a:cs typeface="Courier New" panose="02070309020205020404" pitchFamily="49" charset="0"/>
              </a:rPr>
              <a:t>liste.add</a:t>
            </a:r>
            <a:r>
              <a:rPr lang="fr-FR" dirty="0">
                <a:latin typeface="Courier New" panose="02070309020205020404" pitchFamily="49" charset="0"/>
                <a:cs typeface="Courier New" panose="02070309020205020404" pitchFamily="49" charset="0"/>
              </a:rPr>
              <a:t>("5</a:t>
            </a:r>
            <a:r>
              <a:rPr lang="fr-FR" dirty="0" smtClean="0">
                <a:latin typeface="Courier New" panose="02070309020205020404" pitchFamily="49" charset="0"/>
                <a:cs typeface="Courier New" panose="02070309020205020404" pitchFamily="49" charset="0"/>
              </a:rPr>
              <a:t>");</a:t>
            </a:r>
          </a:p>
          <a:p>
            <a:pPr marL="457200" lvl="1" indent="0">
              <a:buNone/>
            </a:pPr>
            <a:r>
              <a:rPr lang="fr-FR" dirty="0" err="1">
                <a:latin typeface="Courier New" panose="02070309020205020404" pitchFamily="49" charset="0"/>
                <a:cs typeface="Courier New" panose="02070309020205020404" pitchFamily="49" charset="0"/>
              </a:rPr>
              <a:t>Iterator</a:t>
            </a:r>
            <a:r>
              <a:rPr lang="fr-FR" dirty="0">
                <a:latin typeface="Courier New" panose="02070309020205020404" pitchFamily="49" charset="0"/>
                <a:cs typeface="Courier New" panose="02070309020205020404" pitchFamily="49" charset="0"/>
              </a:rPr>
              <a:t>&lt;String&gt; </a:t>
            </a:r>
            <a:r>
              <a:rPr lang="fr-FR" dirty="0" err="1">
                <a:latin typeface="Courier New" panose="02070309020205020404" pitchFamily="49" charset="0"/>
                <a:cs typeface="Courier New" panose="02070309020205020404" pitchFamily="49" charset="0"/>
              </a:rPr>
              <a:t>it</a:t>
            </a:r>
            <a:r>
              <a:rPr lang="fr-FR" dirty="0">
                <a:latin typeface="Courier New" panose="02070309020205020404" pitchFamily="49" charset="0"/>
                <a:cs typeface="Courier New" panose="02070309020205020404" pitchFamily="49" charset="0"/>
              </a:rPr>
              <a:t> = </a:t>
            </a:r>
            <a:r>
              <a:rPr lang="fr-FR" dirty="0" err="1" smtClean="0">
                <a:latin typeface="Courier New" panose="02070309020205020404" pitchFamily="49" charset="0"/>
                <a:cs typeface="Courier New" panose="02070309020205020404" pitchFamily="49" charset="0"/>
              </a:rPr>
              <a:t>liste.iterator</a:t>
            </a:r>
            <a:r>
              <a:rPr lang="fr-FR" dirty="0">
                <a:latin typeface="Courier New" panose="02070309020205020404" pitchFamily="49" charset="0"/>
                <a:cs typeface="Courier New" panose="02070309020205020404" pitchFamily="49" charset="0"/>
              </a:rPr>
              <a:t>(); </a:t>
            </a:r>
          </a:p>
          <a:p>
            <a:pPr marL="457200" lvl="1" indent="0">
              <a:buNone/>
            </a:pPr>
            <a:r>
              <a:rPr lang="fr-FR" dirty="0" err="1">
                <a:latin typeface="Courier New" panose="02070309020205020404" pitchFamily="49" charset="0"/>
                <a:cs typeface="Courier New" panose="02070309020205020404" pitchFamily="49" charset="0"/>
              </a:rPr>
              <a:t>while</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it.hasNext</a:t>
            </a:r>
            <a:r>
              <a:rPr lang="fr-FR" dirty="0">
                <a:latin typeface="Courier New" panose="02070309020205020404" pitchFamily="49" charset="0"/>
                <a:cs typeface="Courier New" panose="02070309020205020404" pitchFamily="49" charset="0"/>
              </a:rPr>
              <a:t>()) {</a:t>
            </a:r>
          </a:p>
          <a:p>
            <a:pPr marL="457200" lvl="1"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System.out.println</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it.next</a:t>
            </a:r>
            <a:r>
              <a:rPr lang="fr-FR" dirty="0">
                <a:latin typeface="Courier New" panose="02070309020205020404" pitchFamily="49" charset="0"/>
                <a:cs typeface="Courier New" panose="02070309020205020404" pitchFamily="49" charset="0"/>
              </a:rPr>
              <a:t>()); // Affiche les </a:t>
            </a:r>
            <a:r>
              <a:rPr lang="fr-FR" dirty="0" err="1">
                <a:latin typeface="Courier New" panose="02070309020205020404" pitchFamily="49" charset="0"/>
                <a:cs typeface="Courier New" panose="02070309020205020404" pitchFamily="49" charset="0"/>
              </a:rPr>
              <a:t>elements</a:t>
            </a:r>
            <a:endParaRPr lang="fr-FR" dirty="0">
              <a:latin typeface="Courier New" panose="02070309020205020404" pitchFamily="49" charset="0"/>
              <a:cs typeface="Courier New" panose="02070309020205020404" pitchFamily="49" charset="0"/>
            </a:endParaRPr>
          </a:p>
          <a:p>
            <a:pPr marL="457200" lvl="1" indent="0">
              <a:buNone/>
            </a:pPr>
            <a:r>
              <a:rPr lang="fr-FR" dirty="0">
                <a:latin typeface="Courier New" panose="02070309020205020404" pitchFamily="49" charset="0"/>
                <a:cs typeface="Courier New" panose="02070309020205020404" pitchFamily="49" charset="0"/>
              </a:rPr>
              <a:t>}</a:t>
            </a:r>
          </a:p>
          <a:p>
            <a:endParaRPr lang="fr-FR" dirty="0" smtClean="0"/>
          </a:p>
          <a:p>
            <a:endParaRPr lang="fr-FR" dirty="0"/>
          </a:p>
        </p:txBody>
      </p:sp>
    </p:spTree>
    <p:extLst>
      <p:ext uri="{BB962C8B-B14F-4D97-AF65-F5344CB8AC3E}">
        <p14:creationId xmlns:p14="http://schemas.microsoft.com/office/powerpoint/2010/main" val="4709615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
            </a:r>
            <a:r>
              <a:rPr lang="fr-FR" dirty="0" err="1" smtClean="0"/>
              <a:t>Map</a:t>
            </a:r>
            <a:r>
              <a:rPr lang="fr-FR" dirty="0"/>
              <a:t> : les associations de type </a:t>
            </a:r>
            <a:r>
              <a:rPr lang="fr-FR" dirty="0" smtClean="0"/>
              <a:t>clé/valeur</a:t>
            </a:r>
            <a:endParaRPr lang="fr-FR" dirty="0"/>
          </a:p>
        </p:txBody>
      </p:sp>
      <p:sp>
        <p:nvSpPr>
          <p:cNvPr id="3" name="Espace réservé du contenu 2"/>
          <p:cNvSpPr>
            <a:spLocks noGrp="1"/>
          </p:cNvSpPr>
          <p:nvPr>
            <p:ph idx="1"/>
          </p:nvPr>
        </p:nvSpPr>
        <p:spPr/>
        <p:txBody>
          <a:bodyPr/>
          <a:lstStyle/>
          <a:p>
            <a:pPr marL="0" indent="0">
              <a:buNone/>
            </a:pPr>
            <a:endParaRPr lang="fr-FR" dirty="0"/>
          </a:p>
        </p:txBody>
      </p:sp>
      <p:pic>
        <p:nvPicPr>
          <p:cNvPr id="5124" name="Picture 4" descr="https://www.jmdoudoux.fr/java/dej/images/collections_0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522" y="1589176"/>
            <a:ext cx="9898603" cy="5517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1782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t>
            </a:r>
            <a:r>
              <a:rPr lang="fr-FR" dirty="0" err="1"/>
              <a:t>Map</a:t>
            </a:r>
            <a:r>
              <a:rPr lang="fr-FR" dirty="0"/>
              <a:t> : les associations de type clé/valeur</a:t>
            </a:r>
          </a:p>
        </p:txBody>
      </p:sp>
      <p:sp>
        <p:nvSpPr>
          <p:cNvPr id="3" name="Espace réservé du contenu 2"/>
          <p:cNvSpPr>
            <a:spLocks noGrp="1"/>
          </p:cNvSpPr>
          <p:nvPr>
            <p:ph idx="1"/>
          </p:nvPr>
        </p:nvSpPr>
        <p:spPr/>
        <p:txBody>
          <a:bodyPr>
            <a:normAutofit lnSpcReduction="10000"/>
          </a:bodyPr>
          <a:lstStyle/>
          <a:p>
            <a:r>
              <a:rPr lang="fr-FR" dirty="0"/>
              <a:t>Les collections de type </a:t>
            </a:r>
            <a:r>
              <a:rPr lang="fr-FR" dirty="0" err="1"/>
              <a:t>Map</a:t>
            </a:r>
            <a:r>
              <a:rPr lang="fr-FR" dirty="0"/>
              <a:t> sont définies et implémentées comme des dictionnaires sous la forme d'associations de paires de type clés/valeurs. La clé doit être unique. En revanche, la même valeur peut être associée à plusieurs clés différentes</a:t>
            </a:r>
            <a:r>
              <a:rPr lang="fr-FR" dirty="0" smtClean="0"/>
              <a:t>.</a:t>
            </a:r>
          </a:p>
          <a:p>
            <a:r>
              <a:rPr lang="fr-FR" dirty="0" smtClean="0"/>
              <a:t>Une collection de type </a:t>
            </a:r>
            <a:r>
              <a:rPr lang="fr-FR" dirty="0" err="1" smtClean="0"/>
              <a:t>Map</a:t>
            </a:r>
            <a:r>
              <a:rPr lang="fr-FR" dirty="0" smtClean="0"/>
              <a:t> ne </a:t>
            </a:r>
            <a:r>
              <a:rPr lang="fr-FR" dirty="0"/>
              <a:t>peut pas contenir de clés en double: chaque clé peut correspondre à au plus une valeur</a:t>
            </a:r>
            <a:r>
              <a:rPr lang="fr-FR" dirty="0" smtClean="0"/>
              <a:t>. L'interface </a:t>
            </a:r>
            <a:r>
              <a:rPr lang="fr-FR" dirty="0" err="1"/>
              <a:t>Map</a:t>
            </a:r>
            <a:r>
              <a:rPr lang="fr-FR" dirty="0"/>
              <a:t> inclut des méthodes pour les opérations de base (put, </a:t>
            </a:r>
            <a:r>
              <a:rPr lang="fr-FR" dirty="0" err="1"/>
              <a:t>get</a:t>
            </a:r>
            <a:r>
              <a:rPr lang="fr-FR" dirty="0"/>
              <a:t>, </a:t>
            </a:r>
            <a:r>
              <a:rPr lang="fr-FR" dirty="0" err="1"/>
              <a:t>remove</a:t>
            </a:r>
            <a:r>
              <a:rPr lang="fr-FR" dirty="0"/>
              <a:t>, </a:t>
            </a:r>
            <a:r>
              <a:rPr lang="fr-FR" dirty="0" err="1"/>
              <a:t>containsKey</a:t>
            </a:r>
            <a:r>
              <a:rPr lang="fr-FR" dirty="0"/>
              <a:t>, </a:t>
            </a:r>
            <a:r>
              <a:rPr lang="fr-FR" dirty="0" err="1"/>
              <a:t>containsValue</a:t>
            </a:r>
            <a:r>
              <a:rPr lang="fr-FR" dirty="0"/>
              <a:t>, size et </a:t>
            </a:r>
            <a:r>
              <a:rPr lang="fr-FR" dirty="0" err="1"/>
              <a:t>empty</a:t>
            </a:r>
            <a:r>
              <a:rPr lang="fr-FR" dirty="0"/>
              <a:t>), les opérations groupées (telles que </a:t>
            </a:r>
            <a:r>
              <a:rPr lang="fr-FR" dirty="0" err="1"/>
              <a:t>putAll</a:t>
            </a:r>
            <a:r>
              <a:rPr lang="fr-FR" dirty="0"/>
              <a:t> et </a:t>
            </a:r>
            <a:r>
              <a:rPr lang="fr-FR" dirty="0" err="1"/>
              <a:t>clear</a:t>
            </a:r>
            <a:r>
              <a:rPr lang="fr-FR" dirty="0"/>
              <a:t>) et les vues de collection (telles que </a:t>
            </a:r>
            <a:r>
              <a:rPr lang="fr-FR" dirty="0" err="1"/>
              <a:t>keySet</a:t>
            </a:r>
            <a:r>
              <a:rPr lang="fr-FR" dirty="0"/>
              <a:t>, </a:t>
            </a:r>
            <a:r>
              <a:rPr lang="fr-FR" dirty="0" err="1"/>
              <a:t>entrySet</a:t>
            </a:r>
            <a:r>
              <a:rPr lang="fr-FR" dirty="0"/>
              <a:t> et values) </a:t>
            </a:r>
            <a:r>
              <a:rPr lang="fr-FR" dirty="0" smtClean="0"/>
              <a:t>.</a:t>
            </a:r>
          </a:p>
          <a:p>
            <a:r>
              <a:rPr lang="fr-FR" dirty="0" smtClean="0"/>
              <a:t>Nous utiliserons la classe </a:t>
            </a:r>
            <a:r>
              <a:rPr lang="fr-FR" dirty="0" err="1" smtClean="0"/>
              <a:t>HashTable</a:t>
            </a:r>
            <a:r>
              <a:rPr lang="fr-FR" dirty="0" smtClean="0"/>
              <a:t> dans ce cours</a:t>
            </a:r>
            <a:endParaRPr lang="fr-FR" dirty="0"/>
          </a:p>
          <a:p>
            <a:endParaRPr lang="fr-FR" dirty="0"/>
          </a:p>
          <a:p>
            <a:endParaRPr lang="fr-FR" dirty="0"/>
          </a:p>
        </p:txBody>
      </p:sp>
    </p:spTree>
    <p:extLst>
      <p:ext uri="{BB962C8B-B14F-4D97-AF65-F5344CB8AC3E}">
        <p14:creationId xmlns:p14="http://schemas.microsoft.com/office/powerpoint/2010/main" val="31855894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t>
            </a:r>
            <a:r>
              <a:rPr lang="fr-FR" dirty="0" err="1"/>
              <a:t>Map</a:t>
            </a:r>
            <a:r>
              <a:rPr lang="fr-FR" dirty="0"/>
              <a:t> : les associations de type clé/valeur</a:t>
            </a:r>
          </a:p>
        </p:txBody>
      </p:sp>
      <p:sp>
        <p:nvSpPr>
          <p:cNvPr id="3" name="Espace réservé du contenu 2"/>
          <p:cNvSpPr>
            <a:spLocks noGrp="1"/>
          </p:cNvSpPr>
          <p:nvPr>
            <p:ph idx="1"/>
          </p:nvPr>
        </p:nvSpPr>
        <p:spPr/>
        <p:txBody>
          <a:bodyPr/>
          <a:lstStyle/>
          <a:p>
            <a:pPr marL="0" indent="0">
              <a:buNone/>
            </a:pPr>
            <a:r>
              <a:rPr lang="fr-FR" dirty="0"/>
              <a:t>La classe </a:t>
            </a:r>
            <a:r>
              <a:rPr lang="fr-FR" dirty="0" err="1"/>
              <a:t>Hashtable</a:t>
            </a:r>
            <a:r>
              <a:rPr lang="fr-FR" dirty="0"/>
              <a:t> présente plusieurs caractéristiques </a:t>
            </a:r>
            <a:r>
              <a:rPr lang="fr-FR" dirty="0" smtClean="0"/>
              <a:t>:</a:t>
            </a:r>
            <a:endParaRPr lang="fr-FR" dirty="0"/>
          </a:p>
          <a:p>
            <a:r>
              <a:rPr lang="fr-FR" dirty="0"/>
              <a:t>contrairement aux autres classes de l'API Collections, elle est thread-</a:t>
            </a:r>
            <a:r>
              <a:rPr lang="fr-FR" dirty="0" err="1"/>
              <a:t>safe</a:t>
            </a:r>
            <a:r>
              <a:rPr lang="fr-FR" dirty="0"/>
              <a:t> car toutes les méthodes sont </a:t>
            </a:r>
            <a:r>
              <a:rPr lang="fr-FR" dirty="0" err="1"/>
              <a:t>synchronized</a:t>
            </a:r>
            <a:r>
              <a:rPr lang="fr-FR" dirty="0"/>
              <a:t>.</a:t>
            </a:r>
          </a:p>
          <a:p>
            <a:r>
              <a:rPr lang="fr-FR" dirty="0"/>
              <a:t>il n'est pas possible d'utiliser la valeur </a:t>
            </a:r>
            <a:r>
              <a:rPr lang="fr-FR" dirty="0" err="1"/>
              <a:t>null</a:t>
            </a:r>
            <a:r>
              <a:rPr lang="fr-FR" dirty="0"/>
              <a:t> comme clé ou valeur</a:t>
            </a:r>
          </a:p>
          <a:p>
            <a:r>
              <a:rPr lang="fr-FR" dirty="0"/>
              <a:t>Tous les objets qui sont utilisés comme clés doivent obligatoirement redéfinir les méthodes </a:t>
            </a:r>
            <a:r>
              <a:rPr lang="fr-FR" dirty="0" err="1"/>
              <a:t>equals</a:t>
            </a:r>
            <a:r>
              <a:rPr lang="fr-FR" dirty="0"/>
              <a:t>() et </a:t>
            </a:r>
            <a:r>
              <a:rPr lang="fr-FR" dirty="0" err="1"/>
              <a:t>hashCode</a:t>
            </a:r>
            <a:r>
              <a:rPr lang="fr-FR" dirty="0"/>
              <a:t>() en respectant le contrat portant sur l'implémentation de ces deux méthodes.</a:t>
            </a:r>
          </a:p>
        </p:txBody>
      </p:sp>
    </p:spTree>
    <p:extLst>
      <p:ext uri="{BB962C8B-B14F-4D97-AF65-F5344CB8AC3E}">
        <p14:creationId xmlns:p14="http://schemas.microsoft.com/office/powerpoint/2010/main" val="4398066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
            </a:r>
            <a:r>
              <a:rPr lang="fr-FR" dirty="0" err="1" smtClean="0"/>
              <a:t>Map</a:t>
            </a:r>
            <a:r>
              <a:rPr lang="fr-FR" dirty="0" smtClean="0"/>
              <a:t> : Création et Utilisation</a:t>
            </a:r>
            <a:endParaRPr lang="fr-FR" dirty="0"/>
          </a:p>
        </p:txBody>
      </p:sp>
      <p:sp>
        <p:nvSpPr>
          <p:cNvPr id="3" name="Espace réservé du contenu 2"/>
          <p:cNvSpPr>
            <a:spLocks noGrp="1"/>
          </p:cNvSpPr>
          <p:nvPr>
            <p:ph idx="1"/>
          </p:nvPr>
        </p:nvSpPr>
        <p:spPr/>
        <p:txBody>
          <a:bodyPr>
            <a:normAutofit fontScale="70000" lnSpcReduction="20000"/>
          </a:bodyPr>
          <a:lstStyle/>
          <a:p>
            <a:r>
              <a:rPr lang="en-US" dirty="0" smtClean="0"/>
              <a:t>Creation</a:t>
            </a:r>
          </a:p>
          <a:p>
            <a:pPr marL="457200" lvl="1" indent="0">
              <a:buNone/>
            </a:pPr>
            <a:r>
              <a:rPr lang="en-US" sz="1800" dirty="0" err="1" smtClean="0">
                <a:latin typeface="Courier New" panose="02070309020205020404" pitchFamily="49" charset="0"/>
                <a:cs typeface="Courier New" panose="02070309020205020404" pitchFamily="49" charset="0"/>
              </a:rPr>
              <a:t>Hashtable</a:t>
            </a:r>
            <a:r>
              <a:rPr lang="en-US" sz="1800" dirty="0" smtClean="0">
                <a:latin typeface="Courier New" panose="02070309020205020404" pitchFamily="49" charset="0"/>
                <a:cs typeface="Courier New" panose="02070309020205020404" pitchFamily="49" charset="0"/>
              </a:rPr>
              <a:t>&lt;Integer</a:t>
            </a:r>
            <a:r>
              <a:rPr lang="en-US" sz="1800" dirty="0">
                <a:latin typeface="Courier New" panose="02070309020205020404" pitchFamily="49" charset="0"/>
                <a:cs typeface="Courier New" panose="02070309020205020404" pitchFamily="49" charset="0"/>
              </a:rPr>
              <a:t>, String&gt; numbers = new </a:t>
            </a:r>
            <a:r>
              <a:rPr lang="en-US" sz="1800" dirty="0" err="1">
                <a:latin typeface="Courier New" panose="02070309020205020404" pitchFamily="49" charset="0"/>
                <a:cs typeface="Courier New" panose="02070309020205020404" pitchFamily="49" charset="0"/>
              </a:rPr>
              <a:t>Hashtable</a:t>
            </a:r>
            <a:r>
              <a:rPr lang="en-US" sz="1800" dirty="0">
                <a:latin typeface="Courier New" panose="02070309020205020404" pitchFamily="49" charset="0"/>
                <a:cs typeface="Courier New" panose="02070309020205020404" pitchFamily="49" charset="0"/>
              </a:rPr>
              <a:t>&lt;Integer, String</a:t>
            </a:r>
            <a:r>
              <a:rPr lang="en-US" sz="1800" dirty="0" smtClean="0">
                <a:latin typeface="Courier New" panose="02070309020205020404" pitchFamily="49" charset="0"/>
                <a:cs typeface="Courier New" panose="02070309020205020404" pitchFamily="49" charset="0"/>
              </a:rPr>
              <a:t>&gt;();</a:t>
            </a:r>
            <a:endParaRPr lang="en-US" sz="1800" dirty="0">
              <a:latin typeface="Courier New" panose="02070309020205020404" pitchFamily="49" charset="0"/>
              <a:cs typeface="Courier New" panose="02070309020205020404" pitchFamily="49" charset="0"/>
            </a:endParaRPr>
          </a:p>
          <a:p>
            <a:r>
              <a:rPr lang="en-US" dirty="0" err="1" smtClean="0"/>
              <a:t>Utilisation</a:t>
            </a:r>
            <a:r>
              <a:rPr lang="en-US" dirty="0" smtClean="0"/>
              <a:t> (</a:t>
            </a:r>
            <a:r>
              <a:rPr lang="en-US" dirty="0" err="1" smtClean="0"/>
              <a:t>Ajout</a:t>
            </a:r>
            <a:r>
              <a:rPr lang="en-US" dirty="0" smtClean="0"/>
              <a:t> des </a:t>
            </a:r>
            <a:r>
              <a:rPr lang="en-US" dirty="0" err="1" smtClean="0"/>
              <a:t>élémnts</a:t>
            </a:r>
            <a:r>
              <a:rPr lang="en-US" dirty="0" smtClean="0"/>
              <a:t>)</a:t>
            </a:r>
          </a:p>
          <a:p>
            <a:pPr marL="457200" lvl="1" indent="0">
              <a:buNone/>
            </a:pPr>
            <a:r>
              <a:rPr lang="en-US" dirty="0" err="1" smtClean="0">
                <a:latin typeface="Courier New" panose="02070309020205020404" pitchFamily="49" charset="0"/>
                <a:cs typeface="Courier New" panose="02070309020205020404" pitchFamily="49" charset="0"/>
              </a:rPr>
              <a:t>numbers.put</a:t>
            </a:r>
            <a:r>
              <a:rPr lang="en-US" dirty="0" smtClean="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 "Element1</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457200" lvl="1" indent="0">
              <a:buNone/>
            </a:pPr>
            <a:r>
              <a:rPr lang="en-US" dirty="0" err="1">
                <a:latin typeface="Courier New" panose="02070309020205020404" pitchFamily="49" charset="0"/>
                <a:cs typeface="Courier New" panose="02070309020205020404" pitchFamily="49" charset="0"/>
              </a:rPr>
              <a:t>numbers.put</a:t>
            </a:r>
            <a:r>
              <a:rPr lang="en-US" dirty="0">
                <a:latin typeface="Courier New" panose="02070309020205020404" pitchFamily="49" charset="0"/>
                <a:cs typeface="Courier New" panose="02070309020205020404" pitchFamily="49" charset="0"/>
              </a:rPr>
              <a:t>(2, "Element2</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457200" lvl="1" indent="0">
              <a:buNone/>
            </a:pPr>
            <a:r>
              <a:rPr lang="en-US" dirty="0" err="1">
                <a:latin typeface="Courier New" panose="02070309020205020404" pitchFamily="49" charset="0"/>
                <a:cs typeface="Courier New" panose="02070309020205020404" pitchFamily="49" charset="0"/>
              </a:rPr>
              <a:t>numbers.put</a:t>
            </a:r>
            <a:r>
              <a:rPr lang="en-US" dirty="0">
                <a:latin typeface="Courier New" panose="02070309020205020404" pitchFamily="49" charset="0"/>
                <a:cs typeface="Courier New" panose="02070309020205020404" pitchFamily="49" charset="0"/>
              </a:rPr>
              <a:t>(3, "Element3");</a:t>
            </a:r>
          </a:p>
          <a:p>
            <a:pPr marL="228600" lvl="1">
              <a:spcBef>
                <a:spcPts val="1000"/>
              </a:spcBef>
            </a:pPr>
            <a:r>
              <a:rPr lang="en-US" sz="2400" dirty="0" err="1"/>
              <a:t>Récupération</a:t>
            </a:r>
            <a:r>
              <a:rPr lang="en-US" sz="2400" dirty="0"/>
              <a:t> d’un </a:t>
            </a:r>
            <a:r>
              <a:rPr lang="en-US" sz="2400" dirty="0" err="1"/>
              <a:t>élément</a:t>
            </a:r>
            <a:endParaRPr lang="en-US" sz="2400" dirty="0"/>
          </a:p>
          <a:p>
            <a:pPr marL="457200" lvl="2" indent="0">
              <a:spcBef>
                <a:spcPts val="1000"/>
              </a:spcBef>
              <a:buNone/>
            </a:pPr>
            <a:r>
              <a:rPr lang="en-US" dirty="0" smtClean="0">
                <a:latin typeface="Courier New" panose="02070309020205020404" pitchFamily="49" charset="0"/>
                <a:cs typeface="Courier New" panose="02070309020205020404" pitchFamily="49" charset="0"/>
              </a:rPr>
              <a:t>String </a:t>
            </a:r>
            <a:r>
              <a:rPr lang="en-US" dirty="0">
                <a:latin typeface="Courier New" panose="02070309020205020404" pitchFamily="49" charset="0"/>
                <a:cs typeface="Courier New" panose="02070309020205020404" pitchFamily="49" charset="0"/>
              </a:rPr>
              <a:t>n = </a:t>
            </a:r>
            <a:r>
              <a:rPr lang="en-US" dirty="0" err="1">
                <a:latin typeface="Courier New" panose="02070309020205020404" pitchFamily="49" charset="0"/>
                <a:cs typeface="Courier New" panose="02070309020205020404" pitchFamily="49" charset="0"/>
              </a:rPr>
              <a:t>numbers.get</a:t>
            </a:r>
            <a:r>
              <a:rPr lang="en-US" dirty="0">
                <a:latin typeface="Courier New" panose="02070309020205020404" pitchFamily="49" charset="0"/>
                <a:cs typeface="Courier New" panose="02070309020205020404" pitchFamily="49" charset="0"/>
              </a:rPr>
              <a:t>(2</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err="1" smtClean="0"/>
              <a:t>Parcours</a:t>
            </a:r>
            <a:r>
              <a:rPr lang="en-US" dirty="0" smtClean="0"/>
              <a:t> des </a:t>
            </a:r>
            <a:r>
              <a:rPr lang="en-US" dirty="0" err="1" smtClean="0"/>
              <a:t>éléments</a:t>
            </a:r>
            <a:endParaRPr lang="en-US" dirty="0"/>
          </a:p>
          <a:p>
            <a:pPr marL="457200" lvl="1" indent="0">
              <a:buNone/>
            </a:pPr>
            <a:endParaRPr lang="en-US" dirty="0" smtClean="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Map&lt;Key, Value&gt; map;</a:t>
            </a:r>
          </a:p>
          <a:p>
            <a:pPr marL="457200" lvl="1" indent="0">
              <a:buNone/>
            </a:pPr>
            <a:r>
              <a:rPr lang="en-US" dirty="0">
                <a:latin typeface="Courier New" panose="02070309020205020404" pitchFamily="49" charset="0"/>
                <a:cs typeface="Courier New" panose="02070309020205020404" pitchFamily="49" charset="0"/>
              </a:rPr>
              <a:t>for (Key </a:t>
            </a:r>
            <a:r>
              <a:rPr lang="en-US" dirty="0" err="1">
                <a:latin typeface="Courier New" panose="02070309020205020404" pitchFamily="49" charset="0"/>
                <a:cs typeface="Courier New" panose="02070309020205020404" pitchFamily="49" charset="0"/>
              </a:rPr>
              <a:t>key</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map.keySet</a:t>
            </a: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 ...</a:t>
            </a:r>
          </a:p>
          <a:p>
            <a:pPr marL="457200" lvl="1" indent="0">
              <a:buNone/>
            </a:pPr>
            <a:r>
              <a:rPr lang="en-US" dirty="0">
                <a:latin typeface="Courier New" panose="02070309020205020404" pitchFamily="49" charset="0"/>
                <a:cs typeface="Courier New" panose="02070309020205020404" pitchFamily="49" charset="0"/>
              </a:rPr>
              <a:t>}</a:t>
            </a:r>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42486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HashTable</a:t>
            </a:r>
            <a:r>
              <a:rPr lang="fr-FR" dirty="0" smtClean="0"/>
              <a:t> : </a:t>
            </a:r>
            <a:r>
              <a:rPr lang="fr-FR" dirty="0"/>
              <a:t>Exemple</a:t>
            </a:r>
          </a:p>
        </p:txBody>
      </p:sp>
      <p:sp>
        <p:nvSpPr>
          <p:cNvPr id="3" name="Espace réservé du contenu 2"/>
          <p:cNvSpPr>
            <a:spLocks noGrp="1"/>
          </p:cNvSpPr>
          <p:nvPr>
            <p:ph idx="1"/>
          </p:nvPr>
        </p:nvSpPr>
        <p:spPr>
          <a:xfrm>
            <a:off x="680321" y="2336873"/>
            <a:ext cx="9613861" cy="4168430"/>
          </a:xfrm>
        </p:spPr>
        <p:txBody>
          <a:bodyPr>
            <a:normAutofit fontScale="77500" lnSpcReduction="20000"/>
          </a:bodyPr>
          <a:lstStyle/>
          <a:p>
            <a:r>
              <a:rPr lang="fr-FR" dirty="0" smtClean="0"/>
              <a:t>Exemple : Les sièges des entreprises informatiques</a:t>
            </a:r>
          </a:p>
          <a:p>
            <a:pPr marL="0" indent="0">
              <a:buNone/>
            </a:pPr>
            <a:endParaRPr lang="fr-FR" dirty="0"/>
          </a:p>
          <a:p>
            <a:pPr marL="0" indent="0">
              <a:buNone/>
            </a:pPr>
            <a:r>
              <a:rPr lang="en-US" dirty="0" err="1">
                <a:latin typeface="Courier New" panose="02070309020205020404" pitchFamily="49" charset="0"/>
                <a:cs typeface="Courier New" panose="02070309020205020404" pitchFamily="49" charset="0"/>
              </a:rPr>
              <a:t>Hashtable</a:t>
            </a:r>
            <a:r>
              <a:rPr lang="en-US" dirty="0">
                <a:latin typeface="Courier New" panose="02070309020205020404" pitchFamily="49" charset="0"/>
                <a:cs typeface="Courier New" panose="02070309020205020404" pitchFamily="49" charset="0"/>
              </a:rPr>
              <a:t> companies = new </a:t>
            </a:r>
            <a:r>
              <a:rPr lang="en-US" dirty="0" err="1">
                <a:latin typeface="Courier New" panose="02070309020205020404" pitchFamily="49" charset="0"/>
                <a:cs typeface="Courier New" panose="02070309020205020404" pitchFamily="49" charset="0"/>
              </a:rPr>
              <a:t>Hashtable</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companies.put</a:t>
            </a:r>
            <a:r>
              <a:rPr lang="en-US" dirty="0">
                <a:latin typeface="Courier New" panose="02070309020205020404" pitchFamily="49" charset="0"/>
                <a:cs typeface="Courier New" panose="02070309020205020404" pitchFamily="49" charset="0"/>
              </a:rPr>
              <a:t>("Google", "United States");</a:t>
            </a:r>
          </a:p>
          <a:p>
            <a:pPr marL="0" indent="0">
              <a:buNone/>
            </a:pPr>
            <a:r>
              <a:rPr lang="en-US" dirty="0" err="1">
                <a:latin typeface="Courier New" panose="02070309020205020404" pitchFamily="49" charset="0"/>
                <a:cs typeface="Courier New" panose="02070309020205020404" pitchFamily="49" charset="0"/>
              </a:rPr>
              <a:t>companies.put</a:t>
            </a:r>
            <a:r>
              <a:rPr lang="en-US" dirty="0">
                <a:latin typeface="Courier New" panose="02070309020205020404" pitchFamily="49" charset="0"/>
                <a:cs typeface="Courier New" panose="02070309020205020404" pitchFamily="49" charset="0"/>
              </a:rPr>
              <a:t>("Nokia", "Finland");</a:t>
            </a:r>
          </a:p>
          <a:p>
            <a:pPr marL="0" indent="0">
              <a:buNone/>
            </a:pPr>
            <a:r>
              <a:rPr lang="en-US" dirty="0" err="1">
                <a:latin typeface="Courier New" panose="02070309020205020404" pitchFamily="49" charset="0"/>
                <a:cs typeface="Courier New" panose="02070309020205020404" pitchFamily="49" charset="0"/>
              </a:rPr>
              <a:t>companies.put</a:t>
            </a:r>
            <a:r>
              <a:rPr lang="en-US" dirty="0">
                <a:latin typeface="Courier New" panose="02070309020205020404" pitchFamily="49" charset="0"/>
                <a:cs typeface="Courier New" panose="02070309020205020404" pitchFamily="49" charset="0"/>
              </a:rPr>
              <a:t>("Sony", "Japan</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System.out.println</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companies.get</a:t>
            </a:r>
            <a:r>
              <a:rPr lang="en-US" dirty="0">
                <a:latin typeface="Courier New" panose="02070309020205020404" pitchFamily="49" charset="0"/>
                <a:cs typeface="Courier New" panose="02070309020205020404" pitchFamily="49" charset="0"/>
              </a:rPr>
              <a:t>("Google</a:t>
            </a:r>
            <a:r>
              <a:rPr lang="en-US" dirty="0" smtClean="0">
                <a:latin typeface="Courier New" panose="02070309020205020404" pitchFamily="49" charset="0"/>
                <a:cs typeface="Courier New" panose="02070309020205020404" pitchFamily="49" charset="0"/>
              </a:rPr>
              <a:t>"));</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Enumeration </a:t>
            </a:r>
            <a:r>
              <a:rPr lang="en-US" dirty="0" err="1">
                <a:latin typeface="Courier New" panose="02070309020205020404" pitchFamily="49" charset="0"/>
                <a:cs typeface="Courier New" panose="02070309020205020404" pitchFamily="49" charset="0"/>
              </a:rPr>
              <a:t>enumeration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companies.elements</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while (</a:t>
            </a:r>
            <a:r>
              <a:rPr lang="en-US" dirty="0" err="1">
                <a:latin typeface="Courier New" panose="02070309020205020404" pitchFamily="49" charset="0"/>
                <a:cs typeface="Courier New" panose="02070309020205020404" pitchFamily="49" charset="0"/>
              </a:rPr>
              <a:t>enumeration.hasMoreElements</a:t>
            </a:r>
            <a:r>
              <a:rPr lang="en-US" dirty="0">
                <a:latin typeface="Courier New" panose="02070309020205020404" pitchFamily="49" charset="0"/>
                <a:cs typeface="Courier New" panose="02070309020205020404" pitchFamily="49" charset="0"/>
              </a:rPr>
              <a:t>()) {</a:t>
            </a:r>
          </a:p>
          <a:p>
            <a:pPr marL="0" indent="0">
              <a:buNone/>
            </a:pPr>
            <a:r>
              <a:rPr lang="en-US" dirty="0" err="1" smtClean="0">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hashtable</a:t>
            </a:r>
            <a:r>
              <a:rPr lang="en-US" dirty="0">
                <a:latin typeface="Courier New" panose="02070309020205020404" pitchFamily="49" charset="0"/>
                <a:cs typeface="Courier New" panose="02070309020205020404" pitchFamily="49" charset="0"/>
              </a:rPr>
              <a:t> values: " + </a:t>
            </a:r>
            <a:r>
              <a:rPr lang="en-US" dirty="0" err="1">
                <a:latin typeface="Courier New" panose="02070309020205020404" pitchFamily="49" charset="0"/>
                <a:cs typeface="Courier New" panose="02070309020205020404" pitchFamily="49" charset="0"/>
              </a:rPr>
              <a:t>enumeration.nextElement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233358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t>
            </a:r>
            <a:r>
              <a:rPr lang="fr-FR" dirty="0" smtClean="0"/>
              <a:t>Collections </a:t>
            </a:r>
            <a:r>
              <a:rPr lang="fr-FR" dirty="0"/>
              <a:t>: Création et Utilisation</a:t>
            </a:r>
          </a:p>
        </p:txBody>
      </p:sp>
      <p:sp>
        <p:nvSpPr>
          <p:cNvPr id="3" name="Espace réservé du contenu 2"/>
          <p:cNvSpPr>
            <a:spLocks noGrp="1"/>
          </p:cNvSpPr>
          <p:nvPr>
            <p:ph idx="1"/>
          </p:nvPr>
        </p:nvSpPr>
        <p:spPr/>
        <p:txBody>
          <a:bodyPr>
            <a:normAutofit/>
          </a:bodyPr>
          <a:lstStyle/>
          <a:p>
            <a:r>
              <a:rPr lang="fr-FR" dirty="0" smtClean="0"/>
              <a:t>Différences d’utilisation entre liste et </a:t>
            </a:r>
            <a:r>
              <a:rPr lang="fr-FR" dirty="0" err="1" smtClean="0"/>
              <a:t>Map</a:t>
            </a:r>
            <a:r>
              <a:rPr lang="fr-FR" dirty="0" smtClean="0"/>
              <a:t> : Stockage des couleurs</a:t>
            </a:r>
          </a:p>
          <a:p>
            <a:pPr marL="457200" lvl="1" indent="0">
              <a:buNone/>
            </a:pPr>
            <a:r>
              <a:rPr lang="en-US" dirty="0">
                <a:latin typeface="Courier New" panose="02070309020205020404" pitchFamily="49" charset="0"/>
                <a:cs typeface="Courier New" panose="02070309020205020404" pitchFamily="49" charset="0"/>
              </a:rPr>
              <a:t>List </a:t>
            </a:r>
            <a:r>
              <a:rPr lang="en-US" dirty="0" err="1">
                <a:latin typeface="Courier New" panose="02070309020205020404" pitchFamily="49" charset="0"/>
                <a:cs typeface="Courier New" panose="02070309020205020404" pitchFamily="49" charset="0"/>
              </a:rPr>
              <a:t>liste</a:t>
            </a:r>
            <a:r>
              <a:rPr lang="en-US" dirty="0">
                <a:latin typeface="Courier New" panose="02070309020205020404" pitchFamily="49" charset="0"/>
                <a:cs typeface="Courier New" panose="02070309020205020404" pitchFamily="49" charset="0"/>
              </a:rPr>
              <a:t>=new List</a:t>
            </a:r>
            <a:r>
              <a:rPr lang="en-US" dirty="0" smtClean="0">
                <a:latin typeface="Courier New" panose="02070309020205020404" pitchFamily="49" charset="0"/>
                <a:cs typeface="Courier New" panose="02070309020205020404" pitchFamily="49" charset="0"/>
              </a:rPr>
              <a:t>();</a:t>
            </a:r>
          </a:p>
          <a:p>
            <a:pPr marL="457200" lvl="1" indent="0">
              <a:buNone/>
            </a:pPr>
            <a:r>
              <a:rPr lang="en-US" dirty="0" err="1" smtClean="0">
                <a:latin typeface="Courier New" panose="02070309020205020404" pitchFamily="49" charset="0"/>
                <a:cs typeface="Courier New" panose="02070309020205020404" pitchFamily="49" charset="0"/>
              </a:rPr>
              <a:t>Hashtable</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dico</a:t>
            </a:r>
            <a:r>
              <a:rPr lang="en-US" dirty="0">
                <a:latin typeface="Courier New" panose="02070309020205020404" pitchFamily="49" charset="0"/>
                <a:cs typeface="Courier New" panose="02070309020205020404" pitchFamily="49" charset="0"/>
              </a:rPr>
              <a:t>=new </a:t>
            </a:r>
            <a:r>
              <a:rPr lang="en-US" dirty="0" err="1">
                <a:latin typeface="Courier New" panose="02070309020205020404" pitchFamily="49" charset="0"/>
                <a:cs typeface="Courier New" panose="02070309020205020404" pitchFamily="49" charset="0"/>
              </a:rPr>
              <a:t>Hashtable</a:t>
            </a:r>
            <a:r>
              <a:rPr lang="en-US" dirty="0">
                <a:latin typeface="Courier New" panose="02070309020205020404" pitchFamily="49" charset="0"/>
                <a:cs typeface="Courier New" panose="02070309020205020404" pitchFamily="49" charset="0"/>
              </a:rPr>
              <a:t>();</a:t>
            </a:r>
            <a:endParaRPr lang="fr-FR" dirty="0" smtClean="0">
              <a:latin typeface="Courier New" panose="02070309020205020404" pitchFamily="49" charset="0"/>
              <a:cs typeface="Courier New" panose="02070309020205020404" pitchFamily="49" charset="0"/>
            </a:endParaRPr>
          </a:p>
          <a:p>
            <a:pPr marL="457200" lvl="1" indent="0">
              <a:buNone/>
            </a:pPr>
            <a:r>
              <a:rPr lang="fr-FR" dirty="0" err="1" smtClean="0">
                <a:latin typeface="Courier New" panose="02070309020205020404" pitchFamily="49" charset="0"/>
                <a:cs typeface="Courier New" panose="02070309020205020404" pitchFamily="49" charset="0"/>
              </a:rPr>
              <a:t>dico.put</a:t>
            </a:r>
            <a:r>
              <a:rPr lang="fr-FR" dirty="0">
                <a:latin typeface="Courier New" panose="02070309020205020404" pitchFamily="49" charset="0"/>
                <a:cs typeface="Courier New" panose="02070309020205020404" pitchFamily="49" charset="0"/>
              </a:rPr>
              <a:t>("blanc",</a:t>
            </a:r>
            <a:r>
              <a:rPr lang="fr-FR" dirty="0" err="1">
                <a:latin typeface="Courier New" panose="02070309020205020404" pitchFamily="49" charset="0"/>
                <a:cs typeface="Courier New" panose="02070309020205020404" pitchFamily="49" charset="0"/>
              </a:rPr>
              <a:t>Color.white</a:t>
            </a:r>
            <a:r>
              <a:rPr lang="fr-FR" dirty="0">
                <a:latin typeface="Courier New" panose="02070309020205020404" pitchFamily="49" charset="0"/>
                <a:cs typeface="Courier New" panose="02070309020205020404" pitchFamily="49" charset="0"/>
              </a:rPr>
              <a:t>);</a:t>
            </a:r>
          </a:p>
          <a:p>
            <a:pPr marL="457200" lvl="1" indent="0">
              <a:buNone/>
            </a:pPr>
            <a:r>
              <a:rPr lang="fr-FR" dirty="0" err="1" smtClean="0">
                <a:latin typeface="Courier New" panose="02070309020205020404" pitchFamily="49" charset="0"/>
                <a:cs typeface="Courier New" panose="02070309020205020404" pitchFamily="49" charset="0"/>
              </a:rPr>
              <a:t>liste.add</a:t>
            </a:r>
            <a:r>
              <a:rPr lang="fr-FR" dirty="0">
                <a:latin typeface="Courier New" panose="02070309020205020404" pitchFamily="49" charset="0"/>
                <a:cs typeface="Courier New" panose="02070309020205020404" pitchFamily="49" charset="0"/>
              </a:rPr>
              <a:t>("blanc");</a:t>
            </a:r>
          </a:p>
          <a:p>
            <a:pPr marL="457200" lvl="1" indent="0">
              <a:buNone/>
            </a:pPr>
            <a:r>
              <a:rPr lang="fr-FR" dirty="0" err="1" smtClean="0">
                <a:latin typeface="Courier New" panose="02070309020205020404" pitchFamily="49" charset="0"/>
                <a:cs typeface="Courier New" panose="02070309020205020404" pitchFamily="49" charset="0"/>
              </a:rPr>
              <a:t>dico.put</a:t>
            </a:r>
            <a:r>
              <a:rPr lang="fr-FR" dirty="0">
                <a:latin typeface="Courier New" panose="02070309020205020404" pitchFamily="49" charset="0"/>
                <a:cs typeface="Courier New" panose="02070309020205020404" pitchFamily="49" charset="0"/>
              </a:rPr>
              <a:t>("bleu",</a:t>
            </a:r>
            <a:r>
              <a:rPr lang="fr-FR" dirty="0" err="1">
                <a:latin typeface="Courier New" panose="02070309020205020404" pitchFamily="49" charset="0"/>
                <a:cs typeface="Courier New" panose="02070309020205020404" pitchFamily="49" charset="0"/>
              </a:rPr>
              <a:t>Color.blue</a:t>
            </a:r>
            <a:r>
              <a:rPr lang="fr-FR" dirty="0">
                <a:latin typeface="Courier New" panose="02070309020205020404" pitchFamily="49" charset="0"/>
                <a:cs typeface="Courier New" panose="02070309020205020404" pitchFamily="49" charset="0"/>
              </a:rPr>
              <a:t>);</a:t>
            </a:r>
          </a:p>
          <a:p>
            <a:pPr marL="457200" lvl="1" indent="0">
              <a:buNone/>
            </a:pPr>
            <a:r>
              <a:rPr lang="fr-FR" dirty="0" err="1" smtClean="0">
                <a:latin typeface="Courier New" panose="02070309020205020404" pitchFamily="49" charset="0"/>
                <a:cs typeface="Courier New" panose="02070309020205020404" pitchFamily="49" charset="0"/>
              </a:rPr>
              <a:t>liste.add</a:t>
            </a:r>
            <a:r>
              <a:rPr lang="fr-FR" dirty="0">
                <a:latin typeface="Courier New" panose="02070309020205020404" pitchFamily="49" charset="0"/>
                <a:cs typeface="Courier New" panose="02070309020205020404" pitchFamily="49" charset="0"/>
              </a:rPr>
              <a:t>("bleu");</a:t>
            </a:r>
          </a:p>
          <a:p>
            <a:pPr marL="457200" lvl="1" indent="0">
              <a:buNone/>
            </a:pPr>
            <a:r>
              <a:rPr lang="fr-FR" dirty="0" err="1" smtClean="0">
                <a:latin typeface="Courier New" panose="02070309020205020404" pitchFamily="49" charset="0"/>
                <a:cs typeface="Courier New" panose="02070309020205020404" pitchFamily="49" charset="0"/>
              </a:rPr>
              <a:t>dico.put</a:t>
            </a:r>
            <a:r>
              <a:rPr lang="fr-FR" dirty="0">
                <a:latin typeface="Courier New" panose="02070309020205020404" pitchFamily="49" charset="0"/>
                <a:cs typeface="Courier New" panose="02070309020205020404" pitchFamily="49" charset="0"/>
              </a:rPr>
              <a:t>("cyan",</a:t>
            </a:r>
            <a:r>
              <a:rPr lang="fr-FR" dirty="0" err="1">
                <a:latin typeface="Courier New" panose="02070309020205020404" pitchFamily="49" charset="0"/>
                <a:cs typeface="Courier New" panose="02070309020205020404" pitchFamily="49" charset="0"/>
              </a:rPr>
              <a:t>Color.cyan</a:t>
            </a:r>
            <a:r>
              <a:rPr lang="fr-FR" dirty="0">
                <a:latin typeface="Courier New" panose="02070309020205020404" pitchFamily="49" charset="0"/>
                <a:cs typeface="Courier New" panose="02070309020205020404" pitchFamily="49" charset="0"/>
              </a:rPr>
              <a:t>); </a:t>
            </a:r>
          </a:p>
          <a:p>
            <a:pPr marL="457200" lvl="1" indent="0">
              <a:buNone/>
            </a:pPr>
            <a:r>
              <a:rPr lang="fr-FR" dirty="0" err="1" smtClean="0">
                <a:latin typeface="Courier New" panose="02070309020205020404" pitchFamily="49" charset="0"/>
                <a:cs typeface="Courier New" panose="02070309020205020404" pitchFamily="49" charset="0"/>
              </a:rPr>
              <a:t>liste.add</a:t>
            </a:r>
            <a:r>
              <a:rPr lang="fr-FR" dirty="0">
                <a:latin typeface="Courier New" panose="02070309020205020404" pitchFamily="49" charset="0"/>
                <a:cs typeface="Courier New" panose="02070309020205020404" pitchFamily="49" charset="0"/>
              </a:rPr>
              <a:t>("cyan");</a:t>
            </a:r>
          </a:p>
          <a:p>
            <a:pPr marL="457200" lvl="1" indent="0">
              <a:buNone/>
            </a:pPr>
            <a:r>
              <a:rPr lang="fr-FR"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14322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Les flux de lecture et d’écriture</a:t>
            </a:r>
          </a:p>
        </p:txBody>
      </p:sp>
      <p:sp>
        <p:nvSpPr>
          <p:cNvPr id="3" name="Content Placeholder 2"/>
          <p:cNvSpPr>
            <a:spLocks noGrp="1"/>
          </p:cNvSpPr>
          <p:nvPr>
            <p:ph idx="1"/>
          </p:nvPr>
        </p:nvSpPr>
        <p:spPr/>
        <p:txBody>
          <a:bodyPr>
            <a:normAutofit fontScale="92500" lnSpcReduction="20000"/>
          </a:bodyPr>
          <a:lstStyle/>
          <a:p>
            <a:r>
              <a:rPr lang="fr-FR" dirty="0"/>
              <a:t>Source ou destination des flux :</a:t>
            </a:r>
          </a:p>
          <a:p>
            <a:pPr lvl="1"/>
            <a:r>
              <a:rPr lang="fr-FR" dirty="0"/>
              <a:t>Fichier</a:t>
            </a:r>
          </a:p>
          <a:p>
            <a:pPr lvl="1"/>
            <a:r>
              <a:rPr lang="fr-FR" dirty="0"/>
              <a:t>Mémoire</a:t>
            </a:r>
          </a:p>
          <a:p>
            <a:pPr lvl="1"/>
            <a:r>
              <a:rPr lang="fr-FR" dirty="0"/>
              <a:t>Un socket Réseau</a:t>
            </a:r>
          </a:p>
          <a:p>
            <a:pPr lvl="1"/>
            <a:r>
              <a:rPr lang="fr-FR" dirty="0"/>
              <a:t>Un autre programme</a:t>
            </a:r>
          </a:p>
          <a:p>
            <a:pPr lvl="1"/>
            <a:r>
              <a:rPr lang="fr-FR" dirty="0" err="1"/>
              <a:t>Etc</a:t>
            </a:r>
            <a:endParaRPr lang="fr-FR" dirty="0"/>
          </a:p>
          <a:p>
            <a:pPr marL="228600" lvl="1">
              <a:spcBef>
                <a:spcPts val="1000"/>
              </a:spcBef>
            </a:pPr>
            <a:r>
              <a:rPr lang="fr-FR" sz="2400" dirty="0"/>
              <a:t>Nature des informations :</a:t>
            </a:r>
          </a:p>
          <a:p>
            <a:pPr marL="685800" lvl="2">
              <a:spcBef>
                <a:spcPts val="1000"/>
              </a:spcBef>
            </a:pPr>
            <a:r>
              <a:rPr lang="fr-FR" sz="2200" dirty="0"/>
              <a:t>Texte</a:t>
            </a:r>
          </a:p>
          <a:p>
            <a:pPr marL="685800" lvl="2">
              <a:spcBef>
                <a:spcPts val="1000"/>
              </a:spcBef>
            </a:pPr>
            <a:r>
              <a:rPr lang="fr-FR" sz="2200" dirty="0"/>
              <a:t>Image</a:t>
            </a:r>
          </a:p>
          <a:p>
            <a:pPr marL="685800" lvl="2">
              <a:spcBef>
                <a:spcPts val="1000"/>
              </a:spcBef>
            </a:pPr>
            <a:r>
              <a:rPr lang="fr-FR" sz="2200" dirty="0"/>
              <a:t>Son</a:t>
            </a:r>
          </a:p>
          <a:p>
            <a:pPr marL="685800" lvl="2">
              <a:spcBef>
                <a:spcPts val="1000"/>
              </a:spcBef>
            </a:pPr>
            <a:r>
              <a:rPr lang="fr-FR" sz="2200" dirty="0" err="1"/>
              <a:t>etc</a:t>
            </a:r>
            <a:endParaRPr lang="fr-FR" sz="2200" dirty="0"/>
          </a:p>
        </p:txBody>
      </p:sp>
    </p:spTree>
    <p:extLst>
      <p:ext uri="{BB962C8B-B14F-4D97-AF65-F5344CB8AC3E}">
        <p14:creationId xmlns:p14="http://schemas.microsoft.com/office/powerpoint/2010/main" val="3522982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LES FLUX (STREAMS)</a:t>
            </a:r>
          </a:p>
        </p:txBody>
      </p:sp>
      <p:sp>
        <p:nvSpPr>
          <p:cNvPr id="3" name="Content Placeholder 2"/>
          <p:cNvSpPr>
            <a:spLocks noGrp="1"/>
          </p:cNvSpPr>
          <p:nvPr>
            <p:ph idx="1"/>
          </p:nvPr>
        </p:nvSpPr>
        <p:spPr/>
        <p:txBody>
          <a:bodyPr/>
          <a:lstStyle/>
          <a:p>
            <a:r>
              <a:rPr lang="fr-FR" dirty="0"/>
              <a:t>Les flux (</a:t>
            </a:r>
            <a:r>
              <a:rPr lang="fr-FR" dirty="0" err="1"/>
              <a:t>streams</a:t>
            </a:r>
            <a:r>
              <a:rPr lang="fr-FR" dirty="0"/>
              <a:t> en anglais) permettent d'encapsuler ces processus d'envoi et de réception de données. Les flux traitent toujours les données de façon séquentielle.</a:t>
            </a:r>
          </a:p>
          <a:p>
            <a:r>
              <a:rPr lang="fr-FR" dirty="0"/>
              <a:t>Les flux peuvent être </a:t>
            </a:r>
          </a:p>
          <a:p>
            <a:pPr lvl="1"/>
            <a:r>
              <a:rPr lang="fr-FR" dirty="0"/>
              <a:t>Des caractères : Ils transportent des données sous forme de caractères : Java les gèrent avec le format Unicode qui code les caractères sur 2 octets</a:t>
            </a:r>
          </a:p>
          <a:p>
            <a:pPr lvl="1"/>
            <a:r>
              <a:rPr lang="fr-FR"/>
              <a:t>D’octets : </a:t>
            </a:r>
            <a:endParaRPr lang="fr-FR" dirty="0"/>
          </a:p>
          <a:p>
            <a:pPr marL="228600" lvl="1">
              <a:spcBef>
                <a:spcPts val="1000"/>
              </a:spcBef>
            </a:pPr>
            <a:r>
              <a:rPr lang="fr-FR" sz="2400" dirty="0"/>
              <a:t>Les flux peuvent être d’entrée ou de sortie</a:t>
            </a:r>
          </a:p>
        </p:txBody>
      </p:sp>
    </p:spTree>
    <p:extLst>
      <p:ext uri="{BB962C8B-B14F-4D97-AF65-F5344CB8AC3E}">
        <p14:creationId xmlns:p14="http://schemas.microsoft.com/office/powerpoint/2010/main" val="3692053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Les flux </a:t>
            </a:r>
          </a:p>
        </p:txBody>
      </p:sp>
      <p:sp>
        <p:nvSpPr>
          <p:cNvPr id="3" name="Content Placeholder 2"/>
          <p:cNvSpPr>
            <a:spLocks noGrp="1"/>
          </p:cNvSpPr>
          <p:nvPr>
            <p:ph idx="1"/>
          </p:nvPr>
        </p:nvSpPr>
        <p:spPr/>
        <p:txBody>
          <a:bodyPr/>
          <a:lstStyle/>
          <a:p>
            <a:r>
              <a:rPr lang="fr-FR" dirty="0"/>
              <a:t>Les classes de gestion des flux : elles sont nombreuses et sont choisies par rapport au </a:t>
            </a:r>
            <a:r>
              <a:rPr lang="fr-FR" dirty="0" err="1"/>
              <a:t>bésoin</a:t>
            </a:r>
            <a:r>
              <a:rPr lang="fr-FR" dirty="0"/>
              <a:t>. Par exemple, un </a:t>
            </a:r>
            <a:r>
              <a:rPr lang="fr-FR" dirty="0" err="1"/>
              <a:t>bésoin</a:t>
            </a:r>
            <a:r>
              <a:rPr lang="fr-FR" dirty="0"/>
              <a:t> de chargement d’information en mémoires ,etc…</a:t>
            </a:r>
          </a:p>
          <a:p>
            <a:endParaRPr lang="fr-FR" dirty="0"/>
          </a:p>
        </p:txBody>
      </p:sp>
      <p:graphicFrame>
        <p:nvGraphicFramePr>
          <p:cNvPr id="4" name="Table 3"/>
          <p:cNvGraphicFramePr>
            <a:graphicFrameLocks noGrp="1"/>
          </p:cNvGraphicFramePr>
          <p:nvPr>
            <p:extLst>
              <p:ext uri="{D42A27DB-BD31-4B8C-83A1-F6EECF244321}">
                <p14:modId xmlns:p14="http://schemas.microsoft.com/office/powerpoint/2010/main" val="3401974643"/>
              </p:ext>
            </p:extLst>
          </p:nvPr>
        </p:nvGraphicFramePr>
        <p:xfrm>
          <a:off x="1351129" y="3633366"/>
          <a:ext cx="7779224" cy="2789679"/>
        </p:xfrm>
        <a:graphic>
          <a:graphicData uri="http://schemas.openxmlformats.org/drawingml/2006/table">
            <a:tbl>
              <a:tblPr>
                <a:tableStyleId>{3C2FFA5D-87B4-456A-9821-1D502468CF0F}</a:tableStyleId>
              </a:tblPr>
              <a:tblGrid>
                <a:gridCol w="2060811">
                  <a:extLst>
                    <a:ext uri="{9D8B030D-6E8A-4147-A177-3AD203B41FA5}">
                      <a16:colId xmlns:a16="http://schemas.microsoft.com/office/drawing/2014/main" val="3048202340"/>
                    </a:ext>
                  </a:extLst>
                </a:gridCol>
                <a:gridCol w="2387139">
                  <a:extLst>
                    <a:ext uri="{9D8B030D-6E8A-4147-A177-3AD203B41FA5}">
                      <a16:colId xmlns:a16="http://schemas.microsoft.com/office/drawing/2014/main" val="2305970557"/>
                    </a:ext>
                  </a:extLst>
                </a:gridCol>
                <a:gridCol w="3331274">
                  <a:extLst>
                    <a:ext uri="{9D8B030D-6E8A-4147-A177-3AD203B41FA5}">
                      <a16:colId xmlns:a16="http://schemas.microsoft.com/office/drawing/2014/main" val="1268014024"/>
                    </a:ext>
                  </a:extLst>
                </a:gridCol>
              </a:tblGrid>
              <a:tr h="960879">
                <a:tc>
                  <a:txBody>
                    <a:bodyPr/>
                    <a:lstStyle/>
                    <a:p>
                      <a:r>
                        <a:rPr lang="fr-FR" dirty="0"/>
                        <a:t>Type</a:t>
                      </a:r>
                    </a:p>
                  </a:txBody>
                  <a:tcPr anchor="ctr"/>
                </a:tc>
                <a:tc>
                  <a:txBody>
                    <a:bodyPr/>
                    <a:lstStyle/>
                    <a:p>
                      <a:pPr marL="0" algn="l" defTabSz="914400" rtl="0" eaLnBrk="1" latinLnBrk="0" hangingPunct="1"/>
                      <a:r>
                        <a:rPr lang="fr-FR" sz="1800" kern="1200" dirty="0"/>
                        <a:t>Flux d'octets </a:t>
                      </a:r>
                      <a:endParaRPr lang="fr-FR" sz="1800" kern="1200" dirty="0">
                        <a:solidFill>
                          <a:schemeClr val="tx1"/>
                        </a:solidFill>
                        <a:latin typeface="+mn-lt"/>
                        <a:ea typeface="+mn-ea"/>
                        <a:cs typeface="+mn-cs"/>
                      </a:endParaRPr>
                    </a:p>
                  </a:txBody>
                  <a:tcPr anchor="ctr"/>
                </a:tc>
                <a:tc>
                  <a:txBody>
                    <a:bodyPr/>
                    <a:lstStyle/>
                    <a:p>
                      <a:pPr marL="0" algn="l" defTabSz="914400" rtl="0" eaLnBrk="1" latinLnBrk="0" hangingPunct="1"/>
                      <a:r>
                        <a:rPr lang="fr-FR" sz="1800" kern="1200" dirty="0"/>
                        <a:t>Flux de caractères</a:t>
                      </a:r>
                      <a:endParaRPr lang="fr-FR" sz="1800" kern="1200" dirty="0">
                        <a:solidFill>
                          <a:schemeClr val="tx1"/>
                        </a:solidFill>
                        <a:latin typeface="+mn-lt"/>
                        <a:ea typeface="+mn-ea"/>
                        <a:cs typeface="+mn-cs"/>
                      </a:endParaRPr>
                    </a:p>
                  </a:txBody>
                  <a:tcPr anchor="ctr"/>
                </a:tc>
                <a:extLst>
                  <a:ext uri="{0D108BD9-81ED-4DB2-BD59-A6C34878D82A}">
                    <a16:rowId xmlns:a16="http://schemas.microsoft.com/office/drawing/2014/main" val="232402817"/>
                  </a:ext>
                </a:extLst>
              </a:tr>
              <a:tr h="914400">
                <a:tc>
                  <a:txBody>
                    <a:bodyPr/>
                    <a:lstStyle/>
                    <a:p>
                      <a:pPr marL="0" algn="l" defTabSz="914400" rtl="0" eaLnBrk="1" latinLnBrk="0" hangingPunct="1"/>
                      <a:r>
                        <a:rPr lang="fr-FR" sz="1800" kern="1200"/>
                        <a:t>Flux d'entrée </a:t>
                      </a:r>
                      <a:endParaRPr lang="fr-FR" sz="1800" kern="1200">
                        <a:solidFill>
                          <a:schemeClr val="tx1"/>
                        </a:solidFill>
                        <a:latin typeface="+mn-lt"/>
                        <a:ea typeface="+mn-ea"/>
                        <a:cs typeface="+mn-cs"/>
                      </a:endParaRPr>
                    </a:p>
                  </a:txBody>
                  <a:tcPr anchor="ctr"/>
                </a:tc>
                <a:tc>
                  <a:txBody>
                    <a:bodyPr/>
                    <a:lstStyle/>
                    <a:p>
                      <a:pPr marL="0" algn="l" defTabSz="914400" rtl="0" eaLnBrk="1" latinLnBrk="0" hangingPunct="1"/>
                      <a:r>
                        <a:rPr lang="fr-FR" sz="1800" kern="1200"/>
                        <a:t>InputStream </a:t>
                      </a:r>
                      <a:endParaRPr lang="fr-FR" sz="1800" kern="1200">
                        <a:solidFill>
                          <a:schemeClr val="tx1"/>
                        </a:solidFill>
                        <a:latin typeface="+mn-lt"/>
                        <a:ea typeface="+mn-ea"/>
                        <a:cs typeface="+mn-cs"/>
                      </a:endParaRPr>
                    </a:p>
                  </a:txBody>
                  <a:tcPr anchor="ctr"/>
                </a:tc>
                <a:tc>
                  <a:txBody>
                    <a:bodyPr/>
                    <a:lstStyle/>
                    <a:p>
                      <a:pPr marL="0" algn="l" defTabSz="914400" rtl="0" eaLnBrk="1" latinLnBrk="0" hangingPunct="1"/>
                      <a:r>
                        <a:rPr lang="fr-FR" sz="1800" kern="1200" dirty="0"/>
                        <a:t>Reader</a:t>
                      </a:r>
                      <a:endParaRPr lang="fr-FR" sz="1800" kern="1200" dirty="0">
                        <a:solidFill>
                          <a:schemeClr val="tx1"/>
                        </a:solidFill>
                        <a:latin typeface="+mn-lt"/>
                        <a:ea typeface="+mn-ea"/>
                        <a:cs typeface="+mn-cs"/>
                      </a:endParaRPr>
                    </a:p>
                  </a:txBody>
                  <a:tcPr anchor="ctr"/>
                </a:tc>
                <a:extLst>
                  <a:ext uri="{0D108BD9-81ED-4DB2-BD59-A6C34878D82A}">
                    <a16:rowId xmlns:a16="http://schemas.microsoft.com/office/drawing/2014/main" val="2365173585"/>
                  </a:ext>
                </a:extLst>
              </a:tr>
              <a:tr h="914400">
                <a:tc>
                  <a:txBody>
                    <a:bodyPr/>
                    <a:lstStyle/>
                    <a:p>
                      <a:pPr marL="0" algn="l" defTabSz="914400" rtl="0" eaLnBrk="1" latinLnBrk="0" hangingPunct="1"/>
                      <a:r>
                        <a:rPr lang="fr-FR" sz="1800" kern="1200" dirty="0"/>
                        <a:t>Flux de sortie </a:t>
                      </a:r>
                      <a:endParaRPr lang="fr-FR" sz="1800" kern="1200" dirty="0">
                        <a:solidFill>
                          <a:schemeClr val="tx1"/>
                        </a:solidFill>
                        <a:latin typeface="+mn-lt"/>
                        <a:ea typeface="+mn-ea"/>
                        <a:cs typeface="+mn-cs"/>
                      </a:endParaRPr>
                    </a:p>
                  </a:txBody>
                  <a:tcPr anchor="ctr"/>
                </a:tc>
                <a:tc>
                  <a:txBody>
                    <a:bodyPr/>
                    <a:lstStyle/>
                    <a:p>
                      <a:pPr marL="0" algn="l" defTabSz="914400" rtl="0" eaLnBrk="1" latinLnBrk="0" hangingPunct="1"/>
                      <a:r>
                        <a:rPr lang="fr-FR" sz="1800" kern="1200"/>
                        <a:t>OutputStream </a:t>
                      </a:r>
                      <a:endParaRPr lang="fr-FR" sz="1800" kern="1200">
                        <a:solidFill>
                          <a:schemeClr val="tx1"/>
                        </a:solidFill>
                        <a:latin typeface="+mn-lt"/>
                        <a:ea typeface="+mn-ea"/>
                        <a:cs typeface="+mn-cs"/>
                      </a:endParaRPr>
                    </a:p>
                  </a:txBody>
                  <a:tcPr anchor="ctr"/>
                </a:tc>
                <a:tc>
                  <a:txBody>
                    <a:bodyPr/>
                    <a:lstStyle/>
                    <a:p>
                      <a:pPr marL="0" algn="l" defTabSz="914400" rtl="0" eaLnBrk="1" latinLnBrk="0" hangingPunct="1"/>
                      <a:r>
                        <a:rPr lang="fr-FR" sz="1800" kern="1200" dirty="0" err="1"/>
                        <a:t>Writer</a:t>
                      </a:r>
                      <a:endParaRPr lang="fr-FR" sz="1800" kern="1200" dirty="0">
                        <a:solidFill>
                          <a:schemeClr val="tx1"/>
                        </a:solidFill>
                        <a:latin typeface="+mn-lt"/>
                        <a:ea typeface="+mn-ea"/>
                        <a:cs typeface="+mn-cs"/>
                      </a:endParaRPr>
                    </a:p>
                  </a:txBody>
                  <a:tcPr anchor="ctr"/>
                </a:tc>
                <a:extLst>
                  <a:ext uri="{0D108BD9-81ED-4DB2-BD59-A6C34878D82A}">
                    <a16:rowId xmlns:a16="http://schemas.microsoft.com/office/drawing/2014/main" val="937954002"/>
                  </a:ext>
                </a:extLst>
              </a:tr>
            </a:tbl>
          </a:graphicData>
        </a:graphic>
      </p:graphicFrame>
      <p:sp>
        <p:nvSpPr>
          <p:cNvPr id="5" name="Rectangle 1"/>
          <p:cNvSpPr>
            <a:spLocks noChangeArrowheads="1"/>
          </p:cNvSpPr>
          <p:nvPr/>
        </p:nvSpPr>
        <p:spPr bwMode="auto">
          <a:xfrm>
            <a:off x="2892425" y="37099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
            </a:r>
            <a:br>
              <a:rPr kumimoji="0" lang="fr-FR" altLang="fr-FR" sz="1800" b="0" i="0" u="none" strike="noStrike" cap="none" normalizeH="0" baseline="0" dirty="0">
                <a:ln>
                  <a:noFill/>
                </a:ln>
                <a:solidFill>
                  <a:schemeClr val="tx1"/>
                </a:solidFill>
                <a:effectLst/>
                <a:latin typeface="Arial" panose="020B0604020202020204" pitchFamily="34" charset="0"/>
              </a:rPr>
            </a:br>
            <a:r>
              <a:rPr kumimoji="0" lang="fr-FR" altLang="fr-FR" sz="1800" b="0" i="0" u="none" strike="noStrike" cap="none" normalizeH="0" baseline="0" dirty="0">
                <a:ln>
                  <a:noFill/>
                </a:ln>
                <a:solidFill>
                  <a:schemeClr val="tx1"/>
                </a:solidFill>
                <a:effectLst/>
                <a:latin typeface="Arial" panose="020B0604020202020204" pitchFamily="34" charset="0"/>
              </a:rPr>
              <a:t/>
            </a:r>
            <a:br>
              <a:rPr kumimoji="0" lang="fr-FR" altLang="fr-FR" sz="1800" b="0" i="0" u="none" strike="noStrike" cap="none" normalizeH="0" baseline="0" dirty="0">
                <a:ln>
                  <a:noFill/>
                </a:ln>
                <a:solidFill>
                  <a:schemeClr val="tx1"/>
                </a:solidFill>
                <a:effectLst/>
                <a:latin typeface="Arial" panose="020B0604020202020204" pitchFamily="34" charset="0"/>
              </a:rPr>
            </a:b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6128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Les </a:t>
            </a:r>
            <a:r>
              <a:rPr lang="fr-FR" dirty="0" smtClean="0"/>
              <a:t>flux</a:t>
            </a:r>
            <a:endParaRPr lang="fr-FR" dirty="0"/>
          </a:p>
        </p:txBody>
      </p:sp>
      <p:sp>
        <p:nvSpPr>
          <p:cNvPr id="3" name="Content Placeholder 2"/>
          <p:cNvSpPr>
            <a:spLocks noGrp="1"/>
          </p:cNvSpPr>
          <p:nvPr>
            <p:ph idx="1"/>
          </p:nvPr>
        </p:nvSpPr>
        <p:spPr/>
        <p:txBody>
          <a:bodyPr/>
          <a:lstStyle/>
          <a:p>
            <a:r>
              <a:rPr lang="fr-FR" dirty="0"/>
              <a:t>On peut ainsi les catégoriser en ces 4 groupes :</a:t>
            </a:r>
          </a:p>
          <a:p>
            <a:pPr lvl="1"/>
            <a:r>
              <a:rPr lang="fr-FR" dirty="0"/>
              <a:t>les sous-classes de Reader sont des types de flux en lecture sur des ensembles de caractères</a:t>
            </a:r>
          </a:p>
          <a:p>
            <a:pPr lvl="1"/>
            <a:r>
              <a:rPr lang="fr-FR" dirty="0"/>
              <a:t>les sous-classes de </a:t>
            </a:r>
            <a:r>
              <a:rPr lang="fr-FR" dirty="0" err="1"/>
              <a:t>Writer</a:t>
            </a:r>
            <a:r>
              <a:rPr lang="fr-FR" dirty="0"/>
              <a:t> sont des types de flux en écriture sur des ensembles de caractères</a:t>
            </a:r>
          </a:p>
          <a:p>
            <a:pPr lvl="1"/>
            <a:r>
              <a:rPr lang="fr-FR" dirty="0"/>
              <a:t>les sous-classes de </a:t>
            </a:r>
            <a:r>
              <a:rPr lang="fr-FR" dirty="0" err="1"/>
              <a:t>InputStream</a:t>
            </a:r>
            <a:r>
              <a:rPr lang="fr-FR" dirty="0"/>
              <a:t> sont des types de flux en lecture sur des ensembles d'octets</a:t>
            </a:r>
          </a:p>
          <a:p>
            <a:pPr lvl="1"/>
            <a:r>
              <a:rPr lang="fr-FR" dirty="0"/>
              <a:t>les sous-classes de </a:t>
            </a:r>
            <a:r>
              <a:rPr lang="fr-FR" dirty="0" err="1"/>
              <a:t>OutputStream</a:t>
            </a:r>
            <a:r>
              <a:rPr lang="fr-FR" dirty="0"/>
              <a:t> sont des types de flux en écriture sur des ensembles d'octets</a:t>
            </a:r>
          </a:p>
        </p:txBody>
      </p:sp>
    </p:spTree>
    <p:extLst>
      <p:ext uri="{BB962C8B-B14F-4D97-AF65-F5344CB8AC3E}">
        <p14:creationId xmlns:p14="http://schemas.microsoft.com/office/powerpoint/2010/main" val="2964373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Les flux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96431756"/>
              </p:ext>
            </p:extLst>
          </p:nvPr>
        </p:nvGraphicFramePr>
        <p:xfrm>
          <a:off x="808382" y="2033820"/>
          <a:ext cx="9581320" cy="4693173"/>
        </p:xfrm>
        <a:graphic>
          <a:graphicData uri="http://schemas.openxmlformats.org/drawingml/2006/table">
            <a:tbl>
              <a:tblPr>
                <a:tableStyleId>{5940675A-B579-460E-94D1-54222C63F5DA}</a:tableStyleId>
              </a:tblPr>
              <a:tblGrid>
                <a:gridCol w="2695794">
                  <a:extLst>
                    <a:ext uri="{9D8B030D-6E8A-4147-A177-3AD203B41FA5}">
                      <a16:colId xmlns:a16="http://schemas.microsoft.com/office/drawing/2014/main" val="4033371326"/>
                    </a:ext>
                  </a:extLst>
                </a:gridCol>
                <a:gridCol w="3442763">
                  <a:extLst>
                    <a:ext uri="{9D8B030D-6E8A-4147-A177-3AD203B41FA5}">
                      <a16:colId xmlns:a16="http://schemas.microsoft.com/office/drawing/2014/main" val="1117143496"/>
                    </a:ext>
                  </a:extLst>
                </a:gridCol>
                <a:gridCol w="3442763">
                  <a:extLst>
                    <a:ext uri="{9D8B030D-6E8A-4147-A177-3AD203B41FA5}">
                      <a16:colId xmlns:a16="http://schemas.microsoft.com/office/drawing/2014/main" val="1017398360"/>
                    </a:ext>
                  </a:extLst>
                </a:gridCol>
              </a:tblGrid>
              <a:tr h="608853">
                <a:tc>
                  <a:txBody>
                    <a:bodyPr/>
                    <a:lstStyle/>
                    <a:p>
                      <a:endParaRPr lang="fr-FR" sz="1600"/>
                    </a:p>
                  </a:txBody>
                  <a:tcPr anchor="ctr"/>
                </a:tc>
                <a:tc>
                  <a:txBody>
                    <a:bodyPr/>
                    <a:lstStyle/>
                    <a:p>
                      <a:r>
                        <a:rPr lang="fr-FR" sz="1600" dirty="0">
                          <a:effectLst/>
                        </a:rPr>
                        <a:t>Flux en lecture </a:t>
                      </a:r>
                      <a:endParaRPr lang="fr-FR" sz="1600" b="1" dirty="0">
                        <a:effectLst/>
                      </a:endParaRPr>
                    </a:p>
                  </a:txBody>
                  <a:tcPr anchor="ctr"/>
                </a:tc>
                <a:tc>
                  <a:txBody>
                    <a:bodyPr/>
                    <a:lstStyle/>
                    <a:p>
                      <a:r>
                        <a:rPr lang="fr-FR" sz="1600" dirty="0">
                          <a:effectLst/>
                        </a:rPr>
                        <a:t>Flux en sortie</a:t>
                      </a:r>
                      <a:endParaRPr lang="fr-FR" sz="1600" b="1" dirty="0">
                        <a:effectLst/>
                      </a:endParaRPr>
                    </a:p>
                  </a:txBody>
                  <a:tcPr anchor="ctr"/>
                </a:tc>
                <a:extLst>
                  <a:ext uri="{0D108BD9-81ED-4DB2-BD59-A6C34878D82A}">
                    <a16:rowId xmlns:a16="http://schemas.microsoft.com/office/drawing/2014/main" val="1489284816"/>
                  </a:ext>
                </a:extLst>
              </a:tr>
              <a:tr h="2042160">
                <a:tc>
                  <a:txBody>
                    <a:bodyPr/>
                    <a:lstStyle/>
                    <a:p>
                      <a:r>
                        <a:rPr lang="fr-FR" sz="1600">
                          <a:effectLst/>
                        </a:rPr>
                        <a:t>Flux de caractères</a:t>
                      </a:r>
                    </a:p>
                  </a:txBody>
                  <a:tcPr anchor="ctr"/>
                </a:tc>
                <a:tc>
                  <a:txBody>
                    <a:bodyPr/>
                    <a:lstStyle/>
                    <a:p>
                      <a:r>
                        <a:rPr lang="fr-FR" sz="1600" dirty="0" err="1">
                          <a:effectLst/>
                        </a:rPr>
                        <a:t>BufferedReader</a:t>
                      </a:r>
                      <a:r>
                        <a:rPr lang="fr-FR" sz="1600" dirty="0">
                          <a:effectLst/>
                        </a:rPr>
                        <a:t/>
                      </a:r>
                      <a:br>
                        <a:rPr lang="fr-FR" sz="1600" dirty="0">
                          <a:effectLst/>
                        </a:rPr>
                      </a:br>
                      <a:r>
                        <a:rPr lang="fr-FR" sz="1600" dirty="0" err="1">
                          <a:effectLst/>
                        </a:rPr>
                        <a:t>CharArrayReader</a:t>
                      </a:r>
                      <a:r>
                        <a:rPr lang="fr-FR" sz="1600" dirty="0">
                          <a:effectLst/>
                        </a:rPr>
                        <a:t/>
                      </a:r>
                      <a:br>
                        <a:rPr lang="fr-FR" sz="1600" dirty="0">
                          <a:effectLst/>
                        </a:rPr>
                      </a:br>
                      <a:r>
                        <a:rPr lang="fr-FR" sz="1600" dirty="0" err="1">
                          <a:effectLst/>
                        </a:rPr>
                        <a:t>FileReader</a:t>
                      </a:r>
                      <a:r>
                        <a:rPr lang="fr-FR" sz="1600" dirty="0">
                          <a:effectLst/>
                        </a:rPr>
                        <a:t/>
                      </a:r>
                      <a:br>
                        <a:rPr lang="fr-FR" sz="1600" dirty="0">
                          <a:effectLst/>
                        </a:rPr>
                      </a:br>
                      <a:r>
                        <a:rPr lang="fr-FR" sz="1600" dirty="0" err="1">
                          <a:effectLst/>
                        </a:rPr>
                        <a:t>InputStreamReader</a:t>
                      </a:r>
                      <a:r>
                        <a:rPr lang="fr-FR" sz="1600" dirty="0">
                          <a:effectLst/>
                        </a:rPr>
                        <a:t/>
                      </a:r>
                      <a:br>
                        <a:rPr lang="fr-FR" sz="1600" dirty="0">
                          <a:effectLst/>
                        </a:rPr>
                      </a:br>
                      <a:r>
                        <a:rPr lang="fr-FR" sz="1600" dirty="0" err="1">
                          <a:effectLst/>
                        </a:rPr>
                        <a:t>LineNumberReader</a:t>
                      </a:r>
                      <a:r>
                        <a:rPr lang="fr-FR" sz="1600" dirty="0">
                          <a:effectLst/>
                        </a:rPr>
                        <a:t/>
                      </a:r>
                      <a:br>
                        <a:rPr lang="fr-FR" sz="1600" dirty="0">
                          <a:effectLst/>
                        </a:rPr>
                      </a:br>
                      <a:r>
                        <a:rPr lang="fr-FR" sz="1600" dirty="0" err="1">
                          <a:effectLst/>
                        </a:rPr>
                        <a:t>PipedReader</a:t>
                      </a:r>
                      <a:r>
                        <a:rPr lang="fr-FR" sz="1600" dirty="0">
                          <a:effectLst/>
                        </a:rPr>
                        <a:t/>
                      </a:r>
                      <a:br>
                        <a:rPr lang="fr-FR" sz="1600" dirty="0">
                          <a:effectLst/>
                        </a:rPr>
                      </a:br>
                      <a:r>
                        <a:rPr lang="fr-FR" sz="1600" dirty="0" err="1">
                          <a:effectLst/>
                        </a:rPr>
                        <a:t>PushbackReader</a:t>
                      </a:r>
                      <a:r>
                        <a:rPr lang="fr-FR" sz="1600" dirty="0">
                          <a:effectLst/>
                        </a:rPr>
                        <a:t/>
                      </a:r>
                      <a:br>
                        <a:rPr lang="fr-FR" sz="1600" dirty="0">
                          <a:effectLst/>
                        </a:rPr>
                      </a:br>
                      <a:r>
                        <a:rPr lang="fr-FR" sz="1600" dirty="0" err="1">
                          <a:effectLst/>
                        </a:rPr>
                        <a:t>StringReader</a:t>
                      </a:r>
                      <a:endParaRPr lang="fr-FR" sz="1600" dirty="0">
                        <a:effectLst/>
                      </a:endParaRPr>
                    </a:p>
                  </a:txBody>
                  <a:tcPr anchor="ctr"/>
                </a:tc>
                <a:tc>
                  <a:txBody>
                    <a:bodyPr/>
                    <a:lstStyle/>
                    <a:p>
                      <a:r>
                        <a:rPr lang="fr-FR" sz="1600" dirty="0" err="1">
                          <a:effectLst/>
                        </a:rPr>
                        <a:t>BufferedWriter</a:t>
                      </a:r>
                      <a:r>
                        <a:rPr lang="fr-FR" sz="1600" dirty="0">
                          <a:effectLst/>
                        </a:rPr>
                        <a:t/>
                      </a:r>
                      <a:br>
                        <a:rPr lang="fr-FR" sz="1600" dirty="0">
                          <a:effectLst/>
                        </a:rPr>
                      </a:br>
                      <a:r>
                        <a:rPr lang="fr-FR" sz="1600" dirty="0" err="1">
                          <a:effectLst/>
                        </a:rPr>
                        <a:t>CharArrayWriter</a:t>
                      </a:r>
                      <a:r>
                        <a:rPr lang="fr-FR" sz="1600" dirty="0">
                          <a:effectLst/>
                        </a:rPr>
                        <a:t/>
                      </a:r>
                      <a:br>
                        <a:rPr lang="fr-FR" sz="1600" dirty="0">
                          <a:effectLst/>
                        </a:rPr>
                      </a:br>
                      <a:r>
                        <a:rPr lang="fr-FR" sz="1600" dirty="0" err="1">
                          <a:effectLst/>
                        </a:rPr>
                        <a:t>FileWriter</a:t>
                      </a:r>
                      <a:r>
                        <a:rPr lang="fr-FR" sz="1600" dirty="0">
                          <a:effectLst/>
                        </a:rPr>
                        <a:t/>
                      </a:r>
                      <a:br>
                        <a:rPr lang="fr-FR" sz="1600" dirty="0">
                          <a:effectLst/>
                        </a:rPr>
                      </a:br>
                      <a:r>
                        <a:rPr lang="fr-FR" sz="1600" dirty="0" err="1">
                          <a:effectLst/>
                        </a:rPr>
                        <a:t>OutputStreamWriter</a:t>
                      </a:r>
                      <a:r>
                        <a:rPr lang="fr-FR" sz="1600" dirty="0">
                          <a:effectLst/>
                        </a:rPr>
                        <a:t/>
                      </a:r>
                      <a:br>
                        <a:rPr lang="fr-FR" sz="1600" dirty="0">
                          <a:effectLst/>
                        </a:rPr>
                      </a:br>
                      <a:r>
                        <a:rPr lang="fr-FR" sz="1600" dirty="0" err="1">
                          <a:effectLst/>
                        </a:rPr>
                        <a:t>PipedWriter</a:t>
                      </a:r>
                      <a:r>
                        <a:rPr lang="fr-FR" sz="1600" dirty="0">
                          <a:effectLst/>
                        </a:rPr>
                        <a:t/>
                      </a:r>
                      <a:br>
                        <a:rPr lang="fr-FR" sz="1600" dirty="0">
                          <a:effectLst/>
                        </a:rPr>
                      </a:br>
                      <a:r>
                        <a:rPr lang="fr-FR" sz="1600" dirty="0" err="1">
                          <a:effectLst/>
                        </a:rPr>
                        <a:t>StringWriter</a:t>
                      </a:r>
                      <a:endParaRPr lang="fr-FR" sz="1600" dirty="0">
                        <a:effectLst/>
                      </a:endParaRPr>
                    </a:p>
                  </a:txBody>
                  <a:tcPr anchor="ctr"/>
                </a:tc>
                <a:extLst>
                  <a:ext uri="{0D108BD9-81ED-4DB2-BD59-A6C34878D82A}">
                    <a16:rowId xmlns:a16="http://schemas.microsoft.com/office/drawing/2014/main" val="3018087694"/>
                  </a:ext>
                </a:extLst>
              </a:tr>
              <a:tr h="2042160">
                <a:tc>
                  <a:txBody>
                    <a:bodyPr/>
                    <a:lstStyle/>
                    <a:p>
                      <a:r>
                        <a:rPr lang="fr-FR" sz="1600">
                          <a:effectLst/>
                        </a:rPr>
                        <a:t>Flux d'octets</a:t>
                      </a:r>
                    </a:p>
                  </a:txBody>
                  <a:tcPr anchor="ctr"/>
                </a:tc>
                <a:tc>
                  <a:txBody>
                    <a:bodyPr/>
                    <a:lstStyle/>
                    <a:p>
                      <a:r>
                        <a:rPr lang="fr-FR" sz="1600">
                          <a:effectLst/>
                        </a:rPr>
                        <a:t>BufferedInputStream</a:t>
                      </a:r>
                      <a:br>
                        <a:rPr lang="fr-FR" sz="1600">
                          <a:effectLst/>
                        </a:rPr>
                      </a:br>
                      <a:r>
                        <a:rPr lang="fr-FR" sz="1600">
                          <a:effectLst/>
                        </a:rPr>
                        <a:t>ByteArrayInputStream</a:t>
                      </a:r>
                      <a:br>
                        <a:rPr lang="fr-FR" sz="1600">
                          <a:effectLst/>
                        </a:rPr>
                      </a:br>
                      <a:r>
                        <a:rPr lang="fr-FR" sz="1600">
                          <a:effectLst/>
                        </a:rPr>
                        <a:t>DataInputStream</a:t>
                      </a:r>
                      <a:br>
                        <a:rPr lang="fr-FR" sz="1600">
                          <a:effectLst/>
                        </a:rPr>
                      </a:br>
                      <a:r>
                        <a:rPr lang="fr-FR" sz="1600">
                          <a:effectLst/>
                        </a:rPr>
                        <a:t>FileInputStream</a:t>
                      </a:r>
                      <a:br>
                        <a:rPr lang="fr-FR" sz="1600">
                          <a:effectLst/>
                        </a:rPr>
                      </a:br>
                      <a:r>
                        <a:rPr lang="fr-FR" sz="1600">
                          <a:effectLst/>
                        </a:rPr>
                        <a:t>ObjectInputStream</a:t>
                      </a:r>
                      <a:br>
                        <a:rPr lang="fr-FR" sz="1600">
                          <a:effectLst/>
                        </a:rPr>
                      </a:br>
                      <a:r>
                        <a:rPr lang="fr-FR" sz="1600">
                          <a:effectLst/>
                        </a:rPr>
                        <a:t>PipedInputStream</a:t>
                      </a:r>
                      <a:br>
                        <a:rPr lang="fr-FR" sz="1600">
                          <a:effectLst/>
                        </a:rPr>
                      </a:br>
                      <a:r>
                        <a:rPr lang="fr-FR" sz="1600">
                          <a:effectLst/>
                        </a:rPr>
                        <a:t>PushbackInputStream</a:t>
                      </a:r>
                      <a:br>
                        <a:rPr lang="fr-FR" sz="1600">
                          <a:effectLst/>
                        </a:rPr>
                      </a:br>
                      <a:r>
                        <a:rPr lang="fr-FR" sz="1600">
                          <a:effectLst/>
                        </a:rPr>
                        <a:t>SequenceInputStream</a:t>
                      </a:r>
                    </a:p>
                  </a:txBody>
                  <a:tcPr anchor="ctr"/>
                </a:tc>
                <a:tc>
                  <a:txBody>
                    <a:bodyPr/>
                    <a:lstStyle/>
                    <a:p>
                      <a:r>
                        <a:rPr lang="fr-FR" sz="1600" dirty="0" err="1">
                          <a:effectLst/>
                        </a:rPr>
                        <a:t>BufferedOutputStream</a:t>
                      </a:r>
                      <a:r>
                        <a:rPr lang="fr-FR" sz="1600" dirty="0">
                          <a:effectLst/>
                        </a:rPr>
                        <a:t/>
                      </a:r>
                      <a:br>
                        <a:rPr lang="fr-FR" sz="1600" dirty="0">
                          <a:effectLst/>
                        </a:rPr>
                      </a:br>
                      <a:r>
                        <a:rPr lang="fr-FR" sz="1600" dirty="0" err="1">
                          <a:effectLst/>
                        </a:rPr>
                        <a:t>ByteArrayOutputStream</a:t>
                      </a:r>
                      <a:r>
                        <a:rPr lang="fr-FR" sz="1600" dirty="0">
                          <a:effectLst/>
                        </a:rPr>
                        <a:t/>
                      </a:r>
                      <a:br>
                        <a:rPr lang="fr-FR" sz="1600" dirty="0">
                          <a:effectLst/>
                        </a:rPr>
                      </a:br>
                      <a:r>
                        <a:rPr lang="fr-FR" sz="1600" dirty="0" err="1">
                          <a:effectLst/>
                        </a:rPr>
                        <a:t>DataOuputStream</a:t>
                      </a:r>
                      <a:r>
                        <a:rPr lang="fr-FR" sz="1600" dirty="0">
                          <a:effectLst/>
                        </a:rPr>
                        <a:t/>
                      </a:r>
                      <a:br>
                        <a:rPr lang="fr-FR" sz="1600" dirty="0">
                          <a:effectLst/>
                        </a:rPr>
                      </a:br>
                      <a:r>
                        <a:rPr lang="fr-FR" sz="1600" dirty="0" err="1">
                          <a:effectLst/>
                        </a:rPr>
                        <a:t>FileOutputStream</a:t>
                      </a:r>
                      <a:r>
                        <a:rPr lang="fr-FR" sz="1600" dirty="0">
                          <a:effectLst/>
                        </a:rPr>
                        <a:t/>
                      </a:r>
                      <a:br>
                        <a:rPr lang="fr-FR" sz="1600" dirty="0">
                          <a:effectLst/>
                        </a:rPr>
                      </a:br>
                      <a:r>
                        <a:rPr lang="fr-FR" sz="1600" dirty="0" err="1">
                          <a:effectLst/>
                        </a:rPr>
                        <a:t>ObjetOutputStream</a:t>
                      </a:r>
                      <a:r>
                        <a:rPr lang="fr-FR" sz="1600" dirty="0">
                          <a:effectLst/>
                        </a:rPr>
                        <a:t/>
                      </a:r>
                      <a:br>
                        <a:rPr lang="fr-FR" sz="1600" dirty="0">
                          <a:effectLst/>
                        </a:rPr>
                      </a:br>
                      <a:r>
                        <a:rPr lang="fr-FR" sz="1600" dirty="0" err="1">
                          <a:effectLst/>
                        </a:rPr>
                        <a:t>PipedOutputStream</a:t>
                      </a:r>
                      <a:r>
                        <a:rPr lang="fr-FR" sz="1600" dirty="0">
                          <a:effectLst/>
                        </a:rPr>
                        <a:t/>
                      </a:r>
                      <a:br>
                        <a:rPr lang="fr-FR" sz="1600" dirty="0">
                          <a:effectLst/>
                        </a:rPr>
                      </a:br>
                      <a:r>
                        <a:rPr lang="fr-FR" sz="1600" dirty="0" err="1">
                          <a:effectLst/>
                        </a:rPr>
                        <a:t>PrintStream</a:t>
                      </a:r>
                      <a:endParaRPr lang="fr-FR" sz="1600" dirty="0">
                        <a:effectLst/>
                      </a:endParaRPr>
                    </a:p>
                  </a:txBody>
                  <a:tcPr anchor="ctr"/>
                </a:tc>
                <a:extLst>
                  <a:ext uri="{0D108BD9-81ED-4DB2-BD59-A6C34878D82A}">
                    <a16:rowId xmlns:a16="http://schemas.microsoft.com/office/drawing/2014/main" val="169418643"/>
                  </a:ext>
                </a:extLst>
              </a:tr>
            </a:tbl>
          </a:graphicData>
        </a:graphic>
      </p:graphicFrame>
    </p:spTree>
    <p:extLst>
      <p:ext uri="{BB962C8B-B14F-4D97-AF65-F5344CB8AC3E}">
        <p14:creationId xmlns:p14="http://schemas.microsoft.com/office/powerpoint/2010/main" val="3098089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Les </a:t>
            </a:r>
            <a:r>
              <a:rPr lang="fr-FR" dirty="0" smtClean="0"/>
              <a:t>flux</a:t>
            </a:r>
            <a:endParaRPr lang="fr-FR" dirty="0"/>
          </a:p>
        </p:txBody>
      </p:sp>
      <p:sp>
        <p:nvSpPr>
          <p:cNvPr id="3" name="Content Placeholder 2"/>
          <p:cNvSpPr>
            <a:spLocks noGrp="1"/>
          </p:cNvSpPr>
          <p:nvPr>
            <p:ph idx="1"/>
          </p:nvPr>
        </p:nvSpPr>
        <p:spPr/>
        <p:txBody>
          <a:bodyPr/>
          <a:lstStyle/>
          <a:p>
            <a:r>
              <a:rPr lang="fr-FR" dirty="0"/>
              <a:t>Les flux sont regroupés dans le package java.io </a:t>
            </a:r>
          </a:p>
          <a:p>
            <a:r>
              <a:rPr lang="fr-FR" dirty="0"/>
              <a:t>Les flux de lecture du clavier et d’écriture sur écran et console se trouvent dans le package </a:t>
            </a:r>
            <a:r>
              <a:rPr lang="fr-FR" dirty="0" err="1"/>
              <a:t>java.lang.System</a:t>
            </a:r>
            <a:r>
              <a:rPr lang="fr-FR" dirty="0"/>
              <a:t>.</a:t>
            </a:r>
          </a:p>
          <a:p>
            <a:pPr lvl="1"/>
            <a:r>
              <a:rPr lang="fr-FR" dirty="0"/>
              <a:t>System.in : pour la lecture du flux au clavier</a:t>
            </a:r>
          </a:p>
          <a:p>
            <a:pPr lvl="2"/>
            <a:r>
              <a:rPr lang="fr-FR" dirty="0"/>
              <a:t>Exemple : Scanner lecture=new Scanner(System.in);</a:t>
            </a:r>
          </a:p>
          <a:p>
            <a:pPr lvl="1"/>
            <a:r>
              <a:rPr lang="fr-FR" dirty="0" err="1"/>
              <a:t>System.out</a:t>
            </a:r>
            <a:r>
              <a:rPr lang="fr-FR" dirty="0"/>
              <a:t> : flux d’affichage à l’écran</a:t>
            </a:r>
          </a:p>
          <a:p>
            <a:pPr lvl="2"/>
            <a:r>
              <a:rPr lang="fr-FR" sz="2200" dirty="0" err="1"/>
              <a:t>System.out.println</a:t>
            </a:r>
            <a:r>
              <a:rPr lang="fr-FR" sz="2200" dirty="0"/>
              <a:t>(‘’Bonjour le monde’’);</a:t>
            </a:r>
          </a:p>
        </p:txBody>
      </p:sp>
    </p:spTree>
    <p:extLst>
      <p:ext uri="{BB962C8B-B14F-4D97-AF65-F5344CB8AC3E}">
        <p14:creationId xmlns:p14="http://schemas.microsoft.com/office/powerpoint/2010/main" val="260893293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4344</TotalTime>
  <Words>2214</Words>
  <Application>Microsoft Office PowerPoint</Application>
  <PresentationFormat>Grand écran</PresentationFormat>
  <Paragraphs>305</Paragraphs>
  <Slides>38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38</vt:i4>
      </vt:variant>
    </vt:vector>
  </HeadingPairs>
  <TitlesOfParts>
    <vt:vector size="44" baseType="lpstr">
      <vt:lpstr>Arial</vt:lpstr>
      <vt:lpstr>Courier New</vt:lpstr>
      <vt:lpstr>DFKai-SB</vt:lpstr>
      <vt:lpstr>Trebuchet MS</vt:lpstr>
      <vt:lpstr>Wingdings</vt:lpstr>
      <vt:lpstr>Berlin</vt:lpstr>
      <vt:lpstr>Chapitre 2 : Les Packages de Base de Java</vt:lpstr>
      <vt:lpstr>Les packages de base de Java</vt:lpstr>
      <vt:lpstr>Les flux de lecture et d’écriture</vt:lpstr>
      <vt:lpstr>Les flux de lecture et d’écriture</vt:lpstr>
      <vt:lpstr>LES FLUX (STREAMS)</vt:lpstr>
      <vt:lpstr>Les flux </vt:lpstr>
      <vt:lpstr>Les flux</vt:lpstr>
      <vt:lpstr>Les flux </vt:lpstr>
      <vt:lpstr>Les flux</vt:lpstr>
      <vt:lpstr>Flux d’entrée</vt:lpstr>
      <vt:lpstr>Flux d’entrée</vt:lpstr>
      <vt:lpstr>Flux d’entrée</vt:lpstr>
      <vt:lpstr>Flux de Sortie</vt:lpstr>
      <vt:lpstr>Autres opérations sur les fichiers : La classe File</vt:lpstr>
      <vt:lpstr>La classe File</vt:lpstr>
      <vt:lpstr>La classe File</vt:lpstr>
      <vt:lpstr>Présentation PowerPoint</vt:lpstr>
      <vt:lpstr>Opérations sur le fichier</vt:lpstr>
      <vt:lpstr>TRAVAIL DIRIGE</vt:lpstr>
      <vt:lpstr>LES COLLECTIONS</vt:lpstr>
      <vt:lpstr>Introduction</vt:lpstr>
      <vt:lpstr>Introduction</vt:lpstr>
      <vt:lpstr>Types de collection</vt:lpstr>
      <vt:lpstr>Les Interfaces : 2 familles</vt:lpstr>
      <vt:lpstr>Les collections : Types</vt:lpstr>
      <vt:lpstr>Les collections : Types</vt:lpstr>
      <vt:lpstr>Les collections : Types</vt:lpstr>
      <vt:lpstr>Les listes</vt:lpstr>
      <vt:lpstr>Les listes : ArrayList</vt:lpstr>
      <vt:lpstr>Les listes : ArrayList</vt:lpstr>
      <vt:lpstr>Les listes : les iterateurs</vt:lpstr>
      <vt:lpstr>Les listes : utilisation</vt:lpstr>
      <vt:lpstr>Les Map : les associations de type clé/valeur</vt:lpstr>
      <vt:lpstr>Les Map : les associations de type clé/valeur</vt:lpstr>
      <vt:lpstr>Les Map : les associations de type clé/valeur</vt:lpstr>
      <vt:lpstr>Les Map : Création et Utilisation</vt:lpstr>
      <vt:lpstr>HashTable : Exemple</vt:lpstr>
      <vt:lpstr>Les Collections : Création et Utilisation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2 : Les Packages de Base de Java</dc:title>
  <dc:creator>jacques s</dc:creator>
  <cp:lastModifiedBy>jacques s</cp:lastModifiedBy>
  <cp:revision>96</cp:revision>
  <dcterms:created xsi:type="dcterms:W3CDTF">2016-11-20T20:35:41Z</dcterms:created>
  <dcterms:modified xsi:type="dcterms:W3CDTF">2018-04-10T21:32:29Z</dcterms:modified>
</cp:coreProperties>
</file>