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omments/modernComment_10C_A370451A.xml" ContentType="application/vnd.ms-powerpoint.comments+xml"/>
  <Override PartName="/ppt/comments/modernComment_10E_6C471397.xml" ContentType="application/vnd.ms-powerpoint.comments+xml"/>
  <Override PartName="/ppt/comments/modernComment_128_45E00BFD.xml" ContentType="application/vnd.ms-powerpoint.comment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2"/>
  </p:notesMasterIdLst>
  <p:handoutMasterIdLst>
    <p:handoutMasterId r:id="rId23"/>
  </p:handoutMasterIdLst>
  <p:sldIdLst>
    <p:sldId id="257" r:id="rId5"/>
    <p:sldId id="259" r:id="rId6"/>
    <p:sldId id="275" r:id="rId7"/>
    <p:sldId id="279" r:id="rId8"/>
    <p:sldId id="261" r:id="rId9"/>
    <p:sldId id="278" r:id="rId10"/>
    <p:sldId id="266" r:id="rId11"/>
    <p:sldId id="291" r:id="rId12"/>
    <p:sldId id="287" r:id="rId13"/>
    <p:sldId id="294" r:id="rId14"/>
    <p:sldId id="293" r:id="rId15"/>
    <p:sldId id="267" r:id="rId16"/>
    <p:sldId id="268" r:id="rId17"/>
    <p:sldId id="270" r:id="rId18"/>
    <p:sldId id="277" r:id="rId19"/>
    <p:sldId id="289" r:id="rId20"/>
    <p:sldId id="296" r:id="rId21"/>
  </p:sldIdLst>
  <p:sldSz cx="9144000" cy="6858000" type="screen4x3"/>
  <p:notesSz cx="6858000" cy="9144000"/>
  <p:defaultTextStyle>
    <a:defPPr>
      <a:defRPr lang="en-GB"/>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6A25"/>
    <a:srgbClr val="12436D"/>
    <a:srgbClr val="F9CB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269470-7B6E-D47C-E9F7-3BFBB3DF8B13}" v="9" dt="2022-07-26T09:36:42.255"/>
    <p1510:client id="{F0407053-4EA2-ABBC-85E4-435DA575D6C9}" v="3" dt="2022-07-25T07:46:48.8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95" autoAdjust="0"/>
    <p:restoredTop sz="93979" autoAdjust="0"/>
  </p:normalViewPr>
  <p:slideViewPr>
    <p:cSldViewPr>
      <p:cViewPr varScale="1">
        <p:scale>
          <a:sx n="114" d="100"/>
          <a:sy n="114" d="100"/>
        </p:scale>
        <p:origin x="1888" y="64"/>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notesViewPr>
    <p:cSldViewPr>
      <p:cViewPr varScale="1">
        <p:scale>
          <a:sx n="100" d="100"/>
          <a:sy n="100" d="100"/>
        </p:scale>
        <p:origin x="35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hua Bird" userId="S::joshua.bird@gov.scot::5f29aada-bc3b-45ff-8c8f-02f62a30964e" providerId="AD" clId="Web-{F0407053-4EA2-ABBC-85E4-435DA575D6C9}"/>
    <pc:docChg chg="modSld">
      <pc:chgData name="Joshua Bird" userId="S::joshua.bird@gov.scot::5f29aada-bc3b-45ff-8c8f-02f62a30964e" providerId="AD" clId="Web-{F0407053-4EA2-ABBC-85E4-435DA575D6C9}" dt="2022-07-25T07:46:48.886" v="2" actId="20577"/>
      <pc:docMkLst>
        <pc:docMk/>
      </pc:docMkLst>
      <pc:sldChg chg="modSp">
        <pc:chgData name="Joshua Bird" userId="S::joshua.bird@gov.scot::5f29aada-bc3b-45ff-8c8f-02f62a30964e" providerId="AD" clId="Web-{F0407053-4EA2-ABBC-85E4-435DA575D6C9}" dt="2022-07-25T07:46:48.886" v="2" actId="20577"/>
        <pc:sldMkLst>
          <pc:docMk/>
          <pc:sldMk cId="4112460847" sldId="275"/>
        </pc:sldMkLst>
        <pc:spChg chg="mod">
          <ac:chgData name="Joshua Bird" userId="S::joshua.bird@gov.scot::5f29aada-bc3b-45ff-8c8f-02f62a30964e" providerId="AD" clId="Web-{F0407053-4EA2-ABBC-85E4-435DA575D6C9}" dt="2022-07-25T07:46:48.886" v="2" actId="20577"/>
          <ac:spMkLst>
            <pc:docMk/>
            <pc:sldMk cId="4112460847" sldId="275"/>
            <ac:spMk id="3" creationId="{00000000-0000-0000-0000-000000000000}"/>
          </ac:spMkLst>
        </pc:spChg>
      </pc:sldChg>
    </pc:docChg>
  </pc:docChgLst>
  <pc:docChgLst>
    <pc:chgData name="Joshua Bird" userId="S::joshua.bird@gov.scot::5f29aada-bc3b-45ff-8c8f-02f62a30964e" providerId="AD" clId="Web-{22269470-7B6E-D47C-E9F7-3BFBB3DF8B13}"/>
    <pc:docChg chg="modSld">
      <pc:chgData name="Joshua Bird" userId="S::joshua.bird@gov.scot::5f29aada-bc3b-45ff-8c8f-02f62a30964e" providerId="AD" clId="Web-{22269470-7B6E-D47C-E9F7-3BFBB3DF8B13}" dt="2022-07-26T09:36:42.255" v="7" actId="1076"/>
      <pc:docMkLst>
        <pc:docMk/>
      </pc:docMkLst>
      <pc:sldChg chg="modCm">
        <pc:chgData name="Joshua Bird" userId="S::joshua.bird@gov.scot::5f29aada-bc3b-45ff-8c8f-02f62a30964e" providerId="AD" clId="Web-{22269470-7B6E-D47C-E9F7-3BFBB3DF8B13}" dt="2022-07-26T09:01:38.212" v="2"/>
        <pc:sldMkLst>
          <pc:docMk/>
          <pc:sldMk cId="2742043930" sldId="268"/>
        </pc:sldMkLst>
      </pc:sldChg>
      <pc:sldChg chg="modCm">
        <pc:chgData name="Joshua Bird" userId="S::joshua.bird@gov.scot::5f29aada-bc3b-45ff-8c8f-02f62a30964e" providerId="AD" clId="Web-{22269470-7B6E-D47C-E9F7-3BFBB3DF8B13}" dt="2022-07-26T09:01:31.978" v="1"/>
        <pc:sldMkLst>
          <pc:docMk/>
          <pc:sldMk cId="1172311037" sldId="296"/>
        </pc:sldMkLst>
      </pc:sldChg>
      <pc:sldChg chg="addSp delSp modSp">
        <pc:chgData name="Joshua Bird" userId="S::joshua.bird@gov.scot::5f29aada-bc3b-45ff-8c8f-02f62a30964e" providerId="AD" clId="Web-{22269470-7B6E-D47C-E9F7-3BFBB3DF8B13}" dt="2022-07-26T09:36:42.255" v="7" actId="1076"/>
        <pc:sldMkLst>
          <pc:docMk/>
          <pc:sldMk cId="989121590" sldId="299"/>
        </pc:sldMkLst>
        <pc:picChg chg="add mod">
          <ac:chgData name="Joshua Bird" userId="S::joshua.bird@gov.scot::5f29aada-bc3b-45ff-8c8f-02f62a30964e" providerId="AD" clId="Web-{22269470-7B6E-D47C-E9F7-3BFBB3DF8B13}" dt="2022-07-26T09:36:42.255" v="7" actId="1076"/>
          <ac:picMkLst>
            <pc:docMk/>
            <pc:sldMk cId="989121590" sldId="299"/>
            <ac:picMk id="3" creationId="{768AA70D-BBFE-317B-557D-29C4D0390432}"/>
          </ac:picMkLst>
        </pc:picChg>
        <pc:picChg chg="del">
          <ac:chgData name="Joshua Bird" userId="S::joshua.bird@gov.scot::5f29aada-bc3b-45ff-8c8f-02f62a30964e" providerId="AD" clId="Web-{22269470-7B6E-D47C-E9F7-3BFBB3DF8B13}" dt="2022-07-26T09:35:33.362" v="3"/>
          <ac:picMkLst>
            <pc:docMk/>
            <pc:sldMk cId="989121590" sldId="299"/>
            <ac:picMk id="9" creationId="{00000000-0000-0000-0000-000000000000}"/>
          </ac:picMkLst>
        </pc:picChg>
      </pc:sldChg>
    </pc:docChg>
  </pc:docChgLst>
</pc:chgInfo>
</file>

<file path=ppt/comments/modernComment_10C_A370451A.xml><?xml version="1.0" encoding="utf-8"?>
<p188:cmLst xmlns:a="http://schemas.openxmlformats.org/drawingml/2006/main" xmlns:r="http://schemas.openxmlformats.org/officeDocument/2006/relationships" xmlns:p188="http://schemas.microsoft.com/office/powerpoint/2018/8/main">
  <p188:cm id="{9463CF21-F594-4A5E-8843-5B29AA3F7E87}" authorId="{669C654A-0417-4A6B-36C9-5613D281E4BC}" status="resolved" created="2022-07-22T14:41:20.550" complete="100000">
    <ac:txMkLst xmlns:ac="http://schemas.microsoft.com/office/drawing/2013/main/command">
      <pc:docMk xmlns:pc="http://schemas.microsoft.com/office/powerpoint/2013/main/command"/>
      <pc:sldMk xmlns:pc="http://schemas.microsoft.com/office/powerpoint/2013/main/command" cId="2742043930" sldId="268"/>
      <ac:spMk id="7" creationId="{00000000-0000-0000-0000-000000000000}"/>
      <ac:txMk cp="123" len="3">
        <ac:context len="486" hash="4005699247"/>
      </ac:txMk>
    </ac:txMkLst>
    <p188:pos x="4839664" y="513626"/>
    <p188:txBody>
      <a:bodyPr/>
      <a:lstStyle/>
      <a:p>
        <a:r>
          <a:rPr lang="en-GB"/>
          <a:t>This should be 635</a:t>
        </a:r>
      </a:p>
    </p188:txBody>
  </p188:cm>
</p188:cmLst>
</file>

<file path=ppt/comments/modernComment_10E_6C471397.xml><?xml version="1.0" encoding="utf-8"?>
<p188:cmLst xmlns:a="http://schemas.openxmlformats.org/drawingml/2006/main" xmlns:r="http://schemas.openxmlformats.org/officeDocument/2006/relationships" xmlns:p188="http://schemas.microsoft.com/office/powerpoint/2018/8/main">
  <p188:cm id="{47D068C9-FDD0-4E97-9411-E5862CF86E42}" authorId="{669C654A-0417-4A6B-36C9-5613D281E4BC}" status="resolved" created="2022-07-22T14:40:59.862" complete="100000">
    <ac:txMkLst xmlns:ac="http://schemas.microsoft.com/office/drawing/2013/main/command">
      <pc:docMk xmlns:pc="http://schemas.microsoft.com/office/powerpoint/2013/main/command"/>
      <pc:sldMk xmlns:pc="http://schemas.microsoft.com/office/powerpoint/2013/main/command" cId="1816597399" sldId="270"/>
      <ac:spMk id="6" creationId="{00000000-0000-0000-0000-000000000000}"/>
      <ac:txMk cp="185" len="60">
        <ac:context len="347" hash="3833105174"/>
      </ac:txMk>
    </ac:txMkLst>
    <p188:pos x="5244778" y="947677"/>
    <p188:txBody>
      <a:bodyPr/>
      <a:lstStyle/>
      <a:p>
        <a:r>
          <a:rPr lang="en-GB"/>
          <a:t>Are we sure about this? Nearly 1,000 DMDs seems quite high </a:t>
        </a:r>
      </a:p>
    </p188:txBody>
  </p188:cm>
</p188:cmLst>
</file>

<file path=ppt/comments/modernComment_128_45E00BFD.xml><?xml version="1.0" encoding="utf-8"?>
<p188:cmLst xmlns:a="http://schemas.openxmlformats.org/drawingml/2006/main" xmlns:r="http://schemas.openxmlformats.org/officeDocument/2006/relationships" xmlns:p188="http://schemas.microsoft.com/office/powerpoint/2018/8/main">
  <p188:cm id="{F3C91925-E29A-4172-9082-C35E6F26F077}" authorId="{669C654A-0417-4A6B-36C9-5613D281E4BC}" status="resolved" created="2022-07-22T14:19:55.809" complete="100000">
    <ac:deMkLst xmlns:ac="http://schemas.microsoft.com/office/drawing/2013/main/command">
      <pc:docMk xmlns:pc="http://schemas.microsoft.com/office/powerpoint/2013/main/command"/>
      <pc:sldMk xmlns:pc="http://schemas.microsoft.com/office/powerpoint/2013/main/command" cId="2239089485" sldId="274"/>
      <ac:spMk id="18" creationId="{00000000-0000-0000-0000-000000000000}"/>
    </ac:deMkLst>
    <p188:txBody>
      <a:bodyPr/>
      <a:lstStyle/>
      <a:p>
        <a:r>
          <a:rPr lang="en-GB"/>
          <a:t>This is correct - for 2021 the age standardised death rate is 25.0, but for 2017-21 it is 22.9</a:t>
        </a:r>
      </a:p>
    </p188:txBody>
  </p188:cm>
  <p188:cm id="{977712AB-48B4-4474-A58F-3FE6A95F3904}" authorId="{669C654A-0417-4A6B-36C9-5613D281E4BC}" status="resolved" created="2022-07-22T14:21:25.749" complete="100000">
    <ac:deMkLst xmlns:ac="http://schemas.microsoft.com/office/drawing/2013/main/command">
      <pc:docMk xmlns:pc="http://schemas.microsoft.com/office/powerpoint/2013/main/command"/>
      <pc:sldMk xmlns:pc="http://schemas.microsoft.com/office/powerpoint/2013/main/command" cId="2239089485" sldId="274"/>
      <ac:spMk id="34" creationId="{00000000-0000-0000-0000-000000000000}"/>
    </ac:deMkLst>
    <p188:txBody>
      <a:bodyPr/>
      <a:lstStyle/>
      <a:p>
        <a:r>
          <a:rPr lang="en-GB"/>
          <a:t>Not sure we can say this as it implies inference a la a hazard ratio. I think it'd be more accurate to say "the number of drug misuse deaths in the most deprived areas was over 15 times greater than in the least deprived areas". But that's me nitpicking!</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242CC3-4785-4E1F-AB88-5ACD63F3F0C8}" type="datetimeFigureOut">
              <a:rPr lang="en-GB" smtClean="0"/>
              <a:t>17/11/2022</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C580A69-C2B1-4E23-A264-0553A9FED962}" type="slidenum">
              <a:rPr lang="en-GB" smtClean="0"/>
              <a:t>‹#›</a:t>
            </a:fld>
            <a:endParaRPr lang="en-GB"/>
          </a:p>
        </p:txBody>
      </p:sp>
    </p:spTree>
    <p:extLst>
      <p:ext uri="{BB962C8B-B14F-4D97-AF65-F5344CB8AC3E}">
        <p14:creationId xmlns:p14="http://schemas.microsoft.com/office/powerpoint/2010/main" val="36690339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7A1572-1DA1-4F40-B97E-70641B5CB85E}" type="datetimeFigureOut">
              <a:rPr lang="en-GB" smtClean="0"/>
              <a:t>17/11/2022</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FC66BF-8B2B-440E-8902-0293CFC06B56}" type="slidenum">
              <a:rPr lang="en-GB" smtClean="0"/>
              <a:t>‹#›</a:t>
            </a:fld>
            <a:endParaRPr lang="en-GB"/>
          </a:p>
        </p:txBody>
      </p:sp>
    </p:spTree>
    <p:extLst>
      <p:ext uri="{BB962C8B-B14F-4D97-AF65-F5344CB8AC3E}">
        <p14:creationId xmlns:p14="http://schemas.microsoft.com/office/powerpoint/2010/main" val="42243770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8FC66BF-8B2B-440E-8902-0293CFC06B56}" type="slidenum">
              <a:rPr lang="en-GB" smtClean="0"/>
              <a:t>1</a:t>
            </a:fld>
            <a:endParaRPr lang="en-GB"/>
          </a:p>
        </p:txBody>
      </p:sp>
    </p:spTree>
    <p:extLst>
      <p:ext uri="{BB962C8B-B14F-4D97-AF65-F5344CB8AC3E}">
        <p14:creationId xmlns:p14="http://schemas.microsoft.com/office/powerpoint/2010/main" val="5345161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Next: focus on opiates / opioids</a:t>
            </a:r>
          </a:p>
          <a:p>
            <a:endParaRPr lang="en-GB" dirty="0"/>
          </a:p>
        </p:txBody>
      </p:sp>
      <p:sp>
        <p:nvSpPr>
          <p:cNvPr id="4" name="Slide Number Placeholder 3"/>
          <p:cNvSpPr>
            <a:spLocks noGrp="1"/>
          </p:cNvSpPr>
          <p:nvPr>
            <p:ph type="sldNum" sz="quarter" idx="10"/>
          </p:nvPr>
        </p:nvSpPr>
        <p:spPr/>
        <p:txBody>
          <a:bodyPr/>
          <a:lstStyle/>
          <a:p>
            <a:fld id="{38FC66BF-8B2B-440E-8902-0293CFC06B56}" type="slidenum">
              <a:rPr lang="en-GB" smtClean="0"/>
              <a:t>12</a:t>
            </a:fld>
            <a:endParaRPr lang="en-GB"/>
          </a:p>
        </p:txBody>
      </p:sp>
    </p:spTree>
    <p:extLst>
      <p:ext uri="{BB962C8B-B14F-4D97-AF65-F5344CB8AC3E}">
        <p14:creationId xmlns:p14="http://schemas.microsoft.com/office/powerpoint/2010/main" val="27300384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Next: focus on benzos</a:t>
            </a:r>
          </a:p>
          <a:p>
            <a:endParaRPr lang="en-GB" dirty="0"/>
          </a:p>
        </p:txBody>
      </p:sp>
      <p:sp>
        <p:nvSpPr>
          <p:cNvPr id="4" name="Slide Number Placeholder 3"/>
          <p:cNvSpPr>
            <a:spLocks noGrp="1"/>
          </p:cNvSpPr>
          <p:nvPr>
            <p:ph type="sldNum" sz="quarter" idx="10"/>
          </p:nvPr>
        </p:nvSpPr>
        <p:spPr/>
        <p:txBody>
          <a:bodyPr/>
          <a:lstStyle/>
          <a:p>
            <a:fld id="{38FC66BF-8B2B-440E-8902-0293CFC06B56}" type="slidenum">
              <a:rPr lang="en-GB" smtClean="0"/>
              <a:t>13</a:t>
            </a:fld>
            <a:endParaRPr lang="en-GB"/>
          </a:p>
        </p:txBody>
      </p:sp>
    </p:spTree>
    <p:extLst>
      <p:ext uri="{BB962C8B-B14F-4D97-AF65-F5344CB8AC3E}">
        <p14:creationId xmlns:p14="http://schemas.microsoft.com/office/powerpoint/2010/main" val="10243431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Next: focus on other key drugs</a:t>
            </a:r>
          </a:p>
          <a:p>
            <a:endParaRPr lang="en-GB" dirty="0"/>
          </a:p>
        </p:txBody>
      </p:sp>
      <p:sp>
        <p:nvSpPr>
          <p:cNvPr id="4" name="Slide Number Placeholder 3"/>
          <p:cNvSpPr>
            <a:spLocks noGrp="1"/>
          </p:cNvSpPr>
          <p:nvPr>
            <p:ph type="sldNum" sz="quarter" idx="10"/>
          </p:nvPr>
        </p:nvSpPr>
        <p:spPr/>
        <p:txBody>
          <a:bodyPr/>
          <a:lstStyle/>
          <a:p>
            <a:fld id="{38FC66BF-8B2B-440E-8902-0293CFC06B56}" type="slidenum">
              <a:rPr lang="en-GB" smtClean="0"/>
              <a:t>14</a:t>
            </a:fld>
            <a:endParaRPr lang="en-GB"/>
          </a:p>
        </p:txBody>
      </p:sp>
    </p:spTree>
    <p:extLst>
      <p:ext uri="{BB962C8B-B14F-4D97-AF65-F5344CB8AC3E}">
        <p14:creationId xmlns:p14="http://schemas.microsoft.com/office/powerpoint/2010/main" val="6753886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Next: tie up a few other things – UK </a:t>
            </a:r>
            <a:r>
              <a:rPr lang="en-GB"/>
              <a:t>comparisons,</a:t>
            </a:r>
            <a:r>
              <a:rPr lang="en-GB" baseline="0"/>
              <a:t> </a:t>
            </a:r>
            <a:r>
              <a:rPr lang="en-GB"/>
              <a:t>covid</a:t>
            </a:r>
            <a:r>
              <a:rPr lang="en-GB" dirty="0"/>
              <a:t>, suspected drug deaths</a:t>
            </a:r>
          </a:p>
          <a:p>
            <a:endParaRPr lang="en-GB" dirty="0"/>
          </a:p>
        </p:txBody>
      </p:sp>
      <p:sp>
        <p:nvSpPr>
          <p:cNvPr id="4" name="Slide Number Placeholder 3"/>
          <p:cNvSpPr>
            <a:spLocks noGrp="1"/>
          </p:cNvSpPr>
          <p:nvPr>
            <p:ph type="sldNum" sz="quarter" idx="10"/>
          </p:nvPr>
        </p:nvSpPr>
        <p:spPr/>
        <p:txBody>
          <a:bodyPr/>
          <a:lstStyle/>
          <a:p>
            <a:fld id="{38FC66BF-8B2B-440E-8902-0293CFC06B56}" type="slidenum">
              <a:rPr lang="en-GB" smtClean="0"/>
              <a:t>15</a:t>
            </a:fld>
            <a:endParaRPr lang="en-GB"/>
          </a:p>
        </p:txBody>
      </p:sp>
    </p:spTree>
    <p:extLst>
      <p:ext uri="{BB962C8B-B14F-4D97-AF65-F5344CB8AC3E}">
        <p14:creationId xmlns:p14="http://schemas.microsoft.com/office/powerpoint/2010/main" val="12423215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8FC66BF-8B2B-440E-8902-0293CFC06B56}" type="slidenum">
              <a:rPr lang="en-GB" smtClean="0"/>
              <a:t>16</a:t>
            </a:fld>
            <a:endParaRPr lang="en-GB"/>
          </a:p>
        </p:txBody>
      </p:sp>
    </p:spTree>
    <p:extLst>
      <p:ext uri="{BB962C8B-B14F-4D97-AF65-F5344CB8AC3E}">
        <p14:creationId xmlns:p14="http://schemas.microsoft.com/office/powerpoint/2010/main" val="1772615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Next: sex</a:t>
            </a:r>
          </a:p>
        </p:txBody>
      </p:sp>
      <p:sp>
        <p:nvSpPr>
          <p:cNvPr id="4" name="Slide Number Placeholder 3"/>
          <p:cNvSpPr>
            <a:spLocks noGrp="1"/>
          </p:cNvSpPr>
          <p:nvPr>
            <p:ph type="sldNum" sz="quarter" idx="10"/>
          </p:nvPr>
        </p:nvSpPr>
        <p:spPr/>
        <p:txBody>
          <a:bodyPr/>
          <a:lstStyle/>
          <a:p>
            <a:fld id="{38FC66BF-8B2B-440E-8902-0293CFC06B56}" type="slidenum">
              <a:rPr lang="en-GB" smtClean="0"/>
              <a:t>4</a:t>
            </a:fld>
            <a:endParaRPr lang="en-GB"/>
          </a:p>
        </p:txBody>
      </p:sp>
    </p:spTree>
    <p:extLst>
      <p:ext uri="{BB962C8B-B14F-4D97-AF65-F5344CB8AC3E}">
        <p14:creationId xmlns:p14="http://schemas.microsoft.com/office/powerpoint/2010/main" val="14218137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Next: age</a:t>
            </a:r>
          </a:p>
          <a:p>
            <a:endParaRPr lang="en-GB" dirty="0"/>
          </a:p>
        </p:txBody>
      </p:sp>
      <p:sp>
        <p:nvSpPr>
          <p:cNvPr id="4" name="Slide Number Placeholder 3"/>
          <p:cNvSpPr>
            <a:spLocks noGrp="1"/>
          </p:cNvSpPr>
          <p:nvPr>
            <p:ph type="sldNum" sz="quarter" idx="10"/>
          </p:nvPr>
        </p:nvSpPr>
        <p:spPr/>
        <p:txBody>
          <a:bodyPr/>
          <a:lstStyle/>
          <a:p>
            <a:fld id="{38FC66BF-8B2B-440E-8902-0293CFC06B56}" type="slidenum">
              <a:rPr lang="en-GB" smtClean="0"/>
              <a:t>5</a:t>
            </a:fld>
            <a:endParaRPr lang="en-GB"/>
          </a:p>
        </p:txBody>
      </p:sp>
    </p:spTree>
    <p:extLst>
      <p:ext uri="{BB962C8B-B14F-4D97-AF65-F5344CB8AC3E}">
        <p14:creationId xmlns:p14="http://schemas.microsoft.com/office/powerpoint/2010/main" val="2993149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Next: deprivation</a:t>
            </a:r>
          </a:p>
        </p:txBody>
      </p:sp>
      <p:sp>
        <p:nvSpPr>
          <p:cNvPr id="4" name="Slide Number Placeholder 3"/>
          <p:cNvSpPr>
            <a:spLocks noGrp="1"/>
          </p:cNvSpPr>
          <p:nvPr>
            <p:ph type="sldNum" sz="quarter" idx="10"/>
          </p:nvPr>
        </p:nvSpPr>
        <p:spPr/>
        <p:txBody>
          <a:bodyPr/>
          <a:lstStyle/>
          <a:p>
            <a:fld id="{38FC66BF-8B2B-440E-8902-0293CFC06B56}" type="slidenum">
              <a:rPr lang="en-GB" smtClean="0"/>
              <a:t>6</a:t>
            </a:fld>
            <a:endParaRPr lang="en-GB"/>
          </a:p>
        </p:txBody>
      </p:sp>
    </p:spTree>
    <p:extLst>
      <p:ext uri="{BB962C8B-B14F-4D97-AF65-F5344CB8AC3E}">
        <p14:creationId xmlns:p14="http://schemas.microsoft.com/office/powerpoint/2010/main" val="2430404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Next: geographical view  - gets</a:t>
            </a:r>
            <a:r>
              <a:rPr lang="en-GB" baseline="0" dirty="0"/>
              <a:t> messy – high level using NHS health boards then council area to align better with accountability and way funding is divvied up</a:t>
            </a:r>
            <a:endParaRPr lang="en-GB" dirty="0"/>
          </a:p>
          <a:p>
            <a:endParaRPr lang="en-GB" dirty="0"/>
          </a:p>
        </p:txBody>
      </p:sp>
      <p:sp>
        <p:nvSpPr>
          <p:cNvPr id="4" name="Slide Number Placeholder 3"/>
          <p:cNvSpPr>
            <a:spLocks noGrp="1"/>
          </p:cNvSpPr>
          <p:nvPr>
            <p:ph type="sldNum" sz="quarter" idx="10"/>
          </p:nvPr>
        </p:nvSpPr>
        <p:spPr/>
        <p:txBody>
          <a:bodyPr/>
          <a:lstStyle/>
          <a:p>
            <a:fld id="{38FC66BF-8B2B-440E-8902-0293CFC06B56}" type="slidenum">
              <a:rPr lang="en-GB" smtClean="0"/>
              <a:t>7</a:t>
            </a:fld>
            <a:endParaRPr lang="en-GB"/>
          </a:p>
        </p:txBody>
      </p:sp>
    </p:spTree>
    <p:extLst>
      <p:ext uri="{BB962C8B-B14F-4D97-AF65-F5344CB8AC3E}">
        <p14:creationId xmlns:p14="http://schemas.microsoft.com/office/powerpoint/2010/main" val="38745450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Next – council</a:t>
            </a:r>
            <a:r>
              <a:rPr lang="en-GB" baseline="0" dirty="0"/>
              <a:t> area - </a:t>
            </a:r>
            <a:endParaRPr lang="en-GB" dirty="0"/>
          </a:p>
        </p:txBody>
      </p:sp>
      <p:sp>
        <p:nvSpPr>
          <p:cNvPr id="4" name="Slide Number Placeholder 3"/>
          <p:cNvSpPr>
            <a:spLocks noGrp="1"/>
          </p:cNvSpPr>
          <p:nvPr>
            <p:ph type="sldNum" sz="quarter" idx="10"/>
          </p:nvPr>
        </p:nvSpPr>
        <p:spPr/>
        <p:txBody>
          <a:bodyPr/>
          <a:lstStyle/>
          <a:p>
            <a:fld id="{38FC66BF-8B2B-440E-8902-0293CFC06B56}" type="slidenum">
              <a:rPr lang="en-GB" smtClean="0"/>
              <a:t>8</a:t>
            </a:fld>
            <a:endParaRPr lang="en-GB"/>
          </a:p>
        </p:txBody>
      </p:sp>
    </p:spTree>
    <p:extLst>
      <p:ext uri="{BB962C8B-B14F-4D97-AF65-F5344CB8AC3E}">
        <p14:creationId xmlns:p14="http://schemas.microsoft.com/office/powerpoint/2010/main" val="390908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gives a detailed</a:t>
            </a:r>
            <a:r>
              <a:rPr lang="en-GB" baseline="0" dirty="0"/>
              <a:t> council area view so more closely aligned with how money is spent / accountability</a:t>
            </a:r>
          </a:p>
          <a:p>
            <a:r>
              <a:rPr lang="en-GB" baseline="0" dirty="0"/>
              <a:t>Next – changes in drug misuse death rates over recent years</a:t>
            </a:r>
          </a:p>
        </p:txBody>
      </p:sp>
      <p:sp>
        <p:nvSpPr>
          <p:cNvPr id="4" name="Slide Number Placeholder 3"/>
          <p:cNvSpPr>
            <a:spLocks noGrp="1"/>
          </p:cNvSpPr>
          <p:nvPr>
            <p:ph type="sldNum" sz="quarter" idx="10"/>
          </p:nvPr>
        </p:nvSpPr>
        <p:spPr/>
        <p:txBody>
          <a:bodyPr/>
          <a:lstStyle/>
          <a:p>
            <a:fld id="{38FC66BF-8B2B-440E-8902-0293CFC06B56}" type="slidenum">
              <a:rPr lang="en-GB" smtClean="0"/>
              <a:t>9</a:t>
            </a:fld>
            <a:endParaRPr lang="en-GB"/>
          </a:p>
        </p:txBody>
      </p:sp>
    </p:spTree>
    <p:extLst>
      <p:ext uri="{BB962C8B-B14F-4D97-AF65-F5344CB8AC3E}">
        <p14:creationId xmlns:p14="http://schemas.microsoft.com/office/powerpoint/2010/main" val="20799735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Next – changes in drug misuse death rates over recent years – looking at both rates and patterns over recent years</a:t>
            </a:r>
          </a:p>
        </p:txBody>
      </p:sp>
      <p:sp>
        <p:nvSpPr>
          <p:cNvPr id="4" name="Slide Number Placeholder 3"/>
          <p:cNvSpPr>
            <a:spLocks noGrp="1"/>
          </p:cNvSpPr>
          <p:nvPr>
            <p:ph type="sldNum" sz="quarter" idx="10"/>
          </p:nvPr>
        </p:nvSpPr>
        <p:spPr/>
        <p:txBody>
          <a:bodyPr/>
          <a:lstStyle/>
          <a:p>
            <a:fld id="{38FC66BF-8B2B-440E-8902-0293CFC06B56}" type="slidenum">
              <a:rPr lang="en-GB" smtClean="0"/>
              <a:t>10</a:t>
            </a:fld>
            <a:endParaRPr lang="en-GB"/>
          </a:p>
        </p:txBody>
      </p:sp>
    </p:spTree>
    <p:extLst>
      <p:ext uri="{BB962C8B-B14F-4D97-AF65-F5344CB8AC3E}">
        <p14:creationId xmlns:p14="http://schemas.microsoft.com/office/powerpoint/2010/main" val="555059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gives a detailed</a:t>
            </a:r>
            <a:r>
              <a:rPr lang="en-GB" baseline="0" dirty="0"/>
              <a:t> council area view so more closely aligned with how money is spent / accountability</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Next: higher level</a:t>
            </a:r>
            <a:r>
              <a:rPr lang="en-GB" baseline="0" dirty="0"/>
              <a:t> view – substances</a:t>
            </a:r>
            <a:endParaRPr lang="en-GB" dirty="0"/>
          </a:p>
          <a:p>
            <a:endParaRPr lang="en-GB" dirty="0"/>
          </a:p>
        </p:txBody>
      </p:sp>
      <p:sp>
        <p:nvSpPr>
          <p:cNvPr id="4" name="Slide Number Placeholder 3"/>
          <p:cNvSpPr>
            <a:spLocks noGrp="1"/>
          </p:cNvSpPr>
          <p:nvPr>
            <p:ph type="sldNum" sz="quarter" idx="10"/>
          </p:nvPr>
        </p:nvSpPr>
        <p:spPr/>
        <p:txBody>
          <a:bodyPr/>
          <a:lstStyle/>
          <a:p>
            <a:fld id="{38FC66BF-8B2B-440E-8902-0293CFC06B56}" type="slidenum">
              <a:rPr lang="en-GB" smtClean="0"/>
              <a:t>11</a:t>
            </a:fld>
            <a:endParaRPr lang="en-GB"/>
          </a:p>
        </p:txBody>
      </p:sp>
    </p:spTree>
    <p:extLst>
      <p:ext uri="{BB962C8B-B14F-4D97-AF65-F5344CB8AC3E}">
        <p14:creationId xmlns:p14="http://schemas.microsoft.com/office/powerpoint/2010/main" val="6127706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72292" y="1052736"/>
            <a:ext cx="7772400" cy="1470025"/>
          </a:xfrm>
        </p:spPr>
        <p:txBody>
          <a:bodyPr/>
          <a:lstStyle>
            <a:lvl1pPr>
              <a:defRPr/>
            </a:lvl1pPr>
          </a:lstStyle>
          <a:p>
            <a:r>
              <a:rPr lang="en-US" dirty="0"/>
              <a:t>Drug-related deaths in Scotland in 2021</a:t>
            </a:r>
            <a:endParaRPr lang="en-GB" dirty="0"/>
          </a:p>
        </p:txBody>
      </p:sp>
      <p:sp>
        <p:nvSpPr>
          <p:cNvPr id="3" name="Subtitle 2"/>
          <p:cNvSpPr>
            <a:spLocks noGrp="1"/>
          </p:cNvSpPr>
          <p:nvPr>
            <p:ph type="subTitle" idx="1" hasCustomPrompt="1"/>
          </p:nvPr>
        </p:nvSpPr>
        <p:spPr>
          <a:xfrm>
            <a:off x="1358092" y="2924944"/>
            <a:ext cx="6400800" cy="1752600"/>
          </a:xfrm>
        </p:spPr>
        <p:txBody>
          <a:bodyPr/>
          <a:lstStyle>
            <a:lvl1pPr marL="0" indent="0" algn="ctr">
              <a:buNone/>
              <a:defRPr baseline="0"/>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A summary of the NRS publication</a:t>
            </a:r>
          </a:p>
        </p:txBody>
      </p:sp>
      <p:pic>
        <p:nvPicPr>
          <p:cNvPr id="307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123728" y="5733256"/>
            <a:ext cx="4869528" cy="8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0699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300192" y="6237312"/>
            <a:ext cx="2628143" cy="480061"/>
          </a:xfrm>
          <a:prstGeom prst="rect">
            <a:avLst/>
          </a:prstGeom>
        </p:spPr>
      </p:pic>
    </p:spTree>
    <p:extLst>
      <p:ext uri="{BB962C8B-B14F-4D97-AF65-F5344CB8AC3E}">
        <p14:creationId xmlns:p14="http://schemas.microsoft.com/office/powerpoint/2010/main" val="3433801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300192" y="6237312"/>
            <a:ext cx="2628143" cy="480061"/>
          </a:xfrm>
          <a:prstGeom prst="rect">
            <a:avLst/>
          </a:prstGeom>
        </p:spPr>
      </p:pic>
    </p:spTree>
    <p:extLst>
      <p:ext uri="{BB962C8B-B14F-4D97-AF65-F5344CB8AC3E}">
        <p14:creationId xmlns:p14="http://schemas.microsoft.com/office/powerpoint/2010/main" val="730104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300192" y="6237312"/>
            <a:ext cx="2628143" cy="480061"/>
          </a:xfrm>
          <a:prstGeom prst="rect">
            <a:avLst/>
          </a:prstGeom>
        </p:spPr>
      </p:pic>
    </p:spTree>
    <p:extLst>
      <p:ext uri="{BB962C8B-B14F-4D97-AF65-F5344CB8AC3E}">
        <p14:creationId xmlns:p14="http://schemas.microsoft.com/office/powerpoint/2010/main" val="2696346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300192" y="6237312"/>
            <a:ext cx="2628143" cy="480061"/>
          </a:xfrm>
          <a:prstGeom prst="rect">
            <a:avLst/>
          </a:prstGeom>
        </p:spPr>
      </p:pic>
    </p:spTree>
    <p:extLst>
      <p:ext uri="{BB962C8B-B14F-4D97-AF65-F5344CB8AC3E}">
        <p14:creationId xmlns:p14="http://schemas.microsoft.com/office/powerpoint/2010/main" val="2669714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300192" y="6237312"/>
            <a:ext cx="2628143" cy="480061"/>
          </a:xfrm>
          <a:prstGeom prst="rect">
            <a:avLst/>
          </a:prstGeom>
        </p:spPr>
      </p:pic>
    </p:spTree>
    <p:extLst>
      <p:ext uri="{BB962C8B-B14F-4D97-AF65-F5344CB8AC3E}">
        <p14:creationId xmlns:p14="http://schemas.microsoft.com/office/powerpoint/2010/main" val="194122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300192" y="6237312"/>
            <a:ext cx="2628143" cy="480061"/>
          </a:xfrm>
          <a:prstGeom prst="rect">
            <a:avLst/>
          </a:prstGeom>
        </p:spPr>
      </p:pic>
    </p:spTree>
    <p:extLst>
      <p:ext uri="{BB962C8B-B14F-4D97-AF65-F5344CB8AC3E}">
        <p14:creationId xmlns:p14="http://schemas.microsoft.com/office/powerpoint/2010/main" val="3915388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300192" y="6237312"/>
            <a:ext cx="2628143" cy="480061"/>
          </a:xfrm>
          <a:prstGeom prst="rect">
            <a:avLst/>
          </a:prstGeom>
        </p:spPr>
      </p:pic>
    </p:spTree>
    <p:extLst>
      <p:ext uri="{BB962C8B-B14F-4D97-AF65-F5344CB8AC3E}">
        <p14:creationId xmlns:p14="http://schemas.microsoft.com/office/powerpoint/2010/main" val="3427577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300192" y="6237312"/>
            <a:ext cx="2628143" cy="480061"/>
          </a:xfrm>
          <a:prstGeom prst="rect">
            <a:avLst/>
          </a:prstGeom>
        </p:spPr>
      </p:pic>
    </p:spTree>
    <p:extLst>
      <p:ext uri="{BB962C8B-B14F-4D97-AF65-F5344CB8AC3E}">
        <p14:creationId xmlns:p14="http://schemas.microsoft.com/office/powerpoint/2010/main" val="3213617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300192" y="6237312"/>
            <a:ext cx="2628143" cy="480061"/>
          </a:xfrm>
          <a:prstGeom prst="rect">
            <a:avLst/>
          </a:prstGeom>
        </p:spPr>
      </p:pic>
    </p:spTree>
    <p:extLst>
      <p:ext uri="{BB962C8B-B14F-4D97-AF65-F5344CB8AC3E}">
        <p14:creationId xmlns:p14="http://schemas.microsoft.com/office/powerpoint/2010/main" val="2262745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300192" y="6237312"/>
            <a:ext cx="2628143" cy="480061"/>
          </a:xfrm>
          <a:prstGeom prst="rect">
            <a:avLst/>
          </a:prstGeom>
        </p:spPr>
      </p:pic>
    </p:spTree>
    <p:extLst>
      <p:ext uri="{BB962C8B-B14F-4D97-AF65-F5344CB8AC3E}">
        <p14:creationId xmlns:p14="http://schemas.microsoft.com/office/powerpoint/2010/main" val="468012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dirty="0"/>
              <a:t>2016 Scottish Government Template</a:t>
            </a:r>
            <a:endParaRPr lang="en-GB" altLang="en-US" dirty="0"/>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GB"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1" fontAlgn="base" hangingPunct="1">
        <a:spcBef>
          <a:spcPct val="0"/>
        </a:spcBef>
        <a:spcAft>
          <a:spcPct val="0"/>
        </a:spcAft>
        <a:defRPr sz="4400" baseline="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microsoft.com/office/2018/10/relationships/comments" Target="../comments/modernComment_10C_A370451A.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microsoft.com/office/2018/10/relationships/comments" Target="../comments/modernComment_10E_6C471397.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microsoft.com/office/2018/10/relationships/comments" Target="../comments/modernComment_128_45E00BFD.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1396752"/>
          </a:xfrm>
        </p:spPr>
        <p:txBody>
          <a:bodyPr/>
          <a:lstStyle/>
          <a:p>
            <a:pPr marL="0" indent="0" algn="ctr">
              <a:buNone/>
            </a:pPr>
            <a:r>
              <a:rPr lang="en-GB" sz="4400" dirty="0">
                <a:solidFill>
                  <a:schemeClr val="accent6"/>
                </a:solidFill>
              </a:rPr>
              <a:t>Drug misuse deaths in </a:t>
            </a:r>
          </a:p>
          <a:p>
            <a:pPr marL="0" indent="0" algn="ctr">
              <a:buNone/>
            </a:pPr>
            <a:r>
              <a:rPr lang="en-GB" sz="4400" dirty="0">
                <a:solidFill>
                  <a:schemeClr val="accent6"/>
                </a:solidFill>
              </a:rPr>
              <a:t>Scotland in 2021</a:t>
            </a:r>
          </a:p>
        </p:txBody>
      </p:sp>
      <p:sp>
        <p:nvSpPr>
          <p:cNvPr id="4" name="Title 3"/>
          <p:cNvSpPr>
            <a:spLocks noGrp="1"/>
          </p:cNvSpPr>
          <p:nvPr>
            <p:ph type="title"/>
          </p:nvPr>
        </p:nvSpPr>
        <p:spPr>
          <a:xfrm>
            <a:off x="1691680" y="3645024"/>
            <a:ext cx="5976664" cy="1296144"/>
          </a:xfrm>
        </p:spPr>
        <p:txBody>
          <a:bodyPr/>
          <a:lstStyle/>
          <a:p>
            <a:r>
              <a:rPr lang="en-GB" sz="2800" dirty="0"/>
              <a:t>A summary of the NRS publication</a:t>
            </a:r>
            <a:br>
              <a:rPr lang="en-GB" sz="2800" dirty="0"/>
            </a:br>
            <a:r>
              <a:rPr lang="en-GB" sz="2800" dirty="0"/>
              <a:t/>
            </a:r>
            <a:br>
              <a:rPr lang="en-GB" sz="2800" dirty="0"/>
            </a:br>
            <a:r>
              <a:rPr lang="en-GB" sz="1600" dirty="0" smtClean="0"/>
              <a:t>Joshua </a:t>
            </a:r>
            <a:r>
              <a:rPr lang="en-GB" sz="1600" dirty="0"/>
              <a:t>Bird </a:t>
            </a:r>
            <a:br>
              <a:rPr lang="en-GB" sz="1600" dirty="0"/>
            </a:br>
            <a:r>
              <a:rPr lang="en-GB" sz="1600" dirty="0" smtClean="0"/>
              <a:t>Statistician</a:t>
            </a:r>
            <a:r>
              <a:rPr lang="en-GB" sz="1600" dirty="0"/>
              <a:t/>
            </a:r>
            <a:br>
              <a:rPr lang="en-GB" sz="1600" dirty="0"/>
            </a:br>
            <a:r>
              <a:rPr lang="en-GB" sz="1600" dirty="0" smtClean="0"/>
              <a:t>28 </a:t>
            </a:r>
            <a:r>
              <a:rPr lang="en-GB" sz="1600" dirty="0" smtClean="0"/>
              <a:t>October </a:t>
            </a:r>
            <a:r>
              <a:rPr lang="en-GB" sz="1600" dirty="0"/>
              <a:t>2022</a:t>
            </a:r>
          </a:p>
        </p:txBody>
      </p:sp>
    </p:spTree>
    <p:extLst>
      <p:ext uri="{BB962C8B-B14F-4D97-AF65-F5344CB8AC3E}">
        <p14:creationId xmlns:p14="http://schemas.microsoft.com/office/powerpoint/2010/main" val="3888095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98C26B43-CAE0-5B26-D402-684BAF7EBC9B}"/>
              </a:ext>
            </a:extLst>
          </p:cNvPr>
          <p:cNvSpPr txBox="1">
            <a:spLocks/>
          </p:cNvSpPr>
          <p:nvPr/>
        </p:nvSpPr>
        <p:spPr>
          <a:xfrm>
            <a:off x="395536" y="274638"/>
            <a:ext cx="8229600" cy="634082"/>
          </a:xfrm>
          <a:prstGeom prst="rect">
            <a:avLst/>
          </a:prstGeom>
        </p:spPr>
        <p:txBody>
          <a:bodyPr/>
          <a:lstStyle>
            <a:lvl1pPr algn="ctr" rtl="0" eaLnBrk="1" fontAlgn="base" hangingPunct="1">
              <a:spcBef>
                <a:spcPct val="0"/>
              </a:spcBef>
              <a:spcAft>
                <a:spcPct val="0"/>
              </a:spcAft>
              <a:defRPr sz="4400" baseline="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pPr algn="l"/>
            <a:r>
              <a:rPr lang="en-GB" sz="2400" dirty="0"/>
              <a:t>Of the 4 biggest cities, only Dundee City had fewer drug misuse deaths in 2021 than 2020</a:t>
            </a:r>
            <a:endParaRPr lang="en-GB" sz="2400" kern="0" dirty="0"/>
          </a:p>
        </p:txBody>
      </p:sp>
      <p:cxnSp>
        <p:nvCxnSpPr>
          <p:cNvPr id="7" name="Straight Connector 6">
            <a:extLst>
              <a:ext uri="{FF2B5EF4-FFF2-40B4-BE49-F238E27FC236}">
                <a16:creationId xmlns:a16="http://schemas.microsoft.com/office/drawing/2014/main" id="{61ED3A8E-FE75-1549-4FAF-8BD021721752}"/>
              </a:ext>
            </a:extLst>
          </p:cNvPr>
          <p:cNvCxnSpPr/>
          <p:nvPr/>
        </p:nvCxnSpPr>
        <p:spPr>
          <a:xfrm>
            <a:off x="395536" y="1124744"/>
            <a:ext cx="8424936"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5" name="Content Placeholder 9"/>
          <p:cNvSpPr txBox="1">
            <a:spLocks/>
          </p:cNvSpPr>
          <p:nvPr/>
        </p:nvSpPr>
        <p:spPr>
          <a:xfrm>
            <a:off x="542957" y="1413088"/>
            <a:ext cx="3045141" cy="612206"/>
          </a:xfrm>
          <a:prstGeom prst="rect">
            <a:avLst/>
          </a:prstGeom>
        </p:spPr>
        <p:txBody>
          <a:bodyPr>
            <a:noAutofit/>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FontTx/>
              <a:buNone/>
            </a:pPr>
            <a:endParaRPr lang="en-GB" sz="1400" b="1" kern="0" dirty="0"/>
          </a:p>
        </p:txBody>
      </p:sp>
      <p:pic>
        <p:nvPicPr>
          <p:cNvPr id="6" name="Picture 5"/>
          <p:cNvPicPr>
            <a:picLocks noChangeAspect="1"/>
          </p:cNvPicPr>
          <p:nvPr/>
        </p:nvPicPr>
        <p:blipFill>
          <a:blip r:embed="rId3"/>
          <a:stretch>
            <a:fillRect/>
          </a:stretch>
        </p:blipFill>
        <p:spPr>
          <a:xfrm>
            <a:off x="803287" y="1330431"/>
            <a:ext cx="7513130" cy="4474833"/>
          </a:xfrm>
          <a:prstGeom prst="rect">
            <a:avLst/>
          </a:prstGeom>
        </p:spPr>
      </p:pic>
    </p:spTree>
    <p:extLst>
      <p:ext uri="{BB962C8B-B14F-4D97-AF65-F5344CB8AC3E}">
        <p14:creationId xmlns:p14="http://schemas.microsoft.com/office/powerpoint/2010/main" val="1587358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98C26B43-CAE0-5B26-D402-684BAF7EBC9B}"/>
              </a:ext>
            </a:extLst>
          </p:cNvPr>
          <p:cNvSpPr txBox="1">
            <a:spLocks/>
          </p:cNvSpPr>
          <p:nvPr/>
        </p:nvSpPr>
        <p:spPr>
          <a:xfrm>
            <a:off x="395536" y="274638"/>
            <a:ext cx="8229600" cy="634082"/>
          </a:xfrm>
          <a:prstGeom prst="rect">
            <a:avLst/>
          </a:prstGeom>
        </p:spPr>
        <p:txBody>
          <a:bodyPr/>
          <a:lstStyle>
            <a:lvl1pPr algn="ctr" rtl="0" eaLnBrk="1" fontAlgn="base" hangingPunct="1">
              <a:spcBef>
                <a:spcPct val="0"/>
              </a:spcBef>
              <a:spcAft>
                <a:spcPct val="0"/>
              </a:spcAft>
              <a:defRPr sz="4400" baseline="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pPr algn="l"/>
            <a:r>
              <a:rPr lang="en-GB" sz="2200" kern="0" dirty="0"/>
              <a:t>Over recent years, the greatest increases in drug misuse death rates have been in Glasgow City and Dundee City</a:t>
            </a:r>
          </a:p>
        </p:txBody>
      </p:sp>
      <p:cxnSp>
        <p:nvCxnSpPr>
          <p:cNvPr id="7" name="Straight Connector 6">
            <a:extLst>
              <a:ext uri="{FF2B5EF4-FFF2-40B4-BE49-F238E27FC236}">
                <a16:creationId xmlns:a16="http://schemas.microsoft.com/office/drawing/2014/main" id="{61ED3A8E-FE75-1549-4FAF-8BD021721752}"/>
              </a:ext>
            </a:extLst>
          </p:cNvPr>
          <p:cNvCxnSpPr/>
          <p:nvPr/>
        </p:nvCxnSpPr>
        <p:spPr>
          <a:xfrm>
            <a:off x="395536" y="1124744"/>
            <a:ext cx="8424936"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3"/>
          <a:stretch>
            <a:fillRect/>
          </a:stretch>
        </p:blipFill>
        <p:spPr>
          <a:xfrm>
            <a:off x="1691680" y="1232330"/>
            <a:ext cx="5838840" cy="3852854"/>
          </a:xfrm>
          <a:prstGeom prst="rect">
            <a:avLst/>
          </a:prstGeom>
        </p:spPr>
      </p:pic>
      <p:sp>
        <p:nvSpPr>
          <p:cNvPr id="27" name="Rectangle 26"/>
          <p:cNvSpPr/>
          <p:nvPr/>
        </p:nvSpPr>
        <p:spPr>
          <a:xfrm>
            <a:off x="363724" y="5157192"/>
            <a:ext cx="8456748" cy="954107"/>
          </a:xfrm>
          <a:prstGeom prst="rect">
            <a:avLst/>
          </a:prstGeom>
        </p:spPr>
        <p:txBody>
          <a:bodyPr wrap="square">
            <a:spAutoFit/>
          </a:bodyPr>
          <a:lstStyle/>
          <a:p>
            <a:pPr marL="285750" indent="-285750">
              <a:buFont typeface="Arial" panose="020B0604020202020204" pitchFamily="34" charset="0"/>
              <a:buChar char="•"/>
            </a:pPr>
            <a:r>
              <a:rPr lang="en-GB" sz="1400" dirty="0"/>
              <a:t>Over recent years </a:t>
            </a:r>
            <a:r>
              <a:rPr lang="en-GB" sz="1400" b="1" dirty="0"/>
              <a:t>drug misuse death rates in Glasgow City have more than doubled</a:t>
            </a:r>
            <a:r>
              <a:rPr lang="en-GB" sz="1400" dirty="0"/>
              <a:t>, rising from 21.8 per 100,000 in the period 2012-2016 to 44.4 per 100,000 in 2017-2021.</a:t>
            </a:r>
          </a:p>
          <a:p>
            <a:pPr marL="285750" indent="-285750">
              <a:buFont typeface="Arial" panose="020B0604020202020204" pitchFamily="34" charset="0"/>
              <a:buChar char="•"/>
            </a:pPr>
            <a:r>
              <a:rPr lang="en-GB" sz="1400" b="1" dirty="0"/>
              <a:t>Dundee City </a:t>
            </a:r>
            <a:r>
              <a:rPr lang="en-GB" sz="1400" dirty="0"/>
              <a:t>(23.7 to 45.2) and </a:t>
            </a:r>
            <a:r>
              <a:rPr lang="en-GB" sz="1400" b="1" dirty="0"/>
              <a:t>North Ayrshire </a:t>
            </a:r>
            <a:r>
              <a:rPr lang="en-GB" sz="1400" dirty="0"/>
              <a:t>(14.9 to 31.2) had the next biggest increases.</a:t>
            </a:r>
          </a:p>
          <a:p>
            <a:pPr marL="285750" indent="-285750">
              <a:buFont typeface="Arial" panose="020B0604020202020204" pitchFamily="34" charset="0"/>
              <a:buChar char="•"/>
            </a:pPr>
            <a:r>
              <a:rPr lang="en-GB" sz="1400" dirty="0"/>
              <a:t>Comparable rates for Scotland as a whole increased from 12.4 to 22.9.</a:t>
            </a:r>
          </a:p>
        </p:txBody>
      </p:sp>
      <p:sp>
        <p:nvSpPr>
          <p:cNvPr id="28" name="TextBox 27"/>
          <p:cNvSpPr txBox="1"/>
          <p:nvPr/>
        </p:nvSpPr>
        <p:spPr>
          <a:xfrm>
            <a:off x="5786" y="6611419"/>
            <a:ext cx="6222398" cy="230832"/>
          </a:xfrm>
          <a:prstGeom prst="rect">
            <a:avLst/>
          </a:prstGeom>
          <a:noFill/>
        </p:spPr>
        <p:txBody>
          <a:bodyPr wrap="square" rtlCol="0">
            <a:spAutoFit/>
          </a:bodyPr>
          <a:lstStyle/>
          <a:p>
            <a:r>
              <a:rPr lang="en-GB" sz="900" i="1" dirty="0"/>
              <a:t>Note: this chart differs from Figure </a:t>
            </a:r>
            <a:r>
              <a:rPr lang="en-GB" sz="900" i="1" dirty="0" err="1"/>
              <a:t>6b</a:t>
            </a:r>
            <a:r>
              <a:rPr lang="en-GB" sz="900" i="1" dirty="0"/>
              <a:t> in the NRS publication. Here we focus on a shorter, more recent period.</a:t>
            </a:r>
          </a:p>
        </p:txBody>
      </p:sp>
    </p:spTree>
    <p:extLst>
      <p:ext uri="{BB962C8B-B14F-4D97-AF65-F5344CB8AC3E}">
        <p14:creationId xmlns:p14="http://schemas.microsoft.com/office/powerpoint/2010/main" val="314572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199" y="346646"/>
            <a:ext cx="8508569" cy="634082"/>
          </a:xfrm>
        </p:spPr>
        <p:txBody>
          <a:bodyPr/>
          <a:lstStyle/>
          <a:p>
            <a:pPr algn="l"/>
            <a:r>
              <a:rPr lang="en-GB" sz="2800" dirty="0"/>
              <a:t>Most drug misuse deaths are of people who took more than one drug</a:t>
            </a:r>
          </a:p>
        </p:txBody>
      </p:sp>
      <p:cxnSp>
        <p:nvCxnSpPr>
          <p:cNvPr id="8" name="Straight Connector 7"/>
          <p:cNvCxnSpPr/>
          <p:nvPr/>
        </p:nvCxnSpPr>
        <p:spPr>
          <a:xfrm>
            <a:off x="395536" y="1196752"/>
            <a:ext cx="8424936" cy="0"/>
          </a:xfrm>
          <a:prstGeom prst="line">
            <a:avLst/>
          </a:prstGeom>
          <a:ln w="12700">
            <a:solidFill>
              <a:srgbClr val="12436D"/>
            </a:solidFill>
          </a:ln>
        </p:spPr>
        <p:style>
          <a:lnRef idx="1">
            <a:schemeClr val="accent1"/>
          </a:lnRef>
          <a:fillRef idx="0">
            <a:schemeClr val="accent1"/>
          </a:fillRef>
          <a:effectRef idx="0">
            <a:schemeClr val="accent1"/>
          </a:effectRef>
          <a:fontRef idx="minor">
            <a:schemeClr val="tx1"/>
          </a:fontRef>
        </p:style>
      </p:cxnSp>
      <p:sp>
        <p:nvSpPr>
          <p:cNvPr id="10" name="Snip Single Corner Rectangle 9"/>
          <p:cNvSpPr/>
          <p:nvPr/>
        </p:nvSpPr>
        <p:spPr>
          <a:xfrm>
            <a:off x="683568" y="1423173"/>
            <a:ext cx="2425711" cy="1025634"/>
          </a:xfrm>
          <a:prstGeom prst="snip1Rect">
            <a:avLst/>
          </a:prstGeom>
          <a:noFill/>
          <a:ln w="12700">
            <a:solidFill>
              <a:srgbClr val="1243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Content Placeholder 9"/>
          <p:cNvSpPr>
            <a:spLocks noGrp="1"/>
          </p:cNvSpPr>
          <p:nvPr>
            <p:ph sz="half" idx="1"/>
          </p:nvPr>
        </p:nvSpPr>
        <p:spPr>
          <a:xfrm>
            <a:off x="1403647" y="1534273"/>
            <a:ext cx="1533464" cy="841767"/>
          </a:xfrm>
        </p:spPr>
        <p:txBody>
          <a:bodyPr>
            <a:noAutofit/>
          </a:bodyPr>
          <a:lstStyle/>
          <a:p>
            <a:pPr marL="0" indent="0">
              <a:spcBef>
                <a:spcPts val="24"/>
              </a:spcBef>
              <a:buNone/>
            </a:pPr>
            <a:r>
              <a:rPr lang="en-GB" sz="1000" b="1" dirty="0"/>
              <a:t>More than one drug </a:t>
            </a:r>
            <a:r>
              <a:rPr lang="en-GB" sz="1000" dirty="0"/>
              <a:t>found to be present in the body in </a:t>
            </a:r>
            <a:r>
              <a:rPr lang="en-GB" sz="1000" b="1" dirty="0"/>
              <a:t>93% </a:t>
            </a:r>
            <a:r>
              <a:rPr lang="en-GB" sz="1000" dirty="0"/>
              <a:t>of drug misuse deaths in 2021 (2020: 93%)</a:t>
            </a:r>
          </a:p>
        </p:txBody>
      </p:sp>
      <p:pic>
        <p:nvPicPr>
          <p:cNvPr id="5" name="Picture 4"/>
          <p:cNvPicPr>
            <a:picLocks noChangeAspect="1"/>
          </p:cNvPicPr>
          <p:nvPr/>
        </p:nvPicPr>
        <p:blipFill>
          <a:blip r:embed="rId3"/>
          <a:stretch>
            <a:fillRect/>
          </a:stretch>
        </p:blipFill>
        <p:spPr>
          <a:xfrm>
            <a:off x="799415" y="1607321"/>
            <a:ext cx="638745" cy="671501"/>
          </a:xfrm>
          <a:prstGeom prst="rect">
            <a:avLst/>
          </a:prstGeom>
        </p:spPr>
      </p:pic>
      <p:sp>
        <p:nvSpPr>
          <p:cNvPr id="12" name="Snip Single Corner Rectangle 11"/>
          <p:cNvSpPr/>
          <p:nvPr/>
        </p:nvSpPr>
        <p:spPr>
          <a:xfrm>
            <a:off x="683568" y="2746240"/>
            <a:ext cx="2425711" cy="1025634"/>
          </a:xfrm>
          <a:prstGeom prst="snip1Rect">
            <a:avLst/>
          </a:prstGeom>
          <a:noFill/>
          <a:ln w="12700">
            <a:solidFill>
              <a:srgbClr val="1243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Content Placeholder 9"/>
          <p:cNvSpPr txBox="1">
            <a:spLocks/>
          </p:cNvSpPr>
          <p:nvPr/>
        </p:nvSpPr>
        <p:spPr bwMode="auto">
          <a:xfrm>
            <a:off x="1403647" y="2818248"/>
            <a:ext cx="1705631" cy="670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FontTx/>
              <a:buNone/>
            </a:pPr>
            <a:r>
              <a:rPr lang="en-GB" sz="1100" b="1" kern="0" dirty="0"/>
              <a:t>Opiates/opioids</a:t>
            </a:r>
            <a:r>
              <a:rPr lang="en-GB" sz="1100" kern="0" dirty="0"/>
              <a:t> present in </a:t>
            </a:r>
            <a:r>
              <a:rPr lang="en-GB" sz="1100" b="1" kern="0" dirty="0"/>
              <a:t>84% </a:t>
            </a:r>
            <a:r>
              <a:rPr lang="en-GB" sz="1100" kern="0" dirty="0"/>
              <a:t>(1,119) of drug misuse deaths (2020: 89%, 1,192 deaths) </a:t>
            </a:r>
          </a:p>
        </p:txBody>
      </p:sp>
      <p:pic>
        <p:nvPicPr>
          <p:cNvPr id="6" name="Picture 5"/>
          <p:cNvPicPr>
            <a:picLocks noChangeAspect="1"/>
          </p:cNvPicPr>
          <p:nvPr/>
        </p:nvPicPr>
        <p:blipFill>
          <a:blip r:embed="rId4"/>
          <a:stretch>
            <a:fillRect/>
          </a:stretch>
        </p:blipFill>
        <p:spPr>
          <a:xfrm>
            <a:off x="799415" y="2925939"/>
            <a:ext cx="655818" cy="705233"/>
          </a:xfrm>
          <a:prstGeom prst="rect">
            <a:avLst/>
          </a:prstGeom>
        </p:spPr>
      </p:pic>
      <p:sp>
        <p:nvSpPr>
          <p:cNvPr id="22" name="Snip Single Corner Rectangle 21"/>
          <p:cNvSpPr/>
          <p:nvPr/>
        </p:nvSpPr>
        <p:spPr>
          <a:xfrm>
            <a:off x="691315" y="4067107"/>
            <a:ext cx="2425711" cy="1025634"/>
          </a:xfrm>
          <a:prstGeom prst="snip1Rect">
            <a:avLst/>
          </a:prstGeom>
          <a:noFill/>
          <a:ln w="12700">
            <a:solidFill>
              <a:srgbClr val="1243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Content Placeholder 9"/>
          <p:cNvSpPr txBox="1">
            <a:spLocks/>
          </p:cNvSpPr>
          <p:nvPr/>
        </p:nvSpPr>
        <p:spPr bwMode="auto">
          <a:xfrm>
            <a:off x="1411394" y="4139115"/>
            <a:ext cx="1705631" cy="670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FontTx/>
              <a:buNone/>
            </a:pPr>
            <a:r>
              <a:rPr lang="en-GB" sz="1100" b="1" kern="0" dirty="0"/>
              <a:t>Benzodiazepines</a:t>
            </a:r>
            <a:r>
              <a:rPr lang="en-GB" sz="1100" kern="0" dirty="0"/>
              <a:t> present in </a:t>
            </a:r>
            <a:r>
              <a:rPr lang="en-GB" sz="1100" b="1" kern="0" dirty="0"/>
              <a:t>69% </a:t>
            </a:r>
            <a:r>
              <a:rPr lang="en-GB" sz="1100" kern="0" dirty="0"/>
              <a:t>(918) of drug misuse deaths (2020: 73%, 974 deaths) </a:t>
            </a:r>
          </a:p>
        </p:txBody>
      </p:sp>
      <p:pic>
        <p:nvPicPr>
          <p:cNvPr id="21" name="Picture 20"/>
          <p:cNvPicPr>
            <a:picLocks noChangeAspect="1"/>
          </p:cNvPicPr>
          <p:nvPr/>
        </p:nvPicPr>
        <p:blipFill>
          <a:blip r:embed="rId5"/>
          <a:stretch>
            <a:fillRect/>
          </a:stretch>
        </p:blipFill>
        <p:spPr>
          <a:xfrm>
            <a:off x="768607" y="4349905"/>
            <a:ext cx="627490" cy="477438"/>
          </a:xfrm>
          <a:prstGeom prst="rect">
            <a:avLst/>
          </a:prstGeom>
        </p:spPr>
      </p:pic>
      <p:sp>
        <p:nvSpPr>
          <p:cNvPr id="26" name="Snip Single Corner Rectangle 25"/>
          <p:cNvSpPr/>
          <p:nvPr/>
        </p:nvSpPr>
        <p:spPr>
          <a:xfrm>
            <a:off x="691315" y="5358326"/>
            <a:ext cx="2425711" cy="1025634"/>
          </a:xfrm>
          <a:prstGeom prst="snip1Rect">
            <a:avLst/>
          </a:prstGeom>
          <a:noFill/>
          <a:ln w="12700">
            <a:solidFill>
              <a:srgbClr val="1243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Content Placeholder 9"/>
          <p:cNvSpPr txBox="1">
            <a:spLocks/>
          </p:cNvSpPr>
          <p:nvPr/>
        </p:nvSpPr>
        <p:spPr bwMode="auto">
          <a:xfrm>
            <a:off x="1411394" y="5430334"/>
            <a:ext cx="1705631" cy="670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FontTx/>
              <a:buNone/>
            </a:pPr>
            <a:r>
              <a:rPr lang="en-GB" sz="1100" b="1" kern="0" dirty="0"/>
              <a:t>Cocaine</a:t>
            </a:r>
            <a:r>
              <a:rPr lang="en-GB" sz="1100" kern="0" dirty="0"/>
              <a:t> present in </a:t>
            </a:r>
            <a:r>
              <a:rPr lang="en-GB" sz="1100" b="1" kern="0" dirty="0"/>
              <a:t>30% </a:t>
            </a:r>
            <a:r>
              <a:rPr lang="en-GB" sz="1100" kern="0" dirty="0"/>
              <a:t>(403) of drug misuse deaths (2020: 34%, 459 deaths) </a:t>
            </a:r>
          </a:p>
        </p:txBody>
      </p:sp>
      <p:pic>
        <p:nvPicPr>
          <p:cNvPr id="25" name="Picture 24"/>
          <p:cNvPicPr>
            <a:picLocks noChangeAspect="1"/>
          </p:cNvPicPr>
          <p:nvPr/>
        </p:nvPicPr>
        <p:blipFill>
          <a:blip r:embed="rId6"/>
          <a:stretch>
            <a:fillRect/>
          </a:stretch>
        </p:blipFill>
        <p:spPr>
          <a:xfrm>
            <a:off x="748447" y="5507266"/>
            <a:ext cx="689714" cy="715657"/>
          </a:xfrm>
          <a:prstGeom prst="rect">
            <a:avLst/>
          </a:prstGeom>
        </p:spPr>
      </p:pic>
      <p:pic>
        <p:nvPicPr>
          <p:cNvPr id="29" name="Picture 28"/>
          <p:cNvPicPr>
            <a:picLocks noChangeAspect="1"/>
          </p:cNvPicPr>
          <p:nvPr/>
        </p:nvPicPr>
        <p:blipFill>
          <a:blip r:embed="rId7"/>
          <a:stretch>
            <a:fillRect/>
          </a:stretch>
        </p:blipFill>
        <p:spPr>
          <a:xfrm>
            <a:off x="3785530" y="1594724"/>
            <a:ext cx="4857665" cy="2723095"/>
          </a:xfrm>
          <a:prstGeom prst="rect">
            <a:avLst/>
          </a:prstGeom>
        </p:spPr>
      </p:pic>
      <p:cxnSp>
        <p:nvCxnSpPr>
          <p:cNvPr id="33" name="Straight Connector 32"/>
          <p:cNvCxnSpPr/>
          <p:nvPr/>
        </p:nvCxnSpPr>
        <p:spPr>
          <a:xfrm>
            <a:off x="3419872" y="1423173"/>
            <a:ext cx="0" cy="499547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5" name="Content Placeholder 9"/>
          <p:cNvSpPr txBox="1">
            <a:spLocks/>
          </p:cNvSpPr>
          <p:nvPr/>
        </p:nvSpPr>
        <p:spPr>
          <a:xfrm>
            <a:off x="3707904" y="4509120"/>
            <a:ext cx="5184576" cy="18002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r>
              <a:rPr lang="en-GB" sz="1400" dirty="0"/>
              <a:t>Opiates/opioids continue to dominate; rapid rise in implication of benzos since c.2015 – mostly street benzos.</a:t>
            </a:r>
          </a:p>
          <a:p>
            <a:pPr>
              <a:lnSpc>
                <a:spcPct val="100000"/>
              </a:lnSpc>
              <a:spcBef>
                <a:spcPts val="0"/>
              </a:spcBef>
            </a:pPr>
            <a:r>
              <a:rPr lang="en-GB" sz="1400" dirty="0"/>
              <a:t>Vast majority of deaths involve more than one </a:t>
            </a:r>
            <a:r>
              <a:rPr lang="en-GB" sz="1400" dirty="0" smtClean="0"/>
              <a:t>substance</a:t>
            </a:r>
          </a:p>
          <a:p>
            <a:pPr>
              <a:lnSpc>
                <a:spcPct val="100000"/>
              </a:lnSpc>
              <a:spcBef>
                <a:spcPts val="0"/>
              </a:spcBef>
            </a:pPr>
            <a:r>
              <a:rPr lang="en-GB" sz="1400" dirty="0" smtClean="0"/>
              <a:t>Alcohol </a:t>
            </a:r>
            <a:r>
              <a:rPr lang="en-GB" sz="1400" dirty="0"/>
              <a:t>– fairly stable number, reducing proportion.</a:t>
            </a:r>
          </a:p>
          <a:p>
            <a:pPr>
              <a:lnSpc>
                <a:spcPct val="100000"/>
              </a:lnSpc>
              <a:spcBef>
                <a:spcPts val="0"/>
              </a:spcBef>
            </a:pPr>
            <a:r>
              <a:rPr lang="en-GB" sz="1400" dirty="0"/>
              <a:t>Profile of substances implicated very similar for males and females.</a:t>
            </a:r>
          </a:p>
          <a:p>
            <a:pPr>
              <a:lnSpc>
                <a:spcPct val="100000"/>
              </a:lnSpc>
              <a:spcBef>
                <a:spcPts val="0"/>
              </a:spcBef>
            </a:pPr>
            <a:endParaRPr lang="en-GB" sz="1000" dirty="0"/>
          </a:p>
        </p:txBody>
      </p:sp>
    </p:spTree>
    <p:extLst>
      <p:ext uri="{BB962C8B-B14F-4D97-AF65-F5344CB8AC3E}">
        <p14:creationId xmlns:p14="http://schemas.microsoft.com/office/powerpoint/2010/main" val="1194797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46646"/>
            <a:ext cx="8229600" cy="634082"/>
          </a:xfrm>
        </p:spPr>
        <p:txBody>
          <a:bodyPr/>
          <a:lstStyle/>
          <a:p>
            <a:pPr algn="l"/>
            <a:r>
              <a:rPr lang="en-GB" sz="2800" dirty="0"/>
              <a:t>Methadone was the most commonly implicated opiate/opioid in drug misuse deaths in 2021</a:t>
            </a:r>
          </a:p>
        </p:txBody>
      </p:sp>
      <p:cxnSp>
        <p:nvCxnSpPr>
          <p:cNvPr id="8" name="Straight Connector 7"/>
          <p:cNvCxnSpPr/>
          <p:nvPr/>
        </p:nvCxnSpPr>
        <p:spPr>
          <a:xfrm>
            <a:off x="395536" y="1196752"/>
            <a:ext cx="8424936"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stretch>
            <a:fillRect/>
          </a:stretch>
        </p:blipFill>
        <p:spPr>
          <a:xfrm>
            <a:off x="1979712" y="1412776"/>
            <a:ext cx="5478546" cy="3096344"/>
          </a:xfrm>
          <a:prstGeom prst="rect">
            <a:avLst/>
          </a:prstGeom>
        </p:spPr>
      </p:pic>
      <p:sp>
        <p:nvSpPr>
          <p:cNvPr id="7" name="Content Placeholder 9"/>
          <p:cNvSpPr txBox="1">
            <a:spLocks/>
          </p:cNvSpPr>
          <p:nvPr/>
        </p:nvSpPr>
        <p:spPr>
          <a:xfrm>
            <a:off x="611559" y="4782078"/>
            <a:ext cx="7920880" cy="165618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600"/>
              </a:spcBef>
            </a:pPr>
            <a:r>
              <a:rPr lang="en-GB" sz="1400" b="1" dirty="0"/>
              <a:t>Opiates/opioids</a:t>
            </a:r>
            <a:r>
              <a:rPr lang="en-GB" sz="1400" dirty="0"/>
              <a:t> implicated in </a:t>
            </a:r>
            <a:r>
              <a:rPr lang="en-GB" sz="1400" b="1" dirty="0"/>
              <a:t>84%</a:t>
            </a:r>
            <a:r>
              <a:rPr lang="en-GB" sz="1400" dirty="0"/>
              <a:t> (1,119) of deaths (2020: 89%, 1,192). </a:t>
            </a:r>
          </a:p>
          <a:p>
            <a:pPr>
              <a:lnSpc>
                <a:spcPct val="100000"/>
              </a:lnSpc>
              <a:spcBef>
                <a:spcPts val="600"/>
              </a:spcBef>
            </a:pPr>
            <a:r>
              <a:rPr lang="en-GB" sz="1400" b="1" dirty="0"/>
              <a:t>Methadone most commonly implicated opiate/opioid </a:t>
            </a:r>
            <a:r>
              <a:rPr lang="en-GB" sz="1400" dirty="0"/>
              <a:t>(635 deaths, 48%) but a drop on 2020 level (708 deaths, 53%). 9 deaths where methadone was the only drug implicated (2020: 7).</a:t>
            </a:r>
          </a:p>
          <a:p>
            <a:pPr>
              <a:lnSpc>
                <a:spcPct val="100000"/>
              </a:lnSpc>
              <a:spcBef>
                <a:spcPts val="600"/>
              </a:spcBef>
            </a:pPr>
            <a:r>
              <a:rPr lang="en-GB" sz="1400" b="1" dirty="0"/>
              <a:t>Buprenorphine</a:t>
            </a:r>
            <a:r>
              <a:rPr lang="en-GB" sz="1400" dirty="0"/>
              <a:t> was the only opiate/opioid where </a:t>
            </a:r>
            <a:r>
              <a:rPr lang="en-GB" sz="1400" b="1" dirty="0"/>
              <a:t>number of deaths increased </a:t>
            </a:r>
            <a:r>
              <a:rPr lang="en-GB" sz="1400" dirty="0"/>
              <a:t>– implicated in 128 deaths (10%) in 2021 (2020: 97 deaths, 7%). Increase of almost a third but caution interpreting – fairly small numbers.</a:t>
            </a:r>
          </a:p>
          <a:p>
            <a:pPr>
              <a:lnSpc>
                <a:spcPct val="100000"/>
              </a:lnSpc>
              <a:spcBef>
                <a:spcPts val="600"/>
              </a:spcBef>
            </a:pPr>
            <a:endParaRPr lang="en-GB" sz="1000" dirty="0"/>
          </a:p>
        </p:txBody>
      </p:sp>
    </p:spTree>
    <p:extLst>
      <p:ext uri="{BB962C8B-B14F-4D97-AF65-F5344CB8AC3E}">
        <p14:creationId xmlns:p14="http://schemas.microsoft.com/office/powerpoint/2010/main" val="2742043930"/>
      </p:ext>
    </p:extLst>
  </p:cSld>
  <p:clrMapOvr>
    <a:masterClrMapping/>
  </p:clrMapOvr>
  <p:extLst mod="1">
    <p:ext uri="{6950BFC3-D8DA-4A85-94F7-54DA5524770B}">
      <p188:commentRel xmlns:p188="http://schemas.microsoft.com/office/powerpoint/2018/8/main" xmlns="" r:id="rId4"/>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46646"/>
            <a:ext cx="8229600" cy="634082"/>
          </a:xfrm>
        </p:spPr>
        <p:txBody>
          <a:bodyPr/>
          <a:lstStyle/>
          <a:p>
            <a:pPr algn="l"/>
            <a:r>
              <a:rPr lang="en-GB" sz="2800" dirty="0"/>
              <a:t>Almost two thirds of drug misuse deaths involve street benzodiazepines</a:t>
            </a:r>
          </a:p>
        </p:txBody>
      </p:sp>
      <p:cxnSp>
        <p:nvCxnSpPr>
          <p:cNvPr id="8" name="Straight Connector 7"/>
          <p:cNvCxnSpPr/>
          <p:nvPr/>
        </p:nvCxnSpPr>
        <p:spPr>
          <a:xfrm>
            <a:off x="395536" y="1124744"/>
            <a:ext cx="8424936"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6" name="Content Placeholder 9"/>
          <p:cNvSpPr txBox="1">
            <a:spLocks/>
          </p:cNvSpPr>
          <p:nvPr/>
        </p:nvSpPr>
        <p:spPr>
          <a:xfrm>
            <a:off x="611559" y="4782078"/>
            <a:ext cx="7920880" cy="165618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600"/>
              </a:spcBef>
            </a:pPr>
            <a:r>
              <a:rPr lang="en-GB" sz="1400" b="1" dirty="0"/>
              <a:t>Benzodiazepines implicated in 69% </a:t>
            </a:r>
            <a:r>
              <a:rPr lang="en-GB" sz="1400" dirty="0"/>
              <a:t>(918) of deaths. Slight drop on 2020 level (2020: 73%, 974).</a:t>
            </a:r>
          </a:p>
          <a:p>
            <a:pPr>
              <a:lnSpc>
                <a:spcPct val="100000"/>
              </a:lnSpc>
              <a:spcBef>
                <a:spcPts val="600"/>
              </a:spcBef>
            </a:pPr>
            <a:r>
              <a:rPr lang="en-GB" sz="1400" dirty="0"/>
              <a:t>Vast majority is </a:t>
            </a:r>
            <a:r>
              <a:rPr lang="en-GB" sz="1400" b="1" dirty="0"/>
              <a:t>street benzos (842 deaths, 63%), </a:t>
            </a:r>
            <a:r>
              <a:rPr lang="en-GB" sz="1400" dirty="0"/>
              <a:t>this was 37 (4%) fewer than in 2020 (2020: 879 deaths, 53%). Vast majority etizolam.</a:t>
            </a:r>
          </a:p>
          <a:p>
            <a:pPr>
              <a:lnSpc>
                <a:spcPct val="100000"/>
              </a:lnSpc>
              <a:spcBef>
                <a:spcPts val="600"/>
              </a:spcBef>
            </a:pPr>
            <a:r>
              <a:rPr lang="en-GB" sz="1400" dirty="0"/>
              <a:t>Number of deaths where prescribable benzos implicated remains fairly stable.</a:t>
            </a:r>
            <a:endParaRPr lang="en-GB" sz="1000" dirty="0"/>
          </a:p>
        </p:txBody>
      </p:sp>
      <p:pic>
        <p:nvPicPr>
          <p:cNvPr id="2" name="Picture 1"/>
          <p:cNvPicPr>
            <a:picLocks noChangeAspect="1"/>
          </p:cNvPicPr>
          <p:nvPr/>
        </p:nvPicPr>
        <p:blipFill>
          <a:blip r:embed="rId3"/>
          <a:stretch>
            <a:fillRect/>
          </a:stretch>
        </p:blipFill>
        <p:spPr>
          <a:xfrm>
            <a:off x="1907704" y="1340768"/>
            <a:ext cx="5360164" cy="3024336"/>
          </a:xfrm>
          <a:prstGeom prst="rect">
            <a:avLst/>
          </a:prstGeom>
        </p:spPr>
      </p:pic>
    </p:spTree>
    <p:extLst>
      <p:ext uri="{BB962C8B-B14F-4D97-AF65-F5344CB8AC3E}">
        <p14:creationId xmlns:p14="http://schemas.microsoft.com/office/powerpoint/2010/main" val="1816597399"/>
      </p:ext>
    </p:extLst>
  </p:cSld>
  <p:clrMapOvr>
    <a:masterClrMapping/>
  </p:clrMapOvr>
  <p:extLst mod="1">
    <p:ext uri="{6950BFC3-D8DA-4A85-94F7-54DA5524770B}">
      <p188:commentRel xmlns:p188="http://schemas.microsoft.com/office/powerpoint/2018/8/main" xmlns="" r:id="rId4"/>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46646"/>
            <a:ext cx="8229600" cy="634082"/>
          </a:xfrm>
        </p:spPr>
        <p:txBody>
          <a:bodyPr/>
          <a:lstStyle/>
          <a:p>
            <a:pPr algn="l"/>
            <a:r>
              <a:rPr lang="en-GB" sz="2800" dirty="0"/>
              <a:t>Cocaine was implicated in 1 in 3 drug misuse deaths; similar picture for gabapentin/pregabalin</a:t>
            </a:r>
          </a:p>
        </p:txBody>
      </p:sp>
      <p:cxnSp>
        <p:nvCxnSpPr>
          <p:cNvPr id="8" name="Straight Connector 7"/>
          <p:cNvCxnSpPr/>
          <p:nvPr/>
        </p:nvCxnSpPr>
        <p:spPr>
          <a:xfrm>
            <a:off x="395536" y="1124744"/>
            <a:ext cx="8424936"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6" name="Content Placeholder 9"/>
          <p:cNvSpPr txBox="1">
            <a:spLocks/>
          </p:cNvSpPr>
          <p:nvPr/>
        </p:nvSpPr>
        <p:spPr>
          <a:xfrm>
            <a:off x="611559" y="4581128"/>
            <a:ext cx="7920880" cy="165618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600"/>
              </a:spcBef>
            </a:pPr>
            <a:r>
              <a:rPr lang="en-GB" sz="1400" b="1" dirty="0"/>
              <a:t>Cocaine: 30% </a:t>
            </a:r>
            <a:r>
              <a:rPr lang="en-GB" sz="1400" dirty="0"/>
              <a:t>(403) of drug deaths in 2021 (2020: 459 deaths, 34%).</a:t>
            </a:r>
          </a:p>
          <a:p>
            <a:pPr>
              <a:lnSpc>
                <a:spcPct val="100000"/>
              </a:lnSpc>
              <a:spcBef>
                <a:spcPts val="600"/>
              </a:spcBef>
            </a:pPr>
            <a:r>
              <a:rPr lang="en-GB" sz="1400" b="1" dirty="0"/>
              <a:t>Gabapentin/pregabalin: 36%</a:t>
            </a:r>
            <a:r>
              <a:rPr lang="en-GB" sz="1400" dirty="0"/>
              <a:t> (473) of drug deaths in 2021 (2020: 502 deaths, 37%).</a:t>
            </a:r>
          </a:p>
          <a:p>
            <a:pPr>
              <a:lnSpc>
                <a:spcPct val="100000"/>
              </a:lnSpc>
              <a:spcBef>
                <a:spcPts val="600"/>
              </a:spcBef>
            </a:pPr>
            <a:r>
              <a:rPr lang="en-GB" sz="1400" dirty="0"/>
              <a:t>Number of deaths where alcohol implicated (in addition to a controlled drug) has remained fairly stable but the proportion has reduced (2021: 155 deaths, 12%; 2020: 173 deaths, 13%).</a:t>
            </a:r>
          </a:p>
          <a:p>
            <a:pPr>
              <a:lnSpc>
                <a:spcPct val="100000"/>
              </a:lnSpc>
              <a:spcBef>
                <a:spcPts val="600"/>
              </a:spcBef>
            </a:pPr>
            <a:r>
              <a:rPr lang="en-GB" sz="1400" dirty="0"/>
              <a:t>Fewer deaths where ecstasy type drugs implicated (2021: 20 deaths, 2020: 40).  </a:t>
            </a:r>
          </a:p>
          <a:p>
            <a:pPr>
              <a:lnSpc>
                <a:spcPct val="100000"/>
              </a:lnSpc>
              <a:spcBef>
                <a:spcPts val="600"/>
              </a:spcBef>
            </a:pPr>
            <a:endParaRPr lang="en-GB" sz="1000" dirty="0"/>
          </a:p>
          <a:p>
            <a:pPr>
              <a:lnSpc>
                <a:spcPct val="100000"/>
              </a:lnSpc>
              <a:spcBef>
                <a:spcPts val="600"/>
              </a:spcBef>
            </a:pPr>
            <a:endParaRPr lang="en-GB" sz="1000" dirty="0"/>
          </a:p>
        </p:txBody>
      </p:sp>
      <p:pic>
        <p:nvPicPr>
          <p:cNvPr id="5" name="Picture 4"/>
          <p:cNvPicPr>
            <a:picLocks noChangeAspect="1"/>
          </p:cNvPicPr>
          <p:nvPr/>
        </p:nvPicPr>
        <p:blipFill>
          <a:blip r:embed="rId3"/>
          <a:stretch>
            <a:fillRect/>
          </a:stretch>
        </p:blipFill>
        <p:spPr>
          <a:xfrm>
            <a:off x="1961862" y="1268761"/>
            <a:ext cx="5184576" cy="2945324"/>
          </a:xfrm>
          <a:prstGeom prst="rect">
            <a:avLst/>
          </a:prstGeom>
        </p:spPr>
      </p:pic>
    </p:spTree>
    <p:extLst>
      <p:ext uri="{BB962C8B-B14F-4D97-AF65-F5344CB8AC3E}">
        <p14:creationId xmlns:p14="http://schemas.microsoft.com/office/powerpoint/2010/main" val="38907122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634082"/>
          </a:xfrm>
        </p:spPr>
        <p:txBody>
          <a:bodyPr/>
          <a:lstStyle/>
          <a:p>
            <a:pPr algn="l"/>
            <a:r>
              <a:rPr lang="en-GB" sz="2400" dirty="0"/>
              <a:t>UK comparisons, suspected drug deaths and COVID-19</a:t>
            </a:r>
          </a:p>
        </p:txBody>
      </p:sp>
      <p:cxnSp>
        <p:nvCxnSpPr>
          <p:cNvPr id="8" name="Straight Connector 7"/>
          <p:cNvCxnSpPr/>
          <p:nvPr/>
        </p:nvCxnSpPr>
        <p:spPr>
          <a:xfrm>
            <a:off x="395536" y="980728"/>
            <a:ext cx="8424936"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4450813" y="3244334"/>
            <a:ext cx="242374" cy="369332"/>
          </a:xfrm>
          <a:prstGeom prst="rect">
            <a:avLst/>
          </a:prstGeom>
        </p:spPr>
        <p:txBody>
          <a:bodyPr wrap="none">
            <a:spAutoFit/>
          </a:bodyPr>
          <a:lstStyle/>
          <a:p>
            <a:r>
              <a:rPr lang="en-GB" dirty="0">
                <a:solidFill>
                  <a:srgbClr val="000000"/>
                </a:solidFill>
                <a:latin typeface="Times New Roman" panose="02020603050405020304" pitchFamily="18" charset="0"/>
              </a:rPr>
              <a:t> </a:t>
            </a:r>
            <a:endParaRPr lang="en-GB" dirty="0"/>
          </a:p>
        </p:txBody>
      </p:sp>
      <p:sp>
        <p:nvSpPr>
          <p:cNvPr id="6" name="TextBox 5"/>
          <p:cNvSpPr txBox="1"/>
          <p:nvPr/>
        </p:nvSpPr>
        <p:spPr>
          <a:xfrm>
            <a:off x="803111" y="1582342"/>
            <a:ext cx="3480857" cy="1754326"/>
          </a:xfrm>
          <a:prstGeom prst="rect">
            <a:avLst/>
          </a:prstGeom>
          <a:noFill/>
        </p:spPr>
        <p:txBody>
          <a:bodyPr wrap="square" lIns="91440" tIns="45720" rIns="91440" bIns="45720" rtlCol="0" anchor="t">
            <a:spAutoFit/>
          </a:bodyPr>
          <a:lstStyle/>
          <a:p>
            <a:r>
              <a:rPr lang="en-GB" sz="1200" b="1" dirty="0"/>
              <a:t>UK Comparisons</a:t>
            </a:r>
          </a:p>
          <a:p>
            <a:endParaRPr lang="en-GB" sz="1200" b="1" dirty="0"/>
          </a:p>
          <a:p>
            <a:pPr marL="171450" indent="-171450">
              <a:buFont typeface="Arial" panose="020B0604020202020204" pitchFamily="34" charset="0"/>
              <a:buChar char="•"/>
            </a:pPr>
            <a:r>
              <a:rPr lang="en-GB" sz="1200" dirty="0">
                <a:latin typeface="Arial"/>
                <a:cs typeface="Arial"/>
              </a:rPr>
              <a:t>Scotland's drug misuse death rate in 2020 was 3.7 times the rate for the UK as a whole.</a:t>
            </a:r>
          </a:p>
          <a:p>
            <a:pPr marL="171450" indent="-171450">
              <a:buFont typeface="Arial" panose="020B0604020202020204" pitchFamily="34" charset="0"/>
              <a:buChar char="•"/>
            </a:pPr>
            <a:r>
              <a:rPr lang="en-GB" sz="1200" dirty="0">
                <a:latin typeface="Arial"/>
                <a:cs typeface="Arial"/>
              </a:rPr>
              <a:t>An updated UK comparisons analysis will </a:t>
            </a:r>
            <a:r>
              <a:rPr lang="en-GB" sz="1200" dirty="0">
                <a:cs typeface="Arial"/>
              </a:rPr>
              <a:t>be prepared following the </a:t>
            </a:r>
            <a:r>
              <a:rPr lang="en-GB" sz="1200" dirty="0">
                <a:latin typeface="Arial"/>
                <a:cs typeface="Arial"/>
              </a:rPr>
              <a:t>Office for National Statistics publication of the 2021 drug death figures for England &amp; Wales in August 2022.</a:t>
            </a:r>
          </a:p>
          <a:p>
            <a:endParaRPr lang="en-GB" sz="1200" dirty="0"/>
          </a:p>
        </p:txBody>
      </p:sp>
      <p:sp>
        <p:nvSpPr>
          <p:cNvPr id="10" name="Snip Single Corner Rectangle 9"/>
          <p:cNvSpPr/>
          <p:nvPr/>
        </p:nvSpPr>
        <p:spPr>
          <a:xfrm>
            <a:off x="683568" y="1423172"/>
            <a:ext cx="3767245" cy="2044259"/>
          </a:xfrm>
          <a:prstGeom prst="snip1Rect">
            <a:avLst/>
          </a:prstGeom>
          <a:noFill/>
          <a:ln w="12700">
            <a:solidFill>
              <a:srgbClr val="1243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Snip Single Corner Rectangle 12"/>
          <p:cNvSpPr/>
          <p:nvPr/>
        </p:nvSpPr>
        <p:spPr>
          <a:xfrm>
            <a:off x="4613444" y="1423172"/>
            <a:ext cx="3767245" cy="4247688"/>
          </a:xfrm>
          <a:prstGeom prst="snip1Rect">
            <a:avLst/>
          </a:prstGeom>
          <a:noFill/>
          <a:ln w="12700">
            <a:solidFill>
              <a:srgbClr val="1243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p:cNvSpPr txBox="1"/>
          <p:nvPr/>
        </p:nvSpPr>
        <p:spPr>
          <a:xfrm>
            <a:off x="803111" y="3785771"/>
            <a:ext cx="3480857" cy="1754326"/>
          </a:xfrm>
          <a:prstGeom prst="rect">
            <a:avLst/>
          </a:prstGeom>
          <a:noFill/>
        </p:spPr>
        <p:txBody>
          <a:bodyPr wrap="square" lIns="91440" tIns="45720" rIns="91440" bIns="45720" rtlCol="0" anchor="t">
            <a:spAutoFit/>
          </a:bodyPr>
          <a:lstStyle/>
          <a:p>
            <a:r>
              <a:rPr lang="en-GB" sz="1200" b="1" dirty="0"/>
              <a:t>Drug deaths and COVID-19</a:t>
            </a:r>
          </a:p>
          <a:p>
            <a:endParaRPr lang="en-GB" sz="1200" b="1" dirty="0"/>
          </a:p>
          <a:p>
            <a:pPr marL="171450" indent="-171450">
              <a:buFont typeface="Arial" panose="020B0604020202020204" pitchFamily="34" charset="0"/>
              <a:buChar char="•"/>
            </a:pPr>
            <a:r>
              <a:rPr lang="en-GB" sz="1200" dirty="0">
                <a:latin typeface="Arial"/>
                <a:cs typeface="Arial"/>
              </a:rPr>
              <a:t>In 2021, there were no drug misuse deaths which had COVID-19 mentioned on the death certificate.  </a:t>
            </a:r>
          </a:p>
          <a:p>
            <a:pPr marL="171450" indent="-171450">
              <a:buFont typeface="Arial" panose="020B0604020202020204" pitchFamily="34" charset="0"/>
              <a:buChar char="•"/>
            </a:pPr>
            <a:r>
              <a:rPr lang="en-GB" sz="1200" dirty="0">
                <a:latin typeface="Arial"/>
                <a:cs typeface="Arial"/>
              </a:rPr>
              <a:t>There were 2 drug poisoning deaths where COVID-19 was mentioned as a contributory factor on the death certificate. </a:t>
            </a:r>
            <a:endParaRPr lang="en-GB" sz="1200" dirty="0">
              <a:cs typeface="Arial"/>
            </a:endParaRPr>
          </a:p>
          <a:p>
            <a:endParaRPr lang="en-GB" sz="1200" dirty="0"/>
          </a:p>
        </p:txBody>
      </p:sp>
      <p:sp>
        <p:nvSpPr>
          <p:cNvPr id="15" name="Snip Single Corner Rectangle 14"/>
          <p:cNvSpPr/>
          <p:nvPr/>
        </p:nvSpPr>
        <p:spPr>
          <a:xfrm>
            <a:off x="683568" y="3626601"/>
            <a:ext cx="3767245" cy="2044259"/>
          </a:xfrm>
          <a:prstGeom prst="snip1Rect">
            <a:avLst/>
          </a:prstGeom>
          <a:noFill/>
          <a:ln w="12700">
            <a:solidFill>
              <a:srgbClr val="1243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p:cNvSpPr txBox="1"/>
          <p:nvPr/>
        </p:nvSpPr>
        <p:spPr>
          <a:xfrm>
            <a:off x="4722569" y="1582342"/>
            <a:ext cx="3480857" cy="3970318"/>
          </a:xfrm>
          <a:prstGeom prst="rect">
            <a:avLst/>
          </a:prstGeom>
          <a:noFill/>
        </p:spPr>
        <p:txBody>
          <a:bodyPr wrap="square" lIns="91440" tIns="45720" rIns="91440" bIns="45720" rtlCol="0" anchor="t">
            <a:spAutoFit/>
          </a:bodyPr>
          <a:lstStyle/>
          <a:p>
            <a:r>
              <a:rPr lang="en-GB" sz="1200" b="1" dirty="0"/>
              <a:t>Suspected drug deaths (Police Scotland)</a:t>
            </a:r>
          </a:p>
          <a:p>
            <a:endParaRPr lang="en-GB" sz="1200" b="1" dirty="0"/>
          </a:p>
          <a:p>
            <a:pPr marL="171450" indent="-171450">
              <a:buFont typeface="Arial" panose="020B0604020202020204" pitchFamily="34" charset="0"/>
              <a:buChar char="•"/>
            </a:pPr>
            <a:r>
              <a:rPr lang="en-GB" sz="1200" dirty="0">
                <a:latin typeface="Arial"/>
                <a:cs typeface="Arial"/>
              </a:rPr>
              <a:t>Suspected drug death data published quarterly by SG is management information based on operational data from Police Scotland - very different in nature to National Statistics. </a:t>
            </a:r>
          </a:p>
          <a:p>
            <a:pPr marL="171450" indent="-171450">
              <a:buFont typeface="Arial" panose="020B0604020202020204" pitchFamily="34" charset="0"/>
              <a:buChar char="•"/>
            </a:pPr>
            <a:r>
              <a:rPr lang="en-GB" sz="1200" dirty="0"/>
              <a:t>Historically (since 2018 when data became available), Police Scotland suspected drug deaths have correlated very closely with the NRS drug death statistics, with the rolling 12 month Police Scotland suspected drug death figures ranging between 3% and 6% above the NRS drug misuse death figures.</a:t>
            </a:r>
          </a:p>
          <a:p>
            <a:pPr marL="171450" indent="-171450">
              <a:buFont typeface="Arial" panose="020B0604020202020204" pitchFamily="34" charset="0"/>
              <a:buChar char="•"/>
            </a:pPr>
            <a:r>
              <a:rPr lang="en-GB" sz="1200" dirty="0">
                <a:latin typeface="Arial"/>
                <a:cs typeface="Arial"/>
              </a:rPr>
              <a:t>However, this relationship has not been borne out in 2021 - suspected drug deaths showed a 8% drop in 2021 vs 2020 whereas the NRS statistics show just a 1% drop.</a:t>
            </a:r>
          </a:p>
          <a:p>
            <a:pPr marL="171450" indent="-171450">
              <a:buFont typeface="Arial" panose="020B0604020202020204" pitchFamily="34" charset="0"/>
              <a:buChar char="•"/>
            </a:pPr>
            <a:r>
              <a:rPr lang="en-GB" sz="1200" dirty="0">
                <a:latin typeface="Arial"/>
                <a:cs typeface="Arial"/>
              </a:rPr>
              <a:t>Plan to reconvene the drug death data group with partner organisations (SG, NRS, Police Scotland and PHS) to investigate and review.</a:t>
            </a:r>
            <a:endParaRPr lang="en-GB" sz="1200" dirty="0"/>
          </a:p>
        </p:txBody>
      </p:sp>
    </p:spTree>
    <p:extLst>
      <p:ext uri="{BB962C8B-B14F-4D97-AF65-F5344CB8AC3E}">
        <p14:creationId xmlns:p14="http://schemas.microsoft.com/office/powerpoint/2010/main" val="40875141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634082"/>
          </a:xfrm>
        </p:spPr>
        <p:txBody>
          <a:bodyPr/>
          <a:lstStyle/>
          <a:p>
            <a:pPr algn="l"/>
            <a:r>
              <a:rPr lang="en-GB" sz="3200" dirty="0"/>
              <a:t>Drug misuse deaths in Scotland in 2021</a:t>
            </a:r>
          </a:p>
        </p:txBody>
      </p:sp>
      <p:cxnSp>
        <p:nvCxnSpPr>
          <p:cNvPr id="8" name="Straight Connector 7"/>
          <p:cNvCxnSpPr/>
          <p:nvPr/>
        </p:nvCxnSpPr>
        <p:spPr>
          <a:xfrm>
            <a:off x="395536" y="980728"/>
            <a:ext cx="8424936"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Snip Single Corner Rectangle 10"/>
          <p:cNvSpPr/>
          <p:nvPr/>
        </p:nvSpPr>
        <p:spPr>
          <a:xfrm>
            <a:off x="611560" y="2569966"/>
            <a:ext cx="2425711" cy="1025634"/>
          </a:xfrm>
          <a:prstGeom prst="snip1Rect">
            <a:avLst/>
          </a:prstGeom>
          <a:noFill/>
          <a:ln>
            <a:solidFill>
              <a:srgbClr val="1243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p:cNvGrpSpPr/>
          <p:nvPr/>
        </p:nvGrpSpPr>
        <p:grpSpPr>
          <a:xfrm>
            <a:off x="611560" y="1303476"/>
            <a:ext cx="2425711" cy="1025634"/>
            <a:chOff x="634120" y="2882590"/>
            <a:chExt cx="2425711" cy="1025634"/>
          </a:xfrm>
        </p:grpSpPr>
        <p:sp>
          <p:nvSpPr>
            <p:cNvPr id="14" name="Snip Single Corner Rectangle 13"/>
            <p:cNvSpPr/>
            <p:nvPr/>
          </p:nvSpPr>
          <p:spPr>
            <a:xfrm>
              <a:off x="634120" y="2882590"/>
              <a:ext cx="2425711" cy="1025634"/>
            </a:xfrm>
            <a:prstGeom prst="snip1Rect">
              <a:avLst/>
            </a:prstGeom>
            <a:noFill/>
            <a:ln>
              <a:solidFill>
                <a:srgbClr val="1243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Content Placeholder 9"/>
            <p:cNvSpPr txBox="1">
              <a:spLocks/>
            </p:cNvSpPr>
            <p:nvPr/>
          </p:nvSpPr>
          <p:spPr bwMode="auto">
            <a:xfrm>
              <a:off x="778136" y="3068960"/>
              <a:ext cx="2058095" cy="65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FontTx/>
                <a:buNone/>
              </a:pPr>
              <a:r>
                <a:rPr lang="en-GB" sz="1100" b="1" kern="0" dirty="0"/>
                <a:t>1,330</a:t>
              </a:r>
              <a:r>
                <a:rPr lang="en-GB" sz="1100" kern="0" dirty="0"/>
                <a:t> drug misuse deaths in 2021, down 1% (9 deaths). Second highest on record. </a:t>
              </a:r>
            </a:p>
          </p:txBody>
        </p:sp>
      </p:grpSp>
      <p:sp>
        <p:nvSpPr>
          <p:cNvPr id="17" name="Snip Single Corner Rectangle 16"/>
          <p:cNvSpPr/>
          <p:nvPr/>
        </p:nvSpPr>
        <p:spPr>
          <a:xfrm>
            <a:off x="611560" y="3765644"/>
            <a:ext cx="2425711" cy="1025634"/>
          </a:xfrm>
          <a:prstGeom prst="snip1Rect">
            <a:avLst/>
          </a:prstGeom>
          <a:noFill/>
          <a:ln>
            <a:solidFill>
              <a:srgbClr val="1243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Content Placeholder 9"/>
          <p:cNvSpPr txBox="1">
            <a:spLocks/>
          </p:cNvSpPr>
          <p:nvPr/>
        </p:nvSpPr>
        <p:spPr bwMode="auto">
          <a:xfrm>
            <a:off x="795367" y="2753833"/>
            <a:ext cx="2058095" cy="65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FontTx/>
              <a:buNone/>
            </a:pPr>
            <a:r>
              <a:rPr lang="en-GB" sz="1100" dirty="0"/>
              <a:t>2021 drug misuse age-standardised death rate </a:t>
            </a:r>
            <a:r>
              <a:rPr lang="en-GB" sz="1100" b="1" dirty="0"/>
              <a:t>25.0 per 100,000</a:t>
            </a:r>
            <a:r>
              <a:rPr lang="en-GB" sz="1100" dirty="0"/>
              <a:t> population.</a:t>
            </a:r>
            <a:endParaRPr lang="en-GB" sz="1100" kern="0" dirty="0"/>
          </a:p>
        </p:txBody>
      </p:sp>
      <p:sp>
        <p:nvSpPr>
          <p:cNvPr id="28" name="Content Placeholder 9"/>
          <p:cNvSpPr txBox="1">
            <a:spLocks/>
          </p:cNvSpPr>
          <p:nvPr/>
        </p:nvSpPr>
        <p:spPr>
          <a:xfrm>
            <a:off x="765440" y="3904916"/>
            <a:ext cx="2048231" cy="38517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GB" sz="1100" b="1" dirty="0"/>
              <a:t>Males 2.4 times more likely than females </a:t>
            </a:r>
            <a:r>
              <a:rPr lang="en-GB" sz="1100" dirty="0"/>
              <a:t>to have a drug misuse death. </a:t>
            </a:r>
            <a:r>
              <a:rPr lang="en-GB" sz="1100" b="1" dirty="0"/>
              <a:t>Deaths amongst women are rising</a:t>
            </a:r>
            <a:r>
              <a:rPr lang="en-GB" sz="1100" dirty="0"/>
              <a:t>.</a:t>
            </a:r>
            <a:endParaRPr lang="en-GB" sz="1100" i="1" dirty="0"/>
          </a:p>
        </p:txBody>
      </p:sp>
      <p:sp>
        <p:nvSpPr>
          <p:cNvPr id="29" name="Snip Single Corner Rectangle 28"/>
          <p:cNvSpPr/>
          <p:nvPr/>
        </p:nvSpPr>
        <p:spPr>
          <a:xfrm>
            <a:off x="611560" y="5008244"/>
            <a:ext cx="2425711" cy="1025634"/>
          </a:xfrm>
          <a:prstGeom prst="snip1Rect">
            <a:avLst/>
          </a:prstGeom>
          <a:noFill/>
          <a:ln>
            <a:solidFill>
              <a:srgbClr val="1243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Content Placeholder 9"/>
          <p:cNvSpPr txBox="1">
            <a:spLocks/>
          </p:cNvSpPr>
          <p:nvPr/>
        </p:nvSpPr>
        <p:spPr>
          <a:xfrm>
            <a:off x="765440" y="5140017"/>
            <a:ext cx="2048231" cy="385177"/>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GB" sz="1100" dirty="0"/>
              <a:t>In 2021, </a:t>
            </a:r>
            <a:r>
              <a:rPr lang="en-GB" sz="1100" b="1" dirty="0"/>
              <a:t>almost two thirds of drug misuse deaths (65%) were people between 35 and 54 </a:t>
            </a:r>
            <a:r>
              <a:rPr lang="en-GB" sz="1100" dirty="0"/>
              <a:t>years of age.</a:t>
            </a:r>
            <a:endParaRPr lang="en-GB" sz="1100" i="1" dirty="0"/>
          </a:p>
        </p:txBody>
      </p:sp>
      <p:sp>
        <p:nvSpPr>
          <p:cNvPr id="31" name="Snip Single Corner Rectangle 30"/>
          <p:cNvSpPr/>
          <p:nvPr/>
        </p:nvSpPr>
        <p:spPr>
          <a:xfrm>
            <a:off x="3271792" y="2569966"/>
            <a:ext cx="2425711" cy="1025634"/>
          </a:xfrm>
          <a:prstGeom prst="snip1Rect">
            <a:avLst/>
          </a:prstGeom>
          <a:noFill/>
          <a:ln>
            <a:solidFill>
              <a:srgbClr val="1243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2" name="Group 31"/>
          <p:cNvGrpSpPr/>
          <p:nvPr/>
        </p:nvGrpSpPr>
        <p:grpSpPr>
          <a:xfrm>
            <a:off x="3271792" y="1303476"/>
            <a:ext cx="2425711" cy="1025634"/>
            <a:chOff x="634120" y="2882590"/>
            <a:chExt cx="2425711" cy="1025634"/>
          </a:xfrm>
        </p:grpSpPr>
        <p:sp>
          <p:nvSpPr>
            <p:cNvPr id="33" name="Snip Single Corner Rectangle 32"/>
            <p:cNvSpPr/>
            <p:nvPr/>
          </p:nvSpPr>
          <p:spPr>
            <a:xfrm>
              <a:off x="634120" y="2882590"/>
              <a:ext cx="2425711" cy="1025634"/>
            </a:xfrm>
            <a:prstGeom prst="snip1Rect">
              <a:avLst/>
            </a:prstGeom>
            <a:noFill/>
            <a:ln>
              <a:solidFill>
                <a:srgbClr val="1243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Content Placeholder 9"/>
            <p:cNvSpPr txBox="1">
              <a:spLocks/>
            </p:cNvSpPr>
            <p:nvPr/>
          </p:nvSpPr>
          <p:spPr bwMode="auto">
            <a:xfrm>
              <a:off x="778136" y="2982062"/>
              <a:ext cx="2058095" cy="65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FontTx/>
                <a:buNone/>
              </a:pPr>
              <a:r>
                <a:rPr lang="en-GB" sz="1100" dirty="0"/>
                <a:t>People in the </a:t>
              </a:r>
              <a:r>
                <a:rPr lang="en-GB" sz="1100" b="1" dirty="0"/>
                <a:t>most deprived areas were over 15 times as likely to die </a:t>
              </a:r>
              <a:r>
                <a:rPr lang="en-GB" sz="1100" dirty="0"/>
                <a:t>from drug misuse as those in the least deprived areas.</a:t>
              </a:r>
              <a:endParaRPr lang="en-GB" sz="1100" kern="0" dirty="0"/>
            </a:p>
          </p:txBody>
        </p:sp>
      </p:grpSp>
      <p:sp>
        <p:nvSpPr>
          <p:cNvPr id="35" name="Snip Single Corner Rectangle 34"/>
          <p:cNvSpPr/>
          <p:nvPr/>
        </p:nvSpPr>
        <p:spPr>
          <a:xfrm>
            <a:off x="3271792" y="3765644"/>
            <a:ext cx="2425711" cy="1025634"/>
          </a:xfrm>
          <a:prstGeom prst="snip1Rect">
            <a:avLst/>
          </a:prstGeom>
          <a:noFill/>
          <a:ln>
            <a:solidFill>
              <a:srgbClr val="1243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Content Placeholder 9"/>
          <p:cNvSpPr txBox="1">
            <a:spLocks/>
          </p:cNvSpPr>
          <p:nvPr/>
        </p:nvSpPr>
        <p:spPr bwMode="auto">
          <a:xfrm>
            <a:off x="3414170" y="2636912"/>
            <a:ext cx="2058095" cy="65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FontTx/>
              <a:buNone/>
            </a:pPr>
            <a:r>
              <a:rPr lang="en-GB" sz="1100" dirty="0"/>
              <a:t>Most drug misuse deaths are of people who took more than one drug.</a:t>
            </a:r>
            <a:r>
              <a:rPr lang="en-GB" sz="1100" b="1" dirty="0"/>
              <a:t> More than one drug </a:t>
            </a:r>
            <a:r>
              <a:rPr lang="en-GB" sz="1100" dirty="0"/>
              <a:t>found to be present in the body in </a:t>
            </a:r>
            <a:r>
              <a:rPr lang="en-GB" sz="1100" b="1" dirty="0"/>
              <a:t>93% </a:t>
            </a:r>
            <a:r>
              <a:rPr lang="en-GB" sz="1100" dirty="0"/>
              <a:t>of deaths. </a:t>
            </a:r>
            <a:endParaRPr lang="en-GB" sz="1100" kern="0" dirty="0"/>
          </a:p>
        </p:txBody>
      </p:sp>
      <p:sp>
        <p:nvSpPr>
          <p:cNvPr id="37" name="Content Placeholder 9"/>
          <p:cNvSpPr txBox="1">
            <a:spLocks/>
          </p:cNvSpPr>
          <p:nvPr/>
        </p:nvSpPr>
        <p:spPr>
          <a:xfrm>
            <a:off x="3425672" y="3904916"/>
            <a:ext cx="2048231" cy="38517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GB" sz="1100" b="1" dirty="0"/>
              <a:t>Opiates/opioids were implicated in 84% </a:t>
            </a:r>
            <a:r>
              <a:rPr lang="en-GB" sz="1100" dirty="0"/>
              <a:t>of deaths. Methadone was the most commonly implicated opiate/opioid.</a:t>
            </a:r>
            <a:endParaRPr lang="en-GB" sz="1100" i="1" dirty="0"/>
          </a:p>
        </p:txBody>
      </p:sp>
      <p:sp>
        <p:nvSpPr>
          <p:cNvPr id="38" name="Snip Single Corner Rectangle 37"/>
          <p:cNvSpPr/>
          <p:nvPr/>
        </p:nvSpPr>
        <p:spPr>
          <a:xfrm>
            <a:off x="3271792" y="5008244"/>
            <a:ext cx="2425711" cy="1025634"/>
          </a:xfrm>
          <a:prstGeom prst="snip1Rect">
            <a:avLst/>
          </a:prstGeom>
          <a:noFill/>
          <a:ln>
            <a:solidFill>
              <a:srgbClr val="1243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Content Placeholder 9"/>
          <p:cNvSpPr txBox="1">
            <a:spLocks/>
          </p:cNvSpPr>
          <p:nvPr/>
        </p:nvSpPr>
        <p:spPr>
          <a:xfrm>
            <a:off x="3425672" y="5140017"/>
            <a:ext cx="2048231" cy="38517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GB" sz="1100" b="1" dirty="0"/>
              <a:t>Benzos</a:t>
            </a:r>
            <a:r>
              <a:rPr lang="en-GB" sz="1100" dirty="0"/>
              <a:t> were implicated in </a:t>
            </a:r>
            <a:r>
              <a:rPr lang="en-GB" sz="1100" b="1" dirty="0"/>
              <a:t>7 out of every 10 </a:t>
            </a:r>
            <a:r>
              <a:rPr lang="en-GB" sz="1100" dirty="0"/>
              <a:t>drug misuse deaths. </a:t>
            </a:r>
            <a:r>
              <a:rPr lang="en-GB" sz="1100" b="1" dirty="0"/>
              <a:t>Cocaine</a:t>
            </a:r>
            <a:r>
              <a:rPr lang="en-GB" sz="1100" dirty="0"/>
              <a:t> was implicated in </a:t>
            </a:r>
            <a:r>
              <a:rPr lang="en-GB" sz="1100" b="1" dirty="0"/>
              <a:t>1 in 3</a:t>
            </a:r>
            <a:r>
              <a:rPr lang="en-GB" sz="1100" dirty="0"/>
              <a:t> drug misuse deaths.</a:t>
            </a:r>
          </a:p>
        </p:txBody>
      </p:sp>
      <p:sp>
        <p:nvSpPr>
          <p:cNvPr id="40" name="Snip Single Corner Rectangle 39"/>
          <p:cNvSpPr/>
          <p:nvPr/>
        </p:nvSpPr>
        <p:spPr>
          <a:xfrm>
            <a:off x="5917889" y="2535779"/>
            <a:ext cx="2425711" cy="1025634"/>
          </a:xfrm>
          <a:prstGeom prst="snip1Rect">
            <a:avLst/>
          </a:prstGeom>
          <a:noFill/>
          <a:ln>
            <a:solidFill>
              <a:srgbClr val="1243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41" name="Group 40"/>
          <p:cNvGrpSpPr/>
          <p:nvPr/>
        </p:nvGrpSpPr>
        <p:grpSpPr>
          <a:xfrm>
            <a:off x="5917889" y="1269289"/>
            <a:ext cx="2425711" cy="1025634"/>
            <a:chOff x="634120" y="2882590"/>
            <a:chExt cx="2425711" cy="1025634"/>
          </a:xfrm>
        </p:grpSpPr>
        <p:sp>
          <p:nvSpPr>
            <p:cNvPr id="42" name="Snip Single Corner Rectangle 41"/>
            <p:cNvSpPr/>
            <p:nvPr/>
          </p:nvSpPr>
          <p:spPr>
            <a:xfrm>
              <a:off x="634120" y="2882590"/>
              <a:ext cx="2425711" cy="1025634"/>
            </a:xfrm>
            <a:prstGeom prst="snip1Rect">
              <a:avLst/>
            </a:prstGeom>
            <a:noFill/>
            <a:ln>
              <a:solidFill>
                <a:srgbClr val="1243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Content Placeholder 9"/>
            <p:cNvSpPr txBox="1">
              <a:spLocks/>
            </p:cNvSpPr>
            <p:nvPr/>
          </p:nvSpPr>
          <p:spPr bwMode="auto">
            <a:xfrm>
              <a:off x="788000" y="3078207"/>
              <a:ext cx="2058095" cy="65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FontTx/>
                <a:buNone/>
              </a:pPr>
              <a:r>
                <a:rPr lang="en-GB" sz="1100" b="1" dirty="0"/>
                <a:t>1 in 3 </a:t>
              </a:r>
              <a:r>
                <a:rPr lang="en-GB" sz="1100" dirty="0"/>
                <a:t>drug misuse deaths in 2021 were in NHS</a:t>
              </a:r>
              <a:r>
                <a:rPr lang="en-GB" sz="1100" b="1" dirty="0"/>
                <a:t> Greater Glasgow &amp; Clyde.</a:t>
              </a:r>
              <a:endParaRPr lang="en-GB" sz="1100" b="1" kern="0" dirty="0"/>
            </a:p>
          </p:txBody>
        </p:sp>
      </p:grpSp>
      <p:sp>
        <p:nvSpPr>
          <p:cNvPr id="44" name="Snip Single Corner Rectangle 43"/>
          <p:cNvSpPr/>
          <p:nvPr/>
        </p:nvSpPr>
        <p:spPr>
          <a:xfrm>
            <a:off x="5917889" y="3731457"/>
            <a:ext cx="2425711" cy="1025634"/>
          </a:xfrm>
          <a:prstGeom prst="snip1Rect">
            <a:avLst/>
          </a:prstGeom>
          <a:noFill/>
          <a:ln>
            <a:solidFill>
              <a:srgbClr val="1243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Content Placeholder 9"/>
          <p:cNvSpPr txBox="1">
            <a:spLocks/>
          </p:cNvSpPr>
          <p:nvPr/>
        </p:nvSpPr>
        <p:spPr bwMode="auto">
          <a:xfrm>
            <a:off x="6060267" y="2602725"/>
            <a:ext cx="2184141" cy="65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None/>
            </a:pPr>
            <a:r>
              <a:rPr lang="en-GB" sz="1100" b="1" kern="0" dirty="0"/>
              <a:t>Dundee City had the highest average drug misuse death rate </a:t>
            </a:r>
            <a:r>
              <a:rPr lang="en-GB" sz="1100" kern="0" dirty="0"/>
              <a:t>in Scotland over 2017-2021 at </a:t>
            </a:r>
            <a:r>
              <a:rPr lang="en-GB" sz="1100" b="1" kern="0" dirty="0"/>
              <a:t>45.2 deaths per 100,000</a:t>
            </a:r>
          </a:p>
        </p:txBody>
      </p:sp>
      <p:sp>
        <p:nvSpPr>
          <p:cNvPr id="46" name="Content Placeholder 9"/>
          <p:cNvSpPr txBox="1">
            <a:spLocks/>
          </p:cNvSpPr>
          <p:nvPr/>
        </p:nvSpPr>
        <p:spPr>
          <a:xfrm>
            <a:off x="6071769" y="3870729"/>
            <a:ext cx="2048231" cy="38517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buNone/>
            </a:pPr>
            <a:r>
              <a:rPr lang="en-GB" sz="1100" b="1" dirty="0"/>
              <a:t>Average age </a:t>
            </a:r>
            <a:r>
              <a:rPr lang="en-GB" sz="1100" dirty="0"/>
              <a:t>of drug misuse deaths in 2021 was </a:t>
            </a:r>
            <a:r>
              <a:rPr lang="en-GB" sz="1100" b="1" dirty="0"/>
              <a:t>44 (2020: 43).</a:t>
            </a:r>
            <a:endParaRPr lang="en-GB" sz="1100" dirty="0"/>
          </a:p>
        </p:txBody>
      </p:sp>
    </p:spTree>
    <p:extLst>
      <p:ext uri="{BB962C8B-B14F-4D97-AF65-F5344CB8AC3E}">
        <p14:creationId xmlns:p14="http://schemas.microsoft.com/office/powerpoint/2010/main" val="1172311037"/>
      </p:ext>
    </p:extLst>
  </p:cSld>
  <p:clrMapOvr>
    <a:masterClrMapping/>
  </p:clrMapOvr>
  <p:extLst mod="1">
    <p:ext uri="{6950BFC3-D8DA-4A85-94F7-54DA5524770B}">
      <p188:commentRel xmlns:p188="http://schemas.microsoft.com/office/powerpoint/2018/8/main" xmlns="" r:id="rId2"/>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525963"/>
          </a:xfrm>
        </p:spPr>
        <p:txBody>
          <a:bodyPr/>
          <a:lstStyle/>
          <a:p>
            <a:r>
              <a:rPr lang="en-GB" sz="1800" dirty="0"/>
              <a:t>Terminology</a:t>
            </a:r>
          </a:p>
          <a:p>
            <a:r>
              <a:rPr lang="en-GB" sz="1800" dirty="0"/>
              <a:t>Headlines</a:t>
            </a:r>
          </a:p>
          <a:p>
            <a:r>
              <a:rPr lang="en-GB" sz="1800" dirty="0"/>
              <a:t>Demographics</a:t>
            </a:r>
          </a:p>
          <a:p>
            <a:r>
              <a:rPr lang="en-GB" sz="1800" dirty="0"/>
              <a:t>Deprivation</a:t>
            </a:r>
          </a:p>
          <a:p>
            <a:r>
              <a:rPr lang="en-GB" sz="1800" dirty="0"/>
              <a:t>Geography</a:t>
            </a:r>
          </a:p>
          <a:p>
            <a:r>
              <a:rPr lang="en-GB" sz="1800" dirty="0"/>
              <a:t>Substances</a:t>
            </a:r>
          </a:p>
          <a:p>
            <a:endParaRPr lang="en-GB" sz="1800" dirty="0"/>
          </a:p>
          <a:p>
            <a:endParaRPr lang="en-GB" sz="1800" dirty="0"/>
          </a:p>
        </p:txBody>
      </p:sp>
      <p:sp>
        <p:nvSpPr>
          <p:cNvPr id="4" name="Title 3"/>
          <p:cNvSpPr>
            <a:spLocks noGrp="1"/>
          </p:cNvSpPr>
          <p:nvPr>
            <p:ph type="title"/>
          </p:nvPr>
        </p:nvSpPr>
        <p:spPr>
          <a:xfrm>
            <a:off x="457200" y="274638"/>
            <a:ext cx="8229600" cy="634082"/>
          </a:xfrm>
        </p:spPr>
        <p:txBody>
          <a:bodyPr/>
          <a:lstStyle/>
          <a:p>
            <a:pPr algn="l"/>
            <a:r>
              <a:rPr lang="en-GB" sz="3600" dirty="0"/>
              <a:t>Contents</a:t>
            </a:r>
          </a:p>
        </p:txBody>
      </p:sp>
      <p:cxnSp>
        <p:nvCxnSpPr>
          <p:cNvPr id="8" name="Straight Connector 7"/>
          <p:cNvCxnSpPr/>
          <p:nvPr/>
        </p:nvCxnSpPr>
        <p:spPr>
          <a:xfrm>
            <a:off x="395536" y="980728"/>
            <a:ext cx="8424936"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2347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525963"/>
          </a:xfrm>
        </p:spPr>
        <p:txBody>
          <a:bodyPr/>
          <a:lstStyle/>
          <a:p>
            <a:pPr>
              <a:spcBef>
                <a:spcPts val="600"/>
              </a:spcBef>
              <a:spcAft>
                <a:spcPts val="600"/>
              </a:spcAft>
            </a:pPr>
            <a:r>
              <a:rPr lang="en-GB" sz="2000" dirty="0"/>
              <a:t>Previous editions of this report referred to the headline figure as </a:t>
            </a:r>
            <a:r>
              <a:rPr lang="en-GB" sz="2000" u="sng" dirty="0"/>
              <a:t>‘drug-related </a:t>
            </a:r>
            <a:r>
              <a:rPr lang="en-GB" sz="2000" u="sng"/>
              <a:t>deaths’</a:t>
            </a:r>
            <a:r>
              <a:rPr lang="en-GB" sz="2000"/>
              <a:t>.  </a:t>
            </a:r>
            <a:endParaRPr lang="en-GB" sz="2000" dirty="0"/>
          </a:p>
          <a:p>
            <a:pPr>
              <a:spcBef>
                <a:spcPts val="600"/>
              </a:spcBef>
              <a:spcAft>
                <a:spcPts val="600"/>
              </a:spcAft>
            </a:pPr>
            <a:r>
              <a:rPr lang="en-GB" sz="2000" dirty="0"/>
              <a:t>Change </a:t>
            </a:r>
            <a:r>
              <a:rPr lang="en-GB" sz="2000"/>
              <a:t>in terminology </a:t>
            </a:r>
            <a:r>
              <a:rPr lang="en-GB" sz="2000">
                <a:ea typeface="+mn-lt"/>
                <a:cs typeface="+mn-lt"/>
              </a:rPr>
              <a:t>–</a:t>
            </a:r>
            <a:r>
              <a:rPr lang="en-GB" sz="2000"/>
              <a:t> now </a:t>
            </a:r>
            <a:r>
              <a:rPr lang="en-GB" sz="2000" dirty="0"/>
              <a:t>using the term </a:t>
            </a:r>
            <a:r>
              <a:rPr lang="en-GB" sz="2000" u="sng" dirty="0"/>
              <a:t>‘drug-misuse </a:t>
            </a:r>
            <a:r>
              <a:rPr lang="en-GB" sz="2000" u="sng"/>
              <a:t>deaths’</a:t>
            </a:r>
            <a:r>
              <a:rPr lang="en-GB" sz="2000"/>
              <a:t>. </a:t>
            </a:r>
            <a:endParaRPr lang="en-GB" sz="2000" dirty="0"/>
          </a:p>
          <a:p>
            <a:pPr>
              <a:spcBef>
                <a:spcPts val="600"/>
              </a:spcBef>
              <a:spcAft>
                <a:spcPts val="600"/>
              </a:spcAft>
            </a:pPr>
            <a:r>
              <a:rPr lang="en-GB" sz="2000" dirty="0"/>
              <a:t>Brings Scotland’s terminology in line with that used in other parts of the UK. </a:t>
            </a:r>
          </a:p>
          <a:p>
            <a:pPr>
              <a:spcBef>
                <a:spcPts val="600"/>
              </a:spcBef>
              <a:spcAft>
                <a:spcPts val="600"/>
              </a:spcAft>
            </a:pPr>
            <a:r>
              <a:rPr lang="en-GB" sz="2000" dirty="0"/>
              <a:t>The definition has not changed – same definition that’s been used </a:t>
            </a:r>
            <a:r>
              <a:rPr lang="en-GB" sz="2000"/>
              <a:t>since 2001 </a:t>
            </a:r>
            <a:r>
              <a:rPr lang="en-GB" sz="2000">
                <a:ea typeface="+mn-lt"/>
                <a:cs typeface="+mn-lt"/>
              </a:rPr>
              <a:t>–</a:t>
            </a:r>
            <a:r>
              <a:rPr lang="en-GB" sz="2000"/>
              <a:t> figures </a:t>
            </a:r>
            <a:r>
              <a:rPr lang="en-GB" sz="2000" dirty="0"/>
              <a:t>are consistent with earlier </a:t>
            </a:r>
            <a:r>
              <a:rPr lang="en-GB" sz="2000"/>
              <a:t>years.  </a:t>
            </a:r>
            <a:endParaRPr lang="en-GB" sz="2000">
              <a:cs typeface="Arial"/>
            </a:endParaRPr>
          </a:p>
          <a:p>
            <a:pPr>
              <a:spcBef>
                <a:spcPts val="600"/>
              </a:spcBef>
              <a:spcAft>
                <a:spcPts val="600"/>
              </a:spcAft>
            </a:pPr>
            <a:r>
              <a:rPr lang="en-GB" sz="2000" dirty="0"/>
              <a:t>NRS identify deaths which should be counted as drug misuse from death registration records. Additional information from COPFS, forensic pathologists and medical experts at PHS.</a:t>
            </a:r>
          </a:p>
        </p:txBody>
      </p:sp>
      <p:sp>
        <p:nvSpPr>
          <p:cNvPr id="4" name="Title 3"/>
          <p:cNvSpPr>
            <a:spLocks noGrp="1"/>
          </p:cNvSpPr>
          <p:nvPr>
            <p:ph type="title"/>
          </p:nvPr>
        </p:nvSpPr>
        <p:spPr>
          <a:xfrm>
            <a:off x="457200" y="274638"/>
            <a:ext cx="8229600" cy="634082"/>
          </a:xfrm>
        </p:spPr>
        <p:txBody>
          <a:bodyPr/>
          <a:lstStyle/>
          <a:p>
            <a:pPr algn="l"/>
            <a:r>
              <a:rPr lang="en-GB" sz="3600" dirty="0"/>
              <a:t>A note on terminology</a:t>
            </a:r>
          </a:p>
        </p:txBody>
      </p:sp>
      <p:cxnSp>
        <p:nvCxnSpPr>
          <p:cNvPr id="8" name="Straight Connector 7"/>
          <p:cNvCxnSpPr/>
          <p:nvPr/>
        </p:nvCxnSpPr>
        <p:spPr>
          <a:xfrm>
            <a:off x="395536" y="980728"/>
            <a:ext cx="8424936"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2460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634082"/>
          </a:xfrm>
        </p:spPr>
        <p:txBody>
          <a:bodyPr/>
          <a:lstStyle/>
          <a:p>
            <a:pPr algn="l"/>
            <a:r>
              <a:rPr lang="en-GB" sz="2400" dirty="0"/>
              <a:t>Drug misuse deaths in Scotland remain very high</a:t>
            </a:r>
          </a:p>
        </p:txBody>
      </p:sp>
      <p:cxnSp>
        <p:nvCxnSpPr>
          <p:cNvPr id="8" name="Straight Connector 7"/>
          <p:cNvCxnSpPr/>
          <p:nvPr/>
        </p:nvCxnSpPr>
        <p:spPr>
          <a:xfrm>
            <a:off x="395536" y="980728"/>
            <a:ext cx="8424936"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3"/>
          <a:stretch>
            <a:fillRect/>
          </a:stretch>
        </p:blipFill>
        <p:spPr>
          <a:xfrm>
            <a:off x="2123728" y="1196752"/>
            <a:ext cx="4710048" cy="3240359"/>
          </a:xfrm>
          <a:prstGeom prst="rect">
            <a:avLst/>
          </a:prstGeom>
        </p:spPr>
      </p:pic>
      <p:sp>
        <p:nvSpPr>
          <p:cNvPr id="24" name="Content Placeholder 9"/>
          <p:cNvSpPr txBox="1">
            <a:spLocks/>
          </p:cNvSpPr>
          <p:nvPr/>
        </p:nvSpPr>
        <p:spPr bwMode="auto">
          <a:xfrm>
            <a:off x="642392" y="4653136"/>
            <a:ext cx="8178080" cy="1656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GB" sz="1400" b="1" kern="0" dirty="0"/>
              <a:t>1,330</a:t>
            </a:r>
            <a:r>
              <a:rPr lang="en-GB" sz="1400" kern="0" dirty="0"/>
              <a:t> drug misuse deaths in 2021. </a:t>
            </a:r>
          </a:p>
          <a:p>
            <a:r>
              <a:rPr lang="en-GB" sz="1400" b="1" kern="0" dirty="0"/>
              <a:t>Down 1%</a:t>
            </a:r>
            <a:r>
              <a:rPr lang="en-GB" sz="1400" kern="0" dirty="0"/>
              <a:t> (9 deaths) on 2020.</a:t>
            </a:r>
          </a:p>
          <a:p>
            <a:r>
              <a:rPr lang="en-GB" sz="1400" b="1" kern="0" dirty="0"/>
              <a:t>Second highest </a:t>
            </a:r>
            <a:r>
              <a:rPr lang="en-GB" sz="1400" kern="0" dirty="0"/>
              <a:t>figure on record but first fall in 7 years.</a:t>
            </a:r>
          </a:p>
          <a:p>
            <a:r>
              <a:rPr lang="en-GB" sz="1400" kern="0" dirty="0"/>
              <a:t>Over 12,000 drug misuse deaths since 2007. (Total 2007-2021: 12,009).</a:t>
            </a:r>
          </a:p>
          <a:p>
            <a:r>
              <a:rPr lang="en-GB" sz="1400" dirty="0"/>
              <a:t>General profile of drug misuse deaths broadly in line with previous years – but note females, poly drug use and regional detail.</a:t>
            </a:r>
            <a:endParaRPr lang="en-GB" sz="1400" kern="0" dirty="0"/>
          </a:p>
        </p:txBody>
      </p:sp>
    </p:spTree>
    <p:extLst>
      <p:ext uri="{BB962C8B-B14F-4D97-AF65-F5344CB8AC3E}">
        <p14:creationId xmlns:p14="http://schemas.microsoft.com/office/powerpoint/2010/main" val="1242776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nip Single Corner Rectangle 11"/>
          <p:cNvSpPr/>
          <p:nvPr/>
        </p:nvSpPr>
        <p:spPr>
          <a:xfrm>
            <a:off x="755576" y="1673885"/>
            <a:ext cx="2808312" cy="1025634"/>
          </a:xfrm>
          <a:prstGeom prst="snip1Rect">
            <a:avLst/>
          </a:prstGeom>
          <a:noFill/>
          <a:ln>
            <a:solidFill>
              <a:srgbClr val="1243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itle 3"/>
          <p:cNvSpPr>
            <a:spLocks noGrp="1"/>
          </p:cNvSpPr>
          <p:nvPr>
            <p:ph type="title"/>
          </p:nvPr>
        </p:nvSpPr>
        <p:spPr>
          <a:xfrm>
            <a:off x="457200" y="418654"/>
            <a:ext cx="8229600" cy="634082"/>
          </a:xfrm>
        </p:spPr>
        <p:txBody>
          <a:bodyPr/>
          <a:lstStyle/>
          <a:p>
            <a:pPr algn="l"/>
            <a:r>
              <a:rPr lang="en-GB" sz="2400" dirty="0"/>
              <a:t>Males were 2.4 times as likely to have a drug misuse death as females – but the gap is narrowing</a:t>
            </a:r>
          </a:p>
        </p:txBody>
      </p:sp>
      <p:cxnSp>
        <p:nvCxnSpPr>
          <p:cNvPr id="8" name="Straight Connector 7"/>
          <p:cNvCxnSpPr/>
          <p:nvPr/>
        </p:nvCxnSpPr>
        <p:spPr>
          <a:xfrm>
            <a:off x="395536" y="1196752"/>
            <a:ext cx="8424936"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3" name="Content Placeholder 9"/>
          <p:cNvSpPr>
            <a:spLocks noGrp="1"/>
          </p:cNvSpPr>
          <p:nvPr>
            <p:ph sz="half" idx="1"/>
          </p:nvPr>
        </p:nvSpPr>
        <p:spPr>
          <a:xfrm>
            <a:off x="1356292" y="1742315"/>
            <a:ext cx="1988239" cy="657900"/>
          </a:xfrm>
        </p:spPr>
        <p:txBody>
          <a:bodyPr>
            <a:noAutofit/>
          </a:bodyPr>
          <a:lstStyle/>
          <a:p>
            <a:pPr marL="0" indent="0">
              <a:buNone/>
            </a:pPr>
            <a:r>
              <a:rPr lang="en-GB" sz="1200" b="1" dirty="0"/>
              <a:t>Males </a:t>
            </a:r>
          </a:p>
          <a:p>
            <a:pPr marL="0" indent="0">
              <a:buNone/>
            </a:pPr>
            <a:r>
              <a:rPr lang="en-GB" sz="1200" dirty="0"/>
              <a:t>933 deaths in 2021 (70%)</a:t>
            </a:r>
          </a:p>
          <a:p>
            <a:pPr marL="0" indent="0">
              <a:buNone/>
            </a:pPr>
            <a:r>
              <a:rPr lang="en-GB" sz="1200" dirty="0"/>
              <a:t>Down 40 (4%) on 2020</a:t>
            </a:r>
          </a:p>
          <a:p>
            <a:pPr marL="0" indent="0">
              <a:buNone/>
            </a:pPr>
            <a:r>
              <a:rPr lang="en-GB" sz="1200" dirty="0"/>
              <a:t>Rate: 35.8 per 100,000</a:t>
            </a:r>
          </a:p>
        </p:txBody>
      </p:sp>
      <p:pic>
        <p:nvPicPr>
          <p:cNvPr id="14" name="Content Placeholder 1" descr="SVG &gt; symbol gentlemen stick figure - Free SVG Image ..."/>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2782" y="1742315"/>
            <a:ext cx="444387" cy="888774"/>
          </a:xfrm>
          <a:prstGeom prst="rect">
            <a:avLst/>
          </a:prstGeom>
        </p:spPr>
      </p:pic>
      <p:grpSp>
        <p:nvGrpSpPr>
          <p:cNvPr id="18" name="Group 17"/>
          <p:cNvGrpSpPr/>
          <p:nvPr/>
        </p:nvGrpSpPr>
        <p:grpSpPr>
          <a:xfrm>
            <a:off x="755576" y="2882590"/>
            <a:ext cx="2808312" cy="1025634"/>
            <a:chOff x="634120" y="2882590"/>
            <a:chExt cx="2425711" cy="1025634"/>
          </a:xfrm>
        </p:grpSpPr>
        <p:pic>
          <p:nvPicPr>
            <p:cNvPr id="15" name="Picture 14" descr="Public Domain Clip Art Image | AIGA women's toilet symbol ..."/>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9950" y="2977674"/>
              <a:ext cx="405763" cy="883529"/>
            </a:xfrm>
            <a:prstGeom prst="rect">
              <a:avLst/>
            </a:prstGeom>
          </p:spPr>
        </p:pic>
        <p:sp>
          <p:nvSpPr>
            <p:cNvPr id="19" name="Snip Single Corner Rectangle 18"/>
            <p:cNvSpPr/>
            <p:nvPr/>
          </p:nvSpPr>
          <p:spPr>
            <a:xfrm>
              <a:off x="634120" y="2882590"/>
              <a:ext cx="2425711" cy="1025634"/>
            </a:xfrm>
            <a:prstGeom prst="snip1Rect">
              <a:avLst/>
            </a:prstGeom>
            <a:noFill/>
            <a:ln>
              <a:solidFill>
                <a:srgbClr val="F46A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Content Placeholder 9"/>
            <p:cNvSpPr txBox="1">
              <a:spLocks/>
            </p:cNvSpPr>
            <p:nvPr/>
          </p:nvSpPr>
          <p:spPr bwMode="auto">
            <a:xfrm>
              <a:off x="1219240" y="2943411"/>
              <a:ext cx="1757064" cy="65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FontTx/>
                <a:buNone/>
              </a:pPr>
              <a:r>
                <a:rPr lang="en-GB" sz="1200" b="1" kern="0" dirty="0"/>
                <a:t>Females </a:t>
              </a:r>
            </a:p>
            <a:p>
              <a:pPr marL="0" indent="0">
                <a:buFontTx/>
                <a:buNone/>
              </a:pPr>
              <a:r>
                <a:rPr lang="en-GB" sz="1200" kern="0" dirty="0"/>
                <a:t>397 deaths in 2021 (30%)</a:t>
              </a:r>
            </a:p>
            <a:p>
              <a:pPr marL="0" indent="0">
                <a:buFontTx/>
                <a:buNone/>
              </a:pPr>
              <a:r>
                <a:rPr lang="en-GB" sz="1200" kern="0" dirty="0"/>
                <a:t>Up 31 (8%) on 2020</a:t>
              </a:r>
            </a:p>
            <a:p>
              <a:pPr marL="0" indent="0">
                <a:buFontTx/>
                <a:buNone/>
              </a:pPr>
              <a:r>
                <a:rPr lang="en-GB" sz="1200" kern="0" dirty="0"/>
                <a:t>Rate: 14.7 per 100,000</a:t>
              </a:r>
            </a:p>
          </p:txBody>
        </p:sp>
      </p:grpSp>
      <p:sp>
        <p:nvSpPr>
          <p:cNvPr id="23" name="Content Placeholder 2"/>
          <p:cNvSpPr txBox="1">
            <a:spLocks/>
          </p:cNvSpPr>
          <p:nvPr/>
        </p:nvSpPr>
        <p:spPr bwMode="auto">
          <a:xfrm>
            <a:off x="305434" y="4509120"/>
            <a:ext cx="8660335" cy="1765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lnSpc>
                <a:spcPct val="150000"/>
              </a:lnSpc>
              <a:spcBef>
                <a:spcPts val="0"/>
              </a:spcBef>
            </a:pPr>
            <a:r>
              <a:rPr lang="en-GB" sz="1400" dirty="0"/>
              <a:t>In 2021, after adjusting for age, males were 2.4 times as likely to have a drug misuse death as females.</a:t>
            </a:r>
          </a:p>
          <a:p>
            <a:pPr>
              <a:lnSpc>
                <a:spcPct val="150000"/>
              </a:lnSpc>
              <a:spcBef>
                <a:spcPts val="0"/>
              </a:spcBef>
            </a:pPr>
            <a:r>
              <a:rPr lang="en-GB" sz="1400" dirty="0"/>
              <a:t>But the gap is narrowing – drug deaths amongst females increasing.</a:t>
            </a:r>
          </a:p>
          <a:p>
            <a:pPr>
              <a:lnSpc>
                <a:spcPct val="150000"/>
              </a:lnSpc>
              <a:spcBef>
                <a:spcPts val="0"/>
              </a:spcBef>
            </a:pPr>
            <a:r>
              <a:rPr lang="en-GB" sz="1400" kern="0" dirty="0"/>
              <a:t>Substance profile and geography broadly similar for males and females.</a:t>
            </a:r>
          </a:p>
          <a:p>
            <a:pPr>
              <a:lnSpc>
                <a:spcPct val="150000"/>
              </a:lnSpc>
              <a:spcBef>
                <a:spcPts val="0"/>
              </a:spcBef>
            </a:pPr>
            <a:r>
              <a:rPr lang="en-GB" sz="1400" kern="0" dirty="0"/>
              <a:t>Average age is similar for males and females (43.2 and 44.6 respectively).</a:t>
            </a:r>
          </a:p>
        </p:txBody>
      </p:sp>
      <p:pic>
        <p:nvPicPr>
          <p:cNvPr id="6" name="Picture 5"/>
          <p:cNvPicPr>
            <a:picLocks noChangeAspect="1"/>
          </p:cNvPicPr>
          <p:nvPr/>
        </p:nvPicPr>
        <p:blipFill>
          <a:blip r:embed="rId5"/>
          <a:stretch>
            <a:fillRect/>
          </a:stretch>
        </p:blipFill>
        <p:spPr>
          <a:xfrm>
            <a:off x="4144595" y="1475739"/>
            <a:ext cx="4387351" cy="2628367"/>
          </a:xfrm>
          <a:prstGeom prst="rect">
            <a:avLst/>
          </a:prstGeom>
        </p:spPr>
      </p:pic>
    </p:spTree>
    <p:extLst>
      <p:ext uri="{BB962C8B-B14F-4D97-AF65-F5344CB8AC3E}">
        <p14:creationId xmlns:p14="http://schemas.microsoft.com/office/powerpoint/2010/main" val="2879047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46646"/>
            <a:ext cx="8229600" cy="634082"/>
          </a:xfrm>
        </p:spPr>
        <p:txBody>
          <a:bodyPr/>
          <a:lstStyle/>
          <a:p>
            <a:pPr algn="l"/>
            <a:r>
              <a:rPr lang="en-GB" sz="2800" dirty="0"/>
              <a:t>Almost two thirds (65%) of drug misuse deaths in 2021 were of people aged between 35 and 54</a:t>
            </a:r>
          </a:p>
        </p:txBody>
      </p:sp>
      <p:cxnSp>
        <p:nvCxnSpPr>
          <p:cNvPr id="8" name="Straight Connector 7"/>
          <p:cNvCxnSpPr/>
          <p:nvPr/>
        </p:nvCxnSpPr>
        <p:spPr>
          <a:xfrm>
            <a:off x="395536" y="1196752"/>
            <a:ext cx="8424936"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5" name="Snip Single Corner Rectangle 4"/>
          <p:cNvSpPr/>
          <p:nvPr/>
        </p:nvSpPr>
        <p:spPr>
          <a:xfrm>
            <a:off x="449778" y="1484784"/>
            <a:ext cx="2751112" cy="617485"/>
          </a:xfrm>
          <a:prstGeom prst="snip1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Content Placeholder 9"/>
          <p:cNvSpPr>
            <a:spLocks noGrp="1"/>
          </p:cNvSpPr>
          <p:nvPr>
            <p:ph sz="half" idx="1"/>
          </p:nvPr>
        </p:nvSpPr>
        <p:spPr>
          <a:xfrm>
            <a:off x="480570" y="1574853"/>
            <a:ext cx="2648312" cy="599424"/>
          </a:xfrm>
        </p:spPr>
        <p:txBody>
          <a:bodyPr>
            <a:noAutofit/>
          </a:bodyPr>
          <a:lstStyle/>
          <a:p>
            <a:pPr marL="0" indent="0">
              <a:spcBef>
                <a:spcPts val="0"/>
              </a:spcBef>
              <a:buNone/>
            </a:pPr>
            <a:r>
              <a:rPr lang="en-GB" sz="1200" dirty="0"/>
              <a:t>The </a:t>
            </a:r>
            <a:r>
              <a:rPr lang="en-GB" sz="1200" b="1" dirty="0"/>
              <a:t>average age </a:t>
            </a:r>
            <a:r>
              <a:rPr lang="en-GB" sz="1200" dirty="0"/>
              <a:t>of drug misuse deaths in 2021 was </a:t>
            </a:r>
            <a:r>
              <a:rPr lang="en-GB" sz="1200" b="1" dirty="0"/>
              <a:t>44 </a:t>
            </a:r>
            <a:r>
              <a:rPr lang="en-GB" sz="1200" dirty="0"/>
              <a:t>(2020: 43).</a:t>
            </a:r>
          </a:p>
        </p:txBody>
      </p:sp>
      <p:sp>
        <p:nvSpPr>
          <p:cNvPr id="11" name="Snip Single Corner Rectangle 10"/>
          <p:cNvSpPr/>
          <p:nvPr/>
        </p:nvSpPr>
        <p:spPr>
          <a:xfrm>
            <a:off x="449778" y="2239119"/>
            <a:ext cx="2736304" cy="1321222"/>
          </a:xfrm>
          <a:prstGeom prst="snip1Rect">
            <a:avLst/>
          </a:prstGeom>
          <a:noFill/>
          <a:ln w="12700">
            <a:solidFill>
              <a:srgbClr val="1243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Content Placeholder 9"/>
          <p:cNvSpPr txBox="1">
            <a:spLocks/>
          </p:cNvSpPr>
          <p:nvPr/>
        </p:nvSpPr>
        <p:spPr bwMode="auto">
          <a:xfrm>
            <a:off x="3621420" y="6351832"/>
            <a:ext cx="2304256" cy="506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FontTx/>
              <a:buNone/>
            </a:pPr>
            <a:r>
              <a:rPr lang="en-GB" sz="800" i="1" kern="0" dirty="0"/>
              <a:t>Charts show the number of drug misuse deaths in each age band in 2021; rates follow a similar pattern.</a:t>
            </a:r>
          </a:p>
        </p:txBody>
      </p:sp>
      <p:sp>
        <p:nvSpPr>
          <p:cNvPr id="13" name="Snip Single Corner Rectangle 12"/>
          <p:cNvSpPr/>
          <p:nvPr/>
        </p:nvSpPr>
        <p:spPr>
          <a:xfrm>
            <a:off x="461628" y="3684958"/>
            <a:ext cx="2724454" cy="1222461"/>
          </a:xfrm>
          <a:prstGeom prst="snip1Rect">
            <a:avLst/>
          </a:prstGeom>
          <a:noFill/>
          <a:ln w="12700">
            <a:solidFill>
              <a:srgbClr val="F9CB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5" name="Group 14"/>
          <p:cNvGrpSpPr/>
          <p:nvPr/>
        </p:nvGrpSpPr>
        <p:grpSpPr>
          <a:xfrm>
            <a:off x="476436" y="5101226"/>
            <a:ext cx="2724454" cy="961483"/>
            <a:chOff x="634120" y="2882590"/>
            <a:chExt cx="2425711" cy="1025634"/>
          </a:xfrm>
        </p:grpSpPr>
        <p:sp>
          <p:nvSpPr>
            <p:cNvPr id="17" name="Snip Single Corner Rectangle 16"/>
            <p:cNvSpPr/>
            <p:nvPr/>
          </p:nvSpPr>
          <p:spPr>
            <a:xfrm>
              <a:off x="634120" y="2882590"/>
              <a:ext cx="2425711" cy="1025634"/>
            </a:xfrm>
            <a:prstGeom prst="snip1Rect">
              <a:avLst/>
            </a:prstGeom>
            <a:noFill/>
            <a:ln w="12700">
              <a:solidFill>
                <a:srgbClr val="1243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Content Placeholder 9"/>
            <p:cNvSpPr txBox="1">
              <a:spLocks/>
            </p:cNvSpPr>
            <p:nvPr/>
          </p:nvSpPr>
          <p:spPr bwMode="auto">
            <a:xfrm>
              <a:off x="687682" y="2956927"/>
              <a:ext cx="2150828" cy="83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None/>
              </a:pPr>
              <a:r>
                <a:rPr lang="en-GB" sz="1200" kern="0" dirty="0"/>
                <a:t>In 2021, people </a:t>
              </a:r>
              <a:r>
                <a:rPr lang="en-GB" sz="1200" b="1" kern="0" dirty="0"/>
                <a:t>aged 35-44 </a:t>
              </a:r>
              <a:r>
                <a:rPr lang="en-GB" sz="1200" kern="0" dirty="0"/>
                <a:t>were</a:t>
              </a:r>
              <a:r>
                <a:rPr lang="en-GB" sz="1200" b="1" kern="0" dirty="0"/>
                <a:t> over 5 times as likely </a:t>
              </a:r>
              <a:r>
                <a:rPr lang="en-GB" sz="1200" kern="0" dirty="0"/>
                <a:t>to</a:t>
              </a:r>
              <a:r>
                <a:rPr lang="en-GB" sz="1200" b="1" kern="0" dirty="0"/>
                <a:t> </a:t>
              </a:r>
              <a:r>
                <a:rPr lang="en-GB" sz="1200" kern="0" dirty="0"/>
                <a:t>have a drug misuse death as those in the</a:t>
              </a:r>
              <a:r>
                <a:rPr lang="en-GB" sz="1200" b="1" kern="0" dirty="0"/>
                <a:t> 15-24 age group</a:t>
              </a:r>
              <a:r>
                <a:rPr lang="en-GB" sz="1200" kern="0" dirty="0"/>
                <a:t>.</a:t>
              </a:r>
            </a:p>
          </p:txBody>
        </p:sp>
      </p:grpSp>
      <p:sp>
        <p:nvSpPr>
          <p:cNvPr id="2" name="Rectangle 1"/>
          <p:cNvSpPr/>
          <p:nvPr/>
        </p:nvSpPr>
        <p:spPr>
          <a:xfrm>
            <a:off x="536594" y="3822910"/>
            <a:ext cx="2667254" cy="1015663"/>
          </a:xfrm>
          <a:prstGeom prst="rect">
            <a:avLst/>
          </a:prstGeom>
        </p:spPr>
        <p:txBody>
          <a:bodyPr wrap="square">
            <a:spAutoFit/>
          </a:bodyPr>
          <a:lstStyle/>
          <a:p>
            <a:r>
              <a:rPr lang="en-GB" sz="1200" b="1" kern="0" dirty="0"/>
              <a:t>Deaths fell 13% in the under 25 age group </a:t>
            </a:r>
            <a:r>
              <a:rPr lang="en-GB" sz="1200" kern="0" dirty="0"/>
              <a:t>after 3 years of increases. 70 deaths in 2021 (2020: 80 deaths), caution interpreting – fairly small numerical change.</a:t>
            </a:r>
            <a:endParaRPr lang="en-GB" sz="1200" dirty="0"/>
          </a:p>
        </p:txBody>
      </p:sp>
      <p:sp>
        <p:nvSpPr>
          <p:cNvPr id="7" name="Rectangle 6"/>
          <p:cNvSpPr/>
          <p:nvPr/>
        </p:nvSpPr>
        <p:spPr>
          <a:xfrm>
            <a:off x="521786" y="2318293"/>
            <a:ext cx="2679104" cy="1200329"/>
          </a:xfrm>
          <a:prstGeom prst="rect">
            <a:avLst/>
          </a:prstGeom>
        </p:spPr>
        <p:txBody>
          <a:bodyPr wrap="square">
            <a:spAutoFit/>
          </a:bodyPr>
          <a:lstStyle/>
          <a:p>
            <a:r>
              <a:rPr lang="en-GB" sz="1200" b="1" kern="0" dirty="0"/>
              <a:t>Drug misuse death rate highest for those aged 35-44 </a:t>
            </a:r>
            <a:r>
              <a:rPr lang="en-GB" sz="1200" kern="0" dirty="0"/>
              <a:t>(63.5 per 100,000, up from 61.5 in 2020). This age group has had the highest drug-related death rate for the past 10 years.</a:t>
            </a:r>
          </a:p>
        </p:txBody>
      </p:sp>
      <p:pic>
        <p:nvPicPr>
          <p:cNvPr id="10" name="Picture 9"/>
          <p:cNvPicPr>
            <a:picLocks noChangeAspect="1"/>
          </p:cNvPicPr>
          <p:nvPr/>
        </p:nvPicPr>
        <p:blipFill>
          <a:blip r:embed="rId3"/>
          <a:stretch>
            <a:fillRect/>
          </a:stretch>
        </p:blipFill>
        <p:spPr>
          <a:xfrm>
            <a:off x="3635896" y="1417567"/>
            <a:ext cx="4763131" cy="4883987"/>
          </a:xfrm>
          <a:prstGeom prst="rect">
            <a:avLst/>
          </a:prstGeom>
        </p:spPr>
      </p:pic>
    </p:spTree>
    <p:extLst>
      <p:ext uri="{BB962C8B-B14F-4D97-AF65-F5344CB8AC3E}">
        <p14:creationId xmlns:p14="http://schemas.microsoft.com/office/powerpoint/2010/main" val="2863900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82650"/>
            <a:ext cx="8229600" cy="634082"/>
          </a:xfrm>
        </p:spPr>
        <p:txBody>
          <a:bodyPr/>
          <a:lstStyle/>
          <a:p>
            <a:pPr algn="l"/>
            <a:r>
              <a:rPr lang="en-GB" sz="2200" dirty="0"/>
              <a:t>People in the most deprived areas were over 15 times as likely to die from drug misuse as those in the least deprived areas</a:t>
            </a:r>
          </a:p>
        </p:txBody>
      </p:sp>
      <p:cxnSp>
        <p:nvCxnSpPr>
          <p:cNvPr id="16" name="Straight Connector 15"/>
          <p:cNvCxnSpPr/>
          <p:nvPr/>
        </p:nvCxnSpPr>
        <p:spPr>
          <a:xfrm>
            <a:off x="5148064" y="1412776"/>
            <a:ext cx="0" cy="302433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p:cNvPicPr>
          <p:nvPr/>
        </p:nvPicPr>
        <p:blipFill>
          <a:blip r:embed="rId3"/>
          <a:stretch>
            <a:fillRect/>
          </a:stretch>
        </p:blipFill>
        <p:spPr>
          <a:xfrm>
            <a:off x="5248495" y="1524286"/>
            <a:ext cx="3740507" cy="2801315"/>
          </a:xfrm>
          <a:prstGeom prst="rect">
            <a:avLst/>
          </a:prstGeom>
        </p:spPr>
      </p:pic>
      <p:sp>
        <p:nvSpPr>
          <p:cNvPr id="19" name="Content Placeholder 9"/>
          <p:cNvSpPr txBox="1">
            <a:spLocks/>
          </p:cNvSpPr>
          <p:nvPr/>
        </p:nvSpPr>
        <p:spPr>
          <a:xfrm>
            <a:off x="323528" y="4725144"/>
            <a:ext cx="8568952" cy="17281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600"/>
              </a:spcBef>
            </a:pPr>
            <a:r>
              <a:rPr lang="en-GB" sz="1400" dirty="0"/>
              <a:t>In 2021, after adjusting for age, people in the </a:t>
            </a:r>
            <a:r>
              <a:rPr lang="en-GB" sz="1400" b="1" dirty="0"/>
              <a:t>most deprived areas were 15.3 times as likely to die from drug misuse</a:t>
            </a:r>
            <a:r>
              <a:rPr lang="en-GB" sz="1400" dirty="0"/>
              <a:t> as those in the least deprived areas.</a:t>
            </a:r>
          </a:p>
          <a:p>
            <a:pPr>
              <a:lnSpc>
                <a:spcPct val="100000"/>
              </a:lnSpc>
              <a:spcBef>
                <a:spcPts val="600"/>
              </a:spcBef>
            </a:pPr>
            <a:r>
              <a:rPr lang="en-GB" sz="1400" dirty="0"/>
              <a:t>Ratio has widened over the past two decades (in the early 2000s it was around 10 times).</a:t>
            </a:r>
          </a:p>
          <a:p>
            <a:pPr>
              <a:lnSpc>
                <a:spcPct val="100000"/>
              </a:lnSpc>
              <a:spcBef>
                <a:spcPts val="600"/>
              </a:spcBef>
            </a:pPr>
            <a:r>
              <a:rPr lang="en-GB" sz="1400" dirty="0"/>
              <a:t>Gap has narrowed slightly in the last year – fall in death rate in most deprived quintile (2020: 68.5, 2021: 64.3) - but caution in drawing any conclusion on longer term trend here.</a:t>
            </a:r>
          </a:p>
          <a:p>
            <a:pPr>
              <a:lnSpc>
                <a:spcPct val="100000"/>
              </a:lnSpc>
              <a:spcBef>
                <a:spcPts val="600"/>
              </a:spcBef>
            </a:pPr>
            <a:r>
              <a:rPr lang="en-GB" sz="1400" b="1" dirty="0"/>
              <a:t>Half of drug misuse deaths are in the most deprived quintile</a:t>
            </a:r>
            <a:r>
              <a:rPr lang="en-GB" sz="1400" dirty="0"/>
              <a:t>.</a:t>
            </a:r>
          </a:p>
          <a:p>
            <a:pPr>
              <a:lnSpc>
                <a:spcPct val="100000"/>
              </a:lnSpc>
              <a:spcBef>
                <a:spcPts val="600"/>
              </a:spcBef>
            </a:pPr>
            <a:endParaRPr lang="en-GB" sz="1000" dirty="0"/>
          </a:p>
        </p:txBody>
      </p:sp>
      <p:cxnSp>
        <p:nvCxnSpPr>
          <p:cNvPr id="23" name="Straight Connector 22"/>
          <p:cNvCxnSpPr/>
          <p:nvPr/>
        </p:nvCxnSpPr>
        <p:spPr>
          <a:xfrm>
            <a:off x="395536" y="1124744"/>
            <a:ext cx="8424936"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4"/>
          <a:stretch>
            <a:fillRect/>
          </a:stretch>
        </p:blipFill>
        <p:spPr>
          <a:xfrm>
            <a:off x="251520" y="1524286"/>
            <a:ext cx="4691184" cy="2815474"/>
          </a:xfrm>
          <a:prstGeom prst="rect">
            <a:avLst/>
          </a:prstGeom>
        </p:spPr>
      </p:pic>
    </p:spTree>
    <p:extLst>
      <p:ext uri="{BB962C8B-B14F-4D97-AF65-F5344CB8AC3E}">
        <p14:creationId xmlns:p14="http://schemas.microsoft.com/office/powerpoint/2010/main" val="2482387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395536" y="980728"/>
            <a:ext cx="8424936"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6" name="Title 3"/>
          <p:cNvSpPr txBox="1">
            <a:spLocks/>
          </p:cNvSpPr>
          <p:nvPr/>
        </p:nvSpPr>
        <p:spPr>
          <a:xfrm>
            <a:off x="323528" y="181004"/>
            <a:ext cx="8229600" cy="634082"/>
          </a:xfrm>
          <a:prstGeom prst="rect">
            <a:avLst/>
          </a:prstGeom>
        </p:spPr>
        <p:txBody>
          <a:bodyPr/>
          <a:lstStyle>
            <a:lvl1pPr algn="ctr" rtl="0" eaLnBrk="1" fontAlgn="base" hangingPunct="1">
              <a:spcBef>
                <a:spcPct val="0"/>
              </a:spcBef>
              <a:spcAft>
                <a:spcPct val="0"/>
              </a:spcAft>
              <a:defRPr sz="4400" baseline="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pPr algn="l"/>
            <a:r>
              <a:rPr lang="en-GB" sz="2200" kern="0" dirty="0"/>
              <a:t>1 in 3 drug misuse deaths in 2021 were in NHS GGC where the death rate is around 1 ½ times that for Scotland as a whole</a:t>
            </a:r>
          </a:p>
        </p:txBody>
      </p:sp>
      <p:pic>
        <p:nvPicPr>
          <p:cNvPr id="7" name="Picture 6"/>
          <p:cNvPicPr>
            <a:picLocks noChangeAspect="1"/>
          </p:cNvPicPr>
          <p:nvPr/>
        </p:nvPicPr>
        <p:blipFill>
          <a:blip r:embed="rId3"/>
          <a:stretch>
            <a:fillRect/>
          </a:stretch>
        </p:blipFill>
        <p:spPr>
          <a:xfrm>
            <a:off x="683568" y="1243524"/>
            <a:ext cx="3142941" cy="4087640"/>
          </a:xfrm>
          <a:prstGeom prst="rect">
            <a:avLst/>
          </a:prstGeom>
        </p:spPr>
      </p:pic>
      <p:pic>
        <p:nvPicPr>
          <p:cNvPr id="8" name="Picture 7"/>
          <p:cNvPicPr>
            <a:picLocks noChangeAspect="1"/>
          </p:cNvPicPr>
          <p:nvPr/>
        </p:nvPicPr>
        <p:blipFill>
          <a:blip r:embed="rId4"/>
          <a:stretch>
            <a:fillRect/>
          </a:stretch>
        </p:blipFill>
        <p:spPr>
          <a:xfrm>
            <a:off x="179512" y="5398535"/>
            <a:ext cx="1460911" cy="678281"/>
          </a:xfrm>
          <a:prstGeom prst="rect">
            <a:avLst/>
          </a:prstGeom>
        </p:spPr>
      </p:pic>
      <p:sp>
        <p:nvSpPr>
          <p:cNvPr id="9" name="TextBox 8"/>
          <p:cNvSpPr txBox="1"/>
          <p:nvPr/>
        </p:nvSpPr>
        <p:spPr>
          <a:xfrm>
            <a:off x="107504" y="6165304"/>
            <a:ext cx="3923928" cy="646331"/>
          </a:xfrm>
          <a:prstGeom prst="rect">
            <a:avLst/>
          </a:prstGeom>
          <a:noFill/>
        </p:spPr>
        <p:txBody>
          <a:bodyPr wrap="square" rtlCol="0">
            <a:spAutoFit/>
          </a:bodyPr>
          <a:lstStyle/>
          <a:p>
            <a:r>
              <a:rPr lang="en-GB" sz="900" i="1" dirty="0"/>
              <a:t>Age standardised drug misuse deaths per 100,000 population by NHS Board area. Average over 5 years 2017-2021. Excludes Shetland. Rates based on fewer than 10 deaths not shown.  </a:t>
            </a:r>
          </a:p>
          <a:p>
            <a:r>
              <a:rPr lang="en-GB" sz="900" i="1" dirty="0"/>
              <a:t>NHS GGC makes up </a:t>
            </a:r>
            <a:r>
              <a:rPr lang="en-GB" sz="900" i="1" dirty="0" err="1"/>
              <a:t>c.22</a:t>
            </a:r>
            <a:r>
              <a:rPr lang="en-GB" sz="900" i="1" dirty="0"/>
              <a:t>% of Scotland’s population.</a:t>
            </a:r>
          </a:p>
        </p:txBody>
      </p:sp>
      <p:sp>
        <p:nvSpPr>
          <p:cNvPr id="23" name="Content Placeholder 9"/>
          <p:cNvSpPr txBox="1">
            <a:spLocks/>
          </p:cNvSpPr>
          <p:nvPr/>
        </p:nvSpPr>
        <p:spPr>
          <a:xfrm>
            <a:off x="4366321" y="4939135"/>
            <a:ext cx="2521247" cy="841767"/>
          </a:xfrm>
          <a:prstGeom prst="rect">
            <a:avLst/>
          </a:prstGeom>
        </p:spPr>
        <p:txBody>
          <a:bodyPr>
            <a:noAutofit/>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FontTx/>
              <a:buNone/>
            </a:pPr>
            <a:r>
              <a:rPr lang="en-GB" sz="1000" kern="0" dirty="0"/>
              <a:t> </a:t>
            </a:r>
          </a:p>
        </p:txBody>
      </p:sp>
      <p:sp>
        <p:nvSpPr>
          <p:cNvPr id="27" name="Content Placeholder 9"/>
          <p:cNvSpPr txBox="1">
            <a:spLocks/>
          </p:cNvSpPr>
          <p:nvPr/>
        </p:nvSpPr>
        <p:spPr>
          <a:xfrm>
            <a:off x="4532324" y="1608448"/>
            <a:ext cx="4129148" cy="1244488"/>
          </a:xfrm>
          <a:prstGeom prst="rect">
            <a:avLst/>
          </a:prstGeom>
        </p:spPr>
        <p:txBody>
          <a:bodyPr>
            <a:noAutofit/>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None/>
            </a:pPr>
            <a:r>
              <a:rPr lang="en-GB" sz="1400" kern="0" dirty="0"/>
              <a:t>Drug misuse death rates in </a:t>
            </a:r>
            <a:r>
              <a:rPr lang="en-GB" sz="1400" b="1" kern="0" dirty="0"/>
              <a:t>Greater Glasgow &amp; Clyde</a:t>
            </a:r>
            <a:r>
              <a:rPr lang="en-GB" sz="1400" kern="0" dirty="0"/>
              <a:t> (33.7), </a:t>
            </a:r>
            <a:r>
              <a:rPr lang="en-GB" sz="1400" b="1" kern="0" dirty="0"/>
              <a:t>Ayrshire &amp; Arran </a:t>
            </a:r>
            <a:r>
              <a:rPr lang="en-GB" sz="1400" kern="0" dirty="0"/>
              <a:t>(28.1), </a:t>
            </a:r>
            <a:r>
              <a:rPr lang="en-GB" sz="1400" b="1" kern="0" dirty="0"/>
              <a:t>Tayside</a:t>
            </a:r>
            <a:r>
              <a:rPr lang="en-GB" sz="1400" kern="0" dirty="0"/>
              <a:t> (27.1) and </a:t>
            </a:r>
            <a:r>
              <a:rPr lang="en-GB" sz="1400" b="1" kern="0" dirty="0"/>
              <a:t>Lanarkshire </a:t>
            </a:r>
            <a:r>
              <a:rPr lang="en-GB" sz="1400" kern="0" dirty="0"/>
              <a:t>(23.7) are </a:t>
            </a:r>
            <a:r>
              <a:rPr lang="en-GB" sz="1400" b="1" kern="0" dirty="0"/>
              <a:t>higher than the Scotland average </a:t>
            </a:r>
            <a:r>
              <a:rPr lang="en-GB" sz="1400" kern="0" dirty="0"/>
              <a:t>(22.9). 2017-2021 average age standardised rate per 100,000 population.</a:t>
            </a:r>
          </a:p>
        </p:txBody>
      </p:sp>
      <p:sp>
        <p:nvSpPr>
          <p:cNvPr id="28" name="Snip Single Corner Rectangle 27"/>
          <p:cNvSpPr/>
          <p:nvPr/>
        </p:nvSpPr>
        <p:spPr>
          <a:xfrm>
            <a:off x="4438328" y="1495402"/>
            <a:ext cx="4310136" cy="1365901"/>
          </a:xfrm>
          <a:prstGeom prst="snip1Rect">
            <a:avLst/>
          </a:prstGeom>
          <a:noFill/>
          <a:ln w="12700">
            <a:solidFill>
              <a:srgbClr val="1243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Snip Single Corner Rectangle 28"/>
          <p:cNvSpPr/>
          <p:nvPr/>
        </p:nvSpPr>
        <p:spPr>
          <a:xfrm>
            <a:off x="4438328" y="3075293"/>
            <a:ext cx="4310136" cy="1379241"/>
          </a:xfrm>
          <a:prstGeom prst="snip1Rect">
            <a:avLst/>
          </a:prstGeom>
          <a:noFill/>
          <a:ln w="12700">
            <a:solidFill>
              <a:srgbClr val="1243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Snip Single Corner Rectangle 29"/>
          <p:cNvSpPr/>
          <p:nvPr/>
        </p:nvSpPr>
        <p:spPr>
          <a:xfrm>
            <a:off x="4438328" y="4624081"/>
            <a:ext cx="4310136" cy="1397207"/>
          </a:xfrm>
          <a:prstGeom prst="snip1Rect">
            <a:avLst/>
          </a:prstGeom>
          <a:noFill/>
          <a:ln w="12700">
            <a:solidFill>
              <a:srgbClr val="1243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4608004" y="3212976"/>
            <a:ext cx="3826681" cy="1169551"/>
          </a:xfrm>
          <a:prstGeom prst="rect">
            <a:avLst/>
          </a:prstGeom>
        </p:spPr>
        <p:txBody>
          <a:bodyPr wrap="square">
            <a:spAutoFit/>
          </a:bodyPr>
          <a:lstStyle/>
          <a:p>
            <a:r>
              <a:rPr lang="en-GB" sz="1400" kern="0" dirty="0"/>
              <a:t>In 2021, NHS Boards with largest % </a:t>
            </a:r>
            <a:r>
              <a:rPr lang="en-GB" sz="1400" b="1" kern="0" dirty="0"/>
              <a:t>reductions</a:t>
            </a:r>
            <a:r>
              <a:rPr lang="en-GB" sz="1400" kern="0" dirty="0"/>
              <a:t> in number of drug misuse deaths </a:t>
            </a:r>
            <a:r>
              <a:rPr lang="en-GB" sz="1400" dirty="0"/>
              <a:t>on 2020 levels were </a:t>
            </a:r>
            <a:r>
              <a:rPr lang="en-GB" sz="1400" b="1" dirty="0"/>
              <a:t>Tayside</a:t>
            </a:r>
            <a:r>
              <a:rPr lang="en-GB" sz="1400" dirty="0"/>
              <a:t> (down 16, 15%), </a:t>
            </a:r>
            <a:r>
              <a:rPr lang="en-GB" sz="1400" b="1" dirty="0"/>
              <a:t>Highland</a:t>
            </a:r>
            <a:r>
              <a:rPr lang="en-GB" sz="1400" dirty="0"/>
              <a:t> (down 5, 10%) and </a:t>
            </a:r>
            <a:r>
              <a:rPr lang="en-GB" sz="1400" b="1" dirty="0"/>
              <a:t>Forth Valley </a:t>
            </a:r>
            <a:r>
              <a:rPr lang="en-GB" sz="1400" dirty="0"/>
              <a:t>(down 8, 10%).</a:t>
            </a:r>
          </a:p>
        </p:txBody>
      </p:sp>
      <p:sp>
        <p:nvSpPr>
          <p:cNvPr id="12" name="Rectangle 11"/>
          <p:cNvSpPr/>
          <p:nvPr/>
        </p:nvSpPr>
        <p:spPr>
          <a:xfrm>
            <a:off x="4576192" y="4725144"/>
            <a:ext cx="4100264" cy="1169551"/>
          </a:xfrm>
          <a:prstGeom prst="rect">
            <a:avLst/>
          </a:prstGeom>
        </p:spPr>
        <p:txBody>
          <a:bodyPr wrap="square">
            <a:spAutoFit/>
          </a:bodyPr>
          <a:lstStyle/>
          <a:p>
            <a:r>
              <a:rPr lang="en-GB" sz="1400" dirty="0"/>
              <a:t>In 2021, the largest percentage </a:t>
            </a:r>
            <a:r>
              <a:rPr lang="en-GB" sz="1400" b="1" dirty="0"/>
              <a:t>increases</a:t>
            </a:r>
            <a:r>
              <a:rPr lang="en-GB" sz="1400" dirty="0"/>
              <a:t> in the number of drug misuse deaths were in </a:t>
            </a:r>
            <a:r>
              <a:rPr lang="en-GB" sz="1400" b="1" dirty="0"/>
              <a:t>Dumfries &amp; Galloway </a:t>
            </a:r>
            <a:r>
              <a:rPr lang="en-GB" sz="1400" dirty="0"/>
              <a:t>(up 13, 59%), </a:t>
            </a:r>
            <a:r>
              <a:rPr lang="en-GB" sz="1400" b="1" dirty="0"/>
              <a:t>Lothian</a:t>
            </a:r>
            <a:r>
              <a:rPr lang="en-GB" sz="1400" dirty="0"/>
              <a:t> (up 21, 13%) and </a:t>
            </a:r>
            <a:r>
              <a:rPr lang="en-GB" sz="1400" b="1" dirty="0"/>
              <a:t>Grampian</a:t>
            </a:r>
            <a:r>
              <a:rPr lang="en-GB" sz="1400" dirty="0"/>
              <a:t> (up 11, 11%) but interpret with caution due to small numbers.</a:t>
            </a:r>
          </a:p>
        </p:txBody>
      </p:sp>
    </p:spTree>
    <p:extLst>
      <p:ext uri="{BB962C8B-B14F-4D97-AF65-F5344CB8AC3E}">
        <p14:creationId xmlns:p14="http://schemas.microsoft.com/office/powerpoint/2010/main" val="2767175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98C26B43-CAE0-5B26-D402-684BAF7EBC9B}"/>
              </a:ext>
            </a:extLst>
          </p:cNvPr>
          <p:cNvSpPr txBox="1">
            <a:spLocks/>
          </p:cNvSpPr>
          <p:nvPr/>
        </p:nvSpPr>
        <p:spPr>
          <a:xfrm>
            <a:off x="395536" y="274638"/>
            <a:ext cx="8229600" cy="634082"/>
          </a:xfrm>
          <a:prstGeom prst="rect">
            <a:avLst/>
          </a:prstGeom>
        </p:spPr>
        <p:txBody>
          <a:bodyPr/>
          <a:lstStyle>
            <a:lvl1pPr algn="ctr" rtl="0" eaLnBrk="1" fontAlgn="base" hangingPunct="1">
              <a:spcBef>
                <a:spcPct val="0"/>
              </a:spcBef>
              <a:spcAft>
                <a:spcPct val="0"/>
              </a:spcAft>
              <a:defRPr sz="4400" baseline="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pPr marL="0" indent="0" algn="l">
              <a:buFontTx/>
              <a:buNone/>
            </a:pPr>
            <a:r>
              <a:rPr lang="en-GB" sz="2400" kern="0" dirty="0"/>
              <a:t>Almost 1 in 4 drug misuse deaths in 2021 were in Glasgow City  </a:t>
            </a:r>
          </a:p>
        </p:txBody>
      </p:sp>
      <p:cxnSp>
        <p:nvCxnSpPr>
          <p:cNvPr id="7" name="Straight Connector 6">
            <a:extLst>
              <a:ext uri="{FF2B5EF4-FFF2-40B4-BE49-F238E27FC236}">
                <a16:creationId xmlns:a16="http://schemas.microsoft.com/office/drawing/2014/main" id="{61ED3A8E-FE75-1549-4FAF-8BD021721752}"/>
              </a:ext>
            </a:extLst>
          </p:cNvPr>
          <p:cNvCxnSpPr/>
          <p:nvPr/>
        </p:nvCxnSpPr>
        <p:spPr>
          <a:xfrm>
            <a:off x="395536" y="1124744"/>
            <a:ext cx="8424936"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3"/>
          <a:stretch>
            <a:fillRect/>
          </a:stretch>
        </p:blipFill>
        <p:spPr>
          <a:xfrm>
            <a:off x="4336277" y="1430172"/>
            <a:ext cx="3085876" cy="4280409"/>
          </a:xfrm>
          <a:prstGeom prst="rect">
            <a:avLst/>
          </a:prstGeom>
        </p:spPr>
      </p:pic>
      <p:sp>
        <p:nvSpPr>
          <p:cNvPr id="10" name="TextBox 9"/>
          <p:cNvSpPr txBox="1"/>
          <p:nvPr/>
        </p:nvSpPr>
        <p:spPr>
          <a:xfrm>
            <a:off x="35496" y="6429221"/>
            <a:ext cx="6048672" cy="369332"/>
          </a:xfrm>
          <a:prstGeom prst="rect">
            <a:avLst/>
          </a:prstGeom>
          <a:noFill/>
        </p:spPr>
        <p:txBody>
          <a:bodyPr wrap="square" rtlCol="0">
            <a:spAutoFit/>
          </a:bodyPr>
          <a:lstStyle/>
          <a:p>
            <a:r>
              <a:rPr lang="en-GB" sz="900" i="1" dirty="0"/>
              <a:t>Graph shows age standardised drug misuse deaths per 100,000 population by council area. Average over 5 years 2017-2021. Excludes Shetland. Rates and comparisons with prior year based on fewer than 10 deaths not shown.   </a:t>
            </a:r>
          </a:p>
        </p:txBody>
      </p:sp>
      <p:pic>
        <p:nvPicPr>
          <p:cNvPr id="12" name="Picture 11"/>
          <p:cNvPicPr>
            <a:picLocks noChangeAspect="1"/>
          </p:cNvPicPr>
          <p:nvPr/>
        </p:nvPicPr>
        <p:blipFill>
          <a:blip r:embed="rId4"/>
          <a:stretch>
            <a:fillRect/>
          </a:stretch>
        </p:blipFill>
        <p:spPr>
          <a:xfrm>
            <a:off x="7345450" y="5250110"/>
            <a:ext cx="1460911" cy="678281"/>
          </a:xfrm>
          <a:prstGeom prst="rect">
            <a:avLst/>
          </a:prstGeom>
        </p:spPr>
      </p:pic>
      <p:sp>
        <p:nvSpPr>
          <p:cNvPr id="13" name="TextBox 12">
            <a:extLst>
              <a:ext uri="{FF2B5EF4-FFF2-40B4-BE49-F238E27FC236}">
                <a16:creationId xmlns:a16="http://schemas.microsoft.com/office/drawing/2014/main" id="{502D0153-5D69-E388-7C10-FA942A6154F5}"/>
              </a:ext>
            </a:extLst>
          </p:cNvPr>
          <p:cNvSpPr txBox="1"/>
          <p:nvPr/>
        </p:nvSpPr>
        <p:spPr>
          <a:xfrm>
            <a:off x="7229966" y="1677268"/>
            <a:ext cx="1708557" cy="861774"/>
          </a:xfrm>
          <a:prstGeom prst="rect">
            <a:avLst/>
          </a:prstGeom>
          <a:noFill/>
          <a:ln>
            <a:solidFill>
              <a:srgbClr val="12436D"/>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000" b="1" dirty="0">
                <a:latin typeface="Arial"/>
                <a:cs typeface="Arial"/>
              </a:rPr>
              <a:t>Dundee City</a:t>
            </a:r>
          </a:p>
          <a:p>
            <a:r>
              <a:rPr lang="en-GB" sz="1000" dirty="0">
                <a:latin typeface="Arial"/>
                <a:cs typeface="Arial"/>
              </a:rPr>
              <a:t>52 deaths, down 5 (9%) on 2020</a:t>
            </a:r>
          </a:p>
          <a:p>
            <a:r>
              <a:rPr lang="en-GB" sz="1000" dirty="0"/>
              <a:t>Average 5-year death rate 45.2</a:t>
            </a:r>
          </a:p>
        </p:txBody>
      </p:sp>
      <p:sp>
        <p:nvSpPr>
          <p:cNvPr id="22" name="TextBox 21">
            <a:extLst>
              <a:ext uri="{FF2B5EF4-FFF2-40B4-BE49-F238E27FC236}">
                <a16:creationId xmlns:a16="http://schemas.microsoft.com/office/drawing/2014/main" id="{502D0153-5D69-E388-7C10-FA942A6154F5}"/>
              </a:ext>
            </a:extLst>
          </p:cNvPr>
          <p:cNvSpPr txBox="1"/>
          <p:nvPr/>
        </p:nvSpPr>
        <p:spPr>
          <a:xfrm>
            <a:off x="7243425" y="3989689"/>
            <a:ext cx="1695098" cy="1015663"/>
          </a:xfrm>
          <a:prstGeom prst="rect">
            <a:avLst/>
          </a:prstGeom>
          <a:noFill/>
          <a:ln>
            <a:solidFill>
              <a:srgbClr val="12436D"/>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000" b="1" dirty="0">
                <a:latin typeface="Arial"/>
                <a:cs typeface="Arial"/>
              </a:rPr>
              <a:t>Glasgow City</a:t>
            </a:r>
          </a:p>
          <a:p>
            <a:r>
              <a:rPr lang="en-GB" sz="1000" dirty="0">
                <a:latin typeface="Arial"/>
                <a:cs typeface="Arial"/>
              </a:rPr>
              <a:t>311 deaths, higher than any previous year, up 20 (7%) on 2020</a:t>
            </a:r>
          </a:p>
          <a:p>
            <a:r>
              <a:rPr lang="en-GB" sz="1000" dirty="0"/>
              <a:t>Average 5-year death rate 44.4</a:t>
            </a:r>
          </a:p>
        </p:txBody>
      </p:sp>
      <p:cxnSp>
        <p:nvCxnSpPr>
          <p:cNvPr id="24" name="Straight Connector 23"/>
          <p:cNvCxnSpPr/>
          <p:nvPr/>
        </p:nvCxnSpPr>
        <p:spPr>
          <a:xfrm flipV="1">
            <a:off x="6620679" y="2539042"/>
            <a:ext cx="1419324" cy="1469636"/>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6084168" y="4410425"/>
            <a:ext cx="1152888" cy="117183"/>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2" name="Snip Single Corner Rectangle 31"/>
          <p:cNvSpPr/>
          <p:nvPr/>
        </p:nvSpPr>
        <p:spPr>
          <a:xfrm>
            <a:off x="320208" y="5170304"/>
            <a:ext cx="3406782" cy="1174171"/>
          </a:xfrm>
          <a:prstGeom prst="snip1Rect">
            <a:avLst/>
          </a:prstGeom>
          <a:noFill/>
          <a:ln w="12700">
            <a:solidFill>
              <a:srgbClr val="1243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Content Placeholder 9"/>
          <p:cNvSpPr txBox="1">
            <a:spLocks/>
          </p:cNvSpPr>
          <p:nvPr/>
        </p:nvSpPr>
        <p:spPr>
          <a:xfrm>
            <a:off x="353675" y="5238459"/>
            <a:ext cx="3118286" cy="1121683"/>
          </a:xfrm>
          <a:prstGeom prst="rect">
            <a:avLst/>
          </a:prstGeom>
        </p:spPr>
        <p:txBody>
          <a:bodyPr>
            <a:noAutofit/>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None/>
            </a:pPr>
            <a:r>
              <a:rPr lang="en-GB" sz="1300" dirty="0"/>
              <a:t>In 2021, the largest % </a:t>
            </a:r>
            <a:r>
              <a:rPr lang="en-GB" sz="1300" b="1" dirty="0"/>
              <a:t>increases</a:t>
            </a:r>
            <a:r>
              <a:rPr lang="en-GB" sz="1300" dirty="0"/>
              <a:t> were in </a:t>
            </a:r>
            <a:r>
              <a:rPr lang="en-GB" sz="1300" b="1" dirty="0"/>
              <a:t>Moray </a:t>
            </a:r>
            <a:r>
              <a:rPr lang="en-GB" sz="1300" dirty="0"/>
              <a:t>(up 7, 70%), </a:t>
            </a:r>
            <a:r>
              <a:rPr lang="en-GB" sz="1300" b="1" dirty="0"/>
              <a:t>Clackmannanshire</a:t>
            </a:r>
            <a:r>
              <a:rPr lang="en-GB" sz="1300" dirty="0"/>
              <a:t> (up 6, 67%) and </a:t>
            </a:r>
            <a:r>
              <a:rPr lang="en-GB" sz="1300" b="1" dirty="0"/>
              <a:t>Dumfries &amp; Galloway</a:t>
            </a:r>
            <a:r>
              <a:rPr lang="en-GB" sz="1300" dirty="0"/>
              <a:t> (up 13, 59%) but interpret with caution, small numbers.</a:t>
            </a:r>
          </a:p>
        </p:txBody>
      </p:sp>
      <p:sp>
        <p:nvSpPr>
          <p:cNvPr id="34" name="Snip Single Corner Rectangle 33"/>
          <p:cNvSpPr/>
          <p:nvPr/>
        </p:nvSpPr>
        <p:spPr>
          <a:xfrm>
            <a:off x="319727" y="1268760"/>
            <a:ext cx="3418983" cy="1158347"/>
          </a:xfrm>
          <a:prstGeom prst="snip1Rect">
            <a:avLst/>
          </a:prstGeom>
          <a:noFill/>
          <a:ln w="12700">
            <a:solidFill>
              <a:srgbClr val="1243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Content Placeholder 9"/>
          <p:cNvSpPr txBox="1">
            <a:spLocks/>
          </p:cNvSpPr>
          <p:nvPr/>
        </p:nvSpPr>
        <p:spPr>
          <a:xfrm>
            <a:off x="542957" y="1413088"/>
            <a:ext cx="3045141" cy="612206"/>
          </a:xfrm>
          <a:prstGeom prst="rect">
            <a:avLst/>
          </a:prstGeom>
        </p:spPr>
        <p:txBody>
          <a:bodyPr>
            <a:noAutofit/>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FontTx/>
              <a:buNone/>
            </a:pPr>
            <a:endParaRPr lang="en-GB" sz="1400" b="1" kern="0" dirty="0"/>
          </a:p>
        </p:txBody>
      </p:sp>
      <p:sp>
        <p:nvSpPr>
          <p:cNvPr id="36" name="Snip Single Corner Rectangle 35"/>
          <p:cNvSpPr/>
          <p:nvPr/>
        </p:nvSpPr>
        <p:spPr>
          <a:xfrm>
            <a:off x="311149" y="3742732"/>
            <a:ext cx="3407278" cy="1369742"/>
          </a:xfrm>
          <a:prstGeom prst="snip1Rect">
            <a:avLst/>
          </a:prstGeom>
          <a:noFill/>
          <a:ln w="12700">
            <a:solidFill>
              <a:srgbClr val="1243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Content Placeholder 9"/>
          <p:cNvSpPr txBox="1">
            <a:spLocks/>
          </p:cNvSpPr>
          <p:nvPr/>
        </p:nvSpPr>
        <p:spPr>
          <a:xfrm>
            <a:off x="353675" y="1348985"/>
            <a:ext cx="3144699" cy="1069798"/>
          </a:xfrm>
          <a:prstGeom prst="rect">
            <a:avLst/>
          </a:prstGeom>
        </p:spPr>
        <p:txBody>
          <a:bodyPr>
            <a:noAutofit/>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FontTx/>
              <a:buNone/>
            </a:pPr>
            <a:r>
              <a:rPr lang="en-GB" sz="1300" kern="0" dirty="0"/>
              <a:t>In 2021, </a:t>
            </a:r>
            <a:r>
              <a:rPr lang="en-GB" sz="1300" b="1" kern="0" dirty="0"/>
              <a:t>five council areas made up half of all drug misuse deaths</a:t>
            </a:r>
            <a:r>
              <a:rPr lang="en-GB" sz="1300" kern="0" dirty="0"/>
              <a:t> in Scotland (Glasgow City, City of Edinburgh, South Lanarkshire, North Lanarkshire &amp; Fife).</a:t>
            </a:r>
          </a:p>
        </p:txBody>
      </p:sp>
      <p:sp>
        <p:nvSpPr>
          <p:cNvPr id="40" name="Rectangle 39"/>
          <p:cNvSpPr/>
          <p:nvPr/>
        </p:nvSpPr>
        <p:spPr>
          <a:xfrm>
            <a:off x="330760" y="3789175"/>
            <a:ext cx="3221216" cy="1492716"/>
          </a:xfrm>
          <a:prstGeom prst="rect">
            <a:avLst/>
          </a:prstGeom>
        </p:spPr>
        <p:txBody>
          <a:bodyPr wrap="square">
            <a:spAutoFit/>
          </a:bodyPr>
          <a:lstStyle/>
          <a:p>
            <a:r>
              <a:rPr lang="en-GB" sz="1300" kern="0" dirty="0"/>
              <a:t>In 2021, council areas with largest % </a:t>
            </a:r>
            <a:r>
              <a:rPr lang="en-GB" sz="1300" b="1" kern="0" dirty="0"/>
              <a:t>fall</a:t>
            </a:r>
            <a:r>
              <a:rPr lang="en-GB" sz="1300" kern="0" dirty="0"/>
              <a:t> </a:t>
            </a:r>
            <a:r>
              <a:rPr lang="en-GB" sz="1300" dirty="0"/>
              <a:t>on 2020 levels were </a:t>
            </a:r>
            <a:r>
              <a:rPr lang="en-GB" sz="1300" b="1" dirty="0"/>
              <a:t>Inverclyde</a:t>
            </a:r>
            <a:r>
              <a:rPr lang="en-GB" sz="1300" dirty="0"/>
              <a:t> (down 17, 52%), </a:t>
            </a:r>
            <a:r>
              <a:rPr lang="en-GB" sz="1300" b="1" dirty="0"/>
              <a:t>Stirling</a:t>
            </a:r>
            <a:r>
              <a:rPr lang="en-GB" sz="1300" dirty="0"/>
              <a:t> (down 15, 48%), </a:t>
            </a:r>
            <a:r>
              <a:rPr lang="en-GB" sz="1300" b="1" dirty="0"/>
              <a:t>Argyll &amp; Bute </a:t>
            </a:r>
            <a:r>
              <a:rPr lang="en-GB" sz="1300" dirty="0"/>
              <a:t>(down 7, 44%) and </a:t>
            </a:r>
            <a:r>
              <a:rPr lang="en-GB" sz="1300" b="1" dirty="0"/>
              <a:t>Perth &amp; Kinross </a:t>
            </a:r>
            <a:r>
              <a:rPr lang="en-GB" sz="1300" dirty="0"/>
              <a:t>(down 14, 41%), but interpret with caution, small numbers.</a:t>
            </a:r>
          </a:p>
          <a:p>
            <a:endParaRPr lang="en-GB" sz="1300" dirty="0"/>
          </a:p>
        </p:txBody>
      </p:sp>
      <p:sp>
        <p:nvSpPr>
          <p:cNvPr id="41" name="Snip Single Corner Rectangle 40"/>
          <p:cNvSpPr/>
          <p:nvPr/>
        </p:nvSpPr>
        <p:spPr>
          <a:xfrm>
            <a:off x="314600" y="2538194"/>
            <a:ext cx="3418743" cy="1124410"/>
          </a:xfrm>
          <a:prstGeom prst="snip1Rect">
            <a:avLst/>
          </a:prstGeom>
          <a:noFill/>
          <a:ln w="12700">
            <a:solidFill>
              <a:srgbClr val="1243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Content Placeholder 9"/>
          <p:cNvSpPr txBox="1">
            <a:spLocks/>
          </p:cNvSpPr>
          <p:nvPr/>
        </p:nvSpPr>
        <p:spPr>
          <a:xfrm>
            <a:off x="361513" y="2551661"/>
            <a:ext cx="3358413" cy="1121683"/>
          </a:xfrm>
          <a:prstGeom prst="rect">
            <a:avLst/>
          </a:prstGeom>
        </p:spPr>
        <p:txBody>
          <a:bodyPr>
            <a:noAutofit/>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None/>
            </a:pPr>
            <a:r>
              <a:rPr lang="en-GB" sz="1300" dirty="0"/>
              <a:t>In </a:t>
            </a:r>
            <a:r>
              <a:rPr lang="en-GB" sz="1300" b="1" dirty="0"/>
              <a:t>City of Edinburgh, drug misuse deaths increased by 17 (18%)</a:t>
            </a:r>
            <a:r>
              <a:rPr lang="en-GB" sz="1300" dirty="0"/>
              <a:t> on 2020 (2021: 109, 2020: 92). In </a:t>
            </a:r>
            <a:r>
              <a:rPr lang="en-GB" sz="1300" b="1" dirty="0"/>
              <a:t>Glasgow City, deaths increased by 20 (7%) </a:t>
            </a:r>
            <a:r>
              <a:rPr lang="en-GB" sz="1300" dirty="0"/>
              <a:t>to the highest ever level.</a:t>
            </a:r>
          </a:p>
        </p:txBody>
      </p:sp>
    </p:spTree>
    <p:extLst>
      <p:ext uri="{BB962C8B-B14F-4D97-AF65-F5344CB8AC3E}">
        <p14:creationId xmlns:p14="http://schemas.microsoft.com/office/powerpoint/2010/main" val="2189826931"/>
      </p:ext>
    </p:extLst>
  </p:cSld>
  <p:clrMapOvr>
    <a:masterClrMapping/>
  </p:clrMapOvr>
</p:sld>
</file>

<file path=ppt/theme/theme1.xml><?xml version="1.0" encoding="utf-8"?>
<a:theme xmlns:a="http://schemas.openxmlformats.org/drawingml/2006/main" name="Scottish Government Whit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5A46527364EF946A2F76362A27FA32B" ma:contentTypeVersion="11" ma:contentTypeDescription="Create a new document." ma:contentTypeScope="" ma:versionID="a5a196152ee1be4912eb145278be3786">
  <xsd:schema xmlns:xsd="http://www.w3.org/2001/XMLSchema" xmlns:xs="http://www.w3.org/2001/XMLSchema" xmlns:p="http://schemas.microsoft.com/office/2006/metadata/properties" xmlns:ns3="86e9ca36-5d57-4698-b7fb-b94faf4e88f8" xmlns:ns4="1a12b239-a2f5-4316-b3c3-5f61ca8b4e51" targetNamespace="http://schemas.microsoft.com/office/2006/metadata/properties" ma:root="true" ma:fieldsID="a9b0aed122bc606b7b5069381feba7e1" ns3:_="" ns4:_="">
    <xsd:import namespace="86e9ca36-5d57-4698-b7fb-b94faf4e88f8"/>
    <xsd:import namespace="1a12b239-a2f5-4316-b3c3-5f61ca8b4e5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6e9ca36-5d57-4698-b7fb-b94faf4e88f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a12b239-a2f5-4316-b3c3-5f61ca8b4e5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579A98A-CD74-484E-BF14-066BE4B2227D}">
  <ds:schemaRefs>
    <ds:schemaRef ds:uri="http://schemas.microsoft.com/sharepoint/v3/contenttype/forms"/>
  </ds:schemaRefs>
</ds:datastoreItem>
</file>

<file path=customXml/itemProps2.xml><?xml version="1.0" encoding="utf-8"?>
<ds:datastoreItem xmlns:ds="http://schemas.openxmlformats.org/officeDocument/2006/customXml" ds:itemID="{AF3AB03B-CCA5-4BE5-82DF-A09773C9D90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6e9ca36-5d57-4698-b7fb-b94faf4e88f8"/>
    <ds:schemaRef ds:uri="1a12b239-a2f5-4316-b3c3-5f61ca8b4e5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69A8E0C-A054-44C0-BB87-70F2F238B525}">
  <ds:schemaRefs>
    <ds:schemaRef ds:uri="http://purl.org/dc/elements/1.1/"/>
    <ds:schemaRef ds:uri="86e9ca36-5d57-4698-b7fb-b94faf4e88f8"/>
    <ds:schemaRef ds:uri="http://schemas.microsoft.com/office/infopath/2007/PartnerControls"/>
    <ds:schemaRef ds:uri="http://purl.org/dc/terms/"/>
    <ds:schemaRef ds:uri="1a12b239-a2f5-4316-b3c3-5f61ca8b4e51"/>
    <ds:schemaRef ds:uri="http://schemas.microsoft.com/office/2006/documentManagement/types"/>
    <ds:schemaRef ds:uri="http://schemas.openxmlformats.org/package/2006/metadata/core-properties"/>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2016 PowerPoint Template</Template>
  <TotalTime>1343</TotalTime>
  <Words>2284</Words>
  <Application>Microsoft Office PowerPoint</Application>
  <PresentationFormat>On-screen Show (4:3)</PresentationFormat>
  <Paragraphs>149</Paragraphs>
  <Slides>17</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Times New Roman</vt:lpstr>
      <vt:lpstr>Scottish Government White</vt:lpstr>
      <vt:lpstr>A summary of the NRS publication  Joshua Bird  Statistician 28 October 2022</vt:lpstr>
      <vt:lpstr>Contents</vt:lpstr>
      <vt:lpstr>A note on terminology</vt:lpstr>
      <vt:lpstr>Drug misuse deaths in Scotland remain very high</vt:lpstr>
      <vt:lpstr>Males were 2.4 times as likely to have a drug misuse death as females – but the gap is narrowing</vt:lpstr>
      <vt:lpstr>Almost two thirds (65%) of drug misuse deaths in 2021 were of people aged between 35 and 54</vt:lpstr>
      <vt:lpstr>People in the most deprived areas were over 15 times as likely to die from drug misuse as those in the least deprived areas</vt:lpstr>
      <vt:lpstr>PowerPoint Presentation</vt:lpstr>
      <vt:lpstr>PowerPoint Presentation</vt:lpstr>
      <vt:lpstr>PowerPoint Presentation</vt:lpstr>
      <vt:lpstr>PowerPoint Presentation</vt:lpstr>
      <vt:lpstr>Most drug misuse deaths are of people who took more than one drug</vt:lpstr>
      <vt:lpstr>Methadone was the most commonly implicated opiate/opioid in drug misuse deaths in 2021</vt:lpstr>
      <vt:lpstr>Almost two thirds of drug misuse deaths involve street benzodiazepines</vt:lpstr>
      <vt:lpstr>Cocaine was implicated in 1 in 3 drug misuse deaths; similar picture for gabapentin/pregabalin</vt:lpstr>
      <vt:lpstr>UK comparisons, suspected drug deaths and COVID-19</vt:lpstr>
      <vt:lpstr>Drug misuse deaths in Scotland in 2021</vt:lpstr>
    </vt:vector>
  </TitlesOfParts>
  <Company>Scottish Government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Rachael Sinclair</dc:creator>
  <cp:lastModifiedBy>Joshua Bird</cp:lastModifiedBy>
  <cp:revision>137</cp:revision>
  <cp:lastPrinted>2022-07-26T09:49:36Z</cp:lastPrinted>
  <dcterms:created xsi:type="dcterms:W3CDTF">2022-07-19T08:24:01Z</dcterms:created>
  <dcterms:modified xsi:type="dcterms:W3CDTF">2022-11-17T11:37:44Z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0x01010045A46527364EF946A2F76362A27FA32B</vt:lpwstr>
  </property>
</Properties>
</file>