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9377600" cy="32918400"/>
  <p:notesSz cx="9144000" cy="6858000"/>
  <p:defaultTextStyle>
    <a:defPPr>
      <a:defRPr lang="en-US"/>
    </a:defPPr>
    <a:lvl1pPr marL="0" algn="l" defTabSz="894498" rtl="0" eaLnBrk="1" latinLnBrk="0" hangingPunct="1">
      <a:defRPr sz="3600" kern="1200">
        <a:solidFill>
          <a:schemeClr val="tx1"/>
        </a:solidFill>
        <a:latin typeface="+mn-lt"/>
        <a:ea typeface="+mn-ea"/>
        <a:cs typeface="+mn-cs"/>
      </a:defRPr>
    </a:lvl1pPr>
    <a:lvl2pPr marL="894498" algn="l" defTabSz="894498" rtl="0" eaLnBrk="1" latinLnBrk="0" hangingPunct="1">
      <a:defRPr sz="3600" kern="1200">
        <a:solidFill>
          <a:schemeClr val="tx1"/>
        </a:solidFill>
        <a:latin typeface="+mn-lt"/>
        <a:ea typeface="+mn-ea"/>
        <a:cs typeface="+mn-cs"/>
      </a:defRPr>
    </a:lvl2pPr>
    <a:lvl3pPr marL="1788995" algn="l" defTabSz="894498" rtl="0" eaLnBrk="1" latinLnBrk="0" hangingPunct="1">
      <a:defRPr sz="3600" kern="1200">
        <a:solidFill>
          <a:schemeClr val="tx1"/>
        </a:solidFill>
        <a:latin typeface="+mn-lt"/>
        <a:ea typeface="+mn-ea"/>
        <a:cs typeface="+mn-cs"/>
      </a:defRPr>
    </a:lvl3pPr>
    <a:lvl4pPr marL="2683493" algn="l" defTabSz="894498" rtl="0" eaLnBrk="1" latinLnBrk="0" hangingPunct="1">
      <a:defRPr sz="3600" kern="1200">
        <a:solidFill>
          <a:schemeClr val="tx1"/>
        </a:solidFill>
        <a:latin typeface="+mn-lt"/>
        <a:ea typeface="+mn-ea"/>
        <a:cs typeface="+mn-cs"/>
      </a:defRPr>
    </a:lvl4pPr>
    <a:lvl5pPr marL="3577990" algn="l" defTabSz="894498" rtl="0" eaLnBrk="1" latinLnBrk="0" hangingPunct="1">
      <a:defRPr sz="3600" kern="1200">
        <a:solidFill>
          <a:schemeClr val="tx1"/>
        </a:solidFill>
        <a:latin typeface="+mn-lt"/>
        <a:ea typeface="+mn-ea"/>
        <a:cs typeface="+mn-cs"/>
      </a:defRPr>
    </a:lvl5pPr>
    <a:lvl6pPr marL="4472487" algn="l" defTabSz="894498" rtl="0" eaLnBrk="1" latinLnBrk="0" hangingPunct="1">
      <a:defRPr sz="3600" kern="1200">
        <a:solidFill>
          <a:schemeClr val="tx1"/>
        </a:solidFill>
        <a:latin typeface="+mn-lt"/>
        <a:ea typeface="+mn-ea"/>
        <a:cs typeface="+mn-cs"/>
      </a:defRPr>
    </a:lvl6pPr>
    <a:lvl7pPr marL="5366985" algn="l" defTabSz="894498" rtl="0" eaLnBrk="1" latinLnBrk="0" hangingPunct="1">
      <a:defRPr sz="3600" kern="1200">
        <a:solidFill>
          <a:schemeClr val="tx1"/>
        </a:solidFill>
        <a:latin typeface="+mn-lt"/>
        <a:ea typeface="+mn-ea"/>
        <a:cs typeface="+mn-cs"/>
      </a:defRPr>
    </a:lvl7pPr>
    <a:lvl8pPr marL="6261483" algn="l" defTabSz="894498" rtl="0" eaLnBrk="1" latinLnBrk="0" hangingPunct="1">
      <a:defRPr sz="3600" kern="1200">
        <a:solidFill>
          <a:schemeClr val="tx1"/>
        </a:solidFill>
        <a:latin typeface="+mn-lt"/>
        <a:ea typeface="+mn-ea"/>
        <a:cs typeface="+mn-cs"/>
      </a:defRPr>
    </a:lvl8pPr>
    <a:lvl9pPr marL="7155980" algn="l" defTabSz="894498"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D7861C"/>
    <a:srgbClr val="0A95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79" autoAdjust="0"/>
  </p:normalViewPr>
  <p:slideViewPr>
    <p:cSldViewPr snapToGrid="0" snapToObjects="1">
      <p:cViewPr>
        <p:scale>
          <a:sx n="16" d="100"/>
          <a:sy n="16" d="100"/>
        </p:scale>
        <p:origin x="3360" y="1328"/>
      </p:cViewPr>
      <p:guideLst>
        <p:guide orient="horz" pos="10368"/>
        <p:guide pos="15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D82387B-06E6-3C44-8F27-C9217C188927}" type="datetimeFigureOut">
              <a:rPr lang="en-US" smtClean="0"/>
              <a:t>12/7/19</a:t>
            </a:fld>
            <a:endParaRPr lang="en-US" dirty="0"/>
          </a:p>
        </p:txBody>
      </p:sp>
      <p:sp>
        <p:nvSpPr>
          <p:cNvPr id="4" name="Slide Image Placeholder 3"/>
          <p:cNvSpPr>
            <a:spLocks noGrp="1" noRot="1" noChangeAspect="1"/>
          </p:cNvSpPr>
          <p:nvPr>
            <p:ph type="sldImg" idx="2"/>
          </p:nvPr>
        </p:nvSpPr>
        <p:spPr>
          <a:xfrm>
            <a:off x="2643188" y="514350"/>
            <a:ext cx="38576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E84C0DC-C29F-2B43-8198-975494670098}" type="slidenum">
              <a:rPr lang="en-US" smtClean="0"/>
              <a:t>‹#›</a:t>
            </a:fld>
            <a:endParaRPr lang="en-US" dirty="0"/>
          </a:p>
        </p:txBody>
      </p:sp>
    </p:spTree>
    <p:extLst>
      <p:ext uri="{BB962C8B-B14F-4D97-AF65-F5344CB8AC3E}">
        <p14:creationId xmlns:p14="http://schemas.microsoft.com/office/powerpoint/2010/main" val="380937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Behavioral results:</a:t>
            </a:r>
            <a:r>
              <a:rPr lang="en-US" baseline="0" dirty="0"/>
              <a:t> make bar graphs of RT?</a:t>
            </a:r>
          </a:p>
          <a:p>
            <a:r>
              <a:rPr lang="en-US" dirty="0"/>
              <a:t>fMRI results:</a:t>
            </a:r>
            <a:r>
              <a:rPr lang="en-US" baseline="0" dirty="0"/>
              <a:t> labels, figure caption, make blues in graph the same color</a:t>
            </a:r>
          </a:p>
          <a:p>
            <a:r>
              <a:rPr lang="en-US" baseline="0" dirty="0"/>
              <a:t>References: add marcel 2004, add numbers, rearrange</a:t>
            </a:r>
          </a:p>
          <a:p>
            <a:endParaRPr lang="en-US" dirty="0"/>
          </a:p>
        </p:txBody>
      </p:sp>
      <p:sp>
        <p:nvSpPr>
          <p:cNvPr id="4" name="Slide Number Placeholder 3"/>
          <p:cNvSpPr>
            <a:spLocks noGrp="1"/>
          </p:cNvSpPr>
          <p:nvPr>
            <p:ph type="sldNum" sz="quarter" idx="10"/>
          </p:nvPr>
        </p:nvSpPr>
        <p:spPr/>
        <p:txBody>
          <a:bodyPr/>
          <a:lstStyle/>
          <a:p>
            <a:fld id="{2E84C0DC-C29F-2B43-8198-975494670098}" type="slidenum">
              <a:rPr lang="en-US" smtClean="0"/>
              <a:t>1</a:t>
            </a:fld>
            <a:endParaRPr lang="en-US" dirty="0"/>
          </a:p>
        </p:txBody>
      </p:sp>
    </p:spTree>
    <p:extLst>
      <p:ext uri="{BB962C8B-B14F-4D97-AF65-F5344CB8AC3E}">
        <p14:creationId xmlns:p14="http://schemas.microsoft.com/office/powerpoint/2010/main" val="83224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0226041"/>
            <a:ext cx="41970960" cy="7056120"/>
          </a:xfrm>
        </p:spPr>
        <p:txBody>
          <a:bodyPr/>
          <a:lstStyle/>
          <a:p>
            <a:r>
              <a:rPr lang="en-US"/>
              <a:t>Click to edit Master title style</a:t>
            </a:r>
          </a:p>
        </p:txBody>
      </p:sp>
      <p:sp>
        <p:nvSpPr>
          <p:cNvPr id="3" name="Subtitle 2"/>
          <p:cNvSpPr>
            <a:spLocks noGrp="1"/>
          </p:cNvSpPr>
          <p:nvPr>
            <p:ph type="subTitle" idx="1"/>
          </p:nvPr>
        </p:nvSpPr>
        <p:spPr>
          <a:xfrm>
            <a:off x="7406640" y="18653760"/>
            <a:ext cx="34564320" cy="8412480"/>
          </a:xfrm>
        </p:spPr>
        <p:txBody>
          <a:bodyPr/>
          <a:lstStyle>
            <a:lvl1pPr marL="0" indent="0" algn="ctr">
              <a:buNone/>
              <a:defRPr>
                <a:solidFill>
                  <a:schemeClr val="tx1">
                    <a:tint val="75000"/>
                  </a:schemeClr>
                </a:solidFill>
              </a:defRPr>
            </a:lvl1pPr>
            <a:lvl2pPr marL="894498" indent="0" algn="ctr">
              <a:buNone/>
              <a:defRPr>
                <a:solidFill>
                  <a:schemeClr val="tx1">
                    <a:tint val="75000"/>
                  </a:schemeClr>
                </a:solidFill>
              </a:defRPr>
            </a:lvl2pPr>
            <a:lvl3pPr marL="1788995" indent="0" algn="ctr">
              <a:buNone/>
              <a:defRPr>
                <a:solidFill>
                  <a:schemeClr val="tx1">
                    <a:tint val="75000"/>
                  </a:schemeClr>
                </a:solidFill>
              </a:defRPr>
            </a:lvl3pPr>
            <a:lvl4pPr marL="2683493" indent="0" algn="ctr">
              <a:buNone/>
              <a:defRPr>
                <a:solidFill>
                  <a:schemeClr val="tx1">
                    <a:tint val="75000"/>
                  </a:schemeClr>
                </a:solidFill>
              </a:defRPr>
            </a:lvl4pPr>
            <a:lvl5pPr marL="3577990" indent="0" algn="ctr">
              <a:buNone/>
              <a:defRPr>
                <a:solidFill>
                  <a:schemeClr val="tx1">
                    <a:tint val="75000"/>
                  </a:schemeClr>
                </a:solidFill>
              </a:defRPr>
            </a:lvl5pPr>
            <a:lvl6pPr marL="4472487" indent="0" algn="ctr">
              <a:buNone/>
              <a:defRPr>
                <a:solidFill>
                  <a:schemeClr val="tx1">
                    <a:tint val="75000"/>
                  </a:schemeClr>
                </a:solidFill>
              </a:defRPr>
            </a:lvl6pPr>
            <a:lvl7pPr marL="5366985" indent="0" algn="ctr">
              <a:buNone/>
              <a:defRPr>
                <a:solidFill>
                  <a:schemeClr val="tx1">
                    <a:tint val="75000"/>
                  </a:schemeClr>
                </a:solidFill>
              </a:defRPr>
            </a:lvl7pPr>
            <a:lvl8pPr marL="6261483" indent="0" algn="ctr">
              <a:buNone/>
              <a:defRPr>
                <a:solidFill>
                  <a:schemeClr val="tx1">
                    <a:tint val="75000"/>
                  </a:schemeClr>
                </a:solidFill>
              </a:defRPr>
            </a:lvl8pPr>
            <a:lvl9pPr marL="71559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D2F99C-4C7D-7643-88D7-AED2FDE05819}" type="datetimeFigureOut">
              <a:rPr lang="en-US" smtClean="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15814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2F99C-4C7D-7643-88D7-AED2FDE05819}" type="datetimeFigureOut">
              <a:rPr lang="en-US" smtClean="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113132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8760" y="1318266"/>
            <a:ext cx="1110996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880" y="1318266"/>
            <a:ext cx="3250692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2F99C-4C7D-7643-88D7-AED2FDE05819}" type="datetimeFigureOut">
              <a:rPr lang="en-US" smtClean="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69943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2F99C-4C7D-7643-88D7-AED2FDE05819}" type="datetimeFigureOut">
              <a:rPr lang="en-US" smtClean="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106614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1153120"/>
            <a:ext cx="41970960" cy="6537960"/>
          </a:xfrm>
        </p:spPr>
        <p:txBody>
          <a:bodyPr anchor="t"/>
          <a:lstStyle>
            <a:lvl1pPr algn="l">
              <a:defRPr sz="7800" b="1" cap="all"/>
            </a:lvl1pPr>
          </a:lstStyle>
          <a:p>
            <a:r>
              <a:rPr lang="en-US"/>
              <a:t>Click to edit Master title style</a:t>
            </a:r>
          </a:p>
        </p:txBody>
      </p:sp>
      <p:sp>
        <p:nvSpPr>
          <p:cNvPr id="3" name="Text Placeholder 2"/>
          <p:cNvSpPr>
            <a:spLocks noGrp="1"/>
          </p:cNvSpPr>
          <p:nvPr>
            <p:ph type="body" idx="1"/>
          </p:nvPr>
        </p:nvSpPr>
        <p:spPr>
          <a:xfrm>
            <a:off x="3900490" y="13952226"/>
            <a:ext cx="41970960" cy="7200900"/>
          </a:xfrm>
        </p:spPr>
        <p:txBody>
          <a:bodyPr anchor="b"/>
          <a:lstStyle>
            <a:lvl1pPr marL="0" indent="0">
              <a:buNone/>
              <a:defRPr sz="3900">
                <a:solidFill>
                  <a:schemeClr val="tx1">
                    <a:tint val="75000"/>
                  </a:schemeClr>
                </a:solidFill>
              </a:defRPr>
            </a:lvl1pPr>
            <a:lvl2pPr marL="894498" indent="0">
              <a:buNone/>
              <a:defRPr sz="3600">
                <a:solidFill>
                  <a:schemeClr val="tx1">
                    <a:tint val="75000"/>
                  </a:schemeClr>
                </a:solidFill>
              </a:defRPr>
            </a:lvl2pPr>
            <a:lvl3pPr marL="1788995" indent="0">
              <a:buNone/>
              <a:defRPr sz="3100">
                <a:solidFill>
                  <a:schemeClr val="tx1">
                    <a:tint val="75000"/>
                  </a:schemeClr>
                </a:solidFill>
              </a:defRPr>
            </a:lvl3pPr>
            <a:lvl4pPr marL="2683493" indent="0">
              <a:buNone/>
              <a:defRPr sz="2700">
                <a:solidFill>
                  <a:schemeClr val="tx1">
                    <a:tint val="75000"/>
                  </a:schemeClr>
                </a:solidFill>
              </a:defRPr>
            </a:lvl4pPr>
            <a:lvl5pPr marL="3577990" indent="0">
              <a:buNone/>
              <a:defRPr sz="2700">
                <a:solidFill>
                  <a:schemeClr val="tx1">
                    <a:tint val="75000"/>
                  </a:schemeClr>
                </a:solidFill>
              </a:defRPr>
            </a:lvl5pPr>
            <a:lvl6pPr marL="4472487" indent="0">
              <a:buNone/>
              <a:defRPr sz="2700">
                <a:solidFill>
                  <a:schemeClr val="tx1">
                    <a:tint val="75000"/>
                  </a:schemeClr>
                </a:solidFill>
              </a:defRPr>
            </a:lvl6pPr>
            <a:lvl7pPr marL="5366985" indent="0">
              <a:buNone/>
              <a:defRPr sz="2700">
                <a:solidFill>
                  <a:schemeClr val="tx1">
                    <a:tint val="75000"/>
                  </a:schemeClr>
                </a:solidFill>
              </a:defRPr>
            </a:lvl7pPr>
            <a:lvl8pPr marL="6261483" indent="0">
              <a:buNone/>
              <a:defRPr sz="2700">
                <a:solidFill>
                  <a:schemeClr val="tx1">
                    <a:tint val="75000"/>
                  </a:schemeClr>
                </a:solidFill>
              </a:defRPr>
            </a:lvl8pPr>
            <a:lvl9pPr marL="7155980" indent="0">
              <a:buNone/>
              <a:defRPr sz="2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2F99C-4C7D-7643-88D7-AED2FDE05819}" type="datetimeFigureOut">
              <a:rPr lang="en-US" smtClean="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14811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880" y="7680967"/>
            <a:ext cx="21808440" cy="21724620"/>
          </a:xfrm>
        </p:spPr>
        <p:txBody>
          <a:bodyPr/>
          <a:lstStyle>
            <a:lvl1pPr>
              <a:defRPr sz="5400"/>
            </a:lvl1pPr>
            <a:lvl2pPr>
              <a:defRPr sz="4700"/>
            </a:lvl2pPr>
            <a:lvl3pPr>
              <a:defRPr sz="39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100280" y="7680967"/>
            <a:ext cx="21808440" cy="21724620"/>
          </a:xfrm>
        </p:spPr>
        <p:txBody>
          <a:bodyPr/>
          <a:lstStyle>
            <a:lvl1pPr>
              <a:defRPr sz="5400"/>
            </a:lvl1pPr>
            <a:lvl2pPr>
              <a:defRPr sz="4700"/>
            </a:lvl2pPr>
            <a:lvl3pPr>
              <a:defRPr sz="39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D2F99C-4C7D-7643-88D7-AED2FDE05819}" type="datetimeFigureOut">
              <a:rPr lang="en-US" smtClean="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16608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1" y="7368541"/>
            <a:ext cx="21817015" cy="3070860"/>
          </a:xfrm>
        </p:spPr>
        <p:txBody>
          <a:bodyPr anchor="b"/>
          <a:lstStyle>
            <a:lvl1pPr marL="0" indent="0">
              <a:buNone/>
              <a:defRPr sz="4700" b="1"/>
            </a:lvl1pPr>
            <a:lvl2pPr marL="894498" indent="0">
              <a:buNone/>
              <a:defRPr sz="3900" b="1"/>
            </a:lvl2pPr>
            <a:lvl3pPr marL="1788995" indent="0">
              <a:buNone/>
              <a:defRPr sz="3600" b="1"/>
            </a:lvl3pPr>
            <a:lvl4pPr marL="2683493" indent="0">
              <a:buNone/>
              <a:defRPr sz="3100" b="1"/>
            </a:lvl4pPr>
            <a:lvl5pPr marL="3577990" indent="0">
              <a:buNone/>
              <a:defRPr sz="3100" b="1"/>
            </a:lvl5pPr>
            <a:lvl6pPr marL="4472487" indent="0">
              <a:buNone/>
              <a:defRPr sz="3100" b="1"/>
            </a:lvl6pPr>
            <a:lvl7pPr marL="5366985" indent="0">
              <a:buNone/>
              <a:defRPr sz="3100" b="1"/>
            </a:lvl7pPr>
            <a:lvl8pPr marL="6261483" indent="0">
              <a:buNone/>
              <a:defRPr sz="3100" b="1"/>
            </a:lvl8pPr>
            <a:lvl9pPr marL="7155980" indent="0">
              <a:buNone/>
              <a:defRPr sz="3100" b="1"/>
            </a:lvl9pPr>
          </a:lstStyle>
          <a:p>
            <a:pPr lvl="0"/>
            <a:r>
              <a:rPr lang="en-US"/>
              <a:t>Click to edit Master text styles</a:t>
            </a:r>
          </a:p>
        </p:txBody>
      </p:sp>
      <p:sp>
        <p:nvSpPr>
          <p:cNvPr id="4" name="Content Placeholder 3"/>
          <p:cNvSpPr>
            <a:spLocks noGrp="1"/>
          </p:cNvSpPr>
          <p:nvPr>
            <p:ph sz="half" idx="2"/>
          </p:nvPr>
        </p:nvSpPr>
        <p:spPr>
          <a:xfrm>
            <a:off x="2468881" y="10439401"/>
            <a:ext cx="21817015" cy="18966180"/>
          </a:xfrm>
        </p:spPr>
        <p:txBody>
          <a:bodyPr/>
          <a:lstStyle>
            <a:lvl1pPr>
              <a:defRPr sz="4700"/>
            </a:lvl1pPr>
            <a:lvl2pPr>
              <a:defRPr sz="3900"/>
            </a:lvl2pPr>
            <a:lvl3pPr>
              <a:defRPr sz="360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8" y="7368541"/>
            <a:ext cx="21825585" cy="3070860"/>
          </a:xfrm>
        </p:spPr>
        <p:txBody>
          <a:bodyPr anchor="b"/>
          <a:lstStyle>
            <a:lvl1pPr marL="0" indent="0">
              <a:buNone/>
              <a:defRPr sz="4700" b="1"/>
            </a:lvl1pPr>
            <a:lvl2pPr marL="894498" indent="0">
              <a:buNone/>
              <a:defRPr sz="3900" b="1"/>
            </a:lvl2pPr>
            <a:lvl3pPr marL="1788995" indent="0">
              <a:buNone/>
              <a:defRPr sz="3600" b="1"/>
            </a:lvl3pPr>
            <a:lvl4pPr marL="2683493" indent="0">
              <a:buNone/>
              <a:defRPr sz="3100" b="1"/>
            </a:lvl4pPr>
            <a:lvl5pPr marL="3577990" indent="0">
              <a:buNone/>
              <a:defRPr sz="3100" b="1"/>
            </a:lvl5pPr>
            <a:lvl6pPr marL="4472487" indent="0">
              <a:buNone/>
              <a:defRPr sz="3100" b="1"/>
            </a:lvl6pPr>
            <a:lvl7pPr marL="5366985" indent="0">
              <a:buNone/>
              <a:defRPr sz="3100" b="1"/>
            </a:lvl7pPr>
            <a:lvl8pPr marL="6261483" indent="0">
              <a:buNone/>
              <a:defRPr sz="3100" b="1"/>
            </a:lvl8pPr>
            <a:lvl9pPr marL="7155980" indent="0">
              <a:buNone/>
              <a:defRPr sz="3100" b="1"/>
            </a:lvl9pPr>
          </a:lstStyle>
          <a:p>
            <a:pPr lvl="0"/>
            <a:r>
              <a:rPr lang="en-US"/>
              <a:t>Click to edit Master text styles</a:t>
            </a:r>
          </a:p>
        </p:txBody>
      </p:sp>
      <p:sp>
        <p:nvSpPr>
          <p:cNvPr id="6" name="Content Placeholder 5"/>
          <p:cNvSpPr>
            <a:spLocks noGrp="1"/>
          </p:cNvSpPr>
          <p:nvPr>
            <p:ph sz="quarter" idx="4"/>
          </p:nvPr>
        </p:nvSpPr>
        <p:spPr>
          <a:xfrm>
            <a:off x="25083138" y="10439401"/>
            <a:ext cx="21825585" cy="18966180"/>
          </a:xfrm>
        </p:spPr>
        <p:txBody>
          <a:bodyPr/>
          <a:lstStyle>
            <a:lvl1pPr>
              <a:defRPr sz="4700"/>
            </a:lvl1pPr>
            <a:lvl2pPr>
              <a:defRPr sz="3900"/>
            </a:lvl2pPr>
            <a:lvl3pPr>
              <a:defRPr sz="360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D2F99C-4C7D-7643-88D7-AED2FDE05819}" type="datetimeFigureOut">
              <a:rPr lang="en-US" smtClean="0"/>
              <a:t>12/7/19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48888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D2F99C-4C7D-7643-88D7-AED2FDE05819}" type="datetimeFigureOut">
              <a:rPr lang="en-US" smtClean="0"/>
              <a:t>12/7/19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142816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2F99C-4C7D-7643-88D7-AED2FDE05819}" type="datetimeFigureOut">
              <a:rPr lang="en-US" smtClean="0"/>
              <a:t>12/7/19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358945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4" y="1310640"/>
            <a:ext cx="16244890" cy="5577840"/>
          </a:xfrm>
        </p:spPr>
        <p:txBody>
          <a:bodyPr anchor="b"/>
          <a:lstStyle>
            <a:lvl1pPr algn="l">
              <a:defRPr sz="3900" b="1"/>
            </a:lvl1pPr>
          </a:lstStyle>
          <a:p>
            <a:r>
              <a:rPr lang="en-US"/>
              <a:t>Click to edit Master title style</a:t>
            </a:r>
          </a:p>
        </p:txBody>
      </p:sp>
      <p:sp>
        <p:nvSpPr>
          <p:cNvPr id="3" name="Content Placeholder 2"/>
          <p:cNvSpPr>
            <a:spLocks noGrp="1"/>
          </p:cNvSpPr>
          <p:nvPr>
            <p:ph idx="1"/>
          </p:nvPr>
        </p:nvSpPr>
        <p:spPr>
          <a:xfrm>
            <a:off x="19305270" y="1310646"/>
            <a:ext cx="27603450" cy="28094940"/>
          </a:xfrm>
        </p:spPr>
        <p:txBody>
          <a:bodyPr/>
          <a:lstStyle>
            <a:lvl1pPr>
              <a:defRPr sz="6300"/>
            </a:lvl1pPr>
            <a:lvl2pPr>
              <a:defRPr sz="5400"/>
            </a:lvl2pPr>
            <a:lvl3pPr>
              <a:defRPr sz="47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4" y="6888486"/>
            <a:ext cx="16244890" cy="22517100"/>
          </a:xfrm>
        </p:spPr>
        <p:txBody>
          <a:bodyPr/>
          <a:lstStyle>
            <a:lvl1pPr marL="0" indent="0">
              <a:buNone/>
              <a:defRPr sz="2700"/>
            </a:lvl1pPr>
            <a:lvl2pPr marL="894498" indent="0">
              <a:buNone/>
              <a:defRPr sz="2300"/>
            </a:lvl2pPr>
            <a:lvl3pPr marL="1788995" indent="0">
              <a:buNone/>
              <a:defRPr sz="2000"/>
            </a:lvl3pPr>
            <a:lvl4pPr marL="2683493" indent="0">
              <a:buNone/>
              <a:defRPr sz="1800"/>
            </a:lvl4pPr>
            <a:lvl5pPr marL="3577990" indent="0">
              <a:buNone/>
              <a:defRPr sz="1800"/>
            </a:lvl5pPr>
            <a:lvl6pPr marL="4472487" indent="0">
              <a:buNone/>
              <a:defRPr sz="1800"/>
            </a:lvl6pPr>
            <a:lvl7pPr marL="5366985" indent="0">
              <a:buNone/>
              <a:defRPr sz="1800"/>
            </a:lvl7pPr>
            <a:lvl8pPr marL="6261483" indent="0">
              <a:buNone/>
              <a:defRPr sz="1800"/>
            </a:lvl8pPr>
            <a:lvl9pPr marL="71559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4CD2F99C-4C7D-7643-88D7-AED2FDE05819}" type="datetimeFigureOut">
              <a:rPr lang="en-US" smtClean="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41257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3042880"/>
            <a:ext cx="29626560" cy="2720340"/>
          </a:xfrm>
        </p:spPr>
        <p:txBody>
          <a:bodyPr anchor="b"/>
          <a:lstStyle>
            <a:lvl1pPr algn="l">
              <a:defRPr sz="3900" b="1"/>
            </a:lvl1pPr>
          </a:lstStyle>
          <a:p>
            <a:r>
              <a:rPr lang="en-US"/>
              <a:t>Click to edit Master title style</a:t>
            </a:r>
          </a:p>
        </p:txBody>
      </p:sp>
      <p:sp>
        <p:nvSpPr>
          <p:cNvPr id="3" name="Picture Placeholder 2"/>
          <p:cNvSpPr>
            <a:spLocks noGrp="1"/>
          </p:cNvSpPr>
          <p:nvPr>
            <p:ph type="pic" idx="1"/>
          </p:nvPr>
        </p:nvSpPr>
        <p:spPr>
          <a:xfrm>
            <a:off x="9678355" y="2941320"/>
            <a:ext cx="29626560" cy="19751040"/>
          </a:xfrm>
        </p:spPr>
        <p:txBody>
          <a:bodyPr/>
          <a:lstStyle>
            <a:lvl1pPr marL="0" indent="0">
              <a:buNone/>
              <a:defRPr sz="6300"/>
            </a:lvl1pPr>
            <a:lvl2pPr marL="894498" indent="0">
              <a:buNone/>
              <a:defRPr sz="5400"/>
            </a:lvl2pPr>
            <a:lvl3pPr marL="1788995" indent="0">
              <a:buNone/>
              <a:defRPr sz="4700"/>
            </a:lvl3pPr>
            <a:lvl4pPr marL="2683493" indent="0">
              <a:buNone/>
              <a:defRPr sz="3900"/>
            </a:lvl4pPr>
            <a:lvl5pPr marL="3577990" indent="0">
              <a:buNone/>
              <a:defRPr sz="3900"/>
            </a:lvl5pPr>
            <a:lvl6pPr marL="4472487" indent="0">
              <a:buNone/>
              <a:defRPr sz="3900"/>
            </a:lvl6pPr>
            <a:lvl7pPr marL="5366985" indent="0">
              <a:buNone/>
              <a:defRPr sz="3900"/>
            </a:lvl7pPr>
            <a:lvl8pPr marL="6261483" indent="0">
              <a:buNone/>
              <a:defRPr sz="3900"/>
            </a:lvl8pPr>
            <a:lvl9pPr marL="7155980" indent="0">
              <a:buNone/>
              <a:defRPr sz="3900"/>
            </a:lvl9pPr>
          </a:lstStyle>
          <a:p>
            <a:endParaRPr lang="en-US" dirty="0"/>
          </a:p>
        </p:txBody>
      </p:sp>
      <p:sp>
        <p:nvSpPr>
          <p:cNvPr id="4" name="Text Placeholder 3"/>
          <p:cNvSpPr>
            <a:spLocks noGrp="1"/>
          </p:cNvSpPr>
          <p:nvPr>
            <p:ph type="body" sz="half" idx="2"/>
          </p:nvPr>
        </p:nvSpPr>
        <p:spPr>
          <a:xfrm>
            <a:off x="9678355" y="25763220"/>
            <a:ext cx="29626560" cy="3863340"/>
          </a:xfrm>
        </p:spPr>
        <p:txBody>
          <a:bodyPr/>
          <a:lstStyle>
            <a:lvl1pPr marL="0" indent="0">
              <a:buNone/>
              <a:defRPr sz="2700"/>
            </a:lvl1pPr>
            <a:lvl2pPr marL="894498" indent="0">
              <a:buNone/>
              <a:defRPr sz="2300"/>
            </a:lvl2pPr>
            <a:lvl3pPr marL="1788995" indent="0">
              <a:buNone/>
              <a:defRPr sz="2000"/>
            </a:lvl3pPr>
            <a:lvl4pPr marL="2683493" indent="0">
              <a:buNone/>
              <a:defRPr sz="1800"/>
            </a:lvl4pPr>
            <a:lvl5pPr marL="3577990" indent="0">
              <a:buNone/>
              <a:defRPr sz="1800"/>
            </a:lvl5pPr>
            <a:lvl6pPr marL="4472487" indent="0">
              <a:buNone/>
              <a:defRPr sz="1800"/>
            </a:lvl6pPr>
            <a:lvl7pPr marL="5366985" indent="0">
              <a:buNone/>
              <a:defRPr sz="1800"/>
            </a:lvl7pPr>
            <a:lvl8pPr marL="6261483" indent="0">
              <a:buNone/>
              <a:defRPr sz="1800"/>
            </a:lvl8pPr>
            <a:lvl9pPr marL="71559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4CD2F99C-4C7D-7643-88D7-AED2FDE05819}" type="datetimeFigureOut">
              <a:rPr lang="en-US" smtClean="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325268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318260"/>
            <a:ext cx="44439840" cy="5486400"/>
          </a:xfrm>
          <a:prstGeom prst="rect">
            <a:avLst/>
          </a:prstGeom>
        </p:spPr>
        <p:txBody>
          <a:bodyPr vert="horz" lIns="178899" tIns="89450" rIns="178899" bIns="89450" rtlCol="0" anchor="ctr">
            <a:normAutofit/>
          </a:bodyPr>
          <a:lstStyle/>
          <a:p>
            <a:r>
              <a:rPr lang="en-US"/>
              <a:t>Click to edit Master title style</a:t>
            </a:r>
          </a:p>
        </p:txBody>
      </p:sp>
      <p:sp>
        <p:nvSpPr>
          <p:cNvPr id="3" name="Text Placeholder 2"/>
          <p:cNvSpPr>
            <a:spLocks noGrp="1"/>
          </p:cNvSpPr>
          <p:nvPr>
            <p:ph type="body" idx="1"/>
          </p:nvPr>
        </p:nvSpPr>
        <p:spPr>
          <a:xfrm>
            <a:off x="2468880" y="7680967"/>
            <a:ext cx="44439840" cy="21724620"/>
          </a:xfrm>
          <a:prstGeom prst="rect">
            <a:avLst/>
          </a:prstGeom>
        </p:spPr>
        <p:txBody>
          <a:bodyPr vert="horz" lIns="178899" tIns="89450" rIns="178899" bIns="894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0510481"/>
            <a:ext cx="11521440" cy="1752600"/>
          </a:xfrm>
          <a:prstGeom prst="rect">
            <a:avLst/>
          </a:prstGeom>
        </p:spPr>
        <p:txBody>
          <a:bodyPr vert="horz" lIns="178899" tIns="89450" rIns="178899" bIns="89450" rtlCol="0" anchor="ctr"/>
          <a:lstStyle>
            <a:lvl1pPr algn="l">
              <a:defRPr sz="2300">
                <a:solidFill>
                  <a:schemeClr val="tx1">
                    <a:tint val="75000"/>
                  </a:schemeClr>
                </a:solidFill>
              </a:defRPr>
            </a:lvl1pPr>
          </a:lstStyle>
          <a:p>
            <a:fld id="{4CD2F99C-4C7D-7643-88D7-AED2FDE05819}" type="datetimeFigureOut">
              <a:rPr lang="en-US" smtClean="0"/>
              <a:t>12/7/19</a:t>
            </a:fld>
            <a:endParaRPr lang="en-US" dirty="0"/>
          </a:p>
        </p:txBody>
      </p:sp>
      <p:sp>
        <p:nvSpPr>
          <p:cNvPr id="5" name="Footer Placeholder 4"/>
          <p:cNvSpPr>
            <a:spLocks noGrp="1"/>
          </p:cNvSpPr>
          <p:nvPr>
            <p:ph type="ftr" sz="quarter" idx="3"/>
          </p:nvPr>
        </p:nvSpPr>
        <p:spPr>
          <a:xfrm>
            <a:off x="16870680" y="30510481"/>
            <a:ext cx="15636240" cy="1752600"/>
          </a:xfrm>
          <a:prstGeom prst="rect">
            <a:avLst/>
          </a:prstGeom>
        </p:spPr>
        <p:txBody>
          <a:bodyPr vert="horz" lIns="178899" tIns="89450" rIns="178899" bIns="89450" rtlCol="0" anchor="ctr"/>
          <a:lstStyle>
            <a:lvl1pPr algn="ctr">
              <a:defRPr sz="2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5387280" y="30510481"/>
            <a:ext cx="11521440" cy="1752600"/>
          </a:xfrm>
          <a:prstGeom prst="rect">
            <a:avLst/>
          </a:prstGeom>
        </p:spPr>
        <p:txBody>
          <a:bodyPr vert="horz" lIns="178899" tIns="89450" rIns="178899" bIns="89450" rtlCol="0" anchor="ctr"/>
          <a:lstStyle>
            <a:lvl1pPr algn="r">
              <a:defRPr sz="2300">
                <a:solidFill>
                  <a:schemeClr val="tx1">
                    <a:tint val="75000"/>
                  </a:schemeClr>
                </a:solidFill>
              </a:defRPr>
            </a:lvl1pPr>
          </a:lstStyle>
          <a:p>
            <a:fld id="{792831BE-4170-8C40-85AE-B2887FCDEF3F}" type="slidenum">
              <a:rPr lang="en-US" smtClean="0"/>
              <a:t>‹#›</a:t>
            </a:fld>
            <a:endParaRPr lang="en-US" dirty="0"/>
          </a:p>
        </p:txBody>
      </p:sp>
    </p:spTree>
    <p:extLst>
      <p:ext uri="{BB962C8B-B14F-4D97-AF65-F5344CB8AC3E}">
        <p14:creationId xmlns:p14="http://schemas.microsoft.com/office/powerpoint/2010/main" val="133080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94498" rtl="0" eaLnBrk="1" latinLnBrk="0" hangingPunct="1">
        <a:spcBef>
          <a:spcPct val="0"/>
        </a:spcBef>
        <a:buNone/>
        <a:defRPr sz="8600" kern="1200">
          <a:solidFill>
            <a:schemeClr val="tx1"/>
          </a:solidFill>
          <a:latin typeface="+mj-lt"/>
          <a:ea typeface="+mj-ea"/>
          <a:cs typeface="+mj-cs"/>
        </a:defRPr>
      </a:lvl1pPr>
    </p:titleStyle>
    <p:body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p:bodyStyle>
    <p:otherStyle>
      <a:defPPr>
        <a:defRPr lang="en-US"/>
      </a:defPPr>
      <a:lvl1pPr marL="0" algn="l" defTabSz="894498" rtl="0" eaLnBrk="1" latinLnBrk="0" hangingPunct="1">
        <a:defRPr sz="3600" kern="1200">
          <a:solidFill>
            <a:schemeClr val="tx1"/>
          </a:solidFill>
          <a:latin typeface="+mn-lt"/>
          <a:ea typeface="+mn-ea"/>
          <a:cs typeface="+mn-cs"/>
        </a:defRPr>
      </a:lvl1pPr>
      <a:lvl2pPr marL="894498" algn="l" defTabSz="894498" rtl="0" eaLnBrk="1" latinLnBrk="0" hangingPunct="1">
        <a:defRPr sz="3600" kern="1200">
          <a:solidFill>
            <a:schemeClr val="tx1"/>
          </a:solidFill>
          <a:latin typeface="+mn-lt"/>
          <a:ea typeface="+mn-ea"/>
          <a:cs typeface="+mn-cs"/>
        </a:defRPr>
      </a:lvl2pPr>
      <a:lvl3pPr marL="1788995" algn="l" defTabSz="894498" rtl="0" eaLnBrk="1" latinLnBrk="0" hangingPunct="1">
        <a:defRPr sz="3600" kern="1200">
          <a:solidFill>
            <a:schemeClr val="tx1"/>
          </a:solidFill>
          <a:latin typeface="+mn-lt"/>
          <a:ea typeface="+mn-ea"/>
          <a:cs typeface="+mn-cs"/>
        </a:defRPr>
      </a:lvl3pPr>
      <a:lvl4pPr marL="2683493" algn="l" defTabSz="894498" rtl="0" eaLnBrk="1" latinLnBrk="0" hangingPunct="1">
        <a:defRPr sz="3600" kern="1200">
          <a:solidFill>
            <a:schemeClr val="tx1"/>
          </a:solidFill>
          <a:latin typeface="+mn-lt"/>
          <a:ea typeface="+mn-ea"/>
          <a:cs typeface="+mn-cs"/>
        </a:defRPr>
      </a:lvl4pPr>
      <a:lvl5pPr marL="3577990" algn="l" defTabSz="894498" rtl="0" eaLnBrk="1" latinLnBrk="0" hangingPunct="1">
        <a:defRPr sz="3600" kern="1200">
          <a:solidFill>
            <a:schemeClr val="tx1"/>
          </a:solidFill>
          <a:latin typeface="+mn-lt"/>
          <a:ea typeface="+mn-ea"/>
          <a:cs typeface="+mn-cs"/>
        </a:defRPr>
      </a:lvl5pPr>
      <a:lvl6pPr marL="4472487" algn="l" defTabSz="894498" rtl="0" eaLnBrk="1" latinLnBrk="0" hangingPunct="1">
        <a:defRPr sz="3600" kern="1200">
          <a:solidFill>
            <a:schemeClr val="tx1"/>
          </a:solidFill>
          <a:latin typeface="+mn-lt"/>
          <a:ea typeface="+mn-ea"/>
          <a:cs typeface="+mn-cs"/>
        </a:defRPr>
      </a:lvl6pPr>
      <a:lvl7pPr marL="5366985" algn="l" defTabSz="894498" rtl="0" eaLnBrk="1" latinLnBrk="0" hangingPunct="1">
        <a:defRPr sz="3600" kern="1200">
          <a:solidFill>
            <a:schemeClr val="tx1"/>
          </a:solidFill>
          <a:latin typeface="+mn-lt"/>
          <a:ea typeface="+mn-ea"/>
          <a:cs typeface="+mn-cs"/>
        </a:defRPr>
      </a:lvl7pPr>
      <a:lvl8pPr marL="6261483" algn="l" defTabSz="894498" rtl="0" eaLnBrk="1" latinLnBrk="0" hangingPunct="1">
        <a:defRPr sz="3600" kern="1200">
          <a:solidFill>
            <a:schemeClr val="tx1"/>
          </a:solidFill>
          <a:latin typeface="+mn-lt"/>
          <a:ea typeface="+mn-ea"/>
          <a:cs typeface="+mn-cs"/>
        </a:defRPr>
      </a:lvl8pPr>
      <a:lvl9pPr marL="7155980" algn="l" defTabSz="894498"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13" name="Rectangle 212"/>
          <p:cNvSpPr/>
          <p:nvPr/>
        </p:nvSpPr>
        <p:spPr>
          <a:xfrm>
            <a:off x="-2" y="-1"/>
            <a:ext cx="49377600" cy="3696041"/>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a:spLocks/>
          </p:cNvSpPr>
          <p:nvPr/>
        </p:nvSpPr>
        <p:spPr>
          <a:xfrm>
            <a:off x="496951" y="4315693"/>
            <a:ext cx="15392130" cy="10582236"/>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333333"/>
                </a:solidFill>
              </a:ln>
              <a:solidFill>
                <a:schemeClr val="bg1"/>
              </a:solidFill>
            </a:endParaRPr>
          </a:p>
        </p:txBody>
      </p:sp>
      <p:sp>
        <p:nvSpPr>
          <p:cNvPr id="13" name="Rectangle 12"/>
          <p:cNvSpPr/>
          <p:nvPr/>
        </p:nvSpPr>
        <p:spPr>
          <a:xfrm>
            <a:off x="33521440" y="4331639"/>
            <a:ext cx="15395105" cy="9821301"/>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latin typeface="Gill Sans Light"/>
              <a:cs typeface="Gill Sans Light"/>
            </a:endParaRPr>
          </a:p>
        </p:txBody>
      </p:sp>
      <p:sp>
        <p:nvSpPr>
          <p:cNvPr id="70" name="Rectangle 69"/>
          <p:cNvSpPr/>
          <p:nvPr/>
        </p:nvSpPr>
        <p:spPr>
          <a:xfrm>
            <a:off x="424743" y="15439694"/>
            <a:ext cx="15432918" cy="15814655"/>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333333"/>
                </a:solidFill>
              </a:ln>
              <a:solidFill>
                <a:schemeClr val="bg1"/>
              </a:solidFill>
            </a:endParaRPr>
          </a:p>
        </p:txBody>
      </p:sp>
      <p:sp>
        <p:nvSpPr>
          <p:cNvPr id="5" name="Rectangle 4"/>
          <p:cNvSpPr/>
          <p:nvPr/>
        </p:nvSpPr>
        <p:spPr>
          <a:xfrm>
            <a:off x="0" y="32091592"/>
            <a:ext cx="49432452" cy="9144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0" y="47743"/>
            <a:ext cx="49377600" cy="2800767"/>
          </a:xfrm>
          <a:prstGeom prst="rect">
            <a:avLst/>
          </a:prstGeom>
          <a:noFill/>
        </p:spPr>
        <p:txBody>
          <a:bodyPr wrap="square" rtlCol="0">
            <a:spAutoFit/>
          </a:bodyPr>
          <a:lstStyle/>
          <a:p>
            <a:pPr algn="ctr"/>
            <a:r>
              <a:rPr lang="en-US" sz="8800" spc="200" dirty="0">
                <a:solidFill>
                  <a:schemeClr val="bg1"/>
                </a:solidFill>
                <a:latin typeface="Gill Sans Light"/>
                <a:cs typeface="Gill Sans Light"/>
              </a:rPr>
              <a:t>Twitter Hate Speech Clustering and Classification</a:t>
            </a:r>
          </a:p>
          <a:p>
            <a:pPr algn="ctr"/>
            <a:endParaRPr lang="en-US" sz="8800" spc="200" dirty="0">
              <a:solidFill>
                <a:schemeClr val="bg1"/>
              </a:solidFill>
              <a:latin typeface="Gill Sans Light"/>
              <a:cs typeface="Gill Sans Light"/>
            </a:endParaRPr>
          </a:p>
        </p:txBody>
      </p:sp>
      <p:sp>
        <p:nvSpPr>
          <p:cNvPr id="7" name="TextBox 6"/>
          <p:cNvSpPr txBox="1"/>
          <p:nvPr/>
        </p:nvSpPr>
        <p:spPr>
          <a:xfrm>
            <a:off x="0" y="1446774"/>
            <a:ext cx="49377600" cy="1754326"/>
          </a:xfrm>
          <a:prstGeom prst="rect">
            <a:avLst/>
          </a:prstGeom>
          <a:noFill/>
        </p:spPr>
        <p:txBody>
          <a:bodyPr wrap="square" rtlCol="0">
            <a:spAutoFit/>
          </a:bodyPr>
          <a:lstStyle/>
          <a:p>
            <a:pPr algn="ctr"/>
            <a:r>
              <a:rPr lang="en-US" sz="5400" spc="300" dirty="0">
                <a:solidFill>
                  <a:schemeClr val="bg1"/>
                </a:solidFill>
                <a:latin typeface="Gill Sans Light"/>
                <a:cs typeface="Gill Sans Light"/>
              </a:rPr>
              <a:t>Joshua Donelly-Higgins – jdh536@nyu.edu</a:t>
            </a:r>
          </a:p>
          <a:p>
            <a:pPr algn="ctr"/>
            <a:endParaRPr lang="en-US" sz="5400" spc="300" dirty="0">
              <a:solidFill>
                <a:schemeClr val="bg1"/>
              </a:solidFill>
              <a:latin typeface="Gill Sans Light"/>
              <a:cs typeface="Gill Sans Light"/>
            </a:endParaRPr>
          </a:p>
        </p:txBody>
      </p:sp>
      <p:sp>
        <p:nvSpPr>
          <p:cNvPr id="8" name="Rectangle 7"/>
          <p:cNvSpPr/>
          <p:nvPr/>
        </p:nvSpPr>
        <p:spPr>
          <a:xfrm flipV="1">
            <a:off x="-2" y="3499608"/>
            <a:ext cx="49377600" cy="2743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Rectangle 13"/>
          <p:cNvSpPr/>
          <p:nvPr/>
        </p:nvSpPr>
        <p:spPr>
          <a:xfrm>
            <a:off x="16429052" y="4315695"/>
            <a:ext cx="16560078" cy="14266915"/>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333333"/>
                </a:solidFill>
              </a:ln>
              <a:solidFill>
                <a:schemeClr val="bg1"/>
              </a:solidFill>
            </a:endParaRPr>
          </a:p>
        </p:txBody>
      </p:sp>
      <p:sp>
        <p:nvSpPr>
          <p:cNvPr id="17" name="Rectangle 16"/>
          <p:cNvSpPr/>
          <p:nvPr/>
        </p:nvSpPr>
        <p:spPr>
          <a:xfrm>
            <a:off x="16396455" y="19047336"/>
            <a:ext cx="16560075" cy="12207013"/>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333333"/>
                </a:solidFill>
              </a:ln>
              <a:solidFill>
                <a:schemeClr val="bg1"/>
              </a:solidFill>
            </a:endParaRPr>
          </a:p>
        </p:txBody>
      </p:sp>
      <p:sp>
        <p:nvSpPr>
          <p:cNvPr id="20" name="Rectangle 19"/>
          <p:cNvSpPr/>
          <p:nvPr/>
        </p:nvSpPr>
        <p:spPr>
          <a:xfrm>
            <a:off x="33519941" y="27942309"/>
            <a:ext cx="15398957" cy="3312039"/>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333333"/>
                </a:solidFill>
              </a:ln>
              <a:solidFill>
                <a:schemeClr val="bg1"/>
              </a:solidFill>
            </a:endParaRPr>
          </a:p>
        </p:txBody>
      </p:sp>
      <p:sp>
        <p:nvSpPr>
          <p:cNvPr id="22" name="TextBox 21"/>
          <p:cNvSpPr txBox="1"/>
          <p:nvPr/>
        </p:nvSpPr>
        <p:spPr>
          <a:xfrm>
            <a:off x="4097301" y="4358728"/>
            <a:ext cx="8087596" cy="1015663"/>
          </a:xfrm>
          <a:prstGeom prst="rect">
            <a:avLst/>
          </a:prstGeom>
          <a:noFill/>
        </p:spPr>
        <p:txBody>
          <a:bodyPr wrap="square" rtlCol="0">
            <a:spAutoFit/>
          </a:bodyPr>
          <a:lstStyle/>
          <a:p>
            <a:pPr algn="ctr"/>
            <a:r>
              <a:rPr lang="en-US" sz="6000" spc="300" dirty="0">
                <a:latin typeface="Gill Sans Light"/>
                <a:cs typeface="Gill Sans Light"/>
              </a:rPr>
              <a:t>Abstract</a:t>
            </a:r>
          </a:p>
        </p:txBody>
      </p:sp>
      <p:sp>
        <p:nvSpPr>
          <p:cNvPr id="24" name="TextBox 23"/>
          <p:cNvSpPr txBox="1"/>
          <p:nvPr/>
        </p:nvSpPr>
        <p:spPr>
          <a:xfrm>
            <a:off x="19733330" y="4422931"/>
            <a:ext cx="10114032" cy="1015663"/>
          </a:xfrm>
          <a:prstGeom prst="rect">
            <a:avLst/>
          </a:prstGeom>
          <a:noFill/>
        </p:spPr>
        <p:txBody>
          <a:bodyPr wrap="square" rtlCol="0">
            <a:spAutoFit/>
          </a:bodyPr>
          <a:lstStyle/>
          <a:p>
            <a:pPr algn="ctr"/>
            <a:r>
              <a:rPr lang="en-US" sz="6000" spc="300" dirty="0">
                <a:latin typeface="Gill Sans Light"/>
                <a:cs typeface="Gill Sans Light"/>
              </a:rPr>
              <a:t>Clustering</a:t>
            </a:r>
          </a:p>
        </p:txBody>
      </p:sp>
      <p:sp>
        <p:nvSpPr>
          <p:cNvPr id="25" name="TextBox 24"/>
          <p:cNvSpPr txBox="1"/>
          <p:nvPr/>
        </p:nvSpPr>
        <p:spPr>
          <a:xfrm>
            <a:off x="16600954" y="19362362"/>
            <a:ext cx="15918850" cy="1015663"/>
          </a:xfrm>
          <a:prstGeom prst="rect">
            <a:avLst/>
          </a:prstGeom>
          <a:noFill/>
        </p:spPr>
        <p:txBody>
          <a:bodyPr wrap="square" rtlCol="0">
            <a:spAutoFit/>
          </a:bodyPr>
          <a:lstStyle/>
          <a:p>
            <a:pPr algn="ctr"/>
            <a:r>
              <a:rPr lang="en-US" sz="6000" spc="300" dirty="0">
                <a:latin typeface="Gill Sans Light"/>
                <a:cs typeface="Gill Sans Light"/>
              </a:rPr>
              <a:t>Classification</a:t>
            </a:r>
          </a:p>
        </p:txBody>
      </p:sp>
      <p:sp>
        <p:nvSpPr>
          <p:cNvPr id="27" name="TextBox 26"/>
          <p:cNvSpPr txBox="1"/>
          <p:nvPr/>
        </p:nvSpPr>
        <p:spPr>
          <a:xfrm>
            <a:off x="34765005" y="28076355"/>
            <a:ext cx="12733330" cy="1015663"/>
          </a:xfrm>
          <a:prstGeom prst="rect">
            <a:avLst/>
          </a:prstGeom>
          <a:noFill/>
        </p:spPr>
        <p:txBody>
          <a:bodyPr wrap="square" rtlCol="0">
            <a:spAutoFit/>
          </a:bodyPr>
          <a:lstStyle/>
          <a:p>
            <a:pPr algn="ctr"/>
            <a:r>
              <a:rPr lang="en-US" sz="6000" spc="300" dirty="0">
                <a:latin typeface="Gill Sans Light"/>
                <a:cs typeface="Gill Sans Light"/>
              </a:rPr>
              <a:t>References</a:t>
            </a:r>
          </a:p>
        </p:txBody>
      </p:sp>
      <p:sp>
        <p:nvSpPr>
          <p:cNvPr id="71" name="TextBox 70"/>
          <p:cNvSpPr txBox="1"/>
          <p:nvPr/>
        </p:nvSpPr>
        <p:spPr>
          <a:xfrm>
            <a:off x="3562615" y="15789210"/>
            <a:ext cx="8622282" cy="1015663"/>
          </a:xfrm>
          <a:prstGeom prst="rect">
            <a:avLst/>
          </a:prstGeom>
          <a:noFill/>
        </p:spPr>
        <p:txBody>
          <a:bodyPr wrap="square" rtlCol="0">
            <a:spAutoFit/>
          </a:bodyPr>
          <a:lstStyle/>
          <a:p>
            <a:pPr algn="ctr"/>
            <a:r>
              <a:rPr lang="en-US" sz="6000" spc="300" dirty="0">
                <a:latin typeface="Gill Sans Light"/>
                <a:cs typeface="Gill Sans Light"/>
              </a:rPr>
              <a:t>Dataset</a:t>
            </a:r>
          </a:p>
        </p:txBody>
      </p:sp>
      <p:sp>
        <p:nvSpPr>
          <p:cNvPr id="75" name="TextBox 74"/>
          <p:cNvSpPr txBox="1"/>
          <p:nvPr/>
        </p:nvSpPr>
        <p:spPr>
          <a:xfrm>
            <a:off x="33990289" y="29138385"/>
            <a:ext cx="14567272" cy="1938992"/>
          </a:xfrm>
          <a:prstGeom prst="rect">
            <a:avLst/>
          </a:prstGeom>
          <a:noFill/>
        </p:spPr>
        <p:txBody>
          <a:bodyPr wrap="square" rtlCol="0">
            <a:spAutoFit/>
          </a:bodyPr>
          <a:lstStyle/>
          <a:p>
            <a:pPr marL="571500" indent="-571500">
              <a:buFont typeface="+mj-lt"/>
              <a:buAutoNum type="romanUcPeriod"/>
            </a:pPr>
            <a:r>
              <a:rPr lang="en-US" sz="3000" dirty="0">
                <a:latin typeface="Gill Sans Light"/>
                <a:cs typeface="Gill Sans Light"/>
              </a:rPr>
              <a:t>https://www.kaggle.com/arkhoshghalb/twitter-sentiment-analysis-hatred-speech</a:t>
            </a:r>
          </a:p>
          <a:p>
            <a:pPr marL="571500" indent="-571500">
              <a:buFont typeface="+mj-lt"/>
              <a:buAutoNum type="romanUcPeriod"/>
            </a:pPr>
            <a:r>
              <a:rPr lang="en-US" sz="3000" dirty="0">
                <a:latin typeface="Gill Sans Light"/>
                <a:cs typeface="Gill Sans Light"/>
              </a:rPr>
              <a:t>https://www.quentinfily.fr/tf-idf-pertinence-lexicale/ (</a:t>
            </a:r>
            <a:r>
              <a:rPr lang="en-US" sz="3000" dirty="0" err="1">
                <a:latin typeface="Gill Sans Light"/>
                <a:cs typeface="Gill Sans Light"/>
              </a:rPr>
              <a:t>tf-idf</a:t>
            </a:r>
            <a:r>
              <a:rPr lang="en-US" sz="3000" dirty="0">
                <a:latin typeface="Gill Sans Light"/>
                <a:cs typeface="Gill Sans Light"/>
              </a:rPr>
              <a:t> diagram)</a:t>
            </a:r>
          </a:p>
          <a:p>
            <a:pPr marL="457200" indent="-457200">
              <a:buFont typeface="+mj-lt"/>
              <a:buAutoNum type="romanUcPeriod"/>
            </a:pPr>
            <a:endParaRPr lang="en-US" sz="3000" dirty="0">
              <a:latin typeface="Gill Sans Light"/>
              <a:cs typeface="Gill Sans Light"/>
            </a:endParaRPr>
          </a:p>
          <a:p>
            <a:pPr marL="457200" indent="-457200">
              <a:buFont typeface="+mj-lt"/>
              <a:buAutoNum type="romanUcPeriod"/>
            </a:pPr>
            <a:endParaRPr lang="en-US" sz="3000" dirty="0">
              <a:latin typeface="Gill Sans Light"/>
              <a:cs typeface="Gill Sans Light"/>
            </a:endParaRPr>
          </a:p>
        </p:txBody>
      </p:sp>
      <p:sp>
        <p:nvSpPr>
          <p:cNvPr id="175" name="TextBox 174"/>
          <p:cNvSpPr txBox="1"/>
          <p:nvPr/>
        </p:nvSpPr>
        <p:spPr>
          <a:xfrm>
            <a:off x="931353" y="2413386"/>
            <a:ext cx="47626208" cy="923330"/>
          </a:xfrm>
          <a:prstGeom prst="rect">
            <a:avLst/>
          </a:prstGeom>
          <a:noFill/>
        </p:spPr>
        <p:txBody>
          <a:bodyPr wrap="square" rtlCol="0">
            <a:spAutoFit/>
          </a:bodyPr>
          <a:lstStyle/>
          <a:p>
            <a:pPr algn="ctr"/>
            <a:r>
              <a:rPr lang="en-US" sz="5400" spc="300" dirty="0">
                <a:solidFill>
                  <a:schemeClr val="bg1"/>
                </a:solidFill>
                <a:latin typeface="Gill Sans Light"/>
                <a:cs typeface="Gill Sans Light"/>
              </a:rPr>
              <a:t>Introduction to Machine Learning, New York University Paris</a:t>
            </a:r>
          </a:p>
        </p:txBody>
      </p:sp>
      <p:sp>
        <p:nvSpPr>
          <p:cNvPr id="192" name="Rectangle 191"/>
          <p:cNvSpPr/>
          <p:nvPr/>
        </p:nvSpPr>
        <p:spPr>
          <a:xfrm>
            <a:off x="33496616" y="14704190"/>
            <a:ext cx="15423782" cy="12646493"/>
          </a:xfrm>
          <a:prstGeom prst="rect">
            <a:avLst/>
          </a:prstGeom>
          <a:solidFill>
            <a:srgbClr val="FFFFFF"/>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333333"/>
                </a:solidFill>
              </a:ln>
              <a:solidFill>
                <a:schemeClr val="bg1"/>
              </a:solidFill>
            </a:endParaRPr>
          </a:p>
        </p:txBody>
      </p:sp>
      <p:sp>
        <p:nvSpPr>
          <p:cNvPr id="193" name="TextBox 192"/>
          <p:cNvSpPr txBox="1"/>
          <p:nvPr/>
        </p:nvSpPr>
        <p:spPr>
          <a:xfrm>
            <a:off x="36641371" y="14931862"/>
            <a:ext cx="8864881" cy="1015663"/>
          </a:xfrm>
          <a:prstGeom prst="rect">
            <a:avLst/>
          </a:prstGeom>
          <a:noFill/>
        </p:spPr>
        <p:txBody>
          <a:bodyPr wrap="square" rtlCol="0">
            <a:spAutoFit/>
          </a:bodyPr>
          <a:lstStyle/>
          <a:p>
            <a:pPr algn="ctr"/>
            <a:r>
              <a:rPr lang="en-US" sz="6000" spc="300" dirty="0">
                <a:latin typeface="Gill Sans Light"/>
                <a:cs typeface="Gill Sans Light"/>
              </a:rPr>
              <a:t>Results and Further Steps</a:t>
            </a:r>
          </a:p>
        </p:txBody>
      </p:sp>
      <p:sp>
        <p:nvSpPr>
          <p:cNvPr id="212" name="TextBox 211"/>
          <p:cNvSpPr txBox="1"/>
          <p:nvPr/>
        </p:nvSpPr>
        <p:spPr>
          <a:xfrm>
            <a:off x="734443" y="5291075"/>
            <a:ext cx="14957730" cy="10618291"/>
          </a:xfrm>
          <a:prstGeom prst="rect">
            <a:avLst/>
          </a:prstGeom>
          <a:noFill/>
        </p:spPr>
        <p:txBody>
          <a:bodyPr wrap="square" rtlCol="0">
            <a:spAutoFit/>
          </a:bodyPr>
          <a:lstStyle/>
          <a:p>
            <a:pPr algn="just"/>
            <a:r>
              <a:rPr lang="en-US" dirty="0">
                <a:latin typeface="Gill Sans Light"/>
                <a:cs typeface="Gill Sans Light"/>
              </a:rPr>
              <a:t>This project aimed first to successfully classify hate speech from normal speech on Twitter and following that to ascertain if there are significant differences between different types of hate speech.</a:t>
            </a:r>
          </a:p>
          <a:p>
            <a:pPr algn="just"/>
            <a:endParaRPr lang="en-US" dirty="0">
              <a:latin typeface="Gill Sans Light"/>
              <a:cs typeface="Gill Sans Light"/>
            </a:endParaRPr>
          </a:p>
          <a:p>
            <a:pPr algn="just"/>
            <a:r>
              <a:rPr lang="en-US" dirty="0">
                <a:latin typeface="Gill Sans Light"/>
                <a:cs typeface="Gill Sans Light"/>
              </a:rPr>
              <a:t>The classification of hate speech was done using a supervised learning model, which when trained on labeled tweets, was able to accurately predict whether a given tweet contained hate speech or not.</a:t>
            </a:r>
          </a:p>
          <a:p>
            <a:pPr algn="just"/>
            <a:endParaRPr lang="en-US" dirty="0">
              <a:latin typeface="Gill Sans Light"/>
              <a:cs typeface="Gill Sans Light"/>
            </a:endParaRPr>
          </a:p>
          <a:p>
            <a:pPr algn="just"/>
            <a:r>
              <a:rPr lang="en-US" dirty="0">
                <a:latin typeface="Gill Sans Light"/>
                <a:cs typeface="Gill Sans Light"/>
              </a:rPr>
              <a:t>To test if differences appeared between different types of hate speech, an unsupervised model was used that first significantly reduced the dimensionality of the data and then performed clustering.</a:t>
            </a:r>
          </a:p>
          <a:p>
            <a:pPr algn="just"/>
            <a:endParaRPr lang="en-US" dirty="0">
              <a:latin typeface="Gill Sans Light"/>
              <a:cs typeface="Gill Sans Light"/>
            </a:endParaRPr>
          </a:p>
          <a:p>
            <a:pPr algn="just"/>
            <a:r>
              <a:rPr lang="en-US" dirty="0">
                <a:latin typeface="Gill Sans Light"/>
                <a:cs typeface="Gill Sans Light"/>
              </a:rPr>
              <a:t>My motivation for this project was personal as someone who uses Twitter regularly and encounters the racism, sexism, homophobia, and violent speech exhibited on that platform. My hope is that this project will help provide insight into the structure of that speech and potentially lead to systems that filter out hate speech before a user ever even sees it.</a:t>
            </a:r>
          </a:p>
          <a:p>
            <a:pPr algn="just"/>
            <a:endParaRPr lang="en-US" dirty="0">
              <a:latin typeface="Gill Sans Light"/>
              <a:cs typeface="Gill Sans Light"/>
            </a:endParaRPr>
          </a:p>
          <a:p>
            <a:pPr algn="just"/>
            <a:endParaRPr lang="en-US" dirty="0">
              <a:latin typeface="Gill Sans Light"/>
              <a:cs typeface="Gill Sans Light"/>
            </a:endParaRPr>
          </a:p>
        </p:txBody>
      </p:sp>
      <p:sp>
        <p:nvSpPr>
          <p:cNvPr id="63" name="TextBox 62"/>
          <p:cNvSpPr txBox="1"/>
          <p:nvPr/>
        </p:nvSpPr>
        <p:spPr>
          <a:xfrm>
            <a:off x="750340" y="16980629"/>
            <a:ext cx="14957730" cy="2923877"/>
          </a:xfrm>
          <a:prstGeom prst="rect">
            <a:avLst/>
          </a:prstGeom>
          <a:noFill/>
        </p:spPr>
        <p:txBody>
          <a:bodyPr wrap="square" rtlCol="0">
            <a:spAutoFit/>
          </a:bodyPr>
          <a:lstStyle/>
          <a:p>
            <a:pPr algn="just"/>
            <a:r>
              <a:rPr lang="en-US" dirty="0">
                <a:latin typeface="Gill Sans Light"/>
                <a:cs typeface="Gill Sans Light"/>
              </a:rPr>
              <a:t>The data used for this project consisted of ~50,000 tweets taken from a Kaggle dataset on Twitter hate speech (1). 2/3 of that data came labeled as being hate speech or normal speech and the remaining 1/3 was unlabeled. Before vectorization all tweets were cleaned and words were standardized.</a:t>
            </a:r>
          </a:p>
          <a:p>
            <a:pPr algn="just"/>
            <a:endParaRPr lang="en-US" sz="4000" dirty="0">
              <a:latin typeface="Gill Sans Light"/>
              <a:cs typeface="Gill Sans Light"/>
            </a:endParaRPr>
          </a:p>
        </p:txBody>
      </p:sp>
      <p:sp>
        <p:nvSpPr>
          <p:cNvPr id="167" name="Rectangle 166"/>
          <p:cNvSpPr/>
          <p:nvPr/>
        </p:nvSpPr>
        <p:spPr>
          <a:xfrm flipV="1">
            <a:off x="-10132" y="31901017"/>
            <a:ext cx="49469040" cy="2285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p:cNvSpPr txBox="1"/>
          <p:nvPr/>
        </p:nvSpPr>
        <p:spPr>
          <a:xfrm>
            <a:off x="36307306" y="4489770"/>
            <a:ext cx="9533013" cy="1015663"/>
          </a:xfrm>
          <a:prstGeom prst="rect">
            <a:avLst/>
          </a:prstGeom>
          <a:noFill/>
        </p:spPr>
        <p:txBody>
          <a:bodyPr wrap="square" rtlCol="0">
            <a:spAutoFit/>
          </a:bodyPr>
          <a:lstStyle/>
          <a:p>
            <a:pPr algn="ctr"/>
            <a:r>
              <a:rPr lang="en-US" sz="6000" spc="300" dirty="0">
                <a:latin typeface="Gill Sans Light"/>
                <a:cs typeface="Gill Sans Light"/>
              </a:rPr>
              <a:t>Classification cont.</a:t>
            </a:r>
          </a:p>
        </p:txBody>
      </p:sp>
      <p:sp>
        <p:nvSpPr>
          <p:cNvPr id="170" name="TextBox 169"/>
          <p:cNvSpPr txBox="1"/>
          <p:nvPr/>
        </p:nvSpPr>
        <p:spPr>
          <a:xfrm>
            <a:off x="33898082" y="15948674"/>
            <a:ext cx="14562981" cy="5509200"/>
          </a:xfrm>
          <a:prstGeom prst="rect">
            <a:avLst/>
          </a:prstGeom>
          <a:noFill/>
        </p:spPr>
        <p:txBody>
          <a:bodyPr wrap="square" rtlCol="0">
            <a:spAutoFit/>
          </a:bodyPr>
          <a:lstStyle/>
          <a:p>
            <a:r>
              <a:rPr lang="en-US" sz="4400" dirty="0">
                <a:solidFill>
                  <a:srgbClr val="4BACC6"/>
                </a:solidFill>
                <a:latin typeface="Gill Sans"/>
                <a:cs typeface="Gill Sans"/>
              </a:rPr>
              <a:t>In summary:</a:t>
            </a:r>
          </a:p>
          <a:p>
            <a:pPr marL="571500" indent="-571500">
              <a:buFont typeface="Wingdings" pitchFamily="2" charset="2"/>
              <a:buChar char="q"/>
            </a:pPr>
            <a:r>
              <a:rPr lang="en-US" sz="4400" dirty="0">
                <a:solidFill>
                  <a:srgbClr val="4BACC6"/>
                </a:solidFill>
                <a:latin typeface="Gill Sans"/>
                <a:cs typeface="Gill Sans"/>
              </a:rPr>
              <a:t>Classification was successful using both a linear SVM and a neural net; both achieved similar accuracy.</a:t>
            </a:r>
          </a:p>
          <a:p>
            <a:pPr marL="571500" indent="-571500">
              <a:buFont typeface="Wingdings" pitchFamily="2" charset="2"/>
              <a:buChar char="q"/>
            </a:pPr>
            <a:r>
              <a:rPr lang="en-US" sz="4400" dirty="0">
                <a:solidFill>
                  <a:srgbClr val="4BACC6"/>
                </a:solidFill>
                <a:latin typeface="Gill Sans"/>
                <a:cs typeface="Gill Sans"/>
              </a:rPr>
              <a:t>Clustering was unsuccessful however TSNE manifold learning produced different results for hate speech versus normal speech. The manifold reveals that most speech is fairly evenly distributed across the vector space.</a:t>
            </a:r>
          </a:p>
          <a:p>
            <a:pPr marL="571500" indent="-571500">
              <a:buFont typeface="Wingdings" pitchFamily="2" charset="2"/>
              <a:buChar char="q"/>
            </a:pPr>
            <a:endParaRPr lang="en-US" sz="4400" dirty="0">
              <a:solidFill>
                <a:srgbClr val="4BACC6"/>
              </a:solidFill>
              <a:latin typeface="Gill Sans"/>
              <a:cs typeface="Gill Sans"/>
            </a:endParaRPr>
          </a:p>
        </p:txBody>
      </p:sp>
      <p:pic>
        <p:nvPicPr>
          <p:cNvPr id="11" name="Picture 10" descr="A close up of a sign&#10;&#10;Description automatically generated">
            <a:extLst>
              <a:ext uri="{FF2B5EF4-FFF2-40B4-BE49-F238E27FC236}">
                <a16:creationId xmlns:a16="http://schemas.microsoft.com/office/drawing/2014/main" id="{2977C296-D35E-AB4C-87DD-BDC1282A74B7}"/>
              </a:ext>
            </a:extLst>
          </p:cNvPr>
          <p:cNvPicPr>
            <a:picLocks noChangeAspect="1"/>
          </p:cNvPicPr>
          <p:nvPr/>
        </p:nvPicPr>
        <p:blipFill>
          <a:blip r:embed="rId3"/>
          <a:stretch>
            <a:fillRect/>
          </a:stretch>
        </p:blipFill>
        <p:spPr>
          <a:xfrm>
            <a:off x="-10132" y="27435"/>
            <a:ext cx="3431758" cy="3431758"/>
          </a:xfrm>
          <a:prstGeom prst="rect">
            <a:avLst/>
          </a:prstGeom>
        </p:spPr>
      </p:pic>
      <p:pic>
        <p:nvPicPr>
          <p:cNvPr id="18" name="Picture 17">
            <a:extLst>
              <a:ext uri="{FF2B5EF4-FFF2-40B4-BE49-F238E27FC236}">
                <a16:creationId xmlns:a16="http://schemas.microsoft.com/office/drawing/2014/main" id="{1EAB2BCC-5AD1-8242-8D62-87DEC7C8D949}"/>
              </a:ext>
            </a:extLst>
          </p:cNvPr>
          <p:cNvPicPr>
            <a:picLocks noChangeAspect="1"/>
          </p:cNvPicPr>
          <p:nvPr/>
        </p:nvPicPr>
        <p:blipFill>
          <a:blip r:embed="rId4"/>
          <a:stretch>
            <a:fillRect/>
          </a:stretch>
        </p:blipFill>
        <p:spPr>
          <a:xfrm>
            <a:off x="10484727" y="20527476"/>
            <a:ext cx="5220086" cy="1737360"/>
          </a:xfrm>
          <a:prstGeom prst="rect">
            <a:avLst/>
          </a:prstGeom>
        </p:spPr>
      </p:pic>
      <p:sp>
        <p:nvSpPr>
          <p:cNvPr id="50" name="TextBox 49">
            <a:extLst>
              <a:ext uri="{FF2B5EF4-FFF2-40B4-BE49-F238E27FC236}">
                <a16:creationId xmlns:a16="http://schemas.microsoft.com/office/drawing/2014/main" id="{E052769A-AE7F-1F4F-8CAD-477BA14480DF}"/>
              </a:ext>
            </a:extLst>
          </p:cNvPr>
          <p:cNvSpPr txBox="1"/>
          <p:nvPr/>
        </p:nvSpPr>
        <p:spPr>
          <a:xfrm>
            <a:off x="746487" y="19851598"/>
            <a:ext cx="9984357" cy="11726287"/>
          </a:xfrm>
          <a:prstGeom prst="rect">
            <a:avLst/>
          </a:prstGeom>
          <a:noFill/>
        </p:spPr>
        <p:txBody>
          <a:bodyPr wrap="square" rtlCol="0">
            <a:spAutoFit/>
          </a:bodyPr>
          <a:lstStyle/>
          <a:p>
            <a:pPr algn="just"/>
            <a:r>
              <a:rPr lang="en-US" dirty="0">
                <a:latin typeface="Gill Sans Light"/>
                <a:cs typeface="Gill Sans Light"/>
              </a:rPr>
              <a:t>In order to use the textual data my models needed a vector space representation of that data, so all tweets were fed into a TF-IDF vectorizer. TF-IDF (illustrated on the right) refers to “term frequency inverse document frequency” and aims to measure the frequency of a term within a tweet relative to the frequency with which that term occurs over the whole dataset. Using this, each tweet was transformed into a 20000-element TF-IDF vector for the 20000 most common words in the dataset.</a:t>
            </a:r>
          </a:p>
          <a:p>
            <a:pPr algn="just"/>
            <a:endParaRPr lang="en-US" dirty="0">
              <a:latin typeface="Gill Sans Light"/>
              <a:cs typeface="Gill Sans Light"/>
            </a:endParaRPr>
          </a:p>
          <a:p>
            <a:pPr algn="just"/>
            <a:r>
              <a:rPr lang="en-US" dirty="0">
                <a:latin typeface="Gill Sans Light"/>
                <a:cs typeface="Gill Sans Light"/>
              </a:rPr>
              <a:t>As these were very sparse vectors, PCA was employed to reduce them to 200 element dense vectors while keeping almost all useful information encoded in each vector. PCA is a dimensionality reduction technique which takes a singular value decomposition of the covariance matrix of the data and keeps the highest singular values and their singular vectors as they represent the most significant components of the data.</a:t>
            </a:r>
          </a:p>
          <a:p>
            <a:pPr algn="just"/>
            <a:endParaRPr lang="en-US" dirty="0">
              <a:latin typeface="Gill Sans Light"/>
              <a:cs typeface="Gill Sans Light"/>
            </a:endParaRPr>
          </a:p>
        </p:txBody>
      </p:sp>
      <p:graphicFrame>
        <p:nvGraphicFramePr>
          <p:cNvPr id="21" name="Table 20">
            <a:extLst>
              <a:ext uri="{FF2B5EF4-FFF2-40B4-BE49-F238E27FC236}">
                <a16:creationId xmlns:a16="http://schemas.microsoft.com/office/drawing/2014/main" id="{F3A42FA1-CA37-DD40-93DE-D6FE2F2FE0AE}"/>
              </a:ext>
            </a:extLst>
          </p:cNvPr>
          <p:cNvGraphicFramePr>
            <a:graphicFrameLocks noGrp="1"/>
          </p:cNvGraphicFramePr>
          <p:nvPr>
            <p:extLst>
              <p:ext uri="{D42A27DB-BD31-4B8C-83A1-F6EECF244321}">
                <p14:modId xmlns:p14="http://schemas.microsoft.com/office/powerpoint/2010/main" val="4178665639"/>
              </p:ext>
            </p:extLst>
          </p:nvPr>
        </p:nvGraphicFramePr>
        <p:xfrm>
          <a:off x="25988511" y="20879634"/>
          <a:ext cx="6518367" cy="2404966"/>
        </p:xfrm>
        <a:graphic>
          <a:graphicData uri="http://schemas.openxmlformats.org/drawingml/2006/table">
            <a:tbl>
              <a:tblPr firstRow="1" bandRow="1">
                <a:tableStyleId>{5C22544A-7EE6-4342-B048-85BDC9FD1C3A}</a:tableStyleId>
              </a:tblPr>
              <a:tblGrid>
                <a:gridCol w="4310105">
                  <a:extLst>
                    <a:ext uri="{9D8B030D-6E8A-4147-A177-3AD203B41FA5}">
                      <a16:colId xmlns:a16="http://schemas.microsoft.com/office/drawing/2014/main" val="3104304518"/>
                    </a:ext>
                  </a:extLst>
                </a:gridCol>
                <a:gridCol w="2208262">
                  <a:extLst>
                    <a:ext uri="{9D8B030D-6E8A-4147-A177-3AD203B41FA5}">
                      <a16:colId xmlns:a16="http://schemas.microsoft.com/office/drawing/2014/main" val="593467590"/>
                    </a:ext>
                  </a:extLst>
                </a:gridCol>
              </a:tblGrid>
              <a:tr h="623510">
                <a:tc>
                  <a:txBody>
                    <a:bodyPr/>
                    <a:lstStyle/>
                    <a:p>
                      <a:pPr algn="ctr"/>
                      <a:r>
                        <a:rPr lang="en-US" sz="2800" dirty="0">
                          <a:solidFill>
                            <a:schemeClr val="bg1"/>
                          </a:solidFill>
                        </a:rPr>
                        <a:t>Classifier</a:t>
                      </a:r>
                    </a:p>
                  </a:txBody>
                  <a:tcPr/>
                </a:tc>
                <a:tc>
                  <a:txBody>
                    <a:bodyPr/>
                    <a:lstStyle/>
                    <a:p>
                      <a:pPr algn="ctr"/>
                      <a:r>
                        <a:rPr lang="en-US" sz="2800" dirty="0"/>
                        <a:t>Accuracy</a:t>
                      </a:r>
                    </a:p>
                  </a:txBody>
                  <a:tcPr/>
                </a:tc>
                <a:extLst>
                  <a:ext uri="{0D108BD9-81ED-4DB2-BD59-A6C34878D82A}">
                    <a16:rowId xmlns:a16="http://schemas.microsoft.com/office/drawing/2014/main" val="655715752"/>
                  </a:ext>
                </a:extLst>
              </a:tr>
              <a:tr h="445364">
                <a:tc>
                  <a:txBody>
                    <a:bodyPr/>
                    <a:lstStyle/>
                    <a:p>
                      <a:r>
                        <a:rPr lang="en-US" sz="2000" dirty="0">
                          <a:latin typeface="Gill Sans Light"/>
                          <a:cs typeface="Gill Sans Light"/>
                        </a:rPr>
                        <a:t>SVM Without PCA:</a:t>
                      </a:r>
                      <a:endParaRPr lang="en-US" sz="2000" dirty="0"/>
                    </a:p>
                  </a:txBody>
                  <a:tcPr/>
                </a:tc>
                <a:tc>
                  <a:txBody>
                    <a:bodyPr/>
                    <a:lstStyle/>
                    <a:p>
                      <a:r>
                        <a:rPr lang="en-US" sz="2000" dirty="0"/>
                        <a:t>0.9620</a:t>
                      </a:r>
                    </a:p>
                  </a:txBody>
                  <a:tcPr/>
                </a:tc>
                <a:extLst>
                  <a:ext uri="{0D108BD9-81ED-4DB2-BD59-A6C34878D82A}">
                    <a16:rowId xmlns:a16="http://schemas.microsoft.com/office/drawing/2014/main" val="2943209850"/>
                  </a:ext>
                </a:extLst>
              </a:tr>
              <a:tr h="445364">
                <a:tc>
                  <a:txBody>
                    <a:bodyPr/>
                    <a:lstStyle/>
                    <a:p>
                      <a:r>
                        <a:rPr lang="en-US" sz="2000" dirty="0">
                          <a:latin typeface="Gill Sans Light"/>
                          <a:cs typeface="Gill Sans Light"/>
                        </a:rPr>
                        <a:t>SVM PCA (</a:t>
                      </a:r>
                      <a:r>
                        <a:rPr lang="en-US" sz="2000" dirty="0" err="1">
                          <a:latin typeface="Gill Sans Light"/>
                          <a:cs typeface="Gill Sans Light"/>
                        </a:rPr>
                        <a:t>n_components</a:t>
                      </a:r>
                      <a:r>
                        <a:rPr lang="en-US" sz="2000" dirty="0">
                          <a:latin typeface="Gill Sans Light"/>
                          <a:cs typeface="Gill Sans Light"/>
                        </a:rPr>
                        <a:t>=200)</a:t>
                      </a:r>
                      <a:endParaRPr lang="en-US" sz="2000" dirty="0"/>
                    </a:p>
                  </a:txBody>
                  <a:tcPr/>
                </a:tc>
                <a:tc>
                  <a:txBody>
                    <a:bodyPr/>
                    <a:lstStyle/>
                    <a:p>
                      <a:r>
                        <a:rPr lang="en-US" sz="2000" dirty="0"/>
                        <a:t>0.9420</a:t>
                      </a:r>
                    </a:p>
                  </a:txBody>
                  <a:tcPr/>
                </a:tc>
                <a:extLst>
                  <a:ext uri="{0D108BD9-81ED-4DB2-BD59-A6C34878D82A}">
                    <a16:rowId xmlns:a16="http://schemas.microsoft.com/office/drawing/2014/main" val="161028055"/>
                  </a:ext>
                </a:extLst>
              </a:tr>
              <a:tr h="445364">
                <a:tc>
                  <a:txBody>
                    <a:bodyPr/>
                    <a:lstStyle/>
                    <a:p>
                      <a:r>
                        <a:rPr lang="en-US" sz="2000" dirty="0">
                          <a:latin typeface="Gill Sans Light"/>
                          <a:cs typeface="Gill Sans Light"/>
                        </a:rPr>
                        <a:t>Neural Net </a:t>
                      </a:r>
                      <a:r>
                        <a:rPr lang="en-US" sz="2000" dirty="0" err="1">
                          <a:latin typeface="Gill Sans Light"/>
                          <a:cs typeface="Gill Sans Light"/>
                        </a:rPr>
                        <a:t>Wihout</a:t>
                      </a:r>
                      <a:r>
                        <a:rPr lang="en-US" sz="2000" dirty="0">
                          <a:latin typeface="Gill Sans Light"/>
                          <a:cs typeface="Gill Sans Light"/>
                        </a:rPr>
                        <a:t> PCA</a:t>
                      </a:r>
                      <a:endParaRPr lang="en-US" sz="2000" dirty="0"/>
                    </a:p>
                  </a:txBody>
                  <a:tcPr/>
                </a:tc>
                <a:tc>
                  <a:txBody>
                    <a:bodyPr/>
                    <a:lstStyle/>
                    <a:p>
                      <a:pPr marL="0" marR="0" lvl="0" indent="0" algn="l" defTabSz="894498" rtl="0" eaLnBrk="1" fontAlgn="auto" latinLnBrk="0" hangingPunct="1">
                        <a:lnSpc>
                          <a:spcPct val="100000"/>
                        </a:lnSpc>
                        <a:spcBef>
                          <a:spcPts val="0"/>
                        </a:spcBef>
                        <a:spcAft>
                          <a:spcPts val="0"/>
                        </a:spcAft>
                        <a:buClrTx/>
                        <a:buSzTx/>
                        <a:buFontTx/>
                        <a:buNone/>
                        <a:tabLst/>
                        <a:defRPr/>
                      </a:pPr>
                      <a:r>
                        <a:rPr lang="en-US" sz="2000" dirty="0"/>
                        <a:t>0.9527</a:t>
                      </a:r>
                    </a:p>
                  </a:txBody>
                  <a:tcPr/>
                </a:tc>
                <a:extLst>
                  <a:ext uri="{0D108BD9-81ED-4DB2-BD59-A6C34878D82A}">
                    <a16:rowId xmlns:a16="http://schemas.microsoft.com/office/drawing/2014/main" val="2190068097"/>
                  </a:ext>
                </a:extLst>
              </a:tr>
              <a:tr h="445364">
                <a:tc>
                  <a:txBody>
                    <a:bodyPr/>
                    <a:lstStyle/>
                    <a:p>
                      <a:r>
                        <a:rPr lang="en-US" sz="2000" dirty="0">
                          <a:latin typeface="Gill Sans Light"/>
                          <a:cs typeface="Gill Sans Light"/>
                        </a:rPr>
                        <a:t>Neural Net PCA (</a:t>
                      </a:r>
                      <a:r>
                        <a:rPr lang="en-US" sz="2000" dirty="0" err="1">
                          <a:latin typeface="Gill Sans Light"/>
                          <a:cs typeface="Gill Sans Light"/>
                        </a:rPr>
                        <a:t>n_components</a:t>
                      </a:r>
                      <a:r>
                        <a:rPr lang="en-US" sz="2000" dirty="0">
                          <a:latin typeface="Gill Sans Light"/>
                          <a:cs typeface="Gill Sans Light"/>
                        </a:rPr>
                        <a:t>=200)</a:t>
                      </a:r>
                      <a:endParaRPr lang="en-US" sz="2000" dirty="0"/>
                    </a:p>
                  </a:txBody>
                  <a:tcPr/>
                </a:tc>
                <a:tc>
                  <a:txBody>
                    <a:bodyPr/>
                    <a:lstStyle/>
                    <a:p>
                      <a:r>
                        <a:rPr lang="en-US" sz="2000" dirty="0"/>
                        <a:t>0.9481</a:t>
                      </a:r>
                    </a:p>
                  </a:txBody>
                  <a:tcPr/>
                </a:tc>
                <a:extLst>
                  <a:ext uri="{0D108BD9-81ED-4DB2-BD59-A6C34878D82A}">
                    <a16:rowId xmlns:a16="http://schemas.microsoft.com/office/drawing/2014/main" val="1057920672"/>
                  </a:ext>
                </a:extLst>
              </a:tr>
            </a:tbl>
          </a:graphicData>
        </a:graphic>
      </p:graphicFrame>
      <p:pic>
        <p:nvPicPr>
          <p:cNvPr id="28" name="Picture 27">
            <a:extLst>
              <a:ext uri="{FF2B5EF4-FFF2-40B4-BE49-F238E27FC236}">
                <a16:creationId xmlns:a16="http://schemas.microsoft.com/office/drawing/2014/main" id="{848C8497-81BF-6D44-AA01-FDED9A0A9DBB}"/>
              </a:ext>
            </a:extLst>
          </p:cNvPr>
          <p:cNvPicPr>
            <a:picLocks noChangeAspect="1"/>
          </p:cNvPicPr>
          <p:nvPr/>
        </p:nvPicPr>
        <p:blipFill rotWithShape="1">
          <a:blip r:embed="rId5"/>
          <a:srcRect l="7136" t="9577" r="8464" b="5159"/>
          <a:stretch/>
        </p:blipFill>
        <p:spPr>
          <a:xfrm>
            <a:off x="26001437" y="23470530"/>
            <a:ext cx="6518367" cy="4938834"/>
          </a:xfrm>
          <a:prstGeom prst="rect">
            <a:avLst/>
          </a:prstGeom>
        </p:spPr>
      </p:pic>
      <p:sp>
        <p:nvSpPr>
          <p:cNvPr id="55" name="TextBox 54">
            <a:extLst>
              <a:ext uri="{FF2B5EF4-FFF2-40B4-BE49-F238E27FC236}">
                <a16:creationId xmlns:a16="http://schemas.microsoft.com/office/drawing/2014/main" id="{C34DB551-09E4-CB4E-B820-66AADDB18E72}"/>
              </a:ext>
            </a:extLst>
          </p:cNvPr>
          <p:cNvSpPr txBox="1"/>
          <p:nvPr/>
        </p:nvSpPr>
        <p:spPr>
          <a:xfrm>
            <a:off x="16934041" y="20842751"/>
            <a:ext cx="8604819" cy="9448740"/>
          </a:xfrm>
          <a:prstGeom prst="rect">
            <a:avLst/>
          </a:prstGeom>
          <a:noFill/>
        </p:spPr>
        <p:txBody>
          <a:bodyPr wrap="square" rtlCol="0">
            <a:spAutoFit/>
          </a:bodyPr>
          <a:lstStyle/>
          <a:p>
            <a:pPr algn="just"/>
            <a:r>
              <a:rPr lang="en-US" sz="3200" dirty="0">
                <a:latin typeface="Gill Sans Light"/>
                <a:cs typeface="Gill Sans Light"/>
              </a:rPr>
              <a:t>Classification was done with 2 methods. First, an SVM kernel classifier was used on the sparse TF-IDF vectors. A kernel SVM, or kernel support vector machine, aims to separate data by looking at the similarity between a test datapoint and training datapoints in each category. Given a test datapoint and a set of training datapoints, the SVM computes a measure of distance between that test datapoint and each training datapoint then weights that score by the label given to the training datapoint. If the test datapoint is very close to a training datapoint they are considered similar and therefore the test is likely to be of the same category as the training.</a:t>
            </a:r>
          </a:p>
          <a:p>
            <a:pPr algn="just"/>
            <a:endParaRPr lang="en-US" sz="3200" dirty="0">
              <a:latin typeface="Gill Sans Light"/>
              <a:cs typeface="Gill Sans Light"/>
            </a:endParaRPr>
          </a:p>
          <a:p>
            <a:pPr algn="just"/>
            <a:r>
              <a:rPr lang="en-US" sz="3200" dirty="0">
                <a:latin typeface="Gill Sans Light"/>
                <a:cs typeface="Gill Sans Light"/>
              </a:rPr>
              <a:t>The Linear SVM without PCA performed the best with 96.2% accuracy but was very costly to run. The SVM with PCA performed at 94.2% accuracy which may reflect some loss of information occurring when PCA is applied.</a:t>
            </a:r>
          </a:p>
        </p:txBody>
      </p:sp>
      <p:sp>
        <p:nvSpPr>
          <p:cNvPr id="23" name="Down Arrow 22">
            <a:extLst>
              <a:ext uri="{FF2B5EF4-FFF2-40B4-BE49-F238E27FC236}">
                <a16:creationId xmlns:a16="http://schemas.microsoft.com/office/drawing/2014/main" id="{7AE5F152-FA22-AB4E-9EF7-4FC8E46E4AF9}"/>
              </a:ext>
            </a:extLst>
          </p:cNvPr>
          <p:cNvSpPr/>
          <p:nvPr/>
        </p:nvSpPr>
        <p:spPr>
          <a:xfrm>
            <a:off x="12773477" y="23958792"/>
            <a:ext cx="538932" cy="1000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ADC800F-F1E3-9642-A407-398A450A4593}"/>
              </a:ext>
            </a:extLst>
          </p:cNvPr>
          <p:cNvSpPr txBox="1"/>
          <p:nvPr/>
        </p:nvSpPr>
        <p:spPr>
          <a:xfrm>
            <a:off x="10939555" y="22757871"/>
            <a:ext cx="4206776" cy="1015663"/>
          </a:xfrm>
          <a:prstGeom prst="rect">
            <a:avLst/>
          </a:prstGeom>
          <a:noFill/>
        </p:spPr>
        <p:txBody>
          <a:bodyPr wrap="square" rtlCol="0">
            <a:spAutoFit/>
          </a:bodyPr>
          <a:lstStyle/>
          <a:p>
            <a:pPr algn="just"/>
            <a:r>
              <a:rPr lang="en-US" sz="2000" b="1" dirty="0">
                <a:latin typeface="Gill Sans Light"/>
                <a:cs typeface="Gill Sans Light"/>
              </a:rPr>
              <a:t>Tweet</a:t>
            </a:r>
            <a:r>
              <a:rPr lang="en-US" sz="2000" dirty="0">
                <a:latin typeface="Gill Sans Light"/>
                <a:cs typeface="Gill Sans Light"/>
              </a:rPr>
              <a:t>:</a:t>
            </a:r>
          </a:p>
          <a:p>
            <a:pPr algn="just"/>
            <a:r>
              <a:rPr lang="en-US" sz="2000" dirty="0">
                <a:latin typeface="Gill Sans Light"/>
                <a:cs typeface="Gill Sans Light"/>
              </a:rPr>
              <a:t>”the quick brown fox jumped over the lazy dog”</a:t>
            </a:r>
          </a:p>
        </p:txBody>
      </p:sp>
      <p:sp>
        <p:nvSpPr>
          <p:cNvPr id="58" name="TextBox 57">
            <a:extLst>
              <a:ext uri="{FF2B5EF4-FFF2-40B4-BE49-F238E27FC236}">
                <a16:creationId xmlns:a16="http://schemas.microsoft.com/office/drawing/2014/main" id="{FEBCB73E-BB60-D54C-A481-31D3DFED4EC0}"/>
              </a:ext>
            </a:extLst>
          </p:cNvPr>
          <p:cNvSpPr txBox="1"/>
          <p:nvPr/>
        </p:nvSpPr>
        <p:spPr>
          <a:xfrm>
            <a:off x="10788061" y="25300560"/>
            <a:ext cx="4206776" cy="1015663"/>
          </a:xfrm>
          <a:prstGeom prst="rect">
            <a:avLst/>
          </a:prstGeom>
          <a:noFill/>
        </p:spPr>
        <p:txBody>
          <a:bodyPr wrap="square" rtlCol="0">
            <a:spAutoFit/>
          </a:bodyPr>
          <a:lstStyle/>
          <a:p>
            <a:pPr algn="just"/>
            <a:r>
              <a:rPr lang="en-US" sz="2000" b="1" dirty="0">
                <a:latin typeface="Gill Sans Light"/>
                <a:cs typeface="Gill Sans Light"/>
              </a:rPr>
              <a:t>TF-IDF (Sparse)</a:t>
            </a:r>
            <a:r>
              <a:rPr lang="en-US" sz="2000" dirty="0">
                <a:latin typeface="Gill Sans Light"/>
                <a:cs typeface="Gill Sans Light"/>
              </a:rPr>
              <a:t>:</a:t>
            </a:r>
          </a:p>
          <a:p>
            <a:pPr algn="just"/>
            <a:r>
              <a:rPr lang="en-US" sz="2000" dirty="0">
                <a:latin typeface="Gill Sans Light"/>
                <a:cs typeface="Gill Sans Light"/>
              </a:rPr>
              <a:t>&lt;0.1, 0, 0.5, 0.21, 0, 0, 0.56, 0, 0, 0.04 …&gt; x 20000</a:t>
            </a:r>
          </a:p>
        </p:txBody>
      </p:sp>
      <p:sp>
        <p:nvSpPr>
          <p:cNvPr id="59" name="Down Arrow 58">
            <a:extLst>
              <a:ext uri="{FF2B5EF4-FFF2-40B4-BE49-F238E27FC236}">
                <a16:creationId xmlns:a16="http://schemas.microsoft.com/office/drawing/2014/main" id="{E927E136-E42A-C549-BA36-1F6CE665DFBD}"/>
              </a:ext>
            </a:extLst>
          </p:cNvPr>
          <p:cNvSpPr/>
          <p:nvPr/>
        </p:nvSpPr>
        <p:spPr>
          <a:xfrm>
            <a:off x="12757246" y="26501481"/>
            <a:ext cx="538932" cy="1000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73BB0F6-8020-FB41-878D-D1388CEE37B7}"/>
              </a:ext>
            </a:extLst>
          </p:cNvPr>
          <p:cNvSpPr txBox="1"/>
          <p:nvPr/>
        </p:nvSpPr>
        <p:spPr>
          <a:xfrm>
            <a:off x="10875121" y="27994574"/>
            <a:ext cx="4206776" cy="1015663"/>
          </a:xfrm>
          <a:prstGeom prst="rect">
            <a:avLst/>
          </a:prstGeom>
          <a:noFill/>
        </p:spPr>
        <p:txBody>
          <a:bodyPr wrap="square" rtlCol="0">
            <a:spAutoFit/>
          </a:bodyPr>
          <a:lstStyle/>
          <a:p>
            <a:pPr algn="just"/>
            <a:r>
              <a:rPr lang="en-US" sz="2000" b="1" dirty="0">
                <a:latin typeface="Gill Sans Light"/>
                <a:cs typeface="Gill Sans Light"/>
              </a:rPr>
              <a:t>PCA (Dense)</a:t>
            </a:r>
            <a:r>
              <a:rPr lang="en-US" sz="2000" dirty="0">
                <a:latin typeface="Gill Sans Light"/>
                <a:cs typeface="Gill Sans Light"/>
              </a:rPr>
              <a:t>:</a:t>
            </a:r>
          </a:p>
          <a:p>
            <a:pPr algn="just"/>
            <a:r>
              <a:rPr lang="en-US" sz="2000" dirty="0">
                <a:latin typeface="Gill Sans Light"/>
                <a:cs typeface="Gill Sans Light"/>
              </a:rPr>
              <a:t>&lt;0.15, 0.57, 0.98, 0.87, 0.12, 0.65, 0…&gt; x 200</a:t>
            </a:r>
          </a:p>
        </p:txBody>
      </p:sp>
      <p:sp>
        <p:nvSpPr>
          <p:cNvPr id="64" name="TextBox 63">
            <a:extLst>
              <a:ext uri="{FF2B5EF4-FFF2-40B4-BE49-F238E27FC236}">
                <a16:creationId xmlns:a16="http://schemas.microsoft.com/office/drawing/2014/main" id="{24C53E23-FCDF-1849-875F-38C6959BDE7A}"/>
              </a:ext>
            </a:extLst>
          </p:cNvPr>
          <p:cNvSpPr txBox="1"/>
          <p:nvPr/>
        </p:nvSpPr>
        <p:spPr>
          <a:xfrm>
            <a:off x="26044819" y="28713437"/>
            <a:ext cx="6584605" cy="2246769"/>
          </a:xfrm>
          <a:prstGeom prst="rect">
            <a:avLst/>
          </a:prstGeom>
          <a:noFill/>
        </p:spPr>
        <p:txBody>
          <a:bodyPr wrap="square" rtlCol="0">
            <a:spAutoFit/>
          </a:bodyPr>
          <a:lstStyle/>
          <a:p>
            <a:pPr algn="just"/>
            <a:r>
              <a:rPr lang="en-US" sz="2000" b="1" dirty="0">
                <a:latin typeface="Gill Sans Light"/>
                <a:cs typeface="Gill Sans Light"/>
              </a:rPr>
              <a:t>2d representation of classified data:</a:t>
            </a:r>
          </a:p>
          <a:p>
            <a:pPr algn="just"/>
            <a:r>
              <a:rPr lang="en-US" sz="2000" dirty="0">
                <a:latin typeface="Gill Sans Light"/>
                <a:cs typeface="Gill Sans Light"/>
              </a:rPr>
              <a:t>Purple points represent non hate speech and yellow points represent hate speech. Some clusters of hate speech are visible but the K-means clustering algorithm did not find strong clusters of hate speech separated from the rest of the data, indicating hate speech still shares the same common language patterns with regular speech.</a:t>
            </a:r>
          </a:p>
        </p:txBody>
      </p:sp>
      <p:sp>
        <p:nvSpPr>
          <p:cNvPr id="65" name="TextBox 64">
            <a:extLst>
              <a:ext uri="{FF2B5EF4-FFF2-40B4-BE49-F238E27FC236}">
                <a16:creationId xmlns:a16="http://schemas.microsoft.com/office/drawing/2014/main" id="{4B5C98AE-5F98-C34E-AFAB-9F1233C78AAD}"/>
              </a:ext>
            </a:extLst>
          </p:cNvPr>
          <p:cNvSpPr txBox="1"/>
          <p:nvPr/>
        </p:nvSpPr>
        <p:spPr>
          <a:xfrm>
            <a:off x="33958815" y="5559821"/>
            <a:ext cx="8604819" cy="7971413"/>
          </a:xfrm>
          <a:prstGeom prst="rect">
            <a:avLst/>
          </a:prstGeom>
          <a:noFill/>
        </p:spPr>
        <p:txBody>
          <a:bodyPr wrap="square" rtlCol="0">
            <a:spAutoFit/>
          </a:bodyPr>
          <a:lstStyle/>
          <a:p>
            <a:pPr algn="just"/>
            <a:r>
              <a:rPr lang="en-US" sz="3200" dirty="0">
                <a:latin typeface="Gill Sans Light"/>
                <a:cs typeface="Gill Sans Light"/>
              </a:rPr>
              <a:t>After applying SVMs, the second method used was a neural net both with and without PCA. The neural net with PCA performed fairly well with 94.81% accuracy and the net without PCA achieved 95.27%. However, while performing better, the net without PCA was very impractical to train on a dataset of ~30,000 tweets each being 20,000 TF-IDF elements. This is because neural nets are not optimized for sparse inputs like a linear SVM kernel is (kernels scale with the number of datapoints, not the number of dimensions).</a:t>
            </a:r>
          </a:p>
          <a:p>
            <a:pPr algn="just"/>
            <a:endParaRPr lang="en-US" sz="3200" dirty="0">
              <a:latin typeface="Gill Sans Light"/>
              <a:cs typeface="Gill Sans Light"/>
            </a:endParaRPr>
          </a:p>
          <a:p>
            <a:pPr algn="just"/>
            <a:r>
              <a:rPr lang="en-US" sz="3200" dirty="0">
                <a:latin typeface="Gill Sans Light"/>
                <a:cs typeface="Gill Sans Light"/>
              </a:rPr>
              <a:t>The neural net used here was fairly simple and involved 3 dense layers with sigmoid activations. The first being 200 neurons, the second 128, and the third 32.</a:t>
            </a:r>
          </a:p>
        </p:txBody>
      </p:sp>
      <p:sp>
        <p:nvSpPr>
          <p:cNvPr id="34" name="TextBox 33">
            <a:extLst>
              <a:ext uri="{FF2B5EF4-FFF2-40B4-BE49-F238E27FC236}">
                <a16:creationId xmlns:a16="http://schemas.microsoft.com/office/drawing/2014/main" id="{8EBEA20C-9F17-684F-ABB8-F8AA2A7D7890}"/>
              </a:ext>
            </a:extLst>
          </p:cNvPr>
          <p:cNvSpPr txBox="1"/>
          <p:nvPr/>
        </p:nvSpPr>
        <p:spPr>
          <a:xfrm>
            <a:off x="44190695" y="6109064"/>
            <a:ext cx="3790660" cy="46166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2400" dirty="0"/>
              <a:t>Input: 200 dimensions</a:t>
            </a:r>
          </a:p>
        </p:txBody>
      </p:sp>
      <p:sp>
        <p:nvSpPr>
          <p:cNvPr id="114" name="TextBox 113">
            <a:extLst>
              <a:ext uri="{FF2B5EF4-FFF2-40B4-BE49-F238E27FC236}">
                <a16:creationId xmlns:a16="http://schemas.microsoft.com/office/drawing/2014/main" id="{84FBCBCA-76C7-884D-9D31-852A0A87A36D}"/>
              </a:ext>
            </a:extLst>
          </p:cNvPr>
          <p:cNvSpPr txBox="1"/>
          <p:nvPr/>
        </p:nvSpPr>
        <p:spPr>
          <a:xfrm>
            <a:off x="44168605" y="7533913"/>
            <a:ext cx="3790660"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400" dirty="0"/>
              <a:t>Layer 1: 200 neurons</a:t>
            </a:r>
          </a:p>
        </p:txBody>
      </p:sp>
      <p:sp>
        <p:nvSpPr>
          <p:cNvPr id="115" name="TextBox 114">
            <a:extLst>
              <a:ext uri="{FF2B5EF4-FFF2-40B4-BE49-F238E27FC236}">
                <a16:creationId xmlns:a16="http://schemas.microsoft.com/office/drawing/2014/main" id="{A9CD31EB-04DA-AB42-95D1-8309F63C3842}"/>
              </a:ext>
            </a:extLst>
          </p:cNvPr>
          <p:cNvSpPr txBox="1"/>
          <p:nvPr/>
        </p:nvSpPr>
        <p:spPr>
          <a:xfrm>
            <a:off x="44168605" y="9021105"/>
            <a:ext cx="3790660"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400" dirty="0"/>
              <a:t>Layer 2: 128 neurons</a:t>
            </a:r>
          </a:p>
        </p:txBody>
      </p:sp>
      <p:sp>
        <p:nvSpPr>
          <p:cNvPr id="116" name="TextBox 115">
            <a:extLst>
              <a:ext uri="{FF2B5EF4-FFF2-40B4-BE49-F238E27FC236}">
                <a16:creationId xmlns:a16="http://schemas.microsoft.com/office/drawing/2014/main" id="{A2B96F6D-252D-C84D-920A-F6FA992F0214}"/>
              </a:ext>
            </a:extLst>
          </p:cNvPr>
          <p:cNvSpPr txBox="1"/>
          <p:nvPr/>
        </p:nvSpPr>
        <p:spPr>
          <a:xfrm>
            <a:off x="44170847" y="10481655"/>
            <a:ext cx="3790660"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400" dirty="0"/>
              <a:t>Layer 2: 32 neurons</a:t>
            </a:r>
          </a:p>
        </p:txBody>
      </p:sp>
      <p:sp>
        <p:nvSpPr>
          <p:cNvPr id="117" name="TextBox 116">
            <a:extLst>
              <a:ext uri="{FF2B5EF4-FFF2-40B4-BE49-F238E27FC236}">
                <a16:creationId xmlns:a16="http://schemas.microsoft.com/office/drawing/2014/main" id="{0517298A-EEC2-8342-839B-25E3CDD9E63B}"/>
              </a:ext>
            </a:extLst>
          </p:cNvPr>
          <p:cNvSpPr txBox="1"/>
          <p:nvPr/>
        </p:nvSpPr>
        <p:spPr>
          <a:xfrm>
            <a:off x="44158526" y="11938107"/>
            <a:ext cx="3790660" cy="46166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2400" dirty="0"/>
              <a:t>Output: 1 dimension</a:t>
            </a:r>
          </a:p>
        </p:txBody>
      </p:sp>
      <p:sp>
        <p:nvSpPr>
          <p:cNvPr id="118" name="Down Arrow 117">
            <a:extLst>
              <a:ext uri="{FF2B5EF4-FFF2-40B4-BE49-F238E27FC236}">
                <a16:creationId xmlns:a16="http://schemas.microsoft.com/office/drawing/2014/main" id="{4F221629-1723-6B4F-9D1C-BCE0DF8AEA80}"/>
              </a:ext>
            </a:extLst>
          </p:cNvPr>
          <p:cNvSpPr/>
          <p:nvPr/>
        </p:nvSpPr>
        <p:spPr>
          <a:xfrm>
            <a:off x="43211325" y="5977939"/>
            <a:ext cx="538932" cy="64537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close up of a logo&#10;&#10;Description automatically generated">
            <a:extLst>
              <a:ext uri="{FF2B5EF4-FFF2-40B4-BE49-F238E27FC236}">
                <a16:creationId xmlns:a16="http://schemas.microsoft.com/office/drawing/2014/main" id="{5DDBBA46-07B4-9446-921C-5036A40A42A1}"/>
              </a:ext>
            </a:extLst>
          </p:cNvPr>
          <p:cNvPicPr>
            <a:picLocks noChangeAspect="1"/>
          </p:cNvPicPr>
          <p:nvPr/>
        </p:nvPicPr>
        <p:blipFill>
          <a:blip r:embed="rId6"/>
          <a:stretch>
            <a:fillRect/>
          </a:stretch>
        </p:blipFill>
        <p:spPr>
          <a:xfrm>
            <a:off x="45982405" y="6751530"/>
            <a:ext cx="683446" cy="683446"/>
          </a:xfrm>
          <a:prstGeom prst="rect">
            <a:avLst/>
          </a:prstGeom>
        </p:spPr>
      </p:pic>
      <p:sp>
        <p:nvSpPr>
          <p:cNvPr id="39" name="Down Arrow 38">
            <a:extLst>
              <a:ext uri="{FF2B5EF4-FFF2-40B4-BE49-F238E27FC236}">
                <a16:creationId xmlns:a16="http://schemas.microsoft.com/office/drawing/2014/main" id="{175B7225-102D-6D44-8F4D-D6ED3CE49C6E}"/>
              </a:ext>
            </a:extLst>
          </p:cNvPr>
          <p:cNvSpPr/>
          <p:nvPr/>
        </p:nvSpPr>
        <p:spPr>
          <a:xfrm>
            <a:off x="45497773" y="6758650"/>
            <a:ext cx="484632" cy="6284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119" name="Picture 118" descr="A close up of a logo&#10;&#10;Description automatically generated">
            <a:extLst>
              <a:ext uri="{FF2B5EF4-FFF2-40B4-BE49-F238E27FC236}">
                <a16:creationId xmlns:a16="http://schemas.microsoft.com/office/drawing/2014/main" id="{991CF9A3-988D-A04E-BA7E-8FE14EC130E6}"/>
              </a:ext>
            </a:extLst>
          </p:cNvPr>
          <p:cNvPicPr>
            <a:picLocks noChangeAspect="1"/>
          </p:cNvPicPr>
          <p:nvPr/>
        </p:nvPicPr>
        <p:blipFill>
          <a:blip r:embed="rId6"/>
          <a:stretch>
            <a:fillRect/>
          </a:stretch>
        </p:blipFill>
        <p:spPr>
          <a:xfrm>
            <a:off x="45982405" y="8205105"/>
            <a:ext cx="683446" cy="683446"/>
          </a:xfrm>
          <a:prstGeom prst="rect">
            <a:avLst/>
          </a:prstGeom>
        </p:spPr>
      </p:pic>
      <p:sp>
        <p:nvSpPr>
          <p:cNvPr id="120" name="Down Arrow 119">
            <a:extLst>
              <a:ext uri="{FF2B5EF4-FFF2-40B4-BE49-F238E27FC236}">
                <a16:creationId xmlns:a16="http://schemas.microsoft.com/office/drawing/2014/main" id="{511FC559-C157-E843-A393-0A14D9926BFB}"/>
              </a:ext>
            </a:extLst>
          </p:cNvPr>
          <p:cNvSpPr/>
          <p:nvPr/>
        </p:nvSpPr>
        <p:spPr>
          <a:xfrm>
            <a:off x="45497773" y="8212225"/>
            <a:ext cx="484632" cy="6284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121" name="Picture 120" descr="A close up of a logo&#10;&#10;Description automatically generated">
            <a:extLst>
              <a:ext uri="{FF2B5EF4-FFF2-40B4-BE49-F238E27FC236}">
                <a16:creationId xmlns:a16="http://schemas.microsoft.com/office/drawing/2014/main" id="{4CD6E1B1-A38E-3841-86FA-6730F117BCE9}"/>
              </a:ext>
            </a:extLst>
          </p:cNvPr>
          <p:cNvPicPr>
            <a:picLocks noChangeAspect="1"/>
          </p:cNvPicPr>
          <p:nvPr/>
        </p:nvPicPr>
        <p:blipFill>
          <a:blip r:embed="rId6"/>
          <a:stretch>
            <a:fillRect/>
          </a:stretch>
        </p:blipFill>
        <p:spPr>
          <a:xfrm>
            <a:off x="45982405" y="9664149"/>
            <a:ext cx="683446" cy="683446"/>
          </a:xfrm>
          <a:prstGeom prst="rect">
            <a:avLst/>
          </a:prstGeom>
        </p:spPr>
      </p:pic>
      <p:sp>
        <p:nvSpPr>
          <p:cNvPr id="122" name="Down Arrow 121">
            <a:extLst>
              <a:ext uri="{FF2B5EF4-FFF2-40B4-BE49-F238E27FC236}">
                <a16:creationId xmlns:a16="http://schemas.microsoft.com/office/drawing/2014/main" id="{9A1A0B9F-90DF-CD4E-B0BF-0A1DB2F09D1F}"/>
              </a:ext>
            </a:extLst>
          </p:cNvPr>
          <p:cNvSpPr/>
          <p:nvPr/>
        </p:nvSpPr>
        <p:spPr>
          <a:xfrm>
            <a:off x="45497773" y="9671269"/>
            <a:ext cx="484632" cy="6284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123" name="Picture 122" descr="A close up of a logo&#10;&#10;Description automatically generated">
            <a:extLst>
              <a:ext uri="{FF2B5EF4-FFF2-40B4-BE49-F238E27FC236}">
                <a16:creationId xmlns:a16="http://schemas.microsoft.com/office/drawing/2014/main" id="{51F9FD17-5E4D-774C-B30F-C9D72F532818}"/>
              </a:ext>
            </a:extLst>
          </p:cNvPr>
          <p:cNvPicPr>
            <a:picLocks noChangeAspect="1"/>
          </p:cNvPicPr>
          <p:nvPr/>
        </p:nvPicPr>
        <p:blipFill>
          <a:blip r:embed="rId6"/>
          <a:stretch>
            <a:fillRect/>
          </a:stretch>
        </p:blipFill>
        <p:spPr>
          <a:xfrm>
            <a:off x="45982405" y="11159308"/>
            <a:ext cx="683446" cy="683446"/>
          </a:xfrm>
          <a:prstGeom prst="rect">
            <a:avLst/>
          </a:prstGeom>
        </p:spPr>
      </p:pic>
      <p:sp>
        <p:nvSpPr>
          <p:cNvPr id="124" name="Down Arrow 123">
            <a:extLst>
              <a:ext uri="{FF2B5EF4-FFF2-40B4-BE49-F238E27FC236}">
                <a16:creationId xmlns:a16="http://schemas.microsoft.com/office/drawing/2014/main" id="{1D91DCFB-5FAE-2C4B-859F-667FAD126410}"/>
              </a:ext>
            </a:extLst>
          </p:cNvPr>
          <p:cNvSpPr/>
          <p:nvPr/>
        </p:nvSpPr>
        <p:spPr>
          <a:xfrm>
            <a:off x="45497773" y="11166428"/>
            <a:ext cx="484632" cy="6284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41" name="Picture 40" descr="A screenshot of a cell phone&#10;&#10;Description automatically generated">
            <a:extLst>
              <a:ext uri="{FF2B5EF4-FFF2-40B4-BE49-F238E27FC236}">
                <a16:creationId xmlns:a16="http://schemas.microsoft.com/office/drawing/2014/main" id="{A3AE5FD8-A54B-CC49-975F-F88D1B3F0A18}"/>
              </a:ext>
            </a:extLst>
          </p:cNvPr>
          <p:cNvPicPr>
            <a:picLocks noChangeAspect="1"/>
          </p:cNvPicPr>
          <p:nvPr/>
        </p:nvPicPr>
        <p:blipFill rotWithShape="1">
          <a:blip r:embed="rId7"/>
          <a:srcRect l="4803" t="10727" r="8843" b="3439"/>
          <a:stretch/>
        </p:blipFill>
        <p:spPr>
          <a:xfrm>
            <a:off x="25360875" y="5742667"/>
            <a:ext cx="6985083" cy="5207303"/>
          </a:xfrm>
          <a:prstGeom prst="rect">
            <a:avLst/>
          </a:prstGeom>
        </p:spPr>
      </p:pic>
      <p:pic>
        <p:nvPicPr>
          <p:cNvPr id="44" name="Picture 43" descr="A screenshot of a cell phone&#10;&#10;Description automatically generated">
            <a:extLst>
              <a:ext uri="{FF2B5EF4-FFF2-40B4-BE49-F238E27FC236}">
                <a16:creationId xmlns:a16="http://schemas.microsoft.com/office/drawing/2014/main" id="{AAC5BA7D-BFC5-CF4E-BEF1-8FCB09CA23CE}"/>
              </a:ext>
            </a:extLst>
          </p:cNvPr>
          <p:cNvPicPr>
            <a:picLocks noChangeAspect="1"/>
          </p:cNvPicPr>
          <p:nvPr/>
        </p:nvPicPr>
        <p:blipFill rotWithShape="1">
          <a:blip r:embed="rId8"/>
          <a:srcRect l="7487" t="9740" r="8254" b="5279"/>
          <a:stretch/>
        </p:blipFill>
        <p:spPr>
          <a:xfrm>
            <a:off x="17155886" y="5753620"/>
            <a:ext cx="6860841" cy="5189700"/>
          </a:xfrm>
          <a:prstGeom prst="rect">
            <a:avLst/>
          </a:prstGeom>
        </p:spPr>
      </p:pic>
      <p:sp>
        <p:nvSpPr>
          <p:cNvPr id="130" name="TextBox 129">
            <a:extLst>
              <a:ext uri="{FF2B5EF4-FFF2-40B4-BE49-F238E27FC236}">
                <a16:creationId xmlns:a16="http://schemas.microsoft.com/office/drawing/2014/main" id="{12EC9B62-8F2F-2B47-A2D4-7A922E9CF59D}"/>
              </a:ext>
            </a:extLst>
          </p:cNvPr>
          <p:cNvSpPr txBox="1"/>
          <p:nvPr/>
        </p:nvSpPr>
        <p:spPr>
          <a:xfrm>
            <a:off x="17294003" y="11159308"/>
            <a:ext cx="6584605" cy="2554545"/>
          </a:xfrm>
          <a:prstGeom prst="rect">
            <a:avLst/>
          </a:prstGeom>
          <a:noFill/>
        </p:spPr>
        <p:txBody>
          <a:bodyPr wrap="square" rtlCol="0">
            <a:spAutoFit/>
          </a:bodyPr>
          <a:lstStyle/>
          <a:p>
            <a:pPr algn="just"/>
            <a:r>
              <a:rPr lang="en-US" sz="2000" b="1" dirty="0">
                <a:latin typeface="Gill Sans Light"/>
                <a:cs typeface="Gill Sans Light"/>
              </a:rPr>
              <a:t>K-Means with 5 clusters on only hate speech (n=500)</a:t>
            </a:r>
          </a:p>
          <a:p>
            <a:pPr algn="just"/>
            <a:r>
              <a:rPr lang="en-US" sz="2000" dirty="0">
                <a:latin typeface="Gill Sans Light"/>
                <a:cs typeface="Gill Sans Light"/>
              </a:rPr>
              <a:t>When looking at only hate speech one can see a ‘hole’ in the middle of the plot generated by TSNE. This is notable as all the data was taken through the same TSNE transformer and, when compared to the plot to the right, normal speech appears in the middle of the plot while hate speech does not. This may reflect a heavier presence of more ‘extreme’ language within hate speech.</a:t>
            </a:r>
          </a:p>
        </p:txBody>
      </p:sp>
      <p:sp>
        <p:nvSpPr>
          <p:cNvPr id="131" name="TextBox 130">
            <a:extLst>
              <a:ext uri="{FF2B5EF4-FFF2-40B4-BE49-F238E27FC236}">
                <a16:creationId xmlns:a16="http://schemas.microsoft.com/office/drawing/2014/main" id="{91394B37-DCCE-7E40-8BAB-37D863CE5574}"/>
              </a:ext>
            </a:extLst>
          </p:cNvPr>
          <p:cNvSpPr txBox="1"/>
          <p:nvPr/>
        </p:nvSpPr>
        <p:spPr>
          <a:xfrm>
            <a:off x="25626694" y="11095209"/>
            <a:ext cx="6584605" cy="1631216"/>
          </a:xfrm>
          <a:prstGeom prst="rect">
            <a:avLst/>
          </a:prstGeom>
          <a:noFill/>
        </p:spPr>
        <p:txBody>
          <a:bodyPr wrap="square" rtlCol="0">
            <a:spAutoFit/>
          </a:bodyPr>
          <a:lstStyle/>
          <a:p>
            <a:pPr algn="just"/>
            <a:r>
              <a:rPr lang="en-US" sz="2000" b="1" dirty="0">
                <a:latin typeface="Gill Sans Light"/>
                <a:cs typeface="Gill Sans Light"/>
              </a:rPr>
              <a:t>K-Means with 5 clusters on all speech (n=500)</a:t>
            </a:r>
          </a:p>
          <a:p>
            <a:pPr algn="just"/>
            <a:r>
              <a:rPr lang="en-US" sz="2000" dirty="0">
                <a:latin typeface="Gill Sans Light"/>
                <a:cs typeface="Gill Sans Light"/>
              </a:rPr>
              <a:t>It appears that tweets were fairly evenly distributed on the 2d TSNE plane. Clustering was used here, but no significant clusters appear to exist, indicating that significant language patterns did not form.</a:t>
            </a:r>
          </a:p>
        </p:txBody>
      </p:sp>
      <p:sp>
        <p:nvSpPr>
          <p:cNvPr id="132" name="TextBox 131">
            <a:extLst>
              <a:ext uri="{FF2B5EF4-FFF2-40B4-BE49-F238E27FC236}">
                <a16:creationId xmlns:a16="http://schemas.microsoft.com/office/drawing/2014/main" id="{CCAAEE1E-DDF1-7C4F-B06E-FBF81B0A7C64}"/>
              </a:ext>
            </a:extLst>
          </p:cNvPr>
          <p:cNvSpPr txBox="1"/>
          <p:nvPr/>
        </p:nvSpPr>
        <p:spPr>
          <a:xfrm>
            <a:off x="16821414" y="14017926"/>
            <a:ext cx="15643979" cy="4524315"/>
          </a:xfrm>
          <a:prstGeom prst="rect">
            <a:avLst/>
          </a:prstGeom>
          <a:noFill/>
        </p:spPr>
        <p:txBody>
          <a:bodyPr wrap="square" rtlCol="0">
            <a:spAutoFit/>
          </a:bodyPr>
          <a:lstStyle/>
          <a:p>
            <a:pPr algn="just"/>
            <a:r>
              <a:rPr lang="en-US" sz="3200" dirty="0">
                <a:latin typeface="Gill Sans Light"/>
                <a:cs typeface="Gill Sans Light"/>
              </a:rPr>
              <a:t>In order to visualize the data on a 2d plane, the PCA-processed data was again reduced with PCA to 50 dimensions, and finally reduced to 2 dimensions using TSNE (t-distributed stochastic neighbor embedding).</a:t>
            </a:r>
          </a:p>
          <a:p>
            <a:pPr algn="just"/>
            <a:endParaRPr lang="en-US" sz="3200" dirty="0">
              <a:latin typeface="Gill Sans Light"/>
              <a:cs typeface="Gill Sans Light"/>
            </a:endParaRPr>
          </a:p>
          <a:p>
            <a:pPr algn="just"/>
            <a:r>
              <a:rPr lang="en-US" sz="3200" dirty="0">
                <a:latin typeface="Gill Sans Light"/>
                <a:cs typeface="Gill Sans Light"/>
              </a:rPr>
              <a:t>Clustering was largely unsuccessful as the data did not reveal any significant clusters, nonetheless a 5-cluster K-means algorithm was run and labeled the data shown above. The one interesting result of this dimensionality reduction was the apparent hole in the middle of the hate speech data, which should be investigated further and may demonstrate a lower use of common words in hate speech.</a:t>
            </a:r>
          </a:p>
        </p:txBody>
      </p:sp>
      <p:sp>
        <p:nvSpPr>
          <p:cNvPr id="133" name="TextBox 132">
            <a:extLst>
              <a:ext uri="{FF2B5EF4-FFF2-40B4-BE49-F238E27FC236}">
                <a16:creationId xmlns:a16="http://schemas.microsoft.com/office/drawing/2014/main" id="{43C2874C-895D-6541-8B98-CF1296D02BB5}"/>
              </a:ext>
            </a:extLst>
          </p:cNvPr>
          <p:cNvSpPr txBox="1"/>
          <p:nvPr/>
        </p:nvSpPr>
        <p:spPr>
          <a:xfrm>
            <a:off x="33792320" y="20976658"/>
            <a:ext cx="14562981" cy="6186309"/>
          </a:xfrm>
          <a:prstGeom prst="rect">
            <a:avLst/>
          </a:prstGeom>
          <a:noFill/>
        </p:spPr>
        <p:txBody>
          <a:bodyPr wrap="square" rtlCol="0">
            <a:spAutoFit/>
          </a:bodyPr>
          <a:lstStyle/>
          <a:p>
            <a:r>
              <a:rPr lang="en-US" sz="4400" dirty="0">
                <a:solidFill>
                  <a:schemeClr val="accent6">
                    <a:lumMod val="75000"/>
                  </a:schemeClr>
                </a:solidFill>
                <a:latin typeface="Gill Sans"/>
                <a:cs typeface="Gill Sans"/>
              </a:rPr>
              <a:t>Further Steps:</a:t>
            </a:r>
          </a:p>
          <a:p>
            <a:pPr marL="571500" indent="-571500">
              <a:buFont typeface="Wingdings" pitchFamily="2" charset="2"/>
              <a:buChar char="q"/>
            </a:pPr>
            <a:r>
              <a:rPr lang="en-US" sz="4400" dirty="0">
                <a:solidFill>
                  <a:schemeClr val="accent6">
                    <a:lumMod val="75000"/>
                  </a:schemeClr>
                </a:solidFill>
                <a:latin typeface="Gill Sans"/>
                <a:cs typeface="Gill Sans"/>
              </a:rPr>
              <a:t>Investigate vector encoding of individual words to produce structure and look at LSTM (Long Short Term Memory) Recursive Neural Nets to improve classification.</a:t>
            </a:r>
          </a:p>
          <a:p>
            <a:pPr marL="571500" indent="-571500">
              <a:buFont typeface="Wingdings" pitchFamily="2" charset="2"/>
              <a:buChar char="q"/>
            </a:pPr>
            <a:r>
              <a:rPr lang="en-US" sz="4400" dirty="0">
                <a:solidFill>
                  <a:schemeClr val="accent6">
                    <a:lumMod val="75000"/>
                  </a:schemeClr>
                </a:solidFill>
                <a:latin typeface="Gill Sans"/>
                <a:cs typeface="Gill Sans"/>
              </a:rPr>
              <a:t>Look at other potentially more expansive datasets to more definitively answer whether there are differences between different types of hate speech.</a:t>
            </a:r>
          </a:p>
          <a:p>
            <a:pPr marL="571500" indent="-571500">
              <a:buFont typeface="Wingdings" pitchFamily="2" charset="2"/>
              <a:buChar char="q"/>
            </a:pPr>
            <a:r>
              <a:rPr lang="en-US" sz="4400" dirty="0">
                <a:solidFill>
                  <a:schemeClr val="accent6">
                    <a:lumMod val="75000"/>
                  </a:schemeClr>
                </a:solidFill>
                <a:latin typeface="Gill Sans"/>
                <a:cs typeface="Gill Sans"/>
              </a:rPr>
              <a:t>Apply the classification model to real twitter data and develop a tool allowing users to mute hate speech.</a:t>
            </a:r>
          </a:p>
        </p:txBody>
      </p:sp>
    </p:spTree>
    <p:extLst>
      <p:ext uri="{BB962C8B-B14F-4D97-AF65-F5344CB8AC3E}">
        <p14:creationId xmlns:p14="http://schemas.microsoft.com/office/powerpoint/2010/main" val="3134053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33245</TotalTime>
  <Words>1308</Words>
  <Application>Microsoft Macintosh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Gill Sans</vt:lpstr>
      <vt:lpstr>Gill Sans Light</vt:lpstr>
      <vt:lpstr>Wingdings</vt:lpstr>
      <vt:lpstr>Office Theme</vt:lpstr>
      <vt:lpstr>PowerPoint Presentation</vt:lpstr>
    </vt:vector>
  </TitlesOfParts>
  <Company>UCSB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Marinsek</dc:creator>
  <cp:lastModifiedBy>Joshua Donelly-Higgins</cp:lastModifiedBy>
  <cp:revision>295</cp:revision>
  <dcterms:created xsi:type="dcterms:W3CDTF">2013-08-01T02:14:43Z</dcterms:created>
  <dcterms:modified xsi:type="dcterms:W3CDTF">2019-12-10T14:38:13Z</dcterms:modified>
</cp:coreProperties>
</file>