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6"/>
            <a:ext cx="7583488" cy="934074"/>
          </a:xfrm>
        </p:spPr>
        <p:txBody>
          <a:bodyPr/>
          <a:lstStyle/>
          <a:p>
            <a:r>
              <a:rPr lang="en-US" sz="3600" dirty="0" smtClean="0"/>
              <a:t>CS679: Pattern Recognition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05" y="2746658"/>
            <a:ext cx="7583487" cy="20924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Statistical Method for 3D Object Detection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Applied </a:t>
            </a:r>
            <a:r>
              <a:rPr lang="en-US" sz="2400" dirty="0" smtClean="0">
                <a:solidFill>
                  <a:schemeClr val="tx1"/>
                </a:solidFill>
              </a:rPr>
              <a:t>to Faces and Cars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H. </a:t>
            </a:r>
            <a:r>
              <a:rPr lang="en-US" sz="1600" dirty="0" err="1" smtClean="0">
                <a:solidFill>
                  <a:schemeClr val="tx1"/>
                </a:solidFill>
              </a:rPr>
              <a:t>Schneiderman</a:t>
            </a:r>
            <a:r>
              <a:rPr lang="en-US" sz="1600" dirty="0" smtClean="0">
                <a:solidFill>
                  <a:schemeClr val="tx1"/>
                </a:solidFill>
              </a:rPr>
              <a:t> and T. </a:t>
            </a:r>
            <a:r>
              <a:rPr lang="en-US" sz="1600" dirty="0" err="1" smtClean="0">
                <a:solidFill>
                  <a:schemeClr val="tx1"/>
                </a:solidFill>
              </a:rPr>
              <a:t>Kanade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Robotics Institute at Carnegie Mellon University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International Journal of Computer Vision, 46(1), 81-96, </a:t>
            </a:r>
            <a:r>
              <a:rPr lang="en-US" sz="1600" dirty="0" smtClean="0">
                <a:solidFill>
                  <a:schemeClr val="tx1"/>
                </a:solidFill>
              </a:rPr>
              <a:t>2002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8490" y="5343294"/>
            <a:ext cx="44389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By Rod Pickens and Josh </a:t>
            </a:r>
            <a:r>
              <a:rPr lang="en-US" dirty="0" smtClean="0"/>
              <a:t>Gleason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Advisement of Professor </a:t>
            </a:r>
            <a:r>
              <a:rPr lang="en-US" dirty="0" err="1" smtClean="0"/>
              <a:t>Bebis</a:t>
            </a:r>
            <a:r>
              <a:rPr lang="en-US" dirty="0" smtClean="0"/>
              <a:t>, UNR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6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Approach</a:t>
            </a:r>
          </a:p>
          <a:p>
            <a:r>
              <a:rPr lang="en-US" dirty="0" smtClean="0"/>
              <a:t>Classifier Design</a:t>
            </a:r>
          </a:p>
          <a:p>
            <a:pPr lvl="1"/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Bayesian</a:t>
            </a:r>
          </a:p>
          <a:p>
            <a:r>
              <a:rPr lang="en-US" dirty="0" smtClean="0"/>
              <a:t>Results</a:t>
            </a:r>
          </a:p>
          <a:p>
            <a:pPr marL="813816" lvl="2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/>
              <a:t>Training data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Develop a method for detecting same class 3D objects at various rotational poses in 2D imagery</a:t>
            </a:r>
            <a:endParaRPr lang="en-US" dirty="0"/>
          </a:p>
          <a:p>
            <a:pPr lvl="2"/>
            <a:r>
              <a:rPr lang="en-US" dirty="0" smtClean="0"/>
              <a:t>E.g. faces in images or cars in images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Train on photographs with many examples of</a:t>
            </a:r>
          </a:p>
          <a:p>
            <a:pPr lvl="2"/>
            <a:r>
              <a:rPr lang="en-US" dirty="0" smtClean="0"/>
              <a:t>Cars </a:t>
            </a:r>
          </a:p>
          <a:p>
            <a:pPr lvl="2"/>
            <a:r>
              <a:rPr lang="en-US" dirty="0" smtClean="0"/>
              <a:t>People’s faces</a:t>
            </a:r>
          </a:p>
          <a:p>
            <a:pPr lvl="1"/>
            <a:r>
              <a:rPr lang="en-US" dirty="0" smtClean="0"/>
              <a:t>Use wavelet based features for both sets</a:t>
            </a:r>
          </a:p>
          <a:p>
            <a:pPr lvl="1"/>
            <a:r>
              <a:rPr lang="en-US" dirty="0" smtClean="0"/>
              <a:t>Apply likelihood ratio test classifier </a:t>
            </a:r>
          </a:p>
          <a:p>
            <a:pPr lvl="1"/>
            <a:r>
              <a:rPr lang="en-US" dirty="0" smtClean="0"/>
              <a:t>Test performance on many examples</a:t>
            </a:r>
          </a:p>
        </p:txBody>
      </p:sp>
    </p:spTree>
    <p:extLst>
      <p:ext uri="{BB962C8B-B14F-4D97-AF65-F5344CB8AC3E}">
        <p14:creationId xmlns:p14="http://schemas.microsoft.com/office/powerpoint/2010/main" val="242532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675" y="1115146"/>
                <a:ext cx="7232650" cy="429101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an orthonormal wavelet if it can be used to define a Hilbert basis.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675" y="1115146"/>
                <a:ext cx="7232650" cy="4291013"/>
              </a:xfrm>
              <a:blipFill rotWithShape="1">
                <a:blip r:embed="rId2"/>
                <a:stretch>
                  <a:fillRect t="-1278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Jpeg2000_2-level_wavelet_transform-lichtenstei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8" y="2139409"/>
            <a:ext cx="4524569" cy="4524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5995" y="6415391"/>
            <a:ext cx="222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Allessio</a:t>
            </a:r>
            <a:r>
              <a:rPr lang="en-US" sz="1000" dirty="0" smtClean="0"/>
              <a:t> </a:t>
            </a:r>
            <a:r>
              <a:rPr lang="en-US" sz="1000" dirty="0" err="1" smtClean="0"/>
              <a:t>Damato</a:t>
            </a:r>
            <a:r>
              <a:rPr lang="en-US" sz="1000" dirty="0" smtClean="0"/>
              <a:t>, Wiki Commons</a:t>
            </a:r>
          </a:p>
          <a:p>
            <a:r>
              <a:rPr lang="en-US" sz="1000" dirty="0" smtClean="0"/>
              <a:t>May 17, 2007, Lichtenstein Castle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16416" y="2684936"/>
            <a:ext cx="318869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</a:t>
            </a:r>
            <a:r>
              <a:rPr lang="en-US" sz="1200" baseline="30000" dirty="0" smtClean="0"/>
              <a:t>2 </a:t>
            </a:r>
            <a:r>
              <a:rPr lang="en-US" sz="1200" dirty="0" smtClean="0"/>
              <a:t>implies the function (basis</a:t>
            </a:r>
            <a:r>
              <a:rPr lang="en-US" sz="1200" dirty="0" smtClean="0"/>
              <a:t>) </a:t>
            </a:r>
            <a:r>
              <a:rPr lang="en-US" sz="1200" dirty="0" smtClean="0"/>
              <a:t>has an </a:t>
            </a:r>
            <a:endParaRPr lang="en-US" sz="1200" dirty="0" smtClean="0"/>
          </a:p>
          <a:p>
            <a:pPr algn="ctr"/>
            <a:r>
              <a:rPr lang="en-US" sz="1200" dirty="0" smtClean="0"/>
              <a:t>inner product (squared </a:t>
            </a:r>
            <a:r>
              <a:rPr lang="en-US" sz="1200" dirty="0" err="1" smtClean="0"/>
              <a:t>integrable</a:t>
            </a:r>
            <a:r>
              <a:rPr lang="en-US" sz="1200" dirty="0" smtClean="0"/>
              <a:t> function).</a:t>
            </a:r>
          </a:p>
          <a:p>
            <a:pPr algn="ctr"/>
            <a:endParaRPr lang="en-US" sz="1400" baseline="30000" dirty="0" smtClean="0"/>
          </a:p>
          <a:p>
            <a:pPr algn="ctr"/>
            <a:endParaRPr lang="en-US" sz="1400" baseline="30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14341" y="3433859"/>
                <a:ext cx="2494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341" y="3433859"/>
                <a:ext cx="24944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56568" y="4032360"/>
                <a:ext cx="255223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68" y="4032360"/>
                <a:ext cx="2552237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46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Space and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73" y="1600200"/>
            <a:ext cx="5148600" cy="42910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Hilbert space</a:t>
            </a:r>
          </a:p>
          <a:p>
            <a:pPr lvl="1"/>
            <a:r>
              <a:rPr lang="en-US" sz="1800" dirty="0" smtClean="0"/>
              <a:t>A generalization of Euclidean space</a:t>
            </a:r>
          </a:p>
          <a:p>
            <a:pPr lvl="1"/>
            <a:r>
              <a:rPr lang="en-US" sz="1800" dirty="0" smtClean="0"/>
              <a:t>An abstract vector space containing the structure of an inner product</a:t>
            </a:r>
          </a:p>
          <a:p>
            <a:pPr lvl="1"/>
            <a:r>
              <a:rPr lang="en-US" sz="1800" dirty="0" smtClean="0"/>
              <a:t>Extends the methods of vector algebra and calculus to any finite or infinite dimensional space</a:t>
            </a:r>
          </a:p>
          <a:p>
            <a:r>
              <a:rPr lang="en-US" sz="2000" dirty="0" smtClean="0"/>
              <a:t>Hilbert basis </a:t>
            </a:r>
          </a:p>
          <a:p>
            <a:pPr lvl="1"/>
            <a:r>
              <a:rPr lang="en-US" sz="1800" dirty="0" smtClean="0"/>
              <a:t>A set of orthogonal vectors that span a Hilbert space</a:t>
            </a:r>
          </a:p>
          <a:p>
            <a:pPr lvl="1"/>
            <a:r>
              <a:rPr lang="en-US" sz="1800" dirty="0" smtClean="0"/>
              <a:t>For examples, the vectors </a:t>
            </a:r>
            <a:r>
              <a:rPr lang="en-US" sz="1800" dirty="0" err="1" smtClean="0"/>
              <a:t>i</a:t>
            </a:r>
            <a:r>
              <a:rPr lang="en-US" sz="1800" dirty="0" smtClean="0"/>
              <a:t>, j, k in 3D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914778" y="3818697"/>
            <a:ext cx="762392" cy="529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14778" y="4347847"/>
            <a:ext cx="987825" cy="5820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1" idx="0"/>
          </p:cNvCxnSpPr>
          <p:nvPr/>
        </p:nvCxnSpPr>
        <p:spPr>
          <a:xfrm flipH="1">
            <a:off x="5894382" y="4347847"/>
            <a:ext cx="1020399" cy="69392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14778" y="2645748"/>
            <a:ext cx="1" cy="1702099"/>
          </a:xfrm>
          <a:prstGeom prst="straightConnector1">
            <a:avLst/>
          </a:prstGeom>
          <a:ln>
            <a:solidFill>
              <a:srgbClr val="FFFF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14779" y="4347847"/>
            <a:ext cx="186981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67995" y="2281274"/>
            <a:ext cx="1452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Euclidean 3D Space </a:t>
            </a:r>
          </a:p>
          <a:p>
            <a:pPr algn="ctr"/>
            <a:r>
              <a:rPr lang="en-US" sz="1100" dirty="0" smtClean="0"/>
              <a:t>Is a Hilbert Space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767049" y="2398402"/>
            <a:ext cx="25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Z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03988" y="442342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68195" y="5041776"/>
            <a:ext cx="25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x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3585" y="3550923"/>
            <a:ext cx="289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A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02603" y="4808860"/>
            <a:ext cx="265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B</a:t>
            </a:r>
            <a:endParaRPr lang="en-US" sz="11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205857" y="5765113"/>
                <a:ext cx="255223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57" y="5765113"/>
                <a:ext cx="2552237" cy="7206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10862" y="5193284"/>
                <a:ext cx="2494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862" y="5193284"/>
                <a:ext cx="24944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7329312" y="3818697"/>
            <a:ext cx="347859" cy="7760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Wavelet: Basics with </a:t>
            </a:r>
            <a:r>
              <a:rPr lang="en-US" sz="4400" dirty="0" err="1" smtClean="0"/>
              <a:t>Haar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 = H x</a:t>
            </a:r>
          </a:p>
          <a:p>
            <a:endParaRPr lang="en-US" dirty="0"/>
          </a:p>
          <a:p>
            <a:r>
              <a:rPr lang="en-US" dirty="0" smtClean="0"/>
              <a:t>H = [1/2 ½; ½ -1/2];</a:t>
            </a:r>
          </a:p>
          <a:p>
            <a:endParaRPr lang="en-US" dirty="0"/>
          </a:p>
          <a:p>
            <a:r>
              <a:rPr lang="en-US" dirty="0" smtClean="0"/>
              <a:t>Observe behavior (plot in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</a:t>
            </a:r>
            <a:r>
              <a:rPr lang="en-US" dirty="0" smtClean="0"/>
              <a:t>Coefficients</a:t>
            </a:r>
            <a:endParaRPr lang="en-US" dirty="0"/>
          </a:p>
        </p:txBody>
      </p:sp>
      <p:pic>
        <p:nvPicPr>
          <p:cNvPr id="4" name="Picture 3" descr="Jpeg2000_2-level_wavelet_transform-lichtenste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90" y="1417638"/>
            <a:ext cx="4524569" cy="4524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4836" y="42822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436226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4630" y="197063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7276" y="27145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1943" y="16794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8495" y="268586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63878" y="17008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 descr="Jpeg2000_2-level_wavelet_transform-lichtenste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4524569" cy="4524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30028" y="4445251"/>
            <a:ext cx="860079" cy="39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3858" y="3184554"/>
            <a:ext cx="707679" cy="19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33028" y="2148682"/>
            <a:ext cx="1948003" cy="3983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Inter-orientation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37153" y="1425183"/>
            <a:ext cx="1948003" cy="39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Intra-</a:t>
            </a:r>
            <a:r>
              <a:rPr lang="en-US" dirty="0" err="1" smtClean="0"/>
              <a:t>suband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63151" y="2154720"/>
            <a:ext cx="1948003" cy="3983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Inter-frequency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45397" y="5184617"/>
            <a:ext cx="707679" cy="19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39771" y="1889160"/>
            <a:ext cx="609599" cy="3017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5086" y="4169122"/>
            <a:ext cx="575651" cy="2761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7058" y="2848048"/>
            <a:ext cx="2716040" cy="689573"/>
          </a:xfrm>
          <a:prstGeom prst="rect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Inter-orientation</a:t>
            </a:r>
          </a:p>
          <a:p>
            <a:pPr algn="ctr"/>
            <a:r>
              <a:rPr lang="en-US" dirty="0" smtClean="0"/>
              <a:t>and inter-orientation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Likelihood Ratio Classifier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51433" y="1941968"/>
                <a:ext cx="5640647" cy="1037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𝑖𝑚𝑎𝑔𝑒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𝑜𝑏𝑗𝑒𝑐𝑡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𝑖𝑚𝑎𝑔𝑒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𝑜𝑏𝑗𝑒𝑐𝑡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&gt;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𝑛𝑜𝑛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𝑜𝑏𝑗𝑒𝑐𝑡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𝑜𝑏𝑗𝑒𝑐𝑡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33" y="1941968"/>
                <a:ext cx="5640647" cy="1037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44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281</TotalTime>
  <Words>398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CS679: Pattern Recognition</vt:lpstr>
      <vt:lpstr>Topics</vt:lpstr>
      <vt:lpstr>Introduction</vt:lpstr>
      <vt:lpstr>Wavelet Transform</vt:lpstr>
      <vt:lpstr>Hilbert Space and Basis</vt:lpstr>
      <vt:lpstr>Wavelet: Basics with Haar</vt:lpstr>
      <vt:lpstr>Wavelet Coefficients</vt:lpstr>
      <vt:lpstr>Wavelet Features</vt:lpstr>
      <vt:lpstr>Likelihood Ratio Classifier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CS679: Pattern Recognition</dc:title>
  <dc:creator>Rodney Pickens</dc:creator>
  <cp:lastModifiedBy>Rod Pickens</cp:lastModifiedBy>
  <cp:revision>20</cp:revision>
  <dcterms:created xsi:type="dcterms:W3CDTF">2015-02-28T17:32:19Z</dcterms:created>
  <dcterms:modified xsi:type="dcterms:W3CDTF">2015-03-01T00:44:16Z</dcterms:modified>
</cp:coreProperties>
</file>