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0000"/>
    <a:srgbClr val="FFFF00"/>
    <a:srgbClr val="92D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66606567"/>
              </p:ext>
            </p:extLst>
          </p:nvPr>
        </p:nvGraphicFramePr>
        <p:xfrm>
          <a:off x="565150" y="3533058"/>
          <a:ext cx="21669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3" imgW="1689100" imgH="241300" progId="Equation.3">
                  <p:embed/>
                </p:oleObj>
              </mc:Choice>
              <mc:Fallback>
                <p:oleObj name="Equation" r:id="rId3" imgW="1689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" y="3533058"/>
                        <a:ext cx="2166938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41589"/>
              </p:ext>
            </p:extLst>
          </p:nvPr>
        </p:nvGraphicFramePr>
        <p:xfrm>
          <a:off x="3748580" y="3591770"/>
          <a:ext cx="4627951" cy="30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5" imgW="2895600" imgH="241300" progId="Equation.3">
                  <p:embed/>
                </p:oleObj>
              </mc:Choice>
              <mc:Fallback>
                <p:oleObj name="Equation" r:id="rId5" imgW="289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8580" y="3591770"/>
                        <a:ext cx="4627951" cy="30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89472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7" imgW="4673520" imgH="431640" progId="Equation.3">
                  <p:embed/>
                </p:oleObj>
              </mc:Choice>
              <mc:Fallback>
                <p:oleObj name="Equation" r:id="rId7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  <a:endParaRPr lang="en-US" sz="1200" dirty="0" smtClean="0"/>
          </a:p>
          <a:p>
            <a:r>
              <a:rPr lang="en-US" sz="1200" i="1" dirty="0"/>
              <a:t>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shift  </a:t>
            </a:r>
            <a:endParaRPr lang="en-US" sz="1200" dirty="0" smtClean="0"/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</a:t>
            </a:r>
            <a:r>
              <a:rPr lang="en-US" sz="1200" dirty="0" smtClean="0"/>
              <a:t>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2221" y="3893610"/>
            <a:ext cx="263506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48580" y="3893610"/>
            <a:ext cx="46279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7256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10" imgW="2438280" imgH="533160" progId="Equation.3">
                  <p:embed/>
                </p:oleObj>
              </mc:Choice>
              <mc:Fallback>
                <p:oleObj name="Equation" r:id="rId10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</a:t>
            </a:r>
            <a:r>
              <a:rPr lang="en-US" dirty="0" smtClean="0"/>
              <a:t>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26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51" t="-8197" r="-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dirty="0" smtClean="0"/>
              <a:t>FIM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40" y="140240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</a:t>
            </a:r>
            <a:r>
              <a:rPr lang="en-US" dirty="0" smtClean="0"/>
              <a:t>is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819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95558" y="3240634"/>
                <a:ext cx="356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3240634"/>
                <a:ext cx="356745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Variance and Bias Errors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  <a:endParaRPr lang="en-US" dirty="0" smtClean="0"/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</a:t>
            </a:r>
            <a:r>
              <a:rPr lang="en-US" sz="2800" dirty="0" smtClean="0"/>
              <a:t>Helicopter to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</a:t>
            </a:r>
            <a:r>
              <a:rPr lang="en-US" sz="2000" dirty="0" smtClean="0"/>
              <a:t>buildings</a:t>
            </a:r>
            <a:endParaRPr lang="en-US" sz="2000" dirty="0" smtClean="0"/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</a:t>
            </a:r>
            <a:r>
              <a:rPr lang="en-US" sz="2000" dirty="0" smtClean="0"/>
              <a:t>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</a:t>
            </a:r>
            <a:r>
              <a:rPr lang="en-US" sz="2000" b="1" i="1" u="sng" dirty="0" smtClean="0"/>
              <a:t>registration</a:t>
            </a:r>
            <a:endParaRPr lang="en-US" sz="2000" b="1" i="1" u="sng" dirty="0" smtClean="0"/>
          </a:p>
          <a:p>
            <a:r>
              <a:rPr lang="en-US" sz="2400" dirty="0" smtClean="0"/>
              <a:t>Issue</a:t>
            </a:r>
            <a:r>
              <a:rPr lang="en-US" sz="2400" dirty="0" smtClean="0"/>
              <a:t>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</a:t>
            </a:r>
            <a:r>
              <a:rPr lang="en-US" sz="2400" dirty="0" smtClean="0"/>
              <a:t>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</a:t>
            </a:r>
            <a:r>
              <a:rPr lang="en-US" sz="2100" b="1" i="1" u="sng" dirty="0" smtClean="0"/>
              <a:t>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1022" y="4532366"/>
            <a:ext cx="1252266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Wiki Commons: Digital Globe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133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1187" y="6419620"/>
            <a:ext cx="3083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926" y="414663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</a:t>
            </a:r>
            <a:r>
              <a:rPr lang="en-US" sz="2800" dirty="0" smtClean="0"/>
              <a:t>? </a:t>
            </a:r>
            <a:r>
              <a:rPr lang="en-US" sz="2800" b="1" i="1" dirty="0" smtClean="0"/>
              <a:t>Bias</a:t>
            </a:r>
            <a:endParaRPr lang="en-US" sz="2800" b="1" i="1" dirty="0" smtClean="0"/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  <a:endParaRPr lang="en-US" sz="2800" b="1" i="1" dirty="0" smtClean="0"/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</a:t>
            </a:r>
            <a:r>
              <a:rPr lang="en-US" sz="2800" dirty="0" smtClean="0"/>
              <a:t>? </a:t>
            </a:r>
            <a:r>
              <a:rPr lang="en-US" sz="2800" b="1" i="1" dirty="0" smtClean="0"/>
              <a:t>Optimal</a:t>
            </a:r>
            <a:endParaRPr lang="en-US" sz="2800" b="1" i="1" dirty="0" smtClean="0"/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sz="2400" dirty="0" smtClean="0"/>
              <a:t>Navigation Errors </a:t>
            </a:r>
            <a:r>
              <a:rPr lang="en-US" sz="2400" dirty="0" smtClean="0"/>
              <a:t>due to Image </a:t>
            </a:r>
            <a:r>
              <a:rPr lang="en-US" sz="2400" dirty="0" smtClean="0"/>
              <a:t>Registration </a:t>
            </a:r>
            <a:r>
              <a:rPr lang="en-US" sz="2400" dirty="0" smtClean="0"/>
              <a:t>Errors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>(Entering Room 2 from Room 1 through wall openings)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5548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5548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91" y="2186029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16114" y="2075682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5876" y="3456013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Low Variance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22834" y="1395185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3039" y="2987375"/>
            <a:ext cx="0" cy="3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6133" y="484680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Low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1" y="44837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04207" y="41696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3888" y="5963908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</a:t>
            </a:r>
            <a:r>
              <a:rPr lang="en-US" sz="1200" b="1" dirty="0" smtClean="0"/>
              <a:t>High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20618" y="3877699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554855"/>
            <a:ext cx="1094839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0100" y="2554855"/>
            <a:ext cx="1018032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2987374"/>
            <a:ext cx="0" cy="33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49021" y="3156592"/>
            <a:ext cx="9028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12850" y="5947231"/>
            <a:ext cx="1424264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</a:t>
            </a:r>
            <a:r>
              <a:rPr lang="en-US" sz="1200" dirty="0" smtClean="0">
                <a:solidFill>
                  <a:schemeClr val="tx1"/>
                </a:solidFill>
              </a:rPr>
              <a:t>with Wall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849" y="5669268"/>
            <a:ext cx="1424265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</a:t>
            </a:r>
            <a:r>
              <a:rPr lang="en-US" sz="1200" dirty="0" smtClean="0">
                <a:solidFill>
                  <a:schemeClr val="tx1"/>
                </a:solidFill>
              </a:rPr>
              <a:t>Room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>
            <a:off x="5800581" y="2660926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6672" y="2457822"/>
            <a:ext cx="728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Damaged</a:t>
            </a:r>
          </a:p>
          <a:p>
            <a:pPr algn="ctr"/>
            <a:r>
              <a:rPr lang="en-US" sz="1100" dirty="0" smtClean="0"/>
              <a:t>Wall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6609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716114" y="1811492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612876" y="1273190"/>
            <a:ext cx="9925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4798771" y="1982419"/>
            <a:ext cx="1170432" cy="190195"/>
          </a:xfrm>
          <a:custGeom>
            <a:avLst/>
            <a:gdLst>
              <a:gd name="connsiteX0" fmla="*/ 0 w 1170432"/>
              <a:gd name="connsiteY0" fmla="*/ 190195 h 190195"/>
              <a:gd name="connsiteX1" fmla="*/ 424282 w 1170432"/>
              <a:gd name="connsiteY1" fmla="*/ 73152 h 190195"/>
              <a:gd name="connsiteX2" fmla="*/ 1170432 w 1170432"/>
              <a:gd name="connsiteY2" fmla="*/ 0 h 19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432" h="190195">
                <a:moveTo>
                  <a:pt x="0" y="190195"/>
                </a:moveTo>
                <a:cubicBezTo>
                  <a:pt x="114605" y="147523"/>
                  <a:pt x="229210" y="104851"/>
                  <a:pt x="424282" y="73152"/>
                </a:cubicBezTo>
                <a:cubicBezTo>
                  <a:pt x="619354" y="41453"/>
                  <a:pt x="894893" y="20726"/>
                  <a:pt x="1170432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0911" y="1797753"/>
            <a:ext cx="22365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Helo</a:t>
            </a:r>
            <a:r>
              <a:rPr lang="en-US" dirty="0" smtClean="0"/>
              <a:t> enters Room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643918" y="525033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</a:t>
            </a:r>
            <a:r>
              <a:rPr lang="en-US" sz="2400" dirty="0" smtClean="0"/>
              <a:t>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13090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Errors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9358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09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</a:t>
            </a:r>
            <a:r>
              <a:rPr lang="en-US" sz="1200" dirty="0" smtClean="0"/>
              <a:t>Square Error: Measure of Registration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1194</TotalTime>
  <Words>987</Words>
  <Application>Microsoft Office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Origin</vt:lpstr>
      <vt:lpstr>Equation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Registration Errors</vt:lpstr>
      <vt:lpstr>Estimation: Accuracy and Precision</vt:lpstr>
      <vt:lpstr>Performance Limits</vt:lpstr>
      <vt:lpstr>Navigation Errors due to Image Registration Errors (Entering Room 2 from Room 1 through wall openings)</vt:lpstr>
      <vt:lpstr>Minimum Variance, Unbiased Estimator:  Cramer-Rao Lower Bound (CRLB)</vt:lpstr>
      <vt:lpstr>Modeling Registration Errors</vt:lpstr>
      <vt:lpstr>Registration, ML Estimation, and Objective Function</vt:lpstr>
      <vt:lpstr>Deriving J(Φ) = FIM (Fisher Information)</vt:lpstr>
      <vt:lpstr>The FIM</vt:lpstr>
      <vt:lpstr>Results: Variance and Bias Errors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rp7588</cp:lastModifiedBy>
  <cp:revision>49</cp:revision>
  <dcterms:created xsi:type="dcterms:W3CDTF">2015-03-31T22:55:07Z</dcterms:created>
  <dcterms:modified xsi:type="dcterms:W3CDTF">2015-04-10T01:25:50Z</dcterms:modified>
</cp:coreProperties>
</file>