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62" r:id="rId6"/>
    <p:sldId id="258" r:id="rId7"/>
    <p:sldId id="271" r:id="rId8"/>
    <p:sldId id="264" r:id="rId9"/>
    <p:sldId id="269" r:id="rId10"/>
    <p:sldId id="265" r:id="rId11"/>
    <p:sldId id="263" r:id="rId12"/>
    <p:sldId id="272" r:id="rId13"/>
    <p:sldId id="27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DDDDDD"/>
    <a:srgbClr val="FF0000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6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5328-351C-4DED-94A3-E91F3E1B8B6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759-B732-485E-B4A7-CCF490D5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only</a:t>
            </a:r>
            <a:r>
              <a:rPr lang="en-US" baseline="0" dirty="0" smtClean="0"/>
              <a:t> the second term contains unknown parameters v1 and v2, the problem of maximum likelihood is really a minimization of this term. The normalization by f^2 is normalizing by the energy of the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FIM is dependent on the structure</a:t>
            </a:r>
            <a:r>
              <a:rPr lang="en-US" baseline="0" dirty="0" smtClean="0"/>
              <a:t> of the image. This makes sense because variance on an image which is a smooth gradient will be very large while variance on a corner will be smaller. For those who have taking computer vision, this matrix is very similar to the </a:t>
            </a:r>
            <a:r>
              <a:rPr lang="en-US" baseline="0" dirty="0" err="1" smtClean="0"/>
              <a:t>harris</a:t>
            </a:r>
            <a:r>
              <a:rPr lang="en-US" baseline="0" dirty="0" smtClean="0"/>
              <a:t> corner </a:t>
            </a:r>
            <a:r>
              <a:rPr lang="en-US" baseline="0" dirty="0" err="1" smtClean="0"/>
              <a:t>detor’s</a:t>
            </a:r>
            <a:r>
              <a:rPr lang="en-US" baseline="0" dirty="0" smtClean="0"/>
              <a:t> structure tensor (second moment matrix) without the windowing.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slide I will</a:t>
            </a:r>
            <a:r>
              <a:rPr lang="en-US" baseline="0" dirty="0" smtClean="0"/>
              <a:t> just reiterate what we have learned and what is important to take away from </a:t>
            </a:r>
            <a:r>
              <a:rPr lang="en-US" baseline="0" smtClean="0"/>
              <a:t>this presentation.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1.jpe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4129"/>
            <a:ext cx="7772400" cy="243632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Fundamental Performance Limits </a:t>
            </a:r>
            <a:br>
              <a:rPr lang="en-US" sz="3100" dirty="0" smtClean="0"/>
            </a:br>
            <a:r>
              <a:rPr lang="en-US" sz="3100" dirty="0" smtClean="0"/>
              <a:t>in Image Registration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000" dirty="0"/>
              <a:t>By Dirk Robinson and </a:t>
            </a:r>
            <a:r>
              <a:rPr lang="en-US" sz="2000" dirty="0" err="1"/>
              <a:t>Peyman</a:t>
            </a:r>
            <a:r>
              <a:rPr lang="en-US" sz="2000" dirty="0"/>
              <a:t> </a:t>
            </a:r>
            <a:r>
              <a:rPr lang="en-US" sz="2000" dirty="0" err="1"/>
              <a:t>Milanfar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IEEE Transactions on Image Processing </a:t>
            </a:r>
            <a:br>
              <a:rPr lang="en-US" sz="1800" dirty="0"/>
            </a:br>
            <a:r>
              <a:rPr lang="en-US" sz="1800" dirty="0"/>
              <a:t>Vol. 13, No. 9, 9/2004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3200" dirty="0" smtClean="0"/>
              <a:t>CS679: Pattern Recognition</a:t>
            </a:r>
          </a:p>
          <a:p>
            <a:r>
              <a:rPr lang="en-US" sz="3200" dirty="0" smtClean="0"/>
              <a:t>Josh Gleason and Rod Pickens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339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Registration, ML Estimation, and Objective Function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5503764"/>
              </p:ext>
            </p:extLst>
          </p:nvPr>
        </p:nvGraphicFramePr>
        <p:xfrm>
          <a:off x="565150" y="3554413"/>
          <a:ext cx="21669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4" imgW="1739880" imgH="215640" progId="Equation.3">
                  <p:embed/>
                </p:oleObj>
              </mc:Choice>
              <mc:Fallback>
                <p:oleObj name="Equation" r:id="rId4" imgW="1739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3554413"/>
                        <a:ext cx="2166938" cy="268287"/>
                      </a:xfrm>
                      <a:prstGeom prst="rect">
                        <a:avLst/>
                      </a:prstGeom>
                      <a:ln w="28575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87271"/>
              </p:ext>
            </p:extLst>
          </p:nvPr>
        </p:nvGraphicFramePr>
        <p:xfrm>
          <a:off x="3687763" y="3541713"/>
          <a:ext cx="475138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6" imgW="2971800" imgH="215640" progId="Equation.3">
                  <p:embed/>
                </p:oleObj>
              </mc:Choice>
              <mc:Fallback>
                <p:oleObj name="Equation" r:id="rId6" imgW="29718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7763" y="3541713"/>
                        <a:ext cx="4751387" cy="26987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89472"/>
              </p:ext>
            </p:extLst>
          </p:nvPr>
        </p:nvGraphicFramePr>
        <p:xfrm>
          <a:off x="270656" y="4472737"/>
          <a:ext cx="7776064" cy="59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8" imgW="4673520" imgH="431640" progId="Equation.3">
                  <p:embed/>
                </p:oleObj>
              </mc:Choice>
              <mc:Fallback>
                <p:oleObj name="Equation" r:id="rId8" imgW="4673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656" y="4472737"/>
                        <a:ext cx="7776064" cy="59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0654" y="4103405"/>
            <a:ext cx="24614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52518" y="5428445"/>
            <a:ext cx="184377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truth </a:t>
            </a:r>
          </a:p>
          <a:p>
            <a:r>
              <a:rPr lang="en-US" sz="1200" i="1" dirty="0"/>
              <a:t>v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shift  </a:t>
            </a:r>
          </a:p>
          <a:p>
            <a:r>
              <a:rPr lang="en-US" sz="1200" i="1" dirty="0" smtClean="0"/>
              <a:t>ε(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Gaussian noise</a:t>
            </a:r>
          </a:p>
          <a:p>
            <a:r>
              <a:rPr lang="en-US" sz="1200" dirty="0" smtClean="0"/>
              <a:t>Image courtesy </a:t>
            </a:r>
            <a:r>
              <a:rPr lang="en-US" sz="1200" dirty="0" err="1" smtClean="0"/>
              <a:t>Matlab</a:t>
            </a:r>
            <a:endParaRPr lang="en-US" sz="1200" dirty="0"/>
          </a:p>
        </p:txBody>
      </p:sp>
      <p:pic>
        <p:nvPicPr>
          <p:cNvPr id="47" name="Content Placeholder 3" descr="misregisteredImages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>
          <a:xfrm>
            <a:off x="2593028" y="1183558"/>
            <a:ext cx="3607399" cy="198393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V="1">
            <a:off x="2274857" y="2989445"/>
            <a:ext cx="428199" cy="4674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37495" y="2975652"/>
            <a:ext cx="370434" cy="467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655" y="3073752"/>
            <a:ext cx="945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Imagery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93028" y="4894576"/>
            <a:ext cx="175220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4463" y="4894576"/>
            <a:ext cx="2634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655" y="5112747"/>
            <a:ext cx="20848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17256"/>
              </p:ext>
            </p:extLst>
          </p:nvPr>
        </p:nvGraphicFramePr>
        <p:xfrm>
          <a:off x="2270925" y="5560296"/>
          <a:ext cx="4148607" cy="76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11" imgW="2438280" imgH="533160" progId="Equation.3">
                  <p:embed/>
                </p:oleObj>
              </mc:Choice>
              <mc:Fallback>
                <p:oleObj name="Equation" r:id="rId11" imgW="2438280" imgH="533160" progId="Equation.3">
                  <p:embed/>
                  <p:pic>
                    <p:nvPicPr>
                      <p:cNvPr id="0" name="Content Placeholder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25" y="5560296"/>
                        <a:ext cx="4148607" cy="76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593028" y="1316736"/>
            <a:ext cx="1671734" cy="16589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05350" y="1316736"/>
            <a:ext cx="1530771" cy="1658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69866" y="5895539"/>
            <a:ext cx="2434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57514"/>
              </p:ext>
            </p:extLst>
          </p:nvPr>
        </p:nvGraphicFramePr>
        <p:xfrm>
          <a:off x="3208778" y="5091508"/>
          <a:ext cx="520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13" imgW="520560" imgH="215640" progId="Equation.3">
                  <p:embed/>
                </p:oleObj>
              </mc:Choice>
              <mc:Fallback>
                <p:oleObj name="Equation" r:id="rId13" imgW="520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8778" y="5091508"/>
                        <a:ext cx="520700" cy="2159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61750"/>
              </p:ext>
            </p:extLst>
          </p:nvPr>
        </p:nvGraphicFramePr>
        <p:xfrm>
          <a:off x="5894457" y="5057777"/>
          <a:ext cx="533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15" imgW="533160" imgH="215640" progId="Equation.3">
                  <p:embed/>
                </p:oleObj>
              </mc:Choice>
              <mc:Fallback>
                <p:oleObj name="Equation" r:id="rId15" imgW="533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4457" y="5057777"/>
                        <a:ext cx="533400" cy="2159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Brace 17"/>
          <p:cNvSpPr/>
          <p:nvPr/>
        </p:nvSpPr>
        <p:spPr>
          <a:xfrm rot="16200000">
            <a:off x="3415699" y="4133294"/>
            <a:ext cx="106859" cy="17522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6099727" y="3688685"/>
            <a:ext cx="106859" cy="26313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Deriving J(</a:t>
            </a:r>
            <a:r>
              <a:rPr lang="el-GR" i="1" dirty="0" smtClean="0"/>
              <a:t>Φ</a:t>
            </a:r>
            <a:r>
              <a:rPr lang="en-US" i="1" dirty="0" smtClean="0"/>
              <a:t>)</a:t>
            </a:r>
            <a:r>
              <a:rPr lang="en-US" dirty="0" smtClean="0"/>
              <a:t> = FIM (Fisher Information)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8540" y="1417638"/>
            <a:ext cx="34291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Second partials of log likelihood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010" y="2889504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540" y="2999232"/>
            <a:ext cx="36343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of second partials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63604" y="5185257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48539" y="5254234"/>
                <a:ext cx="302813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Equating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to y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39" y="5254234"/>
                <a:ext cx="30281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6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41325" y="2829433"/>
            <a:ext cx="779800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i="1" dirty="0" smtClean="0"/>
              <a:t>Fisher Information Matrix (</a:t>
            </a:r>
            <a:r>
              <a:rPr lang="en-US" dirty="0" smtClean="0"/>
              <a:t>FIM)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48539" y="1402402"/>
            <a:ext cx="7992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540" y="2652082"/>
            <a:ext cx="14029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FIM is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592531" y="4171527"/>
            <a:ext cx="7818730" cy="27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4079" y="3989630"/>
            <a:ext cx="9132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𝐶𝑅𝐿𝐵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i="1">
                          <a:latin typeface="Cambria Math"/>
                        </a:rPr>
                        <m:t>𝑢𝑛𝑏𝑖𝑎𝑠𝑒𝑑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Variance and Bias Errors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0" y="1296618"/>
            <a:ext cx="6598310" cy="49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CRLB: MSE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44" t="-8333" r="-13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6875" y="4455524"/>
            <a:ext cx="226696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ASD: average square distance</a:t>
            </a:r>
          </a:p>
          <a:p>
            <a:r>
              <a:rPr lang="en-US" sz="1200" dirty="0" smtClean="0"/>
              <a:t>DC: maximum </a:t>
            </a:r>
            <a:r>
              <a:rPr lang="en-US" sz="1200" dirty="0"/>
              <a:t>d</a:t>
            </a:r>
            <a:r>
              <a:rPr lang="en-US" sz="1200" dirty="0" smtClean="0"/>
              <a:t>irect correlator</a:t>
            </a:r>
          </a:p>
          <a:p>
            <a:r>
              <a:rPr lang="en-US" sz="1200" dirty="0" err="1" smtClean="0"/>
              <a:t>Pyr</a:t>
            </a:r>
            <a:r>
              <a:rPr lang="en-US" sz="1200" dirty="0" smtClean="0"/>
              <a:t>: </a:t>
            </a:r>
            <a:r>
              <a:rPr lang="en-US" sz="1200" dirty="0" err="1"/>
              <a:t>m</a:t>
            </a:r>
            <a:r>
              <a:rPr lang="en-US" sz="1200" dirty="0" err="1" smtClean="0"/>
              <a:t>ultiscale</a:t>
            </a:r>
            <a:r>
              <a:rPr lang="en-US" sz="1200" dirty="0" smtClean="0"/>
              <a:t> </a:t>
            </a:r>
            <a:r>
              <a:rPr lang="en-US" sz="1200" dirty="0"/>
              <a:t>g</a:t>
            </a:r>
            <a:r>
              <a:rPr lang="en-US" sz="1200" dirty="0" smtClean="0"/>
              <a:t>radient-based</a:t>
            </a:r>
          </a:p>
          <a:p>
            <a:r>
              <a:rPr lang="en-US" sz="1200" dirty="0" smtClean="0"/>
              <a:t>GB: gradient-based method</a:t>
            </a:r>
          </a:p>
          <a:p>
            <a:r>
              <a:rPr lang="en-US" sz="1200" dirty="0" err="1" smtClean="0"/>
              <a:t>Proj</a:t>
            </a:r>
            <a:r>
              <a:rPr lang="en-US" sz="1200" dirty="0" smtClean="0"/>
              <a:t>-GB: project GB</a:t>
            </a:r>
          </a:p>
          <a:p>
            <a:r>
              <a:rPr lang="en-US" sz="1200" dirty="0" err="1" smtClean="0"/>
              <a:t>Pyr-Proj</a:t>
            </a:r>
            <a:r>
              <a:rPr lang="en-US" sz="1200" dirty="0" smtClean="0"/>
              <a:t>: Project </a:t>
            </a:r>
            <a:r>
              <a:rPr lang="en-US" sz="1200" dirty="0" err="1" smtClean="0"/>
              <a:t>Pyr</a:t>
            </a:r>
            <a:endParaRPr lang="en-US" sz="1200" dirty="0" smtClean="0"/>
          </a:p>
          <a:p>
            <a:r>
              <a:rPr lang="en-US" sz="1200" dirty="0" smtClean="0"/>
              <a:t>Phase: relative phase 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61636" y="1587397"/>
            <a:ext cx="724205" cy="724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3715" y="1244873"/>
            <a:ext cx="1717137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Flat: Estimator bias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73842" y="1235730"/>
            <a:ext cx="245451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Sloping: Estimator variance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42970" y="1587398"/>
            <a:ext cx="559003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Variance </a:t>
            </a:r>
            <a:r>
              <a:rPr lang="en-US" dirty="0"/>
              <a:t>of </a:t>
            </a:r>
            <a:r>
              <a:rPr lang="en-US" dirty="0" smtClean="0"/>
              <a:t>an estimator</a:t>
            </a:r>
          </a:p>
          <a:p>
            <a:pPr defTabSz="914400"/>
            <a:r>
              <a:rPr lang="en-US" dirty="0" smtClean="0"/>
              <a:t>Fisher Information</a:t>
            </a:r>
          </a:p>
          <a:p>
            <a:pPr defTabSz="914400"/>
            <a:r>
              <a:rPr lang="en-US" dirty="0" smtClean="0"/>
              <a:t>Cramer-Rao lower bound (CRLB)</a:t>
            </a:r>
          </a:p>
          <a:p>
            <a:pPr lvl="1" defTabSz="914400"/>
            <a:r>
              <a:rPr lang="en-US" dirty="0" smtClean="0"/>
              <a:t>Quantitative measure of estimator performance</a:t>
            </a:r>
          </a:p>
          <a:p>
            <a:pPr defTabSz="914400"/>
            <a:r>
              <a:rPr lang="en-US" dirty="0" smtClean="0"/>
              <a:t>Application of CRLB to image registration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Application of Performance Limits</a:t>
            </a:r>
          </a:p>
          <a:p>
            <a:r>
              <a:rPr lang="en-US" dirty="0" smtClean="0"/>
              <a:t>Image registration and errors</a:t>
            </a:r>
          </a:p>
          <a:p>
            <a:r>
              <a:rPr lang="en-US" dirty="0" smtClean="0"/>
              <a:t>Parameter estimation and errors</a:t>
            </a:r>
          </a:p>
          <a:p>
            <a:r>
              <a:rPr lang="en-US" dirty="0" smtClean="0"/>
              <a:t>Performance limits (bounds) of estimators</a:t>
            </a:r>
          </a:p>
          <a:p>
            <a:r>
              <a:rPr lang="en-US" dirty="0" smtClean="0"/>
              <a:t>Cramer-Rao lower bound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Robotic Helicopter to</a:t>
            </a:r>
            <a:br>
              <a:rPr lang="en-US" sz="2800" dirty="0" smtClean="0"/>
            </a:br>
            <a:r>
              <a:rPr lang="en-US" sz="2800" dirty="0" smtClean="0"/>
              <a:t>Inspect Fukushima Reactors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78331"/>
            <a:ext cx="429036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Purpose </a:t>
            </a:r>
          </a:p>
          <a:p>
            <a:pPr lvl="1"/>
            <a:r>
              <a:rPr lang="en-US" sz="2000" dirty="0" smtClean="0"/>
              <a:t>Fly through damaged buildings</a:t>
            </a:r>
          </a:p>
          <a:p>
            <a:r>
              <a:rPr lang="en-US" sz="2400" dirty="0" smtClean="0"/>
              <a:t>Navigation Approach: SLAM</a:t>
            </a:r>
          </a:p>
          <a:p>
            <a:pPr lvl="1"/>
            <a:r>
              <a:rPr lang="en-US" sz="2000" dirty="0" smtClean="0"/>
              <a:t>Install stereo </a:t>
            </a:r>
            <a:r>
              <a:rPr lang="en-US" sz="2000" dirty="0"/>
              <a:t>sensors on </a:t>
            </a:r>
            <a:r>
              <a:rPr lang="en-US" sz="2000" dirty="0" smtClean="0"/>
              <a:t>craft</a:t>
            </a:r>
            <a:endParaRPr lang="en-US" sz="2000" dirty="0"/>
          </a:p>
          <a:p>
            <a:pPr lvl="1"/>
            <a:r>
              <a:rPr lang="en-US" sz="2000" dirty="0" smtClean="0"/>
              <a:t>Stereo vision </a:t>
            </a:r>
            <a:r>
              <a:rPr lang="en-US" sz="2000" dirty="0" smtClean="0">
                <a:sym typeface="Wingdings" panose="05000000000000000000" pitchFamily="2" charset="2"/>
              </a:rPr>
              <a:t> 3D model</a:t>
            </a:r>
          </a:p>
          <a:p>
            <a:pPr lvl="1"/>
            <a:r>
              <a:rPr lang="en-US" sz="2000" dirty="0" smtClean="0"/>
              <a:t>Fly through 3D model</a:t>
            </a:r>
            <a:endParaRPr lang="en-US" sz="2400" dirty="0" smtClean="0"/>
          </a:p>
          <a:p>
            <a:r>
              <a:rPr lang="en-US" sz="2400" dirty="0" smtClean="0"/>
              <a:t>Critical Algorithm</a:t>
            </a:r>
          </a:p>
          <a:p>
            <a:pPr lvl="1"/>
            <a:r>
              <a:rPr lang="en-US" sz="2000" b="1" i="1" u="sng" dirty="0" smtClean="0"/>
              <a:t>Image registration</a:t>
            </a:r>
          </a:p>
          <a:p>
            <a:r>
              <a:rPr lang="en-US" sz="2400" dirty="0" smtClean="0"/>
              <a:t>Issue: </a:t>
            </a:r>
            <a:r>
              <a:rPr lang="en-US" sz="2000" dirty="0" smtClean="0"/>
              <a:t>Probability of collision</a:t>
            </a:r>
          </a:p>
          <a:p>
            <a:pPr lvl="1"/>
            <a:r>
              <a:rPr lang="en-US" sz="2000" dirty="0" smtClean="0"/>
              <a:t>How much bias in position?</a:t>
            </a:r>
          </a:p>
          <a:p>
            <a:pPr lvl="1"/>
            <a:r>
              <a:rPr lang="en-US" sz="2000" dirty="0" smtClean="0"/>
              <a:t>How much variance in position?</a:t>
            </a:r>
          </a:p>
          <a:p>
            <a:r>
              <a:rPr lang="en-US" sz="2400" dirty="0" smtClean="0"/>
              <a:t>Analyze Accuracy of SLAM</a:t>
            </a:r>
          </a:p>
          <a:p>
            <a:pPr lvl="1"/>
            <a:r>
              <a:rPr lang="en-US" sz="2000" dirty="0" smtClean="0"/>
              <a:t>Errors in image registration</a:t>
            </a:r>
          </a:p>
          <a:p>
            <a:r>
              <a:rPr lang="en-US" sz="2400" dirty="0" smtClean="0"/>
              <a:t>Decision: Will or will not helicopter</a:t>
            </a:r>
            <a:endParaRPr lang="en-US" sz="2000" dirty="0" smtClean="0"/>
          </a:p>
          <a:p>
            <a:pPr lvl="1"/>
            <a:r>
              <a:rPr lang="en-US" sz="2100" b="1" i="1" u="sng" dirty="0" smtClean="0"/>
              <a:t>successfully perform inspection?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69" y="2596912"/>
            <a:ext cx="2175429" cy="218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1472" y="4532366"/>
            <a:ext cx="14462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Wiki Commons: Digital Globe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5458" y="2300242"/>
            <a:ext cx="1861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Fukushima Facility Building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5729" y="2799035"/>
            <a:ext cx="1060706" cy="13398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20568" y="6039230"/>
            <a:ext cx="35186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Helicopter: http</a:t>
            </a:r>
            <a:r>
              <a:rPr lang="en-US" sz="1000" dirty="0"/>
              <a:t>://</a:t>
            </a:r>
            <a:r>
              <a:rPr lang="en-US" sz="1000" i="1" dirty="0" smtClean="0"/>
              <a:t>flickrhivemind.net/Tags/apache,lego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8661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0375" cy="4525963"/>
          </a:xfrm>
        </p:spPr>
        <p:txBody>
          <a:bodyPr/>
          <a:lstStyle/>
          <a:p>
            <a:r>
              <a:rPr lang="en-US" sz="2000" dirty="0" smtClean="0"/>
              <a:t>Errors</a:t>
            </a:r>
          </a:p>
          <a:p>
            <a:pPr lvl="1"/>
            <a:r>
              <a:rPr lang="en-US" sz="1600" dirty="0" smtClean="0"/>
              <a:t>Assume only translational errors</a:t>
            </a:r>
          </a:p>
          <a:p>
            <a:pPr lvl="2"/>
            <a:r>
              <a:rPr lang="en-US" sz="1400" dirty="0" err="1" smtClean="0"/>
              <a:t>Δx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Δy</a:t>
            </a:r>
            <a:endParaRPr lang="en-US" sz="1400" dirty="0" smtClean="0"/>
          </a:p>
          <a:p>
            <a:pPr lvl="1"/>
            <a:r>
              <a:rPr lang="en-US" sz="1600" dirty="0"/>
              <a:t>Higher order errors</a:t>
            </a:r>
          </a:p>
          <a:p>
            <a:pPr lvl="2"/>
            <a:r>
              <a:rPr lang="en-US" sz="1400" dirty="0"/>
              <a:t>Not modeled</a:t>
            </a:r>
          </a:p>
          <a:p>
            <a:r>
              <a:rPr lang="en-US" sz="2000" dirty="0" smtClean="0"/>
              <a:t>Asymptotic performance</a:t>
            </a:r>
          </a:p>
          <a:p>
            <a:pPr lvl="1"/>
            <a:r>
              <a:rPr lang="en-US" sz="1800" dirty="0" smtClean="0"/>
              <a:t>Bias</a:t>
            </a:r>
          </a:p>
          <a:p>
            <a:pPr lvl="2"/>
            <a:r>
              <a:rPr lang="en-US" sz="1400" dirty="0" smtClean="0"/>
              <a:t>E(</a:t>
            </a:r>
            <a:r>
              <a:rPr lang="en-US" sz="1400" dirty="0" err="1" smtClean="0"/>
              <a:t>Δx</a:t>
            </a:r>
            <a:r>
              <a:rPr lang="en-US" sz="1400" dirty="0" smtClean="0"/>
              <a:t>) ≠ 0 and E(</a:t>
            </a:r>
            <a:r>
              <a:rPr lang="en-US" sz="1400" dirty="0" err="1" smtClean="0"/>
              <a:t>Δy</a:t>
            </a:r>
            <a:r>
              <a:rPr lang="en-US" sz="1400" dirty="0" smtClean="0"/>
              <a:t>) ≠ 0</a:t>
            </a:r>
          </a:p>
          <a:p>
            <a:pPr lvl="1"/>
            <a:r>
              <a:rPr lang="en-US" sz="1800" dirty="0" smtClean="0"/>
              <a:t>Variance</a:t>
            </a:r>
          </a:p>
          <a:p>
            <a:pPr lvl="2"/>
            <a:r>
              <a:rPr lang="en-US" sz="1400" dirty="0" smtClean="0"/>
              <a:t>σ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= E{(</a:t>
            </a:r>
            <a:r>
              <a:rPr lang="en-US" sz="1400" dirty="0" err="1" smtClean="0"/>
              <a:t>Δx+Δy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} – E(</a:t>
            </a:r>
            <a:r>
              <a:rPr lang="en-US" sz="1400" dirty="0" err="1" smtClean="0"/>
              <a:t>Δx</a:t>
            </a:r>
            <a:r>
              <a:rPr lang="en-US" sz="1400" dirty="0" smtClean="0"/>
              <a:t>)E(</a:t>
            </a:r>
            <a:r>
              <a:rPr lang="en-US" sz="1400" dirty="0" err="1" smtClean="0"/>
              <a:t>Δy</a:t>
            </a:r>
            <a:r>
              <a:rPr lang="en-US" sz="1400" dirty="0" smtClean="0"/>
              <a:t>) &gt; 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Registration_Misalign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88" y="1521872"/>
            <a:ext cx="3446129" cy="44728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91065" y="4435501"/>
            <a:ext cx="687950" cy="582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62496" y="4098006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Errors: </a:t>
            </a:r>
            <a:r>
              <a:rPr lang="en-US" dirty="0" err="1" smtClean="0"/>
              <a:t>Δx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Δy</a:t>
            </a:r>
            <a:r>
              <a:rPr lang="en-US" dirty="0" smtClean="0"/>
              <a:t> &gt; 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5152" y="4435501"/>
            <a:ext cx="1389888" cy="16906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7338" y="5998698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WikiCommons</a:t>
            </a:r>
            <a:r>
              <a:rPr lang="en-US" sz="1000" dirty="0" smtClean="0"/>
              <a:t>: </a:t>
            </a:r>
            <a:r>
              <a:rPr lang="en-US" sz="1000" dirty="0" err="1" smtClean="0"/>
              <a:t>Jazzjohn</a:t>
            </a:r>
            <a:r>
              <a:rPr lang="en-US" sz="1000" dirty="0" smtClean="0"/>
              <a:t>, 2012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18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Estimation: Accuracy and Precision</a:t>
            </a:r>
            <a:endParaRPr lang="en-US" dirty="0"/>
          </a:p>
        </p:txBody>
      </p:sp>
      <p:pic>
        <p:nvPicPr>
          <p:cNvPr id="8" name="Picture 7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" y="2001950"/>
            <a:ext cx="3600829" cy="3413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4532" y="612575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PDF: </a:t>
            </a:r>
            <a:r>
              <a:rPr lang="en-US" sz="800" dirty="0" err="1" smtClean="0"/>
              <a:t>WikiCommons</a:t>
            </a:r>
            <a:r>
              <a:rPr lang="en-US" sz="800" dirty="0" smtClean="0"/>
              <a:t>: </a:t>
            </a:r>
            <a:r>
              <a:rPr lang="en-US" sz="800" dirty="0" err="1" smtClean="0"/>
              <a:t>Pekaje</a:t>
            </a:r>
            <a:endParaRPr lang="en-US" sz="800" dirty="0" smtClean="0"/>
          </a:p>
          <a:p>
            <a:r>
              <a:rPr lang="en-US" sz="800" dirty="0" smtClean="0"/>
              <a:t>Targets: www.caroline.com/teacher-resources</a:t>
            </a:r>
          </a:p>
          <a:p>
            <a:endParaRPr lang="en-US" sz="800" dirty="0"/>
          </a:p>
        </p:txBody>
      </p:sp>
      <p:pic>
        <p:nvPicPr>
          <p:cNvPr id="10" name="Picture 9" descr="520px-Accuracy_and_precis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41" y="2434089"/>
            <a:ext cx="4609202" cy="2481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9501" y="1570347"/>
            <a:ext cx="1590174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Target Practice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748" y="1632618"/>
            <a:ext cx="213411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1D Error Distribution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120" y="3668769"/>
            <a:ext cx="1289134" cy="123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99501" y="4524230"/>
            <a:ext cx="4164618" cy="1117531"/>
          </a:xfrm>
          <a:custGeom>
            <a:avLst/>
            <a:gdLst>
              <a:gd name="connsiteX0" fmla="*/ 513192 w 4164618"/>
              <a:gd name="connsiteY0" fmla="*/ 370404 h 1117531"/>
              <a:gd name="connsiteX1" fmla="*/ 310335 w 4164618"/>
              <a:gd name="connsiteY1" fmla="*/ 1111214 h 1117531"/>
              <a:gd name="connsiteX2" fmla="*/ 4164618 w 4164618"/>
              <a:gd name="connsiteY2" fmla="*/ 0 h 11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4618" h="1117531">
                <a:moveTo>
                  <a:pt x="513192" y="370404"/>
                </a:moveTo>
                <a:cubicBezTo>
                  <a:pt x="107478" y="771676"/>
                  <a:pt x="-298236" y="1172948"/>
                  <a:pt x="310335" y="1111214"/>
                </a:cubicBezTo>
                <a:cubicBezTo>
                  <a:pt x="918906" y="1049480"/>
                  <a:pt x="4164618" y="0"/>
                  <a:pt x="4164618" y="0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75299" y="314844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(Bias)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246" y="4835374"/>
            <a:ext cx="93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(Variance)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accurate? </a:t>
            </a:r>
            <a:r>
              <a:rPr lang="en-US" sz="2800" b="1" i="1" dirty="0" smtClean="0"/>
              <a:t>Bias</a:t>
            </a:r>
          </a:p>
          <a:p>
            <a:pPr lvl="1"/>
            <a:r>
              <a:rPr lang="en-US" sz="2400" dirty="0" smtClean="0"/>
              <a:t>Error about true position</a:t>
            </a:r>
          </a:p>
          <a:p>
            <a:r>
              <a:rPr lang="en-US" sz="2800" dirty="0" smtClean="0"/>
              <a:t>How precise?  </a:t>
            </a:r>
            <a:r>
              <a:rPr lang="en-US" sz="2800" b="1" i="1" dirty="0" smtClean="0"/>
              <a:t>Variance</a:t>
            </a:r>
          </a:p>
          <a:p>
            <a:pPr lvl="1"/>
            <a:r>
              <a:rPr lang="en-US" sz="2400" dirty="0" smtClean="0"/>
              <a:t>Error about mean of estimator</a:t>
            </a:r>
          </a:p>
          <a:p>
            <a:r>
              <a:rPr lang="en-US" sz="2800" dirty="0" smtClean="0"/>
              <a:t>What is best? </a:t>
            </a:r>
            <a:r>
              <a:rPr lang="en-US" sz="2800" b="1" i="1" dirty="0" smtClean="0"/>
              <a:t>Optimal</a:t>
            </a:r>
          </a:p>
          <a:p>
            <a:pPr lvl="1"/>
            <a:r>
              <a:rPr lang="en-US" sz="2400" dirty="0" smtClean="0"/>
              <a:t>What are performance limits?</a:t>
            </a:r>
          </a:p>
        </p:txBody>
      </p:sp>
      <p:pic>
        <p:nvPicPr>
          <p:cNvPr id="4" name="Picture 3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87" y="1600200"/>
            <a:ext cx="3312392" cy="31396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52914" y="3898069"/>
            <a:ext cx="608571" cy="12435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2831" y="5186203"/>
            <a:ext cx="256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best performance?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868" y="5979446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Targets: www.caroline.com/teacher-resources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057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19" y="390458"/>
            <a:ext cx="8229600" cy="714137"/>
          </a:xfrm>
        </p:spPr>
        <p:txBody>
          <a:bodyPr>
            <a:noAutofit/>
          </a:bodyPr>
          <a:lstStyle/>
          <a:p>
            <a:r>
              <a:rPr lang="en-US" dirty="0" smtClean="0"/>
              <a:t>Registration Errors Impact Navigation</a:t>
            </a:r>
            <a:br>
              <a:rPr lang="en-US" dirty="0" smtClean="0"/>
            </a:br>
            <a:r>
              <a:rPr lang="en-US" sz="1800" dirty="0" smtClean="0"/>
              <a:t>(I</a:t>
            </a:r>
            <a:r>
              <a:rPr lang="en-US" sz="1800" dirty="0" smtClean="0"/>
              <a:t>mage </a:t>
            </a:r>
            <a:r>
              <a:rPr lang="en-US" sz="1800" dirty="0"/>
              <a:t>r</a:t>
            </a:r>
            <a:r>
              <a:rPr lang="en-US" sz="1800" dirty="0" smtClean="0"/>
              <a:t>egistration </a:t>
            </a:r>
            <a:r>
              <a:rPr lang="en-US" sz="1800" dirty="0"/>
              <a:t>e</a:t>
            </a:r>
            <a:r>
              <a:rPr lang="en-US" sz="1800" dirty="0" smtClean="0"/>
              <a:t>rrors cause 3D world model errors)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38292" y="2847455"/>
            <a:ext cx="84124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3955" y="2847455"/>
            <a:ext cx="79662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02" y="1304817"/>
            <a:ext cx="1060706" cy="13398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98825" y="1213520"/>
            <a:ext cx="1243585" cy="1172266"/>
          </a:xfrm>
          <a:prstGeom prst="ellipse">
            <a:avLst/>
          </a:prstGeom>
          <a:solidFill>
            <a:srgbClr val="92D05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9" y="2045753"/>
            <a:ext cx="2007221" cy="27699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Small </a:t>
            </a:r>
            <a:r>
              <a:rPr lang="en-US" sz="1200" dirty="0" smtClean="0"/>
              <a:t>Bias, </a:t>
            </a:r>
            <a:r>
              <a:rPr lang="en-US" sz="1200" dirty="0" smtClean="0"/>
              <a:t>Small </a:t>
            </a:r>
            <a:r>
              <a:rPr lang="en-US" sz="1200" dirty="0" smtClean="0"/>
              <a:t>Variance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6" y="3637968"/>
            <a:ext cx="1060706" cy="133989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744392" y="3525924"/>
            <a:ext cx="1243585" cy="117226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66184" y="3059596"/>
            <a:ext cx="0" cy="385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49908" y="4846808"/>
            <a:ext cx="207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dirty="0" smtClean="0"/>
              <a:t>Small</a:t>
            </a:r>
            <a:r>
              <a:rPr lang="en-US" sz="1200" dirty="0" smtClean="0"/>
              <a:t> </a:t>
            </a:r>
            <a:r>
              <a:rPr lang="en-US" sz="1200" dirty="0" smtClean="0"/>
              <a:t>Variance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71" y="3717847"/>
            <a:ext cx="1060706" cy="133989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437007" y="3403752"/>
            <a:ext cx="1811526" cy="179425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01888" y="5302783"/>
            <a:ext cx="208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Small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330173" y="3136848"/>
            <a:ext cx="5" cy="214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01833" y="2847455"/>
            <a:ext cx="2042167" cy="19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2847456"/>
            <a:ext cx="1558132" cy="196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9" y="3654603"/>
            <a:ext cx="1060706" cy="133989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377481" y="3044043"/>
            <a:ext cx="0" cy="277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265" y="5131122"/>
            <a:ext cx="18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sp>
        <p:nvSpPr>
          <p:cNvPr id="39" name="Oval 38"/>
          <p:cNvSpPr/>
          <p:nvPr/>
        </p:nvSpPr>
        <p:spPr>
          <a:xfrm>
            <a:off x="488895" y="3408598"/>
            <a:ext cx="1811526" cy="1685949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0685" y="1332195"/>
            <a:ext cx="2270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Room 2: Fukushima Reactor</a:t>
            </a:r>
            <a:endParaRPr lang="en-US" sz="1200" b="1" dirty="0"/>
          </a:p>
        </p:txBody>
      </p:sp>
      <p:cxnSp>
        <p:nvCxnSpPr>
          <p:cNvPr id="9" name="Straight Arrow Connector 8"/>
          <p:cNvCxnSpPr>
            <a:stCxn id="4" idx="3"/>
            <a:endCxn id="32" idx="1"/>
          </p:cNvCxnSpPr>
          <p:nvPr/>
        </p:nvCxnSpPr>
        <p:spPr>
          <a:xfrm flipV="1">
            <a:off x="5800581" y="2945750"/>
            <a:ext cx="1301252" cy="7776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31958" y="2818833"/>
            <a:ext cx="15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Damaged Wall</a:t>
            </a:r>
            <a:endParaRPr lang="en-US" sz="1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38548" y="2769749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8" y="2769749"/>
                <a:ext cx="5058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558132" y="2953525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996099" y="2769748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99" y="2769748"/>
                <a:ext cx="5058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3679529" y="2945749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089848" y="2761083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48" y="2761083"/>
                <a:ext cx="50584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574531" y="1584209"/>
            <a:ext cx="3175869" cy="430887"/>
          </a:xfrm>
          <a:prstGeom prst="rect">
            <a:avLst/>
          </a:prstGeom>
          <a:solidFill>
            <a:srgbClr val="92D050">
              <a:alpha val="30196"/>
            </a:srgb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Enters Room 2: 3D mapping algorithm is a </a:t>
            </a:r>
          </a:p>
          <a:p>
            <a:pPr algn="ctr"/>
            <a:r>
              <a:rPr lang="en-US" sz="1100" dirty="0" smtClean="0"/>
              <a:t>minimum variance, unbiased estimator (MVUE).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43463" y="5748019"/>
            <a:ext cx="2270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Room 1: Fukushima Reactor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0" y="2847457"/>
            <a:ext cx="9144000" cy="3505718"/>
          </a:xfrm>
          <a:prstGeom prst="rect">
            <a:avLst/>
          </a:prstGeom>
          <a:solidFill>
            <a:srgbClr val="DDDDDD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flipH="1">
            <a:off x="4990564" y="1674785"/>
            <a:ext cx="555717" cy="242661"/>
          </a:xfrm>
          <a:prstGeom prst="rightArrow">
            <a:avLst/>
          </a:prstGeom>
          <a:solidFill>
            <a:srgbClr val="92D050">
              <a:alpha val="3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208911" y="2809363"/>
            <a:ext cx="15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Damaged Wall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320648" y="2584398"/>
            <a:ext cx="5" cy="214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071572" y="5764791"/>
            <a:ext cx="2678826" cy="277977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Collides with </a:t>
            </a:r>
            <a:r>
              <a:rPr lang="en-US" sz="1200" dirty="0" smtClean="0">
                <a:solidFill>
                  <a:schemeClr val="tx1"/>
                </a:solidFill>
              </a:rPr>
              <a:t>Wall: not MVUE </a:t>
            </a:r>
            <a:r>
              <a:rPr lang="en-US" sz="1200" dirty="0" err="1" smtClean="0">
                <a:solidFill>
                  <a:schemeClr val="tx1"/>
                </a:solidFill>
              </a:rPr>
              <a:t>algo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71572" y="5486828"/>
            <a:ext cx="2678826" cy="277977"/>
          </a:xfrm>
          <a:prstGeom prst="rect">
            <a:avLst/>
          </a:prstGeom>
          <a:solidFill>
            <a:srgbClr val="92D050">
              <a:alpha val="2313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Enters Room </a:t>
            </a:r>
            <a:r>
              <a:rPr lang="en-US" sz="1200" dirty="0" smtClean="0">
                <a:solidFill>
                  <a:schemeClr val="tx1"/>
                </a:solidFill>
              </a:rPr>
              <a:t>2: MVUE </a:t>
            </a:r>
            <a:r>
              <a:rPr lang="en-US" sz="1200" dirty="0" err="1" smtClean="0">
                <a:solidFill>
                  <a:schemeClr val="tx1"/>
                </a:solidFill>
              </a:rPr>
              <a:t>algo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1 2"/>
          <p:cNvSpPr/>
          <p:nvPr/>
        </p:nvSpPr>
        <p:spPr>
          <a:xfrm>
            <a:off x="5710962" y="4690893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Minimum Variance, Unbiased Estimator: </a:t>
            </a:r>
            <a:br>
              <a:rPr lang="en-US" sz="2400" dirty="0" smtClean="0"/>
            </a:br>
            <a:r>
              <a:rPr lang="en-US" sz="2400" dirty="0" smtClean="0"/>
              <a:t>Cramer-Rao Lower Bound (CRLB)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4469" y="4365498"/>
            <a:ext cx="526770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7382" y="2213623"/>
            <a:ext cx="26460" cy="2487003"/>
          </a:xfrm>
          <a:prstGeom prst="line">
            <a:avLst/>
          </a:pr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70304" y="3377752"/>
            <a:ext cx="5186086" cy="785791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08302" y="2586958"/>
            <a:ext cx="5186086" cy="949818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8749" y="1853643"/>
            <a:ext cx="7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97699" y="3998037"/>
            <a:ext cx="580933" cy="1199406"/>
          </a:xfrm>
          <a:custGeom>
            <a:avLst/>
            <a:gdLst>
              <a:gd name="connsiteX0" fmla="*/ 391298 w 1079248"/>
              <a:gd name="connsiteY0" fmla="*/ 0 h 1199406"/>
              <a:gd name="connsiteX1" fmla="*/ 29683 w 1079248"/>
              <a:gd name="connsiteY1" fmla="*/ 582064 h 1199406"/>
              <a:gd name="connsiteX2" fmla="*/ 1079248 w 1079248"/>
              <a:gd name="connsiteY2" fmla="*/ 1199406 h 119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248" h="1199406">
                <a:moveTo>
                  <a:pt x="391298" y="0"/>
                </a:moveTo>
                <a:cubicBezTo>
                  <a:pt x="153161" y="191081"/>
                  <a:pt x="-84975" y="382163"/>
                  <a:pt x="29683" y="582064"/>
                </a:cubicBezTo>
                <a:cubicBezTo>
                  <a:pt x="144341" y="781965"/>
                  <a:pt x="1079248" y="1199406"/>
                  <a:pt x="1079248" y="1199406"/>
                </a:cubicBezTo>
              </a:path>
            </a:pathLst>
          </a:cu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4438" y="5467998"/>
            <a:ext cx="225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CRLB is a minimum </a:t>
            </a:r>
          </a:p>
          <a:p>
            <a:pPr algn="ctr"/>
            <a:r>
              <a:rPr lang="en-US" sz="1400" dirty="0" smtClean="0"/>
              <a:t>variance unbiased estimator </a:t>
            </a:r>
            <a:endParaRPr lang="en-US" sz="1400" dirty="0"/>
          </a:p>
        </p:txBody>
      </p:sp>
      <p:pic>
        <p:nvPicPr>
          <p:cNvPr id="21" name="Picture 20" descr="accuracy_vs_precision_55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7" r="5702"/>
          <a:stretch/>
        </p:blipFill>
        <p:spPr>
          <a:xfrm>
            <a:off x="7072968" y="1592320"/>
            <a:ext cx="1613831" cy="342045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52583"/>
              </p:ext>
            </p:extLst>
          </p:nvPr>
        </p:nvGraphicFramePr>
        <p:xfrm>
          <a:off x="5894388" y="3245748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4" imgW="469900" imgH="254000" progId="Equation.3">
                  <p:embed/>
                </p:oleObj>
              </mc:Choice>
              <mc:Fallback>
                <p:oleObj name="Equation" r:id="rId4" imgW="469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4388" y="3245748"/>
                        <a:ext cx="469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55270"/>
              </p:ext>
            </p:extLst>
          </p:nvPr>
        </p:nvGraphicFramePr>
        <p:xfrm>
          <a:off x="5945188" y="2332957"/>
          <a:ext cx="482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6" imgW="482600" imgH="254000" progId="Equation.3">
                  <p:embed/>
                </p:oleObj>
              </mc:Choice>
              <mc:Fallback>
                <p:oleObj name="Equation" r:id="rId6" imgW="482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5188" y="2332957"/>
                        <a:ext cx="482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18869"/>
              </p:ext>
            </p:extLst>
          </p:nvPr>
        </p:nvGraphicFramePr>
        <p:xfrm>
          <a:off x="5893815" y="427659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3815" y="427659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6453804" y="2332957"/>
            <a:ext cx="813770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364289" y="3412062"/>
            <a:ext cx="903285" cy="17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0927" y="4828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54341"/>
              </p:ext>
            </p:extLst>
          </p:nvPr>
        </p:nvGraphicFramePr>
        <p:xfrm>
          <a:off x="869950" y="5238750"/>
          <a:ext cx="3754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quation" r:id="rId10" imgW="2323800" imgH="660240" progId="Equation.3">
                  <p:embed/>
                </p:oleObj>
              </mc:Choice>
              <mc:Fallback>
                <p:oleObj name="Equation" r:id="rId10" imgW="232380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950" y="5238750"/>
                        <a:ext cx="3754438" cy="1066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/>
          <p:nvPr/>
        </p:nvSpPr>
        <p:spPr>
          <a:xfrm>
            <a:off x="4037990" y="4808732"/>
            <a:ext cx="1536192" cy="589886"/>
          </a:xfrm>
          <a:custGeom>
            <a:avLst/>
            <a:gdLst>
              <a:gd name="connsiteX0" fmla="*/ 0 w 1536192"/>
              <a:gd name="connsiteY0" fmla="*/ 363114 h 589886"/>
              <a:gd name="connsiteX1" fmla="*/ 460858 w 1536192"/>
              <a:gd name="connsiteY1" fmla="*/ 4670 h 589886"/>
              <a:gd name="connsiteX2" fmla="*/ 1536192 w 1536192"/>
              <a:gd name="connsiteY2" fmla="*/ 589886 h 589886"/>
              <a:gd name="connsiteX3" fmla="*/ 1536192 w 1536192"/>
              <a:gd name="connsiteY3" fmla="*/ 589886 h 58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6192" h="589886">
                <a:moveTo>
                  <a:pt x="0" y="363114"/>
                </a:moveTo>
                <a:cubicBezTo>
                  <a:pt x="102413" y="164994"/>
                  <a:pt x="204826" y="-33125"/>
                  <a:pt x="460858" y="4670"/>
                </a:cubicBezTo>
                <a:cubicBezTo>
                  <a:pt x="716890" y="42465"/>
                  <a:pt x="1536192" y="589886"/>
                  <a:pt x="1536192" y="589886"/>
                </a:cubicBezTo>
                <a:lnTo>
                  <a:pt x="1536192" y="589886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8733" y="3813371"/>
            <a:ext cx="22878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CRLB is </a:t>
            </a:r>
            <a:r>
              <a:rPr lang="en-US" dirty="0" smtClean="0"/>
              <a:t>Best MVUE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Registration </a:t>
            </a:r>
            <a:r>
              <a:rPr lang="en-US" dirty="0" smtClean="0"/>
              <a:t>Errors and CRLB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49534"/>
              </p:ext>
            </p:extLst>
          </p:nvPr>
        </p:nvGraphicFramePr>
        <p:xfrm>
          <a:off x="649288" y="1677988"/>
          <a:ext cx="3770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3" imgW="2323800" imgH="660240" progId="Equation.3">
                  <p:embed/>
                </p:oleObj>
              </mc:Choice>
              <mc:Fallback>
                <p:oleObj name="Equation" r:id="rId3" imgW="232380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677988"/>
                        <a:ext cx="3770312" cy="1090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528877" y="2018997"/>
            <a:ext cx="2216507" cy="750698"/>
          </a:xfrm>
          <a:prstGeom prst="ellipse">
            <a:avLst/>
          </a:prstGeom>
          <a:solidFill>
            <a:srgbClr val="DDDDDD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9191" y="2084832"/>
            <a:ext cx="1214323" cy="265189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3780" y="3077914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r>
              <a:rPr lang="en-US" dirty="0" smtClean="0"/>
              <a:t>=Fisher Information Matrix (FIM)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2542936" y="1978748"/>
            <a:ext cx="235939" cy="1876350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08883" y="2156167"/>
            <a:ext cx="1126541" cy="299923"/>
          </a:xfrm>
          <a:custGeom>
            <a:avLst/>
            <a:gdLst>
              <a:gd name="connsiteX0" fmla="*/ 0 w 1126541"/>
              <a:gd name="connsiteY0" fmla="*/ 46762 h 412522"/>
              <a:gd name="connsiteX1" fmla="*/ 607162 w 1126541"/>
              <a:gd name="connsiteY1" fmla="*/ 32132 h 412522"/>
              <a:gd name="connsiteX2" fmla="*/ 1126541 w 1126541"/>
              <a:gd name="connsiteY2" fmla="*/ 412522 h 41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541" h="412522">
                <a:moveTo>
                  <a:pt x="0" y="46762"/>
                </a:moveTo>
                <a:cubicBezTo>
                  <a:pt x="209702" y="8967"/>
                  <a:pt x="419405" y="-28828"/>
                  <a:pt x="607162" y="32132"/>
                </a:cubicBezTo>
                <a:cubicBezTo>
                  <a:pt x="794919" y="93092"/>
                  <a:pt x="960730" y="252807"/>
                  <a:pt x="1126541" y="412522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424" y="2317754"/>
            <a:ext cx="425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 likelihood function as in Maximum Likelihood (ML) Estimation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{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blipFill rotWithShape="1"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858423" y="3408883"/>
            <a:ext cx="1435599" cy="1192378"/>
          </a:xfrm>
          <a:custGeom>
            <a:avLst/>
            <a:gdLst>
              <a:gd name="connsiteX0" fmla="*/ 1820 w 1435599"/>
              <a:gd name="connsiteY0" fmla="*/ 0 h 1192378"/>
              <a:gd name="connsiteX1" fmla="*/ 184700 w 1435599"/>
              <a:gd name="connsiteY1" fmla="*/ 453543 h 1192378"/>
              <a:gd name="connsiteX2" fmla="*/ 1164937 w 1435599"/>
              <a:gd name="connsiteY2" fmla="*/ 555955 h 1192378"/>
              <a:gd name="connsiteX3" fmla="*/ 1435599 w 1435599"/>
              <a:gd name="connsiteY3" fmla="*/ 1192378 h 119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599" h="1192378">
                <a:moveTo>
                  <a:pt x="1820" y="0"/>
                </a:moveTo>
                <a:cubicBezTo>
                  <a:pt x="-3667" y="180442"/>
                  <a:pt x="-9153" y="360884"/>
                  <a:pt x="184700" y="453543"/>
                </a:cubicBezTo>
                <a:cubicBezTo>
                  <a:pt x="378553" y="546202"/>
                  <a:pt x="956454" y="432816"/>
                  <a:pt x="1164937" y="555955"/>
                </a:cubicBezTo>
                <a:cubicBezTo>
                  <a:pt x="1373420" y="679094"/>
                  <a:pt x="1404509" y="935736"/>
                  <a:pt x="1435599" y="119237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633246" y="4009509"/>
            <a:ext cx="204826" cy="2197846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3952" y="53620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4181039" y="4350907"/>
            <a:ext cx="204826" cy="1719875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63689" y="5369358"/>
            <a:ext cx="12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998953"/>
            <a:ext cx="4576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MSE = Mean Square </a:t>
            </a:r>
            <a:r>
              <a:rPr lang="en-US" sz="1200" dirty="0" smtClean="0"/>
              <a:t>Error used as measure </a:t>
            </a:r>
            <a:r>
              <a:rPr lang="en-US" sz="1200" dirty="0" smtClean="0"/>
              <a:t>of </a:t>
            </a:r>
            <a:r>
              <a:rPr lang="en-US" sz="1200" dirty="0" smtClean="0"/>
              <a:t>registration </a:t>
            </a:r>
            <a:r>
              <a:rPr lang="en-US" sz="1200" dirty="0"/>
              <a:t>e</a:t>
            </a:r>
            <a:r>
              <a:rPr lang="en-US" sz="1200" dirty="0" smtClean="0"/>
              <a:t>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27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1276</TotalTime>
  <Words>1181</Words>
  <Application>Microsoft Office PowerPoint</Application>
  <PresentationFormat>On-screen Show (4:3)</PresentationFormat>
  <Paragraphs>140</Paragraphs>
  <Slides>14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Origin</vt:lpstr>
      <vt:lpstr>Equation</vt:lpstr>
      <vt:lpstr>Fundamental Performance Limits  in Image Registration  By Dirk Robinson and Peyman Milanfar  IEEE Transactions on Image Processing  Vol. 13, No. 9, 9/2004 </vt:lpstr>
      <vt:lpstr>Topics</vt:lpstr>
      <vt:lpstr>Robotic Helicopter to Inspect Fukushima Reactors</vt:lpstr>
      <vt:lpstr>Registration Errors</vt:lpstr>
      <vt:lpstr>Estimation: Accuracy and Precision</vt:lpstr>
      <vt:lpstr>Performance Limits</vt:lpstr>
      <vt:lpstr>Registration Errors Impact Navigation (Image registration errors cause 3D world model errors)</vt:lpstr>
      <vt:lpstr>Minimum Variance, Unbiased Estimator:  Cramer-Rao Lower Bound (CRLB)</vt:lpstr>
      <vt:lpstr>Modeling Registration Errors and CRLB</vt:lpstr>
      <vt:lpstr>Registration, ML Estimation, and Objective Function</vt:lpstr>
      <vt:lpstr>Deriving J(Φ) = FIM (Fisher Information)</vt:lpstr>
      <vt:lpstr>The Fisher Information Matrix (FIM)</vt:lpstr>
      <vt:lpstr>Results: Variance and Bias Errors</vt:lpstr>
      <vt:lpstr>Conclusion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Performance Limits in  Image Registration  By Dirk Robinson and Peyman Milanfar  IEEE Transactions on Image Processing  Vol. 13, No. 9, 9/2004</dc:title>
  <dc:creator>Rodney Pickens</dc:creator>
  <cp:lastModifiedBy>rp7588</cp:lastModifiedBy>
  <cp:revision>63</cp:revision>
  <dcterms:created xsi:type="dcterms:W3CDTF">2015-03-31T22:55:07Z</dcterms:created>
  <dcterms:modified xsi:type="dcterms:W3CDTF">2015-04-12T14:24:49Z</dcterms:modified>
</cp:coreProperties>
</file>