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8" r:id="rId4"/>
    <p:sldId id="259" r:id="rId5"/>
    <p:sldId id="262" r:id="rId6"/>
    <p:sldId id="258" r:id="rId7"/>
    <p:sldId id="271" r:id="rId8"/>
    <p:sldId id="264" r:id="rId9"/>
    <p:sldId id="269" r:id="rId10"/>
    <p:sldId id="265" r:id="rId11"/>
    <p:sldId id="263" r:id="rId12"/>
    <p:sldId id="272" r:id="rId13"/>
    <p:sldId id="274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AEAEA"/>
    <a:srgbClr val="FFFF00"/>
    <a:srgbClr val="92D05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75328-351C-4DED-94A3-E91F3E1B8B68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D6759-B732-485E-B4A7-CCF490D5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21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759-B732-485E-B4A7-CCF490D5EF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31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only</a:t>
            </a:r>
            <a:r>
              <a:rPr lang="en-US" baseline="0" dirty="0" smtClean="0"/>
              <a:t> the second term contains unknown parameters v1 and v2, the problem of maximum likelihood is really a minimization of this term. The normalization by f^2 is normalizing by the energy of the cost.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759-B732-485E-B4A7-CCF490D5EF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96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 the FIM is dependent on the structure</a:t>
            </a:r>
            <a:r>
              <a:rPr lang="en-US" baseline="0" dirty="0" smtClean="0"/>
              <a:t> of the image. This makes sense because variance on an image which is a smooth gradient will be very large while variance on a corner will be smaller. For those who have taking computer vision, this matrix is very similar to the </a:t>
            </a:r>
            <a:r>
              <a:rPr lang="en-US" baseline="0" dirty="0" err="1" smtClean="0"/>
              <a:t>harris</a:t>
            </a:r>
            <a:r>
              <a:rPr lang="en-US" baseline="0" dirty="0" smtClean="0"/>
              <a:t> corner </a:t>
            </a:r>
            <a:r>
              <a:rPr lang="en-US" baseline="0" dirty="0" err="1" smtClean="0"/>
              <a:t>detor’s</a:t>
            </a:r>
            <a:r>
              <a:rPr lang="en-US" baseline="0" dirty="0" smtClean="0"/>
              <a:t> structure tensor (second moment matrix) without the windowing.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759-B732-485E-B4A7-CCF490D5EF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30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slide I will</a:t>
            </a:r>
            <a:r>
              <a:rPr lang="en-US" baseline="0" dirty="0" smtClean="0"/>
              <a:t> just reiterate what we have learned and what is important to take away from </a:t>
            </a:r>
            <a:r>
              <a:rPr lang="en-US" baseline="0" smtClean="0"/>
              <a:t>this presentation.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759-B732-485E-B4A7-CCF490D5EF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01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C8834C2-7B47-694D-87BD-9D1EC16573D1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C8834C2-7B47-694D-87BD-9D1EC16573D1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C8834C2-7B47-694D-87BD-9D1EC16573D1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oleObject" Target="../embeddings/oleObject10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3.wmf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9.bin"/><Relationship Id="rId5" Type="http://schemas.openxmlformats.org/officeDocument/2006/relationships/image" Target="../media/image12.wmf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8.jpeg"/><Relationship Id="rId4" Type="http://schemas.openxmlformats.org/officeDocument/2006/relationships/oleObject" Target="../embeddings/oleObject6.bin"/><Relationship Id="rId9" Type="http://schemas.openxmlformats.org/officeDocument/2006/relationships/image" Target="../media/image14.wmf"/><Relationship Id="rId1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17.png"/><Relationship Id="rId4" Type="http://schemas.openxmlformats.org/officeDocument/2006/relationships/image" Target="../media/image28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5.jpg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wmf"/><Relationship Id="rId5" Type="http://schemas.openxmlformats.org/officeDocument/2006/relationships/image" Target="../media/image7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png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4129"/>
            <a:ext cx="7772400" cy="2436321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Fundamental Performance Limits </a:t>
            </a:r>
            <a:br>
              <a:rPr lang="en-US" sz="3100" dirty="0" smtClean="0"/>
            </a:br>
            <a:r>
              <a:rPr lang="en-US" sz="3100" dirty="0" smtClean="0"/>
              <a:t>in Image Registration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000" dirty="0"/>
              <a:t>By Dirk Robinson and </a:t>
            </a:r>
            <a:r>
              <a:rPr lang="en-US" sz="2000" dirty="0" err="1"/>
              <a:t>Peyman</a:t>
            </a:r>
            <a:r>
              <a:rPr lang="en-US" sz="2000" dirty="0"/>
              <a:t> </a:t>
            </a:r>
            <a:r>
              <a:rPr lang="en-US" sz="2000" dirty="0" err="1"/>
              <a:t>Milanfar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1800" dirty="0"/>
              <a:t>IEEE Transactions on Image Processing </a:t>
            </a:r>
            <a:br>
              <a:rPr lang="en-US" sz="1800" dirty="0"/>
            </a:br>
            <a:r>
              <a:rPr lang="en-US" sz="1800" dirty="0"/>
              <a:t>Vol. 13, No. 9, 9/2004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r>
              <a:rPr lang="en-US" sz="3200" dirty="0" smtClean="0"/>
              <a:t>CS679: Pattern Recognition</a:t>
            </a:r>
          </a:p>
          <a:p>
            <a:r>
              <a:rPr lang="en-US" sz="3200" dirty="0" smtClean="0"/>
              <a:t>Josh Gleason and Rod Pickens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03390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Registration, ML Estimation, and Objective Function</a:t>
            </a:r>
            <a:endParaRPr lang="en-US" sz="2400" dirty="0"/>
          </a:p>
        </p:txBody>
      </p:sp>
      <p:graphicFrame>
        <p:nvGraphicFramePr>
          <p:cNvPr id="9" name="Content Placeholder 8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25503764"/>
              </p:ext>
            </p:extLst>
          </p:nvPr>
        </p:nvGraphicFramePr>
        <p:xfrm>
          <a:off x="565150" y="3554413"/>
          <a:ext cx="216693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Equation" r:id="rId4" imgW="1739880" imgH="215640" progId="Equation.3">
                  <p:embed/>
                </p:oleObj>
              </mc:Choice>
              <mc:Fallback>
                <p:oleObj name="Equation" r:id="rId4" imgW="17398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5150" y="3554413"/>
                        <a:ext cx="2166938" cy="268287"/>
                      </a:xfrm>
                      <a:prstGeom prst="rect">
                        <a:avLst/>
                      </a:prstGeom>
                      <a:ln w="28575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ontent Placeholder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887271"/>
              </p:ext>
            </p:extLst>
          </p:nvPr>
        </p:nvGraphicFramePr>
        <p:xfrm>
          <a:off x="3687763" y="3541713"/>
          <a:ext cx="4751387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Equation" r:id="rId6" imgW="2971800" imgH="215640" progId="Equation.3">
                  <p:embed/>
                </p:oleObj>
              </mc:Choice>
              <mc:Fallback>
                <p:oleObj name="Equation" r:id="rId6" imgW="29718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87763" y="3541713"/>
                        <a:ext cx="4751387" cy="269875"/>
                      </a:xfrm>
                      <a:prstGeom prst="rect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189472"/>
              </p:ext>
            </p:extLst>
          </p:nvPr>
        </p:nvGraphicFramePr>
        <p:xfrm>
          <a:off x="270656" y="4472737"/>
          <a:ext cx="7776064" cy="59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Equation" r:id="rId8" imgW="4673520" imgH="431640" progId="Equation.3">
                  <p:embed/>
                </p:oleObj>
              </mc:Choice>
              <mc:Fallback>
                <p:oleObj name="Equation" r:id="rId8" imgW="46735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0656" y="4472737"/>
                        <a:ext cx="7776064" cy="590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70654" y="4103405"/>
            <a:ext cx="24614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Log-likelihood function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52518" y="5428445"/>
            <a:ext cx="1843774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f(</a:t>
            </a:r>
            <a:r>
              <a:rPr lang="en-US" sz="1200" i="1" dirty="0" err="1" smtClean="0"/>
              <a:t>m,n</a:t>
            </a:r>
            <a:r>
              <a:rPr lang="en-US" sz="1200" i="1" dirty="0" smtClean="0"/>
              <a:t>) </a:t>
            </a:r>
            <a:r>
              <a:rPr lang="en-US" sz="1200" dirty="0" smtClean="0"/>
              <a:t>= truth </a:t>
            </a:r>
          </a:p>
          <a:p>
            <a:r>
              <a:rPr lang="en-US" sz="1200" i="1" dirty="0"/>
              <a:t>v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m,n</a:t>
            </a:r>
            <a:r>
              <a:rPr lang="en-US" sz="1200" i="1" dirty="0" smtClean="0"/>
              <a:t>) </a:t>
            </a:r>
            <a:r>
              <a:rPr lang="en-US" sz="1200" dirty="0" smtClean="0"/>
              <a:t>= shift  </a:t>
            </a:r>
          </a:p>
          <a:p>
            <a:r>
              <a:rPr lang="en-US" sz="1200" i="1" dirty="0" smtClean="0"/>
              <a:t>ε(</a:t>
            </a:r>
            <a:r>
              <a:rPr lang="en-US" sz="1200" i="1" dirty="0" err="1" smtClean="0"/>
              <a:t>m,n</a:t>
            </a:r>
            <a:r>
              <a:rPr lang="en-US" sz="1200" i="1" dirty="0" smtClean="0"/>
              <a:t>) </a:t>
            </a:r>
            <a:r>
              <a:rPr lang="en-US" sz="1200" dirty="0" smtClean="0"/>
              <a:t>= Gaussian noise</a:t>
            </a:r>
          </a:p>
          <a:p>
            <a:r>
              <a:rPr lang="en-US" sz="1200" dirty="0" smtClean="0"/>
              <a:t>Image courtesy </a:t>
            </a:r>
            <a:r>
              <a:rPr lang="en-US" sz="1200" dirty="0" err="1" smtClean="0"/>
              <a:t>Matlab</a:t>
            </a:r>
            <a:endParaRPr lang="en-US" sz="1200" dirty="0"/>
          </a:p>
        </p:txBody>
      </p:sp>
      <p:pic>
        <p:nvPicPr>
          <p:cNvPr id="47" name="Content Placeholder 3" descr="misregisteredImages.jpe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5" r="12595"/>
          <a:stretch>
            <a:fillRect/>
          </a:stretch>
        </p:blipFill>
        <p:spPr>
          <a:xfrm>
            <a:off x="2593028" y="1183558"/>
            <a:ext cx="3607399" cy="1983930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 flipV="1">
            <a:off x="2274857" y="2989445"/>
            <a:ext cx="428199" cy="46743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837495" y="2975652"/>
            <a:ext cx="370434" cy="4674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0655" y="3073752"/>
            <a:ext cx="94532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Imagery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593028" y="4894576"/>
            <a:ext cx="175220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34463" y="4894576"/>
            <a:ext cx="26343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0655" y="5112747"/>
            <a:ext cx="208483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Objective Function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317256"/>
              </p:ext>
            </p:extLst>
          </p:nvPr>
        </p:nvGraphicFramePr>
        <p:xfrm>
          <a:off x="2270925" y="5560296"/>
          <a:ext cx="4148607" cy="760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Equation" r:id="rId11" imgW="2438280" imgH="533160" progId="Equation.3">
                  <p:embed/>
                </p:oleObj>
              </mc:Choice>
              <mc:Fallback>
                <p:oleObj name="Equation" r:id="rId11" imgW="2438280" imgH="533160" progId="Equation.3">
                  <p:embed/>
                  <p:pic>
                    <p:nvPicPr>
                      <p:cNvPr id="0" name="Content Placeholder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925" y="5560296"/>
                        <a:ext cx="4148607" cy="7600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2593028" y="1316736"/>
            <a:ext cx="1671734" cy="16589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32750" y="1316736"/>
            <a:ext cx="1671734" cy="1658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3869866" y="5895539"/>
            <a:ext cx="24346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657514"/>
              </p:ext>
            </p:extLst>
          </p:nvPr>
        </p:nvGraphicFramePr>
        <p:xfrm>
          <a:off x="3208778" y="5091508"/>
          <a:ext cx="520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Equation" r:id="rId13" imgW="520560" imgH="215640" progId="Equation.3">
                  <p:embed/>
                </p:oleObj>
              </mc:Choice>
              <mc:Fallback>
                <p:oleObj name="Equation" r:id="rId13" imgW="52056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08778" y="5091508"/>
                        <a:ext cx="520700" cy="215900"/>
                      </a:xfrm>
                      <a:prstGeom prst="rect">
                        <a:avLst/>
                      </a:prstGeom>
                      <a:ln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461750"/>
              </p:ext>
            </p:extLst>
          </p:nvPr>
        </p:nvGraphicFramePr>
        <p:xfrm>
          <a:off x="5894457" y="5057777"/>
          <a:ext cx="533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Equation" r:id="rId15" imgW="533160" imgH="215640" progId="Equation.3">
                  <p:embed/>
                </p:oleObj>
              </mc:Choice>
              <mc:Fallback>
                <p:oleObj name="Equation" r:id="rId15" imgW="53316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894457" y="5057777"/>
                        <a:ext cx="533400" cy="2159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eft Brace 17"/>
          <p:cNvSpPr/>
          <p:nvPr/>
        </p:nvSpPr>
        <p:spPr>
          <a:xfrm rot="16200000">
            <a:off x="3415699" y="4133294"/>
            <a:ext cx="106859" cy="1752201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/>
          <p:cNvSpPr/>
          <p:nvPr/>
        </p:nvSpPr>
        <p:spPr>
          <a:xfrm rot="16200000">
            <a:off x="6099727" y="3688685"/>
            <a:ext cx="106859" cy="263132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1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Deriving J(</a:t>
            </a:r>
            <a:r>
              <a:rPr lang="el-GR" i="1" dirty="0" smtClean="0"/>
              <a:t>Φ</a:t>
            </a:r>
            <a:r>
              <a:rPr lang="en-US" i="1" dirty="0" smtClean="0"/>
              <a:t>)</a:t>
            </a:r>
            <a:r>
              <a:rPr lang="en-US" dirty="0" smtClean="0"/>
              <a:t> = FIM (Fisher Information)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59229" y="1787137"/>
                <a:ext cx="4213974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ln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l-G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l-G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</m:d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229" y="1787137"/>
                <a:ext cx="4213974" cy="97270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5334" y="3351528"/>
                <a:ext cx="3475054" cy="787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ln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34" y="3351528"/>
                <a:ext cx="3475054" cy="7877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48540" y="1417638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 partials of log likelihood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34010" y="2889504"/>
            <a:ext cx="7805318" cy="7315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8540" y="2999232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Expected value of second partials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64274" y="3378409"/>
                <a:ext cx="3540328" cy="787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ln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74" y="3378409"/>
                <a:ext cx="3540328" cy="7877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37995" y="4298151"/>
                <a:ext cx="4035207" cy="733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ln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/>
                              </m:sSub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995" y="4298151"/>
                <a:ext cx="4035207" cy="7330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563604" y="5185257"/>
            <a:ext cx="7805318" cy="7315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427591" y="5712566"/>
                <a:ext cx="3031023" cy="557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591" y="5712566"/>
                <a:ext cx="3031023" cy="55765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886219" y="5712565"/>
                <a:ext cx="3129446" cy="557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219" y="5712565"/>
                <a:ext cx="3129446" cy="55765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48540" y="5254234"/>
                <a:ext cx="2782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Equating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to x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to y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40" y="5254234"/>
                <a:ext cx="278242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751" t="-8197" r="-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029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541325" y="2829433"/>
            <a:ext cx="7798003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The </a:t>
            </a:r>
            <a:r>
              <a:rPr lang="en-US" dirty="0" smtClean="0"/>
              <a:t>FIM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427591" y="1860734"/>
                <a:ext cx="3031023" cy="557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591" y="1860734"/>
                <a:ext cx="3031023" cy="55765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886219" y="1860733"/>
                <a:ext cx="3129446" cy="557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219" y="1860733"/>
                <a:ext cx="3129446" cy="55765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48540" y="1402402"/>
            <a:ext cx="72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8540" y="2652082"/>
            <a:ext cx="14029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FIM is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71174" y="3118902"/>
                <a:ext cx="2171941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174" y="3118902"/>
                <a:ext cx="2171941" cy="61279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53903" y="4514697"/>
                <a:ext cx="2983061" cy="785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903" y="4514697"/>
                <a:ext cx="2983061" cy="78572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695558" y="4496409"/>
                <a:ext cx="2988382" cy="785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558" y="4496409"/>
                <a:ext cx="2988382" cy="78572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044701" y="5533948"/>
                <a:ext cx="4937057" cy="785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𝑚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701" y="5533948"/>
                <a:ext cx="4937057" cy="78572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 flipV="1">
            <a:off x="592531" y="4171527"/>
            <a:ext cx="7818730" cy="276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44079" y="3989630"/>
            <a:ext cx="8196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227385" y="3240634"/>
                <a:ext cx="4765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𝑟𝑒𝑐𝑎𝑙𝑙</m:t>
                      </m:r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r>
                        <a:rPr lang="en-US" b="0" i="1" smtClean="0">
                          <a:latin typeface="Cambria Math"/>
                        </a:rPr>
                        <m:t>𝑀𝑆𝐸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≥</m:t>
                      </m:r>
                      <m:sSup>
                        <m:sSup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𝐽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𝐶𝑅𝐿𝐵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(</m:t>
                      </m:r>
                      <m:r>
                        <a:rPr lang="en-US" i="1">
                          <a:latin typeface="Cambria Math"/>
                        </a:rPr>
                        <m:t>𝑢𝑛𝑏𝑖𝑎𝑠𝑒𝑑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385" y="3240634"/>
                <a:ext cx="4765792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07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Variance and Bias Errors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490" y="1296618"/>
            <a:ext cx="6598310" cy="4967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479085" y="4264762"/>
                <a:ext cx="2341923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CRLB: MSE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≥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𝐽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Φ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085" y="4264762"/>
                <a:ext cx="234192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344" t="-8333" r="-130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06875" y="4455524"/>
            <a:ext cx="2266967" cy="13849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ASD: average square distance</a:t>
            </a:r>
          </a:p>
          <a:p>
            <a:r>
              <a:rPr lang="en-US" sz="1200" dirty="0" smtClean="0"/>
              <a:t>DC: maximum </a:t>
            </a:r>
            <a:r>
              <a:rPr lang="en-US" sz="1200" dirty="0"/>
              <a:t>d</a:t>
            </a:r>
            <a:r>
              <a:rPr lang="en-US" sz="1200" dirty="0" smtClean="0"/>
              <a:t>irect correlator</a:t>
            </a:r>
          </a:p>
          <a:p>
            <a:r>
              <a:rPr lang="en-US" sz="1200" dirty="0" err="1" smtClean="0"/>
              <a:t>Pyr</a:t>
            </a:r>
            <a:r>
              <a:rPr lang="en-US" sz="1200" dirty="0" smtClean="0"/>
              <a:t>: </a:t>
            </a:r>
            <a:r>
              <a:rPr lang="en-US" sz="1200" dirty="0" err="1"/>
              <a:t>m</a:t>
            </a:r>
            <a:r>
              <a:rPr lang="en-US" sz="1200" dirty="0" err="1" smtClean="0"/>
              <a:t>ultiscale</a:t>
            </a:r>
            <a:r>
              <a:rPr lang="en-US" sz="1200" dirty="0" smtClean="0"/>
              <a:t> </a:t>
            </a:r>
            <a:r>
              <a:rPr lang="en-US" sz="1200" dirty="0"/>
              <a:t>g</a:t>
            </a:r>
            <a:r>
              <a:rPr lang="en-US" sz="1200" dirty="0" smtClean="0"/>
              <a:t>radient-based</a:t>
            </a:r>
          </a:p>
          <a:p>
            <a:r>
              <a:rPr lang="en-US" sz="1200" dirty="0" smtClean="0"/>
              <a:t>GB: gradient-based method</a:t>
            </a:r>
          </a:p>
          <a:p>
            <a:r>
              <a:rPr lang="en-US" sz="1200" dirty="0" err="1" smtClean="0"/>
              <a:t>Proj</a:t>
            </a:r>
            <a:r>
              <a:rPr lang="en-US" sz="1200" dirty="0" smtClean="0"/>
              <a:t>-GB: project GB</a:t>
            </a:r>
          </a:p>
          <a:p>
            <a:r>
              <a:rPr lang="en-US" sz="1200" dirty="0" err="1" smtClean="0"/>
              <a:t>Pyr-Proj</a:t>
            </a:r>
            <a:r>
              <a:rPr lang="en-US" sz="1200" dirty="0" smtClean="0"/>
              <a:t>: Project </a:t>
            </a:r>
            <a:r>
              <a:rPr lang="en-US" sz="1200" dirty="0" err="1" smtClean="0"/>
              <a:t>Pyr</a:t>
            </a:r>
            <a:endParaRPr lang="en-US" sz="1200" dirty="0" smtClean="0"/>
          </a:p>
          <a:p>
            <a:r>
              <a:rPr lang="en-US" sz="1200" dirty="0" smtClean="0"/>
              <a:t>Phase: relative phase </a:t>
            </a:r>
            <a:endParaRPr lang="en-US" sz="12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861636" y="1587397"/>
            <a:ext cx="724205" cy="7242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3715" y="1244873"/>
            <a:ext cx="1717137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Flat: Estimator bias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473842" y="1235730"/>
            <a:ext cx="2454518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Sloping: Estimator variance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642970" y="1587398"/>
            <a:ext cx="559003" cy="9144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126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 smtClean="0"/>
              <a:t>Variance </a:t>
            </a:r>
            <a:r>
              <a:rPr lang="en-US" dirty="0"/>
              <a:t>of </a:t>
            </a:r>
            <a:r>
              <a:rPr lang="en-US" dirty="0" smtClean="0"/>
              <a:t>an estimator</a:t>
            </a:r>
          </a:p>
          <a:p>
            <a:pPr defTabSz="914400"/>
            <a:r>
              <a:rPr lang="en-US" dirty="0" smtClean="0"/>
              <a:t>Fisher Information</a:t>
            </a:r>
          </a:p>
          <a:p>
            <a:pPr defTabSz="914400"/>
            <a:r>
              <a:rPr lang="en-US" dirty="0" smtClean="0"/>
              <a:t>Cramer-Rao lower bound (CRLB)</a:t>
            </a:r>
          </a:p>
          <a:p>
            <a:pPr lvl="1" defTabSz="914400"/>
            <a:r>
              <a:rPr lang="en-US" dirty="0" smtClean="0"/>
              <a:t>Quantitative measure of estimator performance</a:t>
            </a:r>
          </a:p>
          <a:p>
            <a:pPr defTabSz="914400"/>
            <a:r>
              <a:rPr lang="en-US" dirty="0" smtClean="0"/>
              <a:t>Application of CRLB to image registration</a:t>
            </a:r>
          </a:p>
          <a:p>
            <a:pPr defTabSz="9144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0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 Application of Performance Limits</a:t>
            </a:r>
          </a:p>
          <a:p>
            <a:r>
              <a:rPr lang="en-US" dirty="0" smtClean="0"/>
              <a:t>Image registration and errors</a:t>
            </a:r>
          </a:p>
          <a:p>
            <a:r>
              <a:rPr lang="en-US" dirty="0" smtClean="0"/>
              <a:t>Parameter estimation and errors</a:t>
            </a:r>
          </a:p>
          <a:p>
            <a:r>
              <a:rPr lang="en-US" dirty="0" smtClean="0"/>
              <a:t>Performance limits (bounds) of estimators</a:t>
            </a:r>
          </a:p>
          <a:p>
            <a:r>
              <a:rPr lang="en-US" dirty="0" smtClean="0"/>
              <a:t>Cramer-Rao lower bound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6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Robotic Helicopter to</a:t>
            </a:r>
            <a:br>
              <a:rPr lang="en-US" sz="2800" dirty="0" smtClean="0"/>
            </a:br>
            <a:r>
              <a:rPr lang="en-US" sz="2800" dirty="0" smtClean="0"/>
              <a:t>Inspect Fukushima Reactors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278331"/>
            <a:ext cx="4290365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Purpose </a:t>
            </a:r>
          </a:p>
          <a:p>
            <a:pPr lvl="1"/>
            <a:r>
              <a:rPr lang="en-US" sz="2000" dirty="0" smtClean="0"/>
              <a:t>Fly through damaged buildings</a:t>
            </a:r>
          </a:p>
          <a:p>
            <a:r>
              <a:rPr lang="en-US" sz="2400" dirty="0" smtClean="0"/>
              <a:t>Navigation Approach: SLAM</a:t>
            </a:r>
          </a:p>
          <a:p>
            <a:pPr lvl="1"/>
            <a:r>
              <a:rPr lang="en-US" sz="2000" dirty="0" smtClean="0"/>
              <a:t>Install stereo </a:t>
            </a:r>
            <a:r>
              <a:rPr lang="en-US" sz="2000" dirty="0"/>
              <a:t>sensors on </a:t>
            </a:r>
            <a:r>
              <a:rPr lang="en-US" sz="2000" dirty="0" smtClean="0"/>
              <a:t>craft</a:t>
            </a:r>
            <a:endParaRPr lang="en-US" sz="2000" dirty="0"/>
          </a:p>
          <a:p>
            <a:pPr lvl="1"/>
            <a:r>
              <a:rPr lang="en-US" sz="2000" dirty="0" smtClean="0"/>
              <a:t>Stereo vision </a:t>
            </a:r>
            <a:r>
              <a:rPr lang="en-US" sz="2000" dirty="0" smtClean="0">
                <a:sym typeface="Wingdings" panose="05000000000000000000" pitchFamily="2" charset="2"/>
              </a:rPr>
              <a:t> 3D model</a:t>
            </a:r>
          </a:p>
          <a:p>
            <a:pPr lvl="1"/>
            <a:r>
              <a:rPr lang="en-US" sz="2000" dirty="0" smtClean="0"/>
              <a:t>Fly through 3D model</a:t>
            </a:r>
            <a:endParaRPr lang="en-US" sz="2400" dirty="0" smtClean="0"/>
          </a:p>
          <a:p>
            <a:r>
              <a:rPr lang="en-US" sz="2400" dirty="0" smtClean="0"/>
              <a:t>Critical Algorithm</a:t>
            </a:r>
          </a:p>
          <a:p>
            <a:pPr lvl="1"/>
            <a:r>
              <a:rPr lang="en-US" sz="2000" b="1" i="1" u="sng" dirty="0" smtClean="0"/>
              <a:t>Image registration</a:t>
            </a:r>
          </a:p>
          <a:p>
            <a:r>
              <a:rPr lang="en-US" sz="2400" dirty="0" smtClean="0"/>
              <a:t>Issue: </a:t>
            </a:r>
            <a:r>
              <a:rPr lang="en-US" sz="2000" dirty="0" smtClean="0"/>
              <a:t>Probability of collision</a:t>
            </a:r>
          </a:p>
          <a:p>
            <a:pPr lvl="1"/>
            <a:r>
              <a:rPr lang="en-US" sz="2000" dirty="0" smtClean="0"/>
              <a:t>How much bias in position?</a:t>
            </a:r>
          </a:p>
          <a:p>
            <a:pPr lvl="1"/>
            <a:r>
              <a:rPr lang="en-US" sz="2000" dirty="0" smtClean="0"/>
              <a:t>How much variance in position?</a:t>
            </a:r>
          </a:p>
          <a:p>
            <a:r>
              <a:rPr lang="en-US" sz="2400" dirty="0" smtClean="0"/>
              <a:t>Analyze Accuracy of SLAM</a:t>
            </a:r>
          </a:p>
          <a:p>
            <a:pPr lvl="1"/>
            <a:r>
              <a:rPr lang="en-US" sz="2000" dirty="0" smtClean="0"/>
              <a:t>Errors in image registration</a:t>
            </a:r>
          </a:p>
          <a:p>
            <a:r>
              <a:rPr lang="en-US" sz="2400" dirty="0" smtClean="0"/>
              <a:t>Decision: Will or will not helicopter</a:t>
            </a:r>
            <a:endParaRPr lang="en-US" sz="2000" dirty="0" smtClean="0"/>
          </a:p>
          <a:p>
            <a:pPr lvl="1"/>
            <a:r>
              <a:rPr lang="en-US" sz="2100" b="1" i="1" u="sng" dirty="0" smtClean="0"/>
              <a:t>successfully perform inspection?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869" y="2596912"/>
            <a:ext cx="2175429" cy="21891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1022" y="4532366"/>
            <a:ext cx="1252266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</a:rPr>
              <a:t>Wiki Commons: Digital Globe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2133" y="2300242"/>
            <a:ext cx="1861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Fukushima Facility Building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85729" y="2799035"/>
            <a:ext cx="1060706" cy="13398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841187" y="6419620"/>
            <a:ext cx="30833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Helicopter: http</a:t>
            </a:r>
            <a:r>
              <a:rPr lang="en-US" sz="1000" dirty="0"/>
              <a:t>://</a:t>
            </a:r>
            <a:r>
              <a:rPr lang="en-US" sz="1000" i="1" dirty="0" smtClean="0"/>
              <a:t>flickrhivemind.net/Tags/apache,lego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48661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970375" cy="4525963"/>
          </a:xfrm>
        </p:spPr>
        <p:txBody>
          <a:bodyPr/>
          <a:lstStyle/>
          <a:p>
            <a:r>
              <a:rPr lang="en-US" sz="2000" dirty="0" smtClean="0"/>
              <a:t>Errors</a:t>
            </a:r>
          </a:p>
          <a:p>
            <a:pPr lvl="1"/>
            <a:r>
              <a:rPr lang="en-US" sz="1600" dirty="0" smtClean="0"/>
              <a:t>Assume only translational errors</a:t>
            </a:r>
          </a:p>
          <a:p>
            <a:pPr lvl="2"/>
            <a:r>
              <a:rPr lang="en-US" sz="1400" dirty="0" err="1" smtClean="0"/>
              <a:t>Δx</a:t>
            </a:r>
            <a:r>
              <a:rPr lang="en-US" sz="1400" dirty="0"/>
              <a:t> </a:t>
            </a:r>
            <a:r>
              <a:rPr lang="en-US" sz="1400" dirty="0" smtClean="0"/>
              <a:t>and </a:t>
            </a:r>
            <a:r>
              <a:rPr lang="en-US" sz="1400" dirty="0" err="1" smtClean="0"/>
              <a:t>Δy</a:t>
            </a:r>
            <a:endParaRPr lang="en-US" sz="1400" dirty="0" smtClean="0"/>
          </a:p>
          <a:p>
            <a:pPr lvl="1"/>
            <a:r>
              <a:rPr lang="en-US" sz="1600" dirty="0"/>
              <a:t>Higher order errors</a:t>
            </a:r>
          </a:p>
          <a:p>
            <a:pPr lvl="2"/>
            <a:r>
              <a:rPr lang="en-US" sz="1400" dirty="0"/>
              <a:t>Not modeled</a:t>
            </a:r>
          </a:p>
          <a:p>
            <a:r>
              <a:rPr lang="en-US" sz="2000" dirty="0" smtClean="0"/>
              <a:t>Asymptotic performance</a:t>
            </a:r>
          </a:p>
          <a:p>
            <a:pPr lvl="1"/>
            <a:r>
              <a:rPr lang="en-US" sz="1800" dirty="0" smtClean="0"/>
              <a:t>Bias</a:t>
            </a:r>
          </a:p>
          <a:p>
            <a:pPr lvl="2"/>
            <a:r>
              <a:rPr lang="en-US" sz="1400" dirty="0" smtClean="0"/>
              <a:t>E(</a:t>
            </a:r>
            <a:r>
              <a:rPr lang="en-US" sz="1400" dirty="0" err="1" smtClean="0"/>
              <a:t>Δx</a:t>
            </a:r>
            <a:r>
              <a:rPr lang="en-US" sz="1400" dirty="0" smtClean="0"/>
              <a:t>) ≠ 0 and E(</a:t>
            </a:r>
            <a:r>
              <a:rPr lang="en-US" sz="1400" dirty="0" err="1" smtClean="0"/>
              <a:t>Δy</a:t>
            </a:r>
            <a:r>
              <a:rPr lang="en-US" sz="1400" dirty="0" smtClean="0"/>
              <a:t>) ≠ 0</a:t>
            </a:r>
          </a:p>
          <a:p>
            <a:pPr lvl="1"/>
            <a:r>
              <a:rPr lang="en-US" sz="1800" dirty="0" smtClean="0"/>
              <a:t>Variance</a:t>
            </a:r>
          </a:p>
          <a:p>
            <a:pPr lvl="2"/>
            <a:r>
              <a:rPr lang="en-US" sz="1400" dirty="0" smtClean="0"/>
              <a:t>σ</a:t>
            </a:r>
            <a:r>
              <a:rPr lang="en-US" sz="1400" baseline="30000" dirty="0" smtClean="0"/>
              <a:t>2 </a:t>
            </a:r>
            <a:r>
              <a:rPr lang="en-US" sz="1400" dirty="0" smtClean="0"/>
              <a:t>= E{(</a:t>
            </a:r>
            <a:r>
              <a:rPr lang="en-US" sz="1400" dirty="0" err="1" smtClean="0"/>
              <a:t>Δx+Δy</a:t>
            </a:r>
            <a:r>
              <a:rPr lang="en-US" sz="1400" dirty="0" smtClean="0"/>
              <a:t>)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} – E(</a:t>
            </a:r>
            <a:r>
              <a:rPr lang="en-US" sz="1400" dirty="0" err="1" smtClean="0"/>
              <a:t>Δx</a:t>
            </a:r>
            <a:r>
              <a:rPr lang="en-US" sz="1400" dirty="0" smtClean="0"/>
              <a:t>)E(</a:t>
            </a:r>
            <a:r>
              <a:rPr lang="en-US" sz="1400" dirty="0" err="1" smtClean="0"/>
              <a:t>Δy</a:t>
            </a:r>
            <a:r>
              <a:rPr lang="en-US" sz="1400" dirty="0" smtClean="0"/>
              <a:t>) &gt; 0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Registration_Misalignm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88" y="1521872"/>
            <a:ext cx="3446129" cy="447285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691065" y="4435501"/>
            <a:ext cx="687950" cy="5820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70926" y="4146637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 smtClean="0"/>
              <a:t>Errors: </a:t>
            </a:r>
            <a:r>
              <a:rPr lang="en-US" dirty="0" err="1" smtClean="0"/>
              <a:t>Δx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Δy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645152" y="4435501"/>
            <a:ext cx="1389888" cy="169066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57338" y="5998698"/>
            <a:ext cx="17636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WikiCommons</a:t>
            </a:r>
            <a:r>
              <a:rPr lang="en-US" sz="1000" dirty="0" smtClean="0"/>
              <a:t>: </a:t>
            </a:r>
            <a:r>
              <a:rPr lang="en-US" sz="1000" dirty="0" err="1" smtClean="0"/>
              <a:t>Jazzjohn</a:t>
            </a:r>
            <a:r>
              <a:rPr lang="en-US" sz="1000" dirty="0" smtClean="0"/>
              <a:t>, 2012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186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Estimation: Accuracy and Precision</a:t>
            </a:r>
            <a:endParaRPr lang="en-US" dirty="0"/>
          </a:p>
        </p:txBody>
      </p:sp>
      <p:pic>
        <p:nvPicPr>
          <p:cNvPr id="8" name="Picture 7" descr="accuracy_vs_precision_55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9" y="2001950"/>
            <a:ext cx="3600829" cy="34130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84532" y="6125750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PDF: </a:t>
            </a:r>
            <a:r>
              <a:rPr lang="en-US" sz="800" dirty="0" err="1" smtClean="0"/>
              <a:t>WikiCommons</a:t>
            </a:r>
            <a:r>
              <a:rPr lang="en-US" sz="800" dirty="0" smtClean="0"/>
              <a:t>: </a:t>
            </a:r>
            <a:r>
              <a:rPr lang="en-US" sz="800" dirty="0" err="1" smtClean="0"/>
              <a:t>Pekaje</a:t>
            </a:r>
            <a:endParaRPr lang="en-US" sz="800" dirty="0" smtClean="0"/>
          </a:p>
          <a:p>
            <a:r>
              <a:rPr lang="en-US" sz="800" dirty="0" smtClean="0"/>
              <a:t>Targets: www.caroline.com/teacher-resources</a:t>
            </a:r>
          </a:p>
          <a:p>
            <a:endParaRPr lang="en-US" sz="800" dirty="0"/>
          </a:p>
        </p:txBody>
      </p:sp>
      <p:pic>
        <p:nvPicPr>
          <p:cNvPr id="10" name="Picture 9" descr="520px-Accuracy_and_precision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741" y="2434089"/>
            <a:ext cx="4609202" cy="24818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99501" y="1570347"/>
            <a:ext cx="1590174" cy="369332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Target Practice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55748" y="1632618"/>
            <a:ext cx="213411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1D Error Distribution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10120" y="3668769"/>
            <a:ext cx="1289134" cy="12346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1199501" y="4524230"/>
            <a:ext cx="4164618" cy="1117531"/>
          </a:xfrm>
          <a:custGeom>
            <a:avLst/>
            <a:gdLst>
              <a:gd name="connsiteX0" fmla="*/ 513192 w 4164618"/>
              <a:gd name="connsiteY0" fmla="*/ 370404 h 1117531"/>
              <a:gd name="connsiteX1" fmla="*/ 310335 w 4164618"/>
              <a:gd name="connsiteY1" fmla="*/ 1111214 h 1117531"/>
              <a:gd name="connsiteX2" fmla="*/ 4164618 w 4164618"/>
              <a:gd name="connsiteY2" fmla="*/ 0 h 111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64618" h="1117531">
                <a:moveTo>
                  <a:pt x="513192" y="370404"/>
                </a:moveTo>
                <a:cubicBezTo>
                  <a:pt x="107478" y="771676"/>
                  <a:pt x="-298236" y="1172948"/>
                  <a:pt x="310335" y="1111214"/>
                </a:cubicBezTo>
                <a:cubicBezTo>
                  <a:pt x="918906" y="1049480"/>
                  <a:pt x="4164618" y="0"/>
                  <a:pt x="4164618" y="0"/>
                </a:cubicBezTo>
              </a:path>
            </a:pathLst>
          </a:custGeom>
          <a:ln w="3175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775299" y="3148440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(Bias)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7239246" y="4835374"/>
            <a:ext cx="930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(Variance)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accurate? </a:t>
            </a:r>
            <a:r>
              <a:rPr lang="en-US" sz="2800" b="1" i="1" dirty="0" smtClean="0"/>
              <a:t>Bias</a:t>
            </a:r>
          </a:p>
          <a:p>
            <a:pPr lvl="1"/>
            <a:r>
              <a:rPr lang="en-US" sz="2400" dirty="0" smtClean="0"/>
              <a:t>Error about true position</a:t>
            </a:r>
          </a:p>
          <a:p>
            <a:r>
              <a:rPr lang="en-US" sz="2800" dirty="0" smtClean="0"/>
              <a:t>How precise?  </a:t>
            </a:r>
            <a:r>
              <a:rPr lang="en-US" sz="2800" b="1" i="1" dirty="0" smtClean="0"/>
              <a:t>Variance</a:t>
            </a:r>
          </a:p>
          <a:p>
            <a:pPr lvl="1"/>
            <a:r>
              <a:rPr lang="en-US" sz="2400" dirty="0" smtClean="0"/>
              <a:t>Error about mean of estimator</a:t>
            </a:r>
          </a:p>
          <a:p>
            <a:r>
              <a:rPr lang="en-US" sz="2800" dirty="0" smtClean="0"/>
              <a:t>What is best? </a:t>
            </a:r>
            <a:r>
              <a:rPr lang="en-US" sz="2800" b="1" i="1" dirty="0" smtClean="0"/>
              <a:t>Optimal</a:t>
            </a:r>
          </a:p>
          <a:p>
            <a:pPr lvl="1"/>
            <a:r>
              <a:rPr lang="en-US" sz="2400" dirty="0" smtClean="0"/>
              <a:t>What are performance limits?</a:t>
            </a:r>
          </a:p>
        </p:txBody>
      </p:sp>
      <p:pic>
        <p:nvPicPr>
          <p:cNvPr id="4" name="Picture 3" descr="accuracy_vs_precision_55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787" y="1600200"/>
            <a:ext cx="3312392" cy="313962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7152914" y="3898069"/>
            <a:ext cx="608571" cy="124350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72831" y="5186203"/>
            <a:ext cx="256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this best performance?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86868" y="5979446"/>
            <a:ext cx="2127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Targets: www.caroline.com/teacher-resources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6057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819" y="390458"/>
            <a:ext cx="8229600" cy="714137"/>
          </a:xfrm>
        </p:spPr>
        <p:txBody>
          <a:bodyPr>
            <a:noAutofit/>
          </a:bodyPr>
          <a:lstStyle/>
          <a:p>
            <a:r>
              <a:rPr lang="en-US" sz="2400" dirty="0" smtClean="0"/>
              <a:t>Navigation Errors due to Image Registration Errors</a:t>
            </a:r>
            <a:br>
              <a:rPr lang="en-US" sz="2400" dirty="0" smtClean="0"/>
            </a:br>
            <a:r>
              <a:rPr lang="en-US" sz="1600" dirty="0" smtClean="0"/>
              <a:t>(Entering Room 2 from Room 1 through wall openings)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2838292" y="2554855"/>
            <a:ext cx="841246" cy="212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03955" y="2554855"/>
            <a:ext cx="796626" cy="212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091" y="2186029"/>
            <a:ext cx="1060706" cy="133989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716114" y="2075682"/>
            <a:ext cx="1243585" cy="1172266"/>
          </a:xfrm>
          <a:prstGeom prst="ellipse">
            <a:avLst/>
          </a:prstGeom>
          <a:solidFill>
            <a:srgbClr val="92D050">
              <a:alpha val="2117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35876" y="3456013"/>
            <a:ext cx="1630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Low Bias, Low Variance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322834" y="1395185"/>
            <a:ext cx="1" cy="231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686" y="3637968"/>
            <a:ext cx="1060706" cy="1339895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6744392" y="3525924"/>
            <a:ext cx="1243585" cy="1172266"/>
          </a:xfrm>
          <a:prstGeom prst="ellipse">
            <a:avLst/>
          </a:prstGeom>
          <a:solidFill>
            <a:srgbClr val="FF0000">
              <a:alpha val="1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383039" y="2987375"/>
            <a:ext cx="0" cy="333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26133" y="4846808"/>
            <a:ext cx="1710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Large Bias</a:t>
            </a:r>
            <a:r>
              <a:rPr lang="en-US" sz="1200" dirty="0" smtClean="0"/>
              <a:t>, Low Variance</a:t>
            </a:r>
            <a:endParaRPr lang="en-US" sz="12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71" y="4483747"/>
            <a:ext cx="1060706" cy="1339895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3404207" y="4169652"/>
            <a:ext cx="1811526" cy="1794256"/>
          </a:xfrm>
          <a:prstGeom prst="ellipse">
            <a:avLst/>
          </a:prstGeom>
          <a:solidFill>
            <a:srgbClr val="FF0000">
              <a:alpha val="1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573888" y="5963908"/>
            <a:ext cx="1682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Low Bias, </a:t>
            </a:r>
            <a:r>
              <a:rPr lang="en-US" sz="1200" b="1" dirty="0" smtClean="0"/>
              <a:t>High Variance</a:t>
            </a:r>
            <a:endParaRPr lang="en-US" sz="1200" b="1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4320618" y="3877699"/>
            <a:ext cx="1" cy="231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101833" y="2554855"/>
            <a:ext cx="1094839" cy="212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40100" y="2554855"/>
            <a:ext cx="1018032" cy="212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19" y="3654603"/>
            <a:ext cx="1060706" cy="1339895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V="1">
            <a:off x="1377481" y="2987374"/>
            <a:ext cx="0" cy="333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4265" y="5131122"/>
            <a:ext cx="1826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Large Bias</a:t>
            </a:r>
            <a:r>
              <a:rPr lang="en-US" sz="1200" dirty="0" smtClean="0"/>
              <a:t>, </a:t>
            </a:r>
            <a:r>
              <a:rPr lang="en-US" sz="1200" b="1" dirty="0" smtClean="0"/>
              <a:t>Large Variance</a:t>
            </a:r>
            <a:endParaRPr lang="en-US" sz="1200" b="1" dirty="0"/>
          </a:p>
        </p:txBody>
      </p:sp>
      <p:sp>
        <p:nvSpPr>
          <p:cNvPr id="39" name="Oval 38"/>
          <p:cNvSpPr/>
          <p:nvPr/>
        </p:nvSpPr>
        <p:spPr>
          <a:xfrm>
            <a:off x="488895" y="3408598"/>
            <a:ext cx="1811526" cy="1685949"/>
          </a:xfrm>
          <a:prstGeom prst="ellipse">
            <a:avLst/>
          </a:prstGeom>
          <a:solidFill>
            <a:srgbClr val="FF0000">
              <a:alpha val="1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249021" y="3156592"/>
            <a:ext cx="90287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Room 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912850" y="5947231"/>
            <a:ext cx="1424264" cy="277977"/>
          </a:xfrm>
          <a:prstGeom prst="rect">
            <a:avLst/>
          </a:prstGeom>
          <a:solidFill>
            <a:srgbClr val="FF0000">
              <a:alpha val="2117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Collides with Wall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912849" y="5669268"/>
            <a:ext cx="1424265" cy="277977"/>
          </a:xfrm>
          <a:prstGeom prst="rect">
            <a:avLst/>
          </a:prstGeom>
          <a:solidFill>
            <a:srgbClr val="92D050">
              <a:alpha val="23137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Enters Room 2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32" idx="1"/>
          </p:cNvCxnSpPr>
          <p:nvPr/>
        </p:nvCxnSpPr>
        <p:spPr>
          <a:xfrm>
            <a:off x="5800581" y="2660926"/>
            <a:ext cx="1301252" cy="0"/>
          </a:xfrm>
          <a:prstGeom prst="straightConnector1">
            <a:avLst/>
          </a:prstGeom>
          <a:ln>
            <a:prstDash val="sysDot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96672" y="2457822"/>
            <a:ext cx="728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Damaged</a:t>
            </a:r>
          </a:p>
          <a:p>
            <a:pPr algn="ctr"/>
            <a:r>
              <a:rPr lang="en-US" sz="1100" dirty="0" smtClean="0"/>
              <a:t>Wall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238548" y="2477149"/>
                <a:ext cx="5058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548" y="2477149"/>
                <a:ext cx="50584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1558132" y="2660925"/>
            <a:ext cx="1301252" cy="0"/>
          </a:xfrm>
          <a:prstGeom prst="straightConnector1">
            <a:avLst/>
          </a:prstGeom>
          <a:ln>
            <a:prstDash val="sysDot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996099" y="2477148"/>
                <a:ext cx="5058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099" y="2477148"/>
                <a:ext cx="50584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>
            <a:off x="3716114" y="1811492"/>
            <a:ext cx="1301252" cy="0"/>
          </a:xfrm>
          <a:prstGeom prst="straightConnector1">
            <a:avLst/>
          </a:prstGeom>
          <a:ln>
            <a:prstDash val="sysDot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094522" y="1626826"/>
                <a:ext cx="5058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522" y="1626826"/>
                <a:ext cx="50584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612876" y="1273190"/>
            <a:ext cx="9925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Room 2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4798771" y="1982419"/>
            <a:ext cx="1170432" cy="190195"/>
          </a:xfrm>
          <a:custGeom>
            <a:avLst/>
            <a:gdLst>
              <a:gd name="connsiteX0" fmla="*/ 0 w 1170432"/>
              <a:gd name="connsiteY0" fmla="*/ 190195 h 190195"/>
              <a:gd name="connsiteX1" fmla="*/ 424282 w 1170432"/>
              <a:gd name="connsiteY1" fmla="*/ 73152 h 190195"/>
              <a:gd name="connsiteX2" fmla="*/ 1170432 w 1170432"/>
              <a:gd name="connsiteY2" fmla="*/ 0 h 190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0432" h="190195">
                <a:moveTo>
                  <a:pt x="0" y="190195"/>
                </a:moveTo>
                <a:cubicBezTo>
                  <a:pt x="114605" y="147523"/>
                  <a:pt x="229210" y="104851"/>
                  <a:pt x="424282" y="73152"/>
                </a:cubicBezTo>
                <a:cubicBezTo>
                  <a:pt x="619354" y="41453"/>
                  <a:pt x="894893" y="20726"/>
                  <a:pt x="1170432" y="0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990911" y="1797753"/>
            <a:ext cx="223651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Helo</a:t>
            </a:r>
            <a:r>
              <a:rPr lang="en-US" dirty="0" smtClean="0"/>
              <a:t> enters Room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60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xplosion 1 2"/>
          <p:cNvSpPr/>
          <p:nvPr/>
        </p:nvSpPr>
        <p:spPr>
          <a:xfrm>
            <a:off x="5643918" y="5250333"/>
            <a:ext cx="914400" cy="914400"/>
          </a:xfrm>
          <a:prstGeom prst="irregularSeal1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Minimum Variance, Unbiased Estimator: </a:t>
            </a:r>
            <a:br>
              <a:rPr lang="en-US" sz="2400" dirty="0" smtClean="0"/>
            </a:br>
            <a:r>
              <a:rPr lang="en-US" sz="2400" dirty="0" smtClean="0"/>
              <a:t>Cramer-Rao Lower Bound (CRLB)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64469" y="4365498"/>
            <a:ext cx="5267708" cy="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47382" y="2213623"/>
            <a:ext cx="26460" cy="2487003"/>
          </a:xfrm>
          <a:prstGeom prst="line">
            <a:avLst/>
          </a:prstGeom>
          <a:ln w="12700" cmpd="sng"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670304" y="3377752"/>
            <a:ext cx="5186086" cy="785791"/>
          </a:xfrm>
          <a:custGeom>
            <a:avLst/>
            <a:gdLst>
              <a:gd name="connsiteX0" fmla="*/ 0 w 7285212"/>
              <a:gd name="connsiteY0" fmla="*/ 123468 h 785791"/>
              <a:gd name="connsiteX1" fmla="*/ 3034035 w 7285212"/>
              <a:gd name="connsiteY1" fmla="*/ 784905 h 785791"/>
              <a:gd name="connsiteX2" fmla="*/ 7285212 w 7285212"/>
              <a:gd name="connsiteY2" fmla="*/ 0 h 78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5212" h="785791">
                <a:moveTo>
                  <a:pt x="0" y="123468"/>
                </a:moveTo>
                <a:cubicBezTo>
                  <a:pt x="909916" y="464475"/>
                  <a:pt x="1819833" y="805483"/>
                  <a:pt x="3034035" y="784905"/>
                </a:cubicBezTo>
                <a:cubicBezTo>
                  <a:pt x="4248237" y="764327"/>
                  <a:pt x="7285212" y="0"/>
                  <a:pt x="7285212" y="0"/>
                </a:cubicBezTo>
              </a:path>
            </a:pathLst>
          </a:cu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708302" y="2586958"/>
            <a:ext cx="5186086" cy="949818"/>
          </a:xfrm>
          <a:custGeom>
            <a:avLst/>
            <a:gdLst>
              <a:gd name="connsiteX0" fmla="*/ 0 w 7285212"/>
              <a:gd name="connsiteY0" fmla="*/ 123468 h 785791"/>
              <a:gd name="connsiteX1" fmla="*/ 3034035 w 7285212"/>
              <a:gd name="connsiteY1" fmla="*/ 784905 h 785791"/>
              <a:gd name="connsiteX2" fmla="*/ 7285212 w 7285212"/>
              <a:gd name="connsiteY2" fmla="*/ 0 h 78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5212" h="785791">
                <a:moveTo>
                  <a:pt x="0" y="123468"/>
                </a:moveTo>
                <a:cubicBezTo>
                  <a:pt x="909916" y="464475"/>
                  <a:pt x="1819833" y="805483"/>
                  <a:pt x="3034035" y="784905"/>
                </a:cubicBezTo>
                <a:cubicBezTo>
                  <a:pt x="4248237" y="764327"/>
                  <a:pt x="7285212" y="0"/>
                  <a:pt x="7285212" y="0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8749" y="1853643"/>
            <a:ext cx="76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Var</a:t>
            </a:r>
            <a:r>
              <a:rPr lang="en-US" dirty="0" smtClean="0"/>
              <a:t>(</a:t>
            </a:r>
            <a:r>
              <a:rPr lang="en-US" dirty="0" err="1" smtClean="0"/>
              <a:t>θ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1297699" y="3998037"/>
            <a:ext cx="580933" cy="1199406"/>
          </a:xfrm>
          <a:custGeom>
            <a:avLst/>
            <a:gdLst>
              <a:gd name="connsiteX0" fmla="*/ 391298 w 1079248"/>
              <a:gd name="connsiteY0" fmla="*/ 0 h 1199406"/>
              <a:gd name="connsiteX1" fmla="*/ 29683 w 1079248"/>
              <a:gd name="connsiteY1" fmla="*/ 582064 h 1199406"/>
              <a:gd name="connsiteX2" fmla="*/ 1079248 w 1079248"/>
              <a:gd name="connsiteY2" fmla="*/ 1199406 h 1199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248" h="1199406">
                <a:moveTo>
                  <a:pt x="391298" y="0"/>
                </a:moveTo>
                <a:cubicBezTo>
                  <a:pt x="153161" y="191081"/>
                  <a:pt x="-84975" y="382163"/>
                  <a:pt x="29683" y="582064"/>
                </a:cubicBezTo>
                <a:cubicBezTo>
                  <a:pt x="144341" y="781965"/>
                  <a:pt x="1079248" y="1199406"/>
                  <a:pt x="1079248" y="1199406"/>
                </a:cubicBezTo>
              </a:path>
            </a:pathLst>
          </a:custGeom>
          <a:ln w="12700" cmpd="sng"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894438" y="5467998"/>
            <a:ext cx="2252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CRLB is a minimum </a:t>
            </a:r>
          </a:p>
          <a:p>
            <a:pPr algn="ctr"/>
            <a:r>
              <a:rPr lang="en-US" sz="1400" dirty="0" smtClean="0"/>
              <a:t>variance unbiased estimator </a:t>
            </a:r>
            <a:endParaRPr lang="en-US" sz="1400" dirty="0"/>
          </a:p>
        </p:txBody>
      </p:sp>
      <p:pic>
        <p:nvPicPr>
          <p:cNvPr id="21" name="Picture 20" descr="accuracy_vs_precision_556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7" r="5702"/>
          <a:stretch/>
        </p:blipFill>
        <p:spPr>
          <a:xfrm>
            <a:off x="7072968" y="1592320"/>
            <a:ext cx="1613831" cy="3420457"/>
          </a:xfrm>
          <a:prstGeom prst="rect">
            <a:avLst/>
          </a:prstGeom>
        </p:spPr>
      </p:pic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552583"/>
              </p:ext>
            </p:extLst>
          </p:nvPr>
        </p:nvGraphicFramePr>
        <p:xfrm>
          <a:off x="5894388" y="3245748"/>
          <a:ext cx="469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" name="Equation" r:id="rId4" imgW="469900" imgH="254000" progId="Equation.3">
                  <p:embed/>
                </p:oleObj>
              </mc:Choice>
              <mc:Fallback>
                <p:oleObj name="Equation" r:id="rId4" imgW="4699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94388" y="3245748"/>
                        <a:ext cx="469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455270"/>
              </p:ext>
            </p:extLst>
          </p:nvPr>
        </p:nvGraphicFramePr>
        <p:xfrm>
          <a:off x="5945188" y="2332957"/>
          <a:ext cx="482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" name="Equation" r:id="rId6" imgW="482600" imgH="254000" progId="Equation.3">
                  <p:embed/>
                </p:oleObj>
              </mc:Choice>
              <mc:Fallback>
                <p:oleObj name="Equation" r:id="rId6" imgW="4826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45188" y="2332957"/>
                        <a:ext cx="482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318869"/>
              </p:ext>
            </p:extLst>
          </p:nvPr>
        </p:nvGraphicFramePr>
        <p:xfrm>
          <a:off x="5893815" y="4276598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" name="Equation" r:id="rId8" imgW="127000" imgH="177800" progId="Equation.3">
                  <p:embed/>
                </p:oleObj>
              </mc:Choice>
              <mc:Fallback>
                <p:oleObj name="Equation" r:id="rId8" imgW="127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93815" y="4276598"/>
                        <a:ext cx="127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flipH="1">
            <a:off x="6453804" y="2332957"/>
            <a:ext cx="813770" cy="127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364289" y="3412062"/>
            <a:ext cx="903285" cy="175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90927" y="482811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</a:t>
            </a:r>
            <a:endParaRPr lang="en-US" dirty="0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154341"/>
              </p:ext>
            </p:extLst>
          </p:nvPr>
        </p:nvGraphicFramePr>
        <p:xfrm>
          <a:off x="869950" y="5238750"/>
          <a:ext cx="37544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" name="Equation" r:id="rId10" imgW="2323800" imgH="660240" progId="Equation.3">
                  <p:embed/>
                </p:oleObj>
              </mc:Choice>
              <mc:Fallback>
                <p:oleObj name="Equation" r:id="rId10" imgW="2323800" imgH="660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69950" y="5238750"/>
                        <a:ext cx="3754438" cy="10668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3"/>
          <p:cNvSpPr/>
          <p:nvPr/>
        </p:nvSpPr>
        <p:spPr>
          <a:xfrm>
            <a:off x="4037990" y="4808732"/>
            <a:ext cx="1536192" cy="589886"/>
          </a:xfrm>
          <a:custGeom>
            <a:avLst/>
            <a:gdLst>
              <a:gd name="connsiteX0" fmla="*/ 0 w 1536192"/>
              <a:gd name="connsiteY0" fmla="*/ 363114 h 589886"/>
              <a:gd name="connsiteX1" fmla="*/ 460858 w 1536192"/>
              <a:gd name="connsiteY1" fmla="*/ 4670 h 589886"/>
              <a:gd name="connsiteX2" fmla="*/ 1536192 w 1536192"/>
              <a:gd name="connsiteY2" fmla="*/ 589886 h 589886"/>
              <a:gd name="connsiteX3" fmla="*/ 1536192 w 1536192"/>
              <a:gd name="connsiteY3" fmla="*/ 589886 h 58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6192" h="589886">
                <a:moveTo>
                  <a:pt x="0" y="363114"/>
                </a:moveTo>
                <a:cubicBezTo>
                  <a:pt x="102413" y="164994"/>
                  <a:pt x="204826" y="-33125"/>
                  <a:pt x="460858" y="4670"/>
                </a:cubicBezTo>
                <a:cubicBezTo>
                  <a:pt x="716890" y="42465"/>
                  <a:pt x="1536192" y="589886"/>
                  <a:pt x="1536192" y="589886"/>
                </a:cubicBezTo>
                <a:lnTo>
                  <a:pt x="1536192" y="589886"/>
                </a:lnTo>
              </a:path>
            </a:pathLst>
          </a:custGeom>
          <a:noFill/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28733" y="3813371"/>
            <a:ext cx="13090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CRLB is Best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4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Registration Errors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749534"/>
              </p:ext>
            </p:extLst>
          </p:nvPr>
        </p:nvGraphicFramePr>
        <p:xfrm>
          <a:off x="649288" y="1677988"/>
          <a:ext cx="3770312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3" imgW="2323800" imgH="660240" progId="Equation.3">
                  <p:embed/>
                </p:oleObj>
              </mc:Choice>
              <mc:Fallback>
                <p:oleObj name="Equation" r:id="rId3" imgW="2323800" imgH="6602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1677988"/>
                        <a:ext cx="3770312" cy="10906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1528877" y="2018997"/>
            <a:ext cx="2216507" cy="750698"/>
          </a:xfrm>
          <a:prstGeom prst="ellipse">
            <a:avLst/>
          </a:prstGeom>
          <a:solidFill>
            <a:srgbClr val="DDDDDD">
              <a:alpha val="23137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09191" y="2084832"/>
            <a:ext cx="1214323" cy="265189"/>
          </a:xfrm>
          <a:prstGeom prst="ellipse">
            <a:avLst/>
          </a:prstGeom>
          <a:solidFill>
            <a:srgbClr val="FFFF00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33780" y="3077914"/>
            <a:ext cx="332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J</a:t>
            </a:r>
            <a:r>
              <a:rPr lang="en-US" dirty="0" smtClean="0"/>
              <a:t>=Fisher Information Matrix (FIM)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rot="16200000">
            <a:off x="2542936" y="1978748"/>
            <a:ext cx="235939" cy="1876350"/>
          </a:xfrm>
          <a:prstGeom prst="lef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408883" y="2156167"/>
            <a:ext cx="1126541" cy="299923"/>
          </a:xfrm>
          <a:custGeom>
            <a:avLst/>
            <a:gdLst>
              <a:gd name="connsiteX0" fmla="*/ 0 w 1126541"/>
              <a:gd name="connsiteY0" fmla="*/ 46762 h 412522"/>
              <a:gd name="connsiteX1" fmla="*/ 607162 w 1126541"/>
              <a:gd name="connsiteY1" fmla="*/ 32132 h 412522"/>
              <a:gd name="connsiteX2" fmla="*/ 1126541 w 1126541"/>
              <a:gd name="connsiteY2" fmla="*/ 412522 h 412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6541" h="412522">
                <a:moveTo>
                  <a:pt x="0" y="46762"/>
                </a:moveTo>
                <a:cubicBezTo>
                  <a:pt x="209702" y="8967"/>
                  <a:pt x="419405" y="-28828"/>
                  <a:pt x="607162" y="32132"/>
                </a:cubicBezTo>
                <a:cubicBezTo>
                  <a:pt x="794919" y="93092"/>
                  <a:pt x="960730" y="252807"/>
                  <a:pt x="1126541" y="412522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35424" y="2317754"/>
            <a:ext cx="4251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 likelihood function as in Maximum Likelihood (ML) Estimation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18356" y="4495190"/>
                <a:ext cx="5850063" cy="532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𝑀𝑆𝐸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{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  <a:ea typeface="Cambria Math"/>
                              </a:rPr>
                              <m:t>Φ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}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Φ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𝐽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Φ</m:t>
                    </m:r>
                  </m:oMath>
                </a14:m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{</m:t>
                            </m:r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/>
                                    <a:ea typeface="Cambria Math"/>
                                  </a:rPr>
                                  <m:t>Φ</m:t>
                                </m:r>
                              </m:e>
                            </m:acc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}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Φ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/>
                                    <a:ea typeface="Cambria Math"/>
                                  </a:rPr>
                                  <m:t>Φ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  <a:ea typeface="Cambria Math"/>
                              </a:rPr>
                              <m:t>Φ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356" y="4495190"/>
                <a:ext cx="5850063" cy="532775"/>
              </a:xfrm>
              <a:prstGeom prst="rect">
                <a:avLst/>
              </a:prstGeom>
              <a:blipFill rotWithShape="1">
                <a:blip r:embed="rId5"/>
                <a:stretch>
                  <a:fillRect b="-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/>
          <p:cNvSpPr/>
          <p:nvPr/>
        </p:nvSpPr>
        <p:spPr>
          <a:xfrm>
            <a:off x="2858423" y="3408883"/>
            <a:ext cx="1435599" cy="1192378"/>
          </a:xfrm>
          <a:custGeom>
            <a:avLst/>
            <a:gdLst>
              <a:gd name="connsiteX0" fmla="*/ 1820 w 1435599"/>
              <a:gd name="connsiteY0" fmla="*/ 0 h 1192378"/>
              <a:gd name="connsiteX1" fmla="*/ 184700 w 1435599"/>
              <a:gd name="connsiteY1" fmla="*/ 453543 h 1192378"/>
              <a:gd name="connsiteX2" fmla="*/ 1164937 w 1435599"/>
              <a:gd name="connsiteY2" fmla="*/ 555955 h 1192378"/>
              <a:gd name="connsiteX3" fmla="*/ 1435599 w 1435599"/>
              <a:gd name="connsiteY3" fmla="*/ 1192378 h 119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599" h="1192378">
                <a:moveTo>
                  <a:pt x="1820" y="0"/>
                </a:moveTo>
                <a:cubicBezTo>
                  <a:pt x="-3667" y="180442"/>
                  <a:pt x="-9153" y="360884"/>
                  <a:pt x="184700" y="453543"/>
                </a:cubicBezTo>
                <a:cubicBezTo>
                  <a:pt x="378553" y="546202"/>
                  <a:pt x="956454" y="432816"/>
                  <a:pt x="1164937" y="555955"/>
                </a:cubicBezTo>
                <a:cubicBezTo>
                  <a:pt x="1373420" y="679094"/>
                  <a:pt x="1404509" y="935736"/>
                  <a:pt x="1435599" y="1192378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16200000">
            <a:off x="6633246" y="4009509"/>
            <a:ext cx="204826" cy="2197846"/>
          </a:xfrm>
          <a:prstGeom prst="lef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73952" y="536204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Bias</a:t>
            </a:r>
            <a:endParaRPr lang="en-US" dirty="0"/>
          </a:p>
        </p:txBody>
      </p:sp>
      <p:sp>
        <p:nvSpPr>
          <p:cNvPr id="18" name="Left Brace 17"/>
          <p:cNvSpPr/>
          <p:nvPr/>
        </p:nvSpPr>
        <p:spPr>
          <a:xfrm rot="16200000">
            <a:off x="4181039" y="4350907"/>
            <a:ext cx="204826" cy="1719875"/>
          </a:xfrm>
          <a:prstGeom prst="lef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663689" y="5369358"/>
            <a:ext cx="123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5998953"/>
            <a:ext cx="4099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MSE = Mean Square Error: Measure of Registration Error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4279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1228</TotalTime>
  <Words>1145</Words>
  <Application>Microsoft Office PowerPoint</Application>
  <PresentationFormat>On-screen Show (4:3)</PresentationFormat>
  <Paragraphs>139</Paragraphs>
  <Slides>14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Origin</vt:lpstr>
      <vt:lpstr>Equation</vt:lpstr>
      <vt:lpstr>Fundamental Performance Limits  in Image Registration  By Dirk Robinson and Peyman Milanfar  IEEE Transactions on Image Processing  Vol. 13, No. 9, 9/2004 </vt:lpstr>
      <vt:lpstr>Topics</vt:lpstr>
      <vt:lpstr>Robotic Helicopter to Inspect Fukushima Reactors</vt:lpstr>
      <vt:lpstr>Registration Errors</vt:lpstr>
      <vt:lpstr>Estimation: Accuracy and Precision</vt:lpstr>
      <vt:lpstr>Performance Limits</vt:lpstr>
      <vt:lpstr>Navigation Errors due to Image Registration Errors (Entering Room 2 from Room 1 through wall openings)</vt:lpstr>
      <vt:lpstr>Minimum Variance, Unbiased Estimator:  Cramer-Rao Lower Bound (CRLB)</vt:lpstr>
      <vt:lpstr>Modeling Registration Errors</vt:lpstr>
      <vt:lpstr>Registration, ML Estimation, and Objective Function</vt:lpstr>
      <vt:lpstr>Deriving J(Φ) = FIM (Fisher Information)</vt:lpstr>
      <vt:lpstr>The FIM</vt:lpstr>
      <vt:lpstr>Results: Variance and Bias Errors</vt:lpstr>
      <vt:lpstr>Conclusion</vt:lpstr>
    </vt:vector>
  </TitlesOfParts>
  <Company>self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Performance Limits in  Image Registration  By Dirk Robinson and Peyman Milanfar  IEEE Transactions on Image Processing  Vol. 13, No. 9, 9/2004</dc:title>
  <dc:creator>Rodney Pickens</dc:creator>
  <cp:lastModifiedBy>jg6675</cp:lastModifiedBy>
  <cp:revision>57</cp:revision>
  <dcterms:created xsi:type="dcterms:W3CDTF">2015-03-31T22:55:07Z</dcterms:created>
  <dcterms:modified xsi:type="dcterms:W3CDTF">2015-04-12T06:11:06Z</dcterms:modified>
</cp:coreProperties>
</file>