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DDDDDD"/>
    <a:srgbClr val="FF0000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6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only</a:t>
            </a:r>
            <a:r>
              <a:rPr lang="en-US" baseline="0" dirty="0" smtClean="0"/>
              <a:t> the second term contains unknown parameters v1 and v2, the problem of maximum likelihood is really a minimization of this term. The normalization by f^2 is normalizing by the energy of 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FIM is dependent on the structure</a:t>
            </a:r>
            <a:r>
              <a:rPr lang="en-US" baseline="0" dirty="0" smtClean="0"/>
              <a:t> of the image. This makes sense because variance on an image which is a smooth gradient will be very large while variance on a corner will be smaller. For those who have taking computer vision, this matrix is very similar to the </a:t>
            </a:r>
            <a:r>
              <a:rPr lang="en-US" baseline="0" dirty="0" err="1" smtClean="0"/>
              <a:t>harris</a:t>
            </a:r>
            <a:r>
              <a:rPr lang="en-US" baseline="0" dirty="0" smtClean="0"/>
              <a:t> corner </a:t>
            </a:r>
            <a:r>
              <a:rPr lang="en-US" baseline="0" dirty="0" err="1" smtClean="0"/>
              <a:t>detor’s</a:t>
            </a:r>
            <a:r>
              <a:rPr lang="en-US" baseline="0" dirty="0" smtClean="0"/>
              <a:t> structure tensor (second moment matrix) without the windowing.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I will</a:t>
            </a:r>
            <a:r>
              <a:rPr lang="en-US" baseline="0" dirty="0" smtClean="0"/>
              <a:t> just reiterate what we have learned and what is important to take away from </a:t>
            </a:r>
            <a:r>
              <a:rPr lang="en-US" baseline="0" smtClean="0"/>
              <a:t>this presentation.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1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4" imgW="1739880" imgH="215640" progId="Equation.3">
                  <p:embed/>
                </p:oleObj>
              </mc:Choice>
              <mc:Fallback>
                <p:oleObj name="Equation" r:id="rId4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6" imgW="2971800" imgH="215640" progId="Equation.3">
                  <p:embed/>
                </p:oleObj>
              </mc:Choice>
              <mc:Fallback>
                <p:oleObj name="Equation" r:id="rId6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8" imgW="4673520" imgH="431640" progId="Equation.3">
                  <p:embed/>
                </p:oleObj>
              </mc:Choice>
              <mc:Fallback>
                <p:oleObj name="Equation" r:id="rId8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1" imgW="2438280" imgH="533160" progId="Equation.3">
                  <p:embed/>
                </p:oleObj>
              </mc:Choice>
              <mc:Fallback>
                <p:oleObj name="Equation" r:id="rId11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05350" y="1316736"/>
            <a:ext cx="1530771" cy="1658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13" imgW="520560" imgH="215640" progId="Equation.3">
                  <p:embed/>
                </p:oleObj>
              </mc:Choice>
              <mc:Fallback>
                <p:oleObj name="Equation" r:id="rId13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15" imgW="533160" imgH="215640" progId="Equation.3">
                  <p:embed/>
                </p:oleObj>
              </mc:Choice>
              <mc:Fallback>
                <p:oleObj name="Equation" r:id="rId15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 smtClean="0"/>
              <a:t>Fisher Information Matrix (</a:t>
            </a:r>
            <a:r>
              <a:rPr lang="en-US" dirty="0" smtClean="0"/>
              <a:t>FIM)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39" y="1402402"/>
            <a:ext cx="7992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9132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Variance </a:t>
            </a:r>
            <a:r>
              <a:rPr lang="en-US" dirty="0"/>
              <a:t>of </a:t>
            </a:r>
            <a:r>
              <a:rPr lang="en-US" dirty="0" smtClean="0"/>
              <a:t>an estimator</a:t>
            </a:r>
          </a:p>
          <a:p>
            <a:pPr defTabSz="914400"/>
            <a:r>
              <a:rPr lang="en-US" dirty="0" smtClean="0"/>
              <a:t>Fisher Information</a:t>
            </a:r>
          </a:p>
          <a:p>
            <a:pPr defTabSz="914400"/>
            <a:r>
              <a:rPr lang="en-US" dirty="0" smtClean="0"/>
              <a:t>Cramer-Rao lower bound (CRLB)</a:t>
            </a:r>
          </a:p>
          <a:p>
            <a:pPr lvl="1" defTabSz="914400"/>
            <a:r>
              <a:rPr lang="en-US" dirty="0" smtClean="0"/>
              <a:t>Quantitative measure of estimator performance</a:t>
            </a:r>
          </a:p>
          <a:p>
            <a:pPr defTabSz="914400"/>
            <a:r>
              <a:rPr lang="en-US" dirty="0" smtClean="0"/>
              <a:t>Application of CRLB to image registration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1472" y="4532366"/>
            <a:ext cx="14462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Wiki Commons: Digital Globe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5458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20568" y="6039230"/>
            <a:ext cx="3518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2496" y="4098006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dirty="0" smtClean="0"/>
              <a:t>Registration Errors Impact Navigation</a:t>
            </a:r>
            <a:br>
              <a:rPr lang="en-US" dirty="0" smtClean="0"/>
            </a:br>
            <a:r>
              <a:rPr lang="en-US" sz="1800" dirty="0" smtClean="0"/>
              <a:t>(I</a:t>
            </a:r>
            <a:r>
              <a:rPr lang="en-US" sz="1800" dirty="0" smtClean="0"/>
              <a:t>mage </a:t>
            </a:r>
            <a:r>
              <a:rPr lang="en-US" sz="1800" dirty="0"/>
              <a:t>r</a:t>
            </a:r>
            <a:r>
              <a:rPr lang="en-US" sz="1800" dirty="0" smtClean="0"/>
              <a:t>egistration </a:t>
            </a:r>
            <a:r>
              <a:rPr lang="en-US" sz="1800" dirty="0"/>
              <a:t>e</a:t>
            </a:r>
            <a:r>
              <a:rPr lang="en-US" sz="1800" dirty="0" smtClean="0"/>
              <a:t>rrors cause 3D world model errors)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8474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8474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2" y="1304817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98825" y="1213520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9" y="2045753"/>
            <a:ext cx="2007221" cy="2769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Small </a:t>
            </a:r>
            <a:r>
              <a:rPr lang="en-US" sz="1200" dirty="0" smtClean="0"/>
              <a:t>Bias, </a:t>
            </a:r>
            <a:r>
              <a:rPr lang="en-US" sz="1200" dirty="0" smtClean="0"/>
              <a:t>Small </a:t>
            </a:r>
            <a:r>
              <a:rPr lang="en-US" sz="1200" dirty="0" smtClean="0"/>
              <a:t>Variance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66184" y="3059596"/>
            <a:ext cx="0" cy="38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9908" y="4846808"/>
            <a:ext cx="207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dirty="0" smtClean="0"/>
              <a:t>Small</a:t>
            </a:r>
            <a:r>
              <a:rPr lang="en-US" sz="1200" dirty="0" smtClean="0"/>
              <a:t> </a:t>
            </a:r>
            <a:r>
              <a:rPr lang="en-US" sz="1200" dirty="0" smtClean="0"/>
              <a:t>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71" y="37178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37007" y="34037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01888" y="5302783"/>
            <a:ext cx="208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30173" y="313684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847455"/>
            <a:ext cx="2042167" cy="19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2847456"/>
            <a:ext cx="1558132" cy="196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3044043"/>
            <a:ext cx="0" cy="277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0685" y="1332195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2: Fukushima Reactor</a:t>
            </a:r>
            <a:endParaRPr lang="en-US" sz="1200" b="1" dirty="0"/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 flipV="1">
            <a:off x="5800581" y="2945750"/>
            <a:ext cx="1301252" cy="7776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31958" y="281883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9535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679529" y="2945749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74531" y="1584209"/>
            <a:ext cx="3175869" cy="430887"/>
          </a:xfrm>
          <a:prstGeom prst="rect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Enters Room 2: 3D mapping algorithm is a </a:t>
            </a:r>
          </a:p>
          <a:p>
            <a:pPr algn="ctr"/>
            <a:r>
              <a:rPr lang="en-US" sz="1100" dirty="0" smtClean="0"/>
              <a:t>minimum variance, unbiased estimator (MVUE).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43463" y="5748019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1: Fukushima Reactor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0" y="2847457"/>
            <a:ext cx="9144000" cy="3505718"/>
          </a:xfrm>
          <a:prstGeom prst="rect">
            <a:avLst/>
          </a:prstGeom>
          <a:solidFill>
            <a:srgbClr val="DDDDDD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flipH="1">
            <a:off x="4990564" y="1674785"/>
            <a:ext cx="555717" cy="242661"/>
          </a:xfrm>
          <a:prstGeom prst="rightArrow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08911" y="280936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320648" y="258439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71572" y="5764791"/>
            <a:ext cx="2678826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</a:t>
            </a:r>
            <a:r>
              <a:rPr lang="en-US" sz="1200" dirty="0" smtClean="0">
                <a:solidFill>
                  <a:schemeClr val="tx1"/>
                </a:solidFill>
              </a:rPr>
              <a:t>Wall: not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71572" y="5486828"/>
            <a:ext cx="2678826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</a:t>
            </a:r>
            <a:r>
              <a:rPr lang="en-US" sz="1200" dirty="0" smtClean="0">
                <a:solidFill>
                  <a:schemeClr val="tx1"/>
                </a:solidFill>
              </a:rPr>
              <a:t>2: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710962" y="469089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22878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</a:t>
            </a:r>
            <a:r>
              <a:rPr lang="en-US" dirty="0" smtClean="0"/>
              <a:t>Best MVUE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</a:t>
            </a:r>
            <a:r>
              <a:rPr lang="en-US" dirty="0" smtClean="0"/>
              <a:t>Errors and CRLB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57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</a:t>
            </a:r>
            <a:r>
              <a:rPr lang="en-US" sz="1200" dirty="0" smtClean="0"/>
              <a:t>Error used as measure </a:t>
            </a:r>
            <a:r>
              <a:rPr lang="en-US" sz="1200" dirty="0" smtClean="0"/>
              <a:t>of </a:t>
            </a:r>
            <a:r>
              <a:rPr lang="en-US" sz="1200" dirty="0" smtClean="0"/>
              <a:t>registration </a:t>
            </a:r>
            <a:r>
              <a:rPr lang="en-US" sz="1200" dirty="0"/>
              <a:t>e</a:t>
            </a:r>
            <a:r>
              <a:rPr lang="en-US" sz="1200" dirty="0" smtClean="0"/>
              <a:t>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1281</TotalTime>
  <Words>1181</Words>
  <Application>Microsoft Office PowerPoint</Application>
  <PresentationFormat>On-screen Show (4:3)</PresentationFormat>
  <Paragraphs>140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Registration Errors Impact Navigation (Image registration errors cause 3D world model errors)</vt:lpstr>
      <vt:lpstr>Minimum Variance, Unbiased Estimator:  Cramer-Rao Lower Bound (CRLB)</vt:lpstr>
      <vt:lpstr>Modeling Registration Errors and CRLB</vt:lpstr>
      <vt:lpstr>Registration, ML Estimation, and Objective Function</vt:lpstr>
      <vt:lpstr>Deriving J(Φ) = FIM (Fisher Information)</vt:lpstr>
      <vt:lpstr>The Fisher Information Matrix (FIM)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63</cp:revision>
  <dcterms:created xsi:type="dcterms:W3CDTF">2015-03-31T22:55:07Z</dcterms:created>
  <dcterms:modified xsi:type="dcterms:W3CDTF">2015-04-12T14:29:28Z</dcterms:modified>
</cp:coreProperties>
</file>