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8" r:id="rId4"/>
    <p:sldId id="259" r:id="rId5"/>
    <p:sldId id="262" r:id="rId6"/>
    <p:sldId id="258" r:id="rId7"/>
    <p:sldId id="275" r:id="rId8"/>
    <p:sldId id="271" r:id="rId9"/>
    <p:sldId id="264" r:id="rId10"/>
    <p:sldId id="269" r:id="rId11"/>
    <p:sldId id="265" r:id="rId12"/>
    <p:sldId id="263" r:id="rId13"/>
    <p:sldId id="272" r:id="rId14"/>
    <p:sldId id="274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DDDDDD"/>
    <a:srgbClr val="FF0000"/>
    <a:srgbClr val="EAEAE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4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75328-351C-4DED-94A3-E91F3E1B8B68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D6759-B732-485E-B4A7-CCF490D5E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21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759-B732-485E-B4A7-CCF490D5EF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3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Introduce, we want to fly</a:t>
            </a:r>
            <a:r>
              <a:rPr lang="en-US" baseline="0" dirty="0" smtClean="0"/>
              <a:t> though the building and fly from room to room. Look at various cases of bias and variance.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759-B732-485E-B4A7-CCF490D5EF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0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CRLB may be completely described by the FIM which is the variance term of the MSE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759-B732-485E-B4A7-CCF490D5EF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21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Because only</a:t>
            </a:r>
            <a:r>
              <a:rPr lang="en-US" baseline="0" dirty="0" smtClean="0"/>
              <a:t> the second term contains unknown parameters v1 and v2, the problem of maximum likelihood is really a minimization of this term. The normalization by f^2 is normalizing by the energy of the cost.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759-B732-485E-B4A7-CCF490D5EF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96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 the FIM is dependent on the structure</a:t>
            </a:r>
            <a:r>
              <a:rPr lang="en-US" baseline="0" dirty="0" smtClean="0"/>
              <a:t> of the image. This makes sense because variance on an image which is a smooth gradient will be very large while variance on a corner will be smaller. For those who have taking computer vision, this matrix is very similar to the </a:t>
            </a:r>
            <a:r>
              <a:rPr lang="en-US" baseline="0" dirty="0" err="1" smtClean="0"/>
              <a:t>harris</a:t>
            </a:r>
            <a:r>
              <a:rPr lang="en-US" baseline="0" dirty="0" smtClean="0"/>
              <a:t> corner </a:t>
            </a:r>
            <a:r>
              <a:rPr lang="en-US" baseline="0" dirty="0" err="1" smtClean="0"/>
              <a:t>detor’s</a:t>
            </a:r>
            <a:r>
              <a:rPr lang="en-US" baseline="0" dirty="0" smtClean="0"/>
              <a:t> structure tensor (second moment matrix) without the windowing.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759-B732-485E-B4A7-CCF490D5EF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30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slide I will</a:t>
            </a:r>
            <a:r>
              <a:rPr lang="en-US" baseline="0" dirty="0" smtClean="0"/>
              <a:t> just reiterate what we have learned and what is important to take away from this presentation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Relate my experience. I’m building a registration estimator and I’m dealing with these issues at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D6759-B732-485E-B4A7-CCF490D5EF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01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C8834C2-7B47-694D-87BD-9D1EC16573D1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C66B4E7-95B1-D543-9F59-8BE0D454DFA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wmf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14.wmf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20.jpe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wmf"/><Relationship Id="rId1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17.png"/><Relationship Id="rId4" Type="http://schemas.openxmlformats.org/officeDocument/2006/relationships/image" Target="../media/image28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jpg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5" Type="http://schemas.openxmlformats.org/officeDocument/2006/relationships/image" Target="../media/image9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4129"/>
            <a:ext cx="7772400" cy="2436321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Fundamental Performance Limits </a:t>
            </a:r>
            <a:br>
              <a:rPr lang="en-US" sz="3100" dirty="0" smtClean="0"/>
            </a:br>
            <a:r>
              <a:rPr lang="en-US" sz="3100" dirty="0" smtClean="0"/>
              <a:t>in Image Registration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000" dirty="0"/>
              <a:t>By Dirk Robinson and </a:t>
            </a:r>
            <a:r>
              <a:rPr lang="en-US" sz="2000" dirty="0" err="1"/>
              <a:t>Peyman</a:t>
            </a:r>
            <a:r>
              <a:rPr lang="en-US" sz="2000" dirty="0"/>
              <a:t> </a:t>
            </a:r>
            <a:r>
              <a:rPr lang="en-US" sz="2000" dirty="0" err="1"/>
              <a:t>Milanfar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1800" dirty="0"/>
              <a:t>IEEE Transactions on Image Processing </a:t>
            </a:r>
            <a:br>
              <a:rPr lang="en-US" sz="1800" dirty="0"/>
            </a:br>
            <a:r>
              <a:rPr lang="en-US" sz="1800" dirty="0"/>
              <a:t>Vol. 13, No. 9, 9/2004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 smtClean="0"/>
          </a:p>
          <a:p>
            <a:r>
              <a:rPr lang="en-US" sz="3200" dirty="0" smtClean="0"/>
              <a:t>CS679: Pattern Recognition</a:t>
            </a:r>
          </a:p>
          <a:p>
            <a:r>
              <a:rPr lang="en-US" sz="3200" dirty="0" smtClean="0"/>
              <a:t>Josh Gleason and Rod Pickens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033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Registration Errors and CRLB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749534"/>
              </p:ext>
            </p:extLst>
          </p:nvPr>
        </p:nvGraphicFramePr>
        <p:xfrm>
          <a:off x="649288" y="1677988"/>
          <a:ext cx="3770312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4" imgW="2323800" imgH="660240" progId="Equation.3">
                  <p:embed/>
                </p:oleObj>
              </mc:Choice>
              <mc:Fallback>
                <p:oleObj name="Equation" r:id="rId4" imgW="2323800" imgH="6602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1677988"/>
                        <a:ext cx="3770312" cy="10906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1528877" y="2018997"/>
            <a:ext cx="2216507" cy="750698"/>
          </a:xfrm>
          <a:prstGeom prst="ellipse">
            <a:avLst/>
          </a:prstGeom>
          <a:solidFill>
            <a:srgbClr val="DDDDDD">
              <a:alpha val="23137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09191" y="2084832"/>
            <a:ext cx="1214323" cy="265189"/>
          </a:xfrm>
          <a:prstGeom prst="ellipse">
            <a:avLst/>
          </a:prstGeom>
          <a:solidFill>
            <a:srgbClr val="FFFF00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33780" y="3077914"/>
            <a:ext cx="332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</a:t>
            </a:r>
            <a:r>
              <a:rPr lang="en-US" dirty="0" smtClean="0"/>
              <a:t>=Fisher Information Matrix (FIM)</a:t>
            </a:r>
            <a:endParaRPr lang="en-US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2542936" y="1978748"/>
            <a:ext cx="235939" cy="1876350"/>
          </a:xfrm>
          <a:prstGeom prst="lef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408883" y="2156167"/>
            <a:ext cx="1126541" cy="299923"/>
          </a:xfrm>
          <a:custGeom>
            <a:avLst/>
            <a:gdLst>
              <a:gd name="connsiteX0" fmla="*/ 0 w 1126541"/>
              <a:gd name="connsiteY0" fmla="*/ 46762 h 412522"/>
              <a:gd name="connsiteX1" fmla="*/ 607162 w 1126541"/>
              <a:gd name="connsiteY1" fmla="*/ 32132 h 412522"/>
              <a:gd name="connsiteX2" fmla="*/ 1126541 w 1126541"/>
              <a:gd name="connsiteY2" fmla="*/ 412522 h 412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541" h="412522">
                <a:moveTo>
                  <a:pt x="0" y="46762"/>
                </a:moveTo>
                <a:cubicBezTo>
                  <a:pt x="209702" y="8967"/>
                  <a:pt x="419405" y="-28828"/>
                  <a:pt x="607162" y="32132"/>
                </a:cubicBezTo>
                <a:cubicBezTo>
                  <a:pt x="794919" y="93092"/>
                  <a:pt x="960730" y="252807"/>
                  <a:pt x="1126541" y="412522"/>
                </a:cubicBez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5424" y="2317754"/>
            <a:ext cx="4251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 likelihood function as in Maximum Likelihood (ML) Estimation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18356" y="4495190"/>
                <a:ext cx="5850063" cy="532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𝑀𝑆𝐸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{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Φ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Φ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{</m:t>
                            </m:r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  <a:ea typeface="Cambria Math"/>
                                  </a:rPr>
                                  <m:t>Φ</m:t>
                                </m:r>
                              </m:e>
                            </m:acc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}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Φ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  <a:ea typeface="Cambria Math"/>
                                  </a:rPr>
                                  <m:t>Φ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Φ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356" y="4495190"/>
                <a:ext cx="5850063" cy="532775"/>
              </a:xfrm>
              <a:prstGeom prst="rect">
                <a:avLst/>
              </a:prstGeom>
              <a:blipFill rotWithShape="1">
                <a:blip r:embed="rId6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/>
          <p:cNvSpPr/>
          <p:nvPr/>
        </p:nvSpPr>
        <p:spPr>
          <a:xfrm>
            <a:off x="2858423" y="3408883"/>
            <a:ext cx="1435599" cy="1192378"/>
          </a:xfrm>
          <a:custGeom>
            <a:avLst/>
            <a:gdLst>
              <a:gd name="connsiteX0" fmla="*/ 1820 w 1435599"/>
              <a:gd name="connsiteY0" fmla="*/ 0 h 1192378"/>
              <a:gd name="connsiteX1" fmla="*/ 184700 w 1435599"/>
              <a:gd name="connsiteY1" fmla="*/ 453543 h 1192378"/>
              <a:gd name="connsiteX2" fmla="*/ 1164937 w 1435599"/>
              <a:gd name="connsiteY2" fmla="*/ 555955 h 1192378"/>
              <a:gd name="connsiteX3" fmla="*/ 1435599 w 1435599"/>
              <a:gd name="connsiteY3" fmla="*/ 1192378 h 119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599" h="1192378">
                <a:moveTo>
                  <a:pt x="1820" y="0"/>
                </a:moveTo>
                <a:cubicBezTo>
                  <a:pt x="-3667" y="180442"/>
                  <a:pt x="-9153" y="360884"/>
                  <a:pt x="184700" y="453543"/>
                </a:cubicBezTo>
                <a:cubicBezTo>
                  <a:pt x="378553" y="546202"/>
                  <a:pt x="956454" y="432816"/>
                  <a:pt x="1164937" y="555955"/>
                </a:cubicBezTo>
                <a:cubicBezTo>
                  <a:pt x="1373420" y="679094"/>
                  <a:pt x="1404509" y="935736"/>
                  <a:pt x="1435599" y="1192378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6633246" y="4008328"/>
            <a:ext cx="204826" cy="2197846"/>
          </a:xfrm>
          <a:prstGeom prst="lef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73952" y="536093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 rot="16200000">
            <a:off x="4181039" y="4247313"/>
            <a:ext cx="204826" cy="1719875"/>
          </a:xfrm>
          <a:prstGeom prst="leftBrac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63689" y="5360937"/>
            <a:ext cx="123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5998953"/>
            <a:ext cx="4576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MSE = Mean Square Error used as measure of registration </a:t>
            </a:r>
            <a:r>
              <a:rPr lang="en-US" sz="1200" dirty="0"/>
              <a:t>e</a:t>
            </a:r>
            <a:r>
              <a:rPr lang="en-US" sz="1200" dirty="0" smtClean="0"/>
              <a:t>rror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427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Registration, ML Estimation, and Objective Function</a:t>
            </a:r>
            <a:endParaRPr lang="en-US" sz="2400" dirty="0"/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25503764"/>
              </p:ext>
            </p:extLst>
          </p:nvPr>
        </p:nvGraphicFramePr>
        <p:xfrm>
          <a:off x="565150" y="3554413"/>
          <a:ext cx="216693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Equation" r:id="rId4" imgW="1739880" imgH="215640" progId="Equation.3">
                  <p:embed/>
                </p:oleObj>
              </mc:Choice>
              <mc:Fallback>
                <p:oleObj name="Equation" r:id="rId4" imgW="1739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5150" y="3554413"/>
                        <a:ext cx="2166938" cy="268287"/>
                      </a:xfrm>
                      <a:prstGeom prst="rect">
                        <a:avLst/>
                      </a:prstGeom>
                      <a:ln w="28575"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801827"/>
              </p:ext>
            </p:extLst>
          </p:nvPr>
        </p:nvGraphicFramePr>
        <p:xfrm>
          <a:off x="4244975" y="3541713"/>
          <a:ext cx="363537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Equation" r:id="rId6" imgW="2273040" imgH="215640" progId="Equation.3">
                  <p:embed/>
                </p:oleObj>
              </mc:Choice>
              <mc:Fallback>
                <p:oleObj name="Equation" r:id="rId6" imgW="22730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44975" y="3541713"/>
                        <a:ext cx="3635375" cy="269875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392755"/>
              </p:ext>
            </p:extLst>
          </p:nvPr>
        </p:nvGraphicFramePr>
        <p:xfrm>
          <a:off x="270656" y="4472737"/>
          <a:ext cx="7776064" cy="59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" name="Equation" r:id="rId8" imgW="4673520" imgH="431640" progId="Equation.3">
                  <p:embed/>
                </p:oleObj>
              </mc:Choice>
              <mc:Fallback>
                <p:oleObj name="Equation" r:id="rId8" imgW="46735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0656" y="4472737"/>
                        <a:ext cx="7776064" cy="590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70654" y="4103405"/>
            <a:ext cx="24614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Log-likelihood function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52518" y="5428445"/>
            <a:ext cx="1843774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f(</a:t>
            </a:r>
            <a:r>
              <a:rPr lang="en-US" sz="1200" i="1" dirty="0" err="1" smtClean="0"/>
              <a:t>m,n</a:t>
            </a:r>
            <a:r>
              <a:rPr lang="en-US" sz="1200" i="1" dirty="0" smtClean="0"/>
              <a:t>) </a:t>
            </a:r>
            <a:r>
              <a:rPr lang="en-US" sz="1200" dirty="0" smtClean="0"/>
              <a:t>= truth </a:t>
            </a:r>
          </a:p>
          <a:p>
            <a:r>
              <a:rPr lang="en-US" sz="1200" i="1" dirty="0" smtClean="0"/>
              <a:t>        v</a:t>
            </a:r>
            <a:r>
              <a:rPr lang="en-US" sz="1200" i="1" dirty="0" smtClean="0"/>
              <a:t> </a:t>
            </a:r>
            <a:r>
              <a:rPr lang="en-US" sz="1200" dirty="0" smtClean="0"/>
              <a:t>= shift  </a:t>
            </a:r>
          </a:p>
          <a:p>
            <a:r>
              <a:rPr lang="en-US" sz="1200" i="1" dirty="0" smtClean="0"/>
              <a:t>ε(</a:t>
            </a:r>
            <a:r>
              <a:rPr lang="en-US" sz="1200" i="1" dirty="0" err="1" smtClean="0"/>
              <a:t>m,n</a:t>
            </a:r>
            <a:r>
              <a:rPr lang="en-US" sz="1200" i="1" dirty="0" smtClean="0"/>
              <a:t>) </a:t>
            </a:r>
            <a:r>
              <a:rPr lang="en-US" sz="1200" dirty="0" smtClean="0"/>
              <a:t>= Gaussian noise</a:t>
            </a:r>
          </a:p>
          <a:p>
            <a:r>
              <a:rPr lang="en-US" sz="1200" dirty="0" smtClean="0"/>
              <a:t>Image courtesy </a:t>
            </a:r>
            <a:r>
              <a:rPr lang="en-US" sz="1200" dirty="0" err="1" smtClean="0"/>
              <a:t>Matlab</a:t>
            </a:r>
            <a:endParaRPr lang="en-US" sz="1200" dirty="0"/>
          </a:p>
        </p:txBody>
      </p:sp>
      <p:pic>
        <p:nvPicPr>
          <p:cNvPr id="47" name="Content Placeholder 3" descr="misregisteredImages.jpe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5" r="12595"/>
          <a:stretch>
            <a:fillRect/>
          </a:stretch>
        </p:blipFill>
        <p:spPr>
          <a:xfrm>
            <a:off x="2593028" y="1183558"/>
            <a:ext cx="3607399" cy="1983930"/>
          </a:xfrm>
          <a:prstGeom prst="rect">
            <a:avLst/>
          </a:prstGeom>
        </p:spPr>
      </p:pic>
      <p:cxnSp>
        <p:nvCxnSpPr>
          <p:cNvPr id="49" name="Straight Arrow Connector 48"/>
          <p:cNvCxnSpPr/>
          <p:nvPr/>
        </p:nvCxnSpPr>
        <p:spPr>
          <a:xfrm flipV="1">
            <a:off x="2274857" y="2989445"/>
            <a:ext cx="428199" cy="4674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837495" y="2975652"/>
            <a:ext cx="370434" cy="4674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0655" y="3073752"/>
            <a:ext cx="94532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Imagery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593028" y="4894576"/>
            <a:ext cx="175220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834463" y="4894576"/>
            <a:ext cx="26343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0655" y="5112747"/>
            <a:ext cx="208483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Objective Function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948589"/>
              </p:ext>
            </p:extLst>
          </p:nvPr>
        </p:nvGraphicFramePr>
        <p:xfrm>
          <a:off x="2270925" y="5560296"/>
          <a:ext cx="4148607" cy="76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name="Equation" r:id="rId11" imgW="2438280" imgH="533160" progId="Equation.3">
                  <p:embed/>
                </p:oleObj>
              </mc:Choice>
              <mc:Fallback>
                <p:oleObj name="Equation" r:id="rId11" imgW="2438280" imgH="533160" progId="Equation.3">
                  <p:embed/>
                  <p:pic>
                    <p:nvPicPr>
                      <p:cNvPr id="0" name="Content Placeholder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925" y="5560296"/>
                        <a:ext cx="4148607" cy="760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593028" y="1316736"/>
            <a:ext cx="1671734" cy="16589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05350" y="1316736"/>
            <a:ext cx="1530771" cy="1658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869866" y="5895539"/>
            <a:ext cx="24346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657514"/>
              </p:ext>
            </p:extLst>
          </p:nvPr>
        </p:nvGraphicFramePr>
        <p:xfrm>
          <a:off x="3208778" y="5091508"/>
          <a:ext cx="520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Equation" r:id="rId13" imgW="520560" imgH="215640" progId="Equation.3">
                  <p:embed/>
                </p:oleObj>
              </mc:Choice>
              <mc:Fallback>
                <p:oleObj name="Equation" r:id="rId13" imgW="5205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08778" y="5091508"/>
                        <a:ext cx="520700" cy="215900"/>
                      </a:xfrm>
                      <a:prstGeom prst="rect">
                        <a:avLst/>
                      </a:prstGeom>
                      <a:ln>
                        <a:solidFill>
                          <a:srgbClr val="00B05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461750"/>
              </p:ext>
            </p:extLst>
          </p:nvPr>
        </p:nvGraphicFramePr>
        <p:xfrm>
          <a:off x="5894457" y="5057777"/>
          <a:ext cx="533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Equation" r:id="rId15" imgW="533160" imgH="215640" progId="Equation.3">
                  <p:embed/>
                </p:oleObj>
              </mc:Choice>
              <mc:Fallback>
                <p:oleObj name="Equation" r:id="rId15" imgW="5331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94457" y="5057777"/>
                        <a:ext cx="533400" cy="2159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eft Brace 17"/>
          <p:cNvSpPr/>
          <p:nvPr/>
        </p:nvSpPr>
        <p:spPr>
          <a:xfrm rot="16200000">
            <a:off x="3415699" y="4133294"/>
            <a:ext cx="106859" cy="1752201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 rot="16200000">
            <a:off x="6099727" y="3688685"/>
            <a:ext cx="106859" cy="26313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1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</a:t>
            </a:r>
            <a:r>
              <a:rPr lang="en-US" i="1" dirty="0" smtClean="0"/>
              <a:t> J(</a:t>
            </a:r>
            <a:r>
              <a:rPr lang="el-GR" i="1" dirty="0" smtClean="0"/>
              <a:t>Φ</a:t>
            </a:r>
            <a:r>
              <a:rPr lang="en-US" i="1" dirty="0" smtClean="0"/>
              <a:t>)</a:t>
            </a:r>
            <a:r>
              <a:rPr lang="en-US" dirty="0" smtClean="0"/>
              <a:t> = FIM (Fisher Information)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59229" y="1787137"/>
                <a:ext cx="4213974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l-G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</m:d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29" y="1787137"/>
                <a:ext cx="4213974" cy="9727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5334" y="3351528"/>
                <a:ext cx="3475054" cy="787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34" y="3351528"/>
                <a:ext cx="3475054" cy="7877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48540" y="1417638"/>
            <a:ext cx="342914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Second partials of log likelihood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34010" y="2889504"/>
            <a:ext cx="7805318" cy="731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8540" y="2999232"/>
            <a:ext cx="36343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Expected value of second partials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64274" y="3378409"/>
                <a:ext cx="3540328" cy="787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74" y="3378409"/>
                <a:ext cx="3540328" cy="7877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37995" y="4298151"/>
                <a:ext cx="4035207" cy="733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995" y="4298151"/>
                <a:ext cx="4035207" cy="7330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563604" y="5185257"/>
            <a:ext cx="7805318" cy="731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27591" y="5712566"/>
                <a:ext cx="3031023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91" y="5712566"/>
                <a:ext cx="3031023" cy="55765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886219" y="5712565"/>
                <a:ext cx="3129446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219" y="5712565"/>
                <a:ext cx="3129446" cy="55765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48539" y="5254234"/>
                <a:ext cx="3028135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Equating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to 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to y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39" y="5254234"/>
                <a:ext cx="302813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61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029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541325" y="2829433"/>
            <a:ext cx="7798003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Fisher Information Matrix</a:t>
            </a:r>
            <a:r>
              <a:rPr lang="en-US" i="1" dirty="0" smtClean="0"/>
              <a:t> (</a:t>
            </a:r>
            <a:r>
              <a:rPr lang="en-US" dirty="0" smtClean="0"/>
              <a:t>FIM)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27591" y="1860734"/>
                <a:ext cx="3031023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591" y="1860734"/>
                <a:ext cx="3031023" cy="55765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886219" y="1860733"/>
                <a:ext cx="3129446" cy="557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</m:acc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219" y="1860733"/>
                <a:ext cx="3129446" cy="55765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48539" y="1402402"/>
            <a:ext cx="79928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Given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48540" y="2652082"/>
            <a:ext cx="14029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FIM is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71174" y="3118902"/>
                <a:ext cx="2171941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174" y="3118902"/>
                <a:ext cx="2171941" cy="61279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53903" y="4514697"/>
                <a:ext cx="2983061" cy="785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903" y="4514697"/>
                <a:ext cx="2983061" cy="78572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695558" y="4496409"/>
                <a:ext cx="2988382" cy="785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558" y="4496409"/>
                <a:ext cx="2988382" cy="78572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044701" y="5533948"/>
                <a:ext cx="4937057" cy="7857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701" y="5533948"/>
                <a:ext cx="4937057" cy="785728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V="1">
            <a:off x="592531" y="4171527"/>
            <a:ext cx="7818730" cy="276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4079" y="3989630"/>
            <a:ext cx="9132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227385" y="3240634"/>
                <a:ext cx="47657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𝑟𝑒𝑐𝑎𝑙𝑙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</a:rPr>
                        <m:t>𝑀𝑆𝐸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≥</m:t>
                      </m:r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𝐶𝑅𝐿𝐵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(</m:t>
                      </m:r>
                      <m:r>
                        <a:rPr lang="en-US" i="1">
                          <a:latin typeface="Cambria Math"/>
                        </a:rPr>
                        <m:t>𝑢𝑛𝑏𝑖𝑎𝑠𝑒𝑑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385" y="3240634"/>
                <a:ext cx="4765792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07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Registration Error Analysis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490" y="1296618"/>
            <a:ext cx="6598310" cy="496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79085" y="4264762"/>
                <a:ext cx="234192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CRLB: MSE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𝐽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085" y="4264762"/>
                <a:ext cx="234192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344" t="-8333" r="-130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06875" y="4455524"/>
            <a:ext cx="2266967" cy="1384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ASD: average square distance</a:t>
            </a:r>
          </a:p>
          <a:p>
            <a:r>
              <a:rPr lang="en-US" sz="1200" dirty="0" smtClean="0"/>
              <a:t>DC: maximum </a:t>
            </a:r>
            <a:r>
              <a:rPr lang="en-US" sz="1200" dirty="0"/>
              <a:t>d</a:t>
            </a:r>
            <a:r>
              <a:rPr lang="en-US" sz="1200" dirty="0" smtClean="0"/>
              <a:t>irect correlator</a:t>
            </a:r>
          </a:p>
          <a:p>
            <a:r>
              <a:rPr lang="en-US" sz="1200" dirty="0" err="1" smtClean="0"/>
              <a:t>Pyr</a:t>
            </a:r>
            <a:r>
              <a:rPr lang="en-US" sz="1200" dirty="0" smtClean="0"/>
              <a:t>: </a:t>
            </a:r>
            <a:r>
              <a:rPr lang="en-US" sz="1200" dirty="0" err="1"/>
              <a:t>m</a:t>
            </a:r>
            <a:r>
              <a:rPr lang="en-US" sz="1200" dirty="0" err="1" smtClean="0"/>
              <a:t>ultiscale</a:t>
            </a:r>
            <a:r>
              <a:rPr lang="en-US" sz="1200" dirty="0" smtClean="0"/>
              <a:t> </a:t>
            </a:r>
            <a:r>
              <a:rPr lang="en-US" sz="1200" dirty="0"/>
              <a:t>g</a:t>
            </a:r>
            <a:r>
              <a:rPr lang="en-US" sz="1200" dirty="0" smtClean="0"/>
              <a:t>radient-based</a:t>
            </a:r>
          </a:p>
          <a:p>
            <a:r>
              <a:rPr lang="en-US" sz="1200" dirty="0" smtClean="0"/>
              <a:t>GB: gradient-based method</a:t>
            </a:r>
          </a:p>
          <a:p>
            <a:r>
              <a:rPr lang="en-US" sz="1200" dirty="0" err="1" smtClean="0"/>
              <a:t>Proj</a:t>
            </a:r>
            <a:r>
              <a:rPr lang="en-US" sz="1200" dirty="0" smtClean="0"/>
              <a:t>-GB: project GB</a:t>
            </a:r>
          </a:p>
          <a:p>
            <a:r>
              <a:rPr lang="en-US" sz="1200" dirty="0" err="1" smtClean="0"/>
              <a:t>Pyr-Proj</a:t>
            </a:r>
            <a:r>
              <a:rPr lang="en-US" sz="1200" dirty="0" smtClean="0"/>
              <a:t>: Project </a:t>
            </a:r>
            <a:r>
              <a:rPr lang="en-US" sz="1200" dirty="0" err="1" smtClean="0"/>
              <a:t>Pyr</a:t>
            </a:r>
            <a:endParaRPr lang="en-US" sz="1200" dirty="0" smtClean="0"/>
          </a:p>
          <a:p>
            <a:r>
              <a:rPr lang="en-US" sz="1200" dirty="0" smtClean="0"/>
              <a:t>Phase: relative phase </a:t>
            </a:r>
            <a:endParaRPr lang="en-US" sz="12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861636" y="1587397"/>
            <a:ext cx="724205" cy="724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83715" y="1244873"/>
            <a:ext cx="1717137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Flat: Estimator bias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473842" y="1235730"/>
            <a:ext cx="2454518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Sloping: Estimator variance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642970" y="1587398"/>
            <a:ext cx="559003" cy="9144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126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 smtClean="0"/>
              <a:t>Variance </a:t>
            </a:r>
            <a:r>
              <a:rPr lang="en-US" dirty="0" smtClean="0"/>
              <a:t>&amp; Bias of </a:t>
            </a:r>
            <a:r>
              <a:rPr lang="en-US" dirty="0" smtClean="0"/>
              <a:t>an estimator</a:t>
            </a:r>
          </a:p>
          <a:p>
            <a:pPr defTabSz="914400"/>
            <a:r>
              <a:rPr lang="en-US" dirty="0" smtClean="0"/>
              <a:t>Fisher Information</a:t>
            </a:r>
          </a:p>
          <a:p>
            <a:pPr defTabSz="914400"/>
            <a:r>
              <a:rPr lang="en-US" dirty="0" smtClean="0"/>
              <a:t>Cramer-Rao lower bound (CRLB)</a:t>
            </a:r>
          </a:p>
          <a:p>
            <a:pPr lvl="1" defTabSz="914400"/>
            <a:r>
              <a:rPr lang="en-US" dirty="0" smtClean="0"/>
              <a:t>Quantitative measure of estimator performance</a:t>
            </a:r>
          </a:p>
          <a:p>
            <a:pPr defTabSz="914400"/>
            <a:r>
              <a:rPr lang="en-US" dirty="0" smtClean="0"/>
              <a:t>Application of CRLB to image registration</a:t>
            </a:r>
          </a:p>
          <a:p>
            <a:pPr defTabSz="9144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0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 Application of Performance Limits</a:t>
            </a:r>
          </a:p>
          <a:p>
            <a:r>
              <a:rPr lang="en-US" dirty="0" smtClean="0"/>
              <a:t>Image registration and errors</a:t>
            </a:r>
          </a:p>
          <a:p>
            <a:r>
              <a:rPr lang="en-US" dirty="0" smtClean="0"/>
              <a:t>Parameter estimation and errors</a:t>
            </a:r>
          </a:p>
          <a:p>
            <a:r>
              <a:rPr lang="en-US" dirty="0" smtClean="0"/>
              <a:t>Performance limits (bounds) of estimators</a:t>
            </a:r>
          </a:p>
          <a:p>
            <a:r>
              <a:rPr lang="en-US" dirty="0" smtClean="0"/>
              <a:t>Cramer-Rao lower bound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Robotic Helicopter to</a:t>
            </a:r>
            <a:br>
              <a:rPr lang="en-US" sz="2800" dirty="0" smtClean="0"/>
            </a:br>
            <a:r>
              <a:rPr lang="en-US" sz="2800" dirty="0" smtClean="0"/>
              <a:t>Inspect Fukushima Reactors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278331"/>
            <a:ext cx="4290365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Purpose </a:t>
            </a:r>
          </a:p>
          <a:p>
            <a:pPr lvl="1"/>
            <a:r>
              <a:rPr lang="en-US" sz="2000" dirty="0" smtClean="0"/>
              <a:t>Fly through damaged buildings</a:t>
            </a:r>
          </a:p>
          <a:p>
            <a:r>
              <a:rPr lang="en-US" sz="2400" dirty="0" smtClean="0"/>
              <a:t>Navigation Approach: SLAM</a:t>
            </a:r>
          </a:p>
          <a:p>
            <a:pPr lvl="1"/>
            <a:r>
              <a:rPr lang="en-US" sz="2000" dirty="0" smtClean="0"/>
              <a:t>Install stereo </a:t>
            </a:r>
            <a:r>
              <a:rPr lang="en-US" sz="2000" dirty="0"/>
              <a:t>sensors on </a:t>
            </a:r>
            <a:r>
              <a:rPr lang="en-US" sz="2000" dirty="0" smtClean="0"/>
              <a:t>craft</a:t>
            </a:r>
            <a:endParaRPr lang="en-US" sz="2000" dirty="0"/>
          </a:p>
          <a:p>
            <a:pPr lvl="1"/>
            <a:r>
              <a:rPr lang="en-US" sz="2000" dirty="0" smtClean="0"/>
              <a:t>Stereo vision </a:t>
            </a:r>
            <a:r>
              <a:rPr lang="en-US" sz="2000" dirty="0" smtClean="0">
                <a:sym typeface="Wingdings" panose="05000000000000000000" pitchFamily="2" charset="2"/>
              </a:rPr>
              <a:t> 3D model</a:t>
            </a:r>
          </a:p>
          <a:p>
            <a:pPr lvl="1"/>
            <a:r>
              <a:rPr lang="en-US" sz="2000" dirty="0" smtClean="0"/>
              <a:t>Fly through 3D model</a:t>
            </a:r>
            <a:endParaRPr lang="en-US" sz="2400" dirty="0" smtClean="0"/>
          </a:p>
          <a:p>
            <a:r>
              <a:rPr lang="en-US" sz="2400" dirty="0" smtClean="0"/>
              <a:t>Critical Algorithm</a:t>
            </a:r>
          </a:p>
          <a:p>
            <a:pPr lvl="1"/>
            <a:r>
              <a:rPr lang="en-US" sz="2000" b="1" i="1" u="sng" dirty="0" smtClean="0"/>
              <a:t>Image registration</a:t>
            </a:r>
          </a:p>
          <a:p>
            <a:r>
              <a:rPr lang="en-US" sz="2400" dirty="0" smtClean="0"/>
              <a:t>Issue: </a:t>
            </a:r>
            <a:r>
              <a:rPr lang="en-US" sz="2000" dirty="0" smtClean="0"/>
              <a:t>Probability of collision</a:t>
            </a:r>
          </a:p>
          <a:p>
            <a:pPr lvl="1"/>
            <a:r>
              <a:rPr lang="en-US" sz="2000" dirty="0" smtClean="0"/>
              <a:t>How much bias in position?</a:t>
            </a:r>
          </a:p>
          <a:p>
            <a:pPr lvl="1"/>
            <a:r>
              <a:rPr lang="en-US" sz="2000" dirty="0" smtClean="0"/>
              <a:t>How much variance in position?</a:t>
            </a:r>
          </a:p>
          <a:p>
            <a:r>
              <a:rPr lang="en-US" sz="2400" dirty="0" smtClean="0"/>
              <a:t>Analyze Accuracy of SLAM</a:t>
            </a:r>
          </a:p>
          <a:p>
            <a:pPr lvl="1"/>
            <a:r>
              <a:rPr lang="en-US" sz="2000" dirty="0" smtClean="0"/>
              <a:t>Errors in image registration</a:t>
            </a:r>
          </a:p>
          <a:p>
            <a:r>
              <a:rPr lang="en-US" sz="2400" dirty="0" smtClean="0"/>
              <a:t>Decision: Will or will not helicopter</a:t>
            </a:r>
            <a:endParaRPr lang="en-US" sz="2000" dirty="0" smtClean="0"/>
          </a:p>
          <a:p>
            <a:pPr lvl="1"/>
            <a:r>
              <a:rPr lang="en-US" sz="2100" b="1" i="1" u="sng" dirty="0" smtClean="0"/>
              <a:t>successfully perform inspection?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869" y="2596912"/>
            <a:ext cx="2175429" cy="21891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11472" y="4532366"/>
            <a:ext cx="1446230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700" b="1" dirty="0" smtClean="0">
                <a:solidFill>
                  <a:schemeClr val="bg1"/>
                </a:solidFill>
              </a:rPr>
              <a:t>Wiki Commons: Digital Globe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75458" y="2300242"/>
            <a:ext cx="1861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Fukushima Facility Building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85729" y="2799035"/>
            <a:ext cx="1060706" cy="133989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20568" y="6039230"/>
            <a:ext cx="35186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Helicopter: http</a:t>
            </a:r>
            <a:r>
              <a:rPr lang="en-US" sz="1000" dirty="0"/>
              <a:t>://</a:t>
            </a:r>
            <a:r>
              <a:rPr lang="en-US" sz="1000" i="1" dirty="0" smtClean="0"/>
              <a:t>flickrhivemind.net/Tags/apache,lego</a:t>
            </a:r>
            <a:endParaRPr lang="en-US" sz="1000" i="1" dirty="0"/>
          </a:p>
        </p:txBody>
      </p:sp>
      <p:sp>
        <p:nvSpPr>
          <p:cNvPr id="10" name="Rectangle 9"/>
          <p:cNvSpPr/>
          <p:nvPr/>
        </p:nvSpPr>
        <p:spPr>
          <a:xfrm>
            <a:off x="467568" y="6039230"/>
            <a:ext cx="35186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SLAM: Simultaneous Localization and Mapping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4866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Registration </a:t>
            </a:r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970375" cy="4525963"/>
          </a:xfrm>
        </p:spPr>
        <p:txBody>
          <a:bodyPr/>
          <a:lstStyle/>
          <a:p>
            <a:r>
              <a:rPr lang="en-US" sz="2000" dirty="0" smtClean="0"/>
              <a:t>Errors</a:t>
            </a:r>
          </a:p>
          <a:p>
            <a:pPr lvl="1"/>
            <a:r>
              <a:rPr lang="en-US" sz="1600" dirty="0" smtClean="0"/>
              <a:t>Assume only translational errors</a:t>
            </a:r>
          </a:p>
          <a:p>
            <a:pPr lvl="2"/>
            <a:r>
              <a:rPr lang="en-US" sz="1400" dirty="0" err="1" smtClean="0"/>
              <a:t>Δx</a:t>
            </a:r>
            <a:r>
              <a:rPr lang="en-US" sz="1400" dirty="0"/>
              <a:t> </a:t>
            </a:r>
            <a:r>
              <a:rPr lang="en-US" sz="1400" dirty="0" smtClean="0"/>
              <a:t>and </a:t>
            </a:r>
            <a:r>
              <a:rPr lang="en-US" sz="1400" dirty="0" err="1" smtClean="0"/>
              <a:t>Δy</a:t>
            </a:r>
            <a:endParaRPr lang="en-US" sz="1400" dirty="0" smtClean="0"/>
          </a:p>
          <a:p>
            <a:pPr lvl="1"/>
            <a:r>
              <a:rPr lang="en-US" sz="1600" dirty="0"/>
              <a:t>Higher order errors</a:t>
            </a:r>
          </a:p>
          <a:p>
            <a:pPr lvl="2"/>
            <a:r>
              <a:rPr lang="en-US" sz="1400" dirty="0"/>
              <a:t>Not modeled</a:t>
            </a:r>
          </a:p>
          <a:p>
            <a:r>
              <a:rPr lang="en-US" sz="2000" dirty="0" smtClean="0"/>
              <a:t>Asymptotic performance</a:t>
            </a:r>
          </a:p>
          <a:p>
            <a:pPr lvl="1"/>
            <a:r>
              <a:rPr lang="en-US" sz="1800" dirty="0" smtClean="0"/>
              <a:t>Bias</a:t>
            </a:r>
          </a:p>
          <a:p>
            <a:pPr lvl="2"/>
            <a:r>
              <a:rPr lang="en-US" sz="1400" dirty="0" smtClean="0"/>
              <a:t>E(</a:t>
            </a:r>
            <a:r>
              <a:rPr lang="en-US" sz="1400" dirty="0" err="1" smtClean="0"/>
              <a:t>Δx</a:t>
            </a:r>
            <a:r>
              <a:rPr lang="en-US" sz="1400" dirty="0" smtClean="0"/>
              <a:t>) ≠ 0 and E(</a:t>
            </a:r>
            <a:r>
              <a:rPr lang="en-US" sz="1400" dirty="0" err="1" smtClean="0"/>
              <a:t>Δy</a:t>
            </a:r>
            <a:r>
              <a:rPr lang="en-US" sz="1400" dirty="0" smtClean="0"/>
              <a:t>) ≠ 0</a:t>
            </a:r>
          </a:p>
          <a:p>
            <a:pPr lvl="1"/>
            <a:r>
              <a:rPr lang="en-US" sz="1800" dirty="0" smtClean="0"/>
              <a:t>Variance</a:t>
            </a:r>
          </a:p>
          <a:p>
            <a:pPr lvl="2"/>
            <a:r>
              <a:rPr lang="en-US" sz="1400" dirty="0" smtClean="0"/>
              <a:t>σ</a:t>
            </a:r>
            <a:r>
              <a:rPr lang="en-US" sz="1400" baseline="30000" dirty="0" smtClean="0"/>
              <a:t>2 </a:t>
            </a:r>
            <a:r>
              <a:rPr lang="en-US" sz="1400" dirty="0" smtClean="0"/>
              <a:t>= E{(</a:t>
            </a:r>
            <a:r>
              <a:rPr lang="en-US" sz="1400" dirty="0" err="1" smtClean="0"/>
              <a:t>Δx+Δy</a:t>
            </a:r>
            <a:r>
              <a:rPr lang="en-US" sz="1400" dirty="0" smtClean="0"/>
              <a:t>)</a:t>
            </a:r>
            <a:r>
              <a:rPr lang="en-US" sz="1400" baseline="30000" dirty="0" smtClean="0"/>
              <a:t>2</a:t>
            </a:r>
            <a:r>
              <a:rPr lang="en-US" sz="1400" dirty="0" smtClean="0"/>
              <a:t>} – E(</a:t>
            </a:r>
            <a:r>
              <a:rPr lang="en-US" sz="1400" dirty="0" err="1" smtClean="0"/>
              <a:t>Δx</a:t>
            </a:r>
            <a:r>
              <a:rPr lang="en-US" sz="1400" dirty="0" smtClean="0"/>
              <a:t>)E(</a:t>
            </a:r>
            <a:r>
              <a:rPr lang="en-US" sz="1400" dirty="0" err="1" smtClean="0"/>
              <a:t>Δy</a:t>
            </a:r>
            <a:r>
              <a:rPr lang="en-US" sz="1400" dirty="0" smtClean="0"/>
              <a:t>) &gt; 0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Registration_Misalignm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88" y="1521872"/>
            <a:ext cx="3446129" cy="447285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691065" y="4435501"/>
            <a:ext cx="687950" cy="5820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62496" y="4098006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/>
              <a:t>Errors: </a:t>
            </a:r>
            <a:r>
              <a:rPr lang="en-US" dirty="0" err="1" smtClean="0"/>
              <a:t>Δx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Δy</a:t>
            </a:r>
            <a:r>
              <a:rPr lang="en-US" dirty="0" smtClean="0"/>
              <a:t> &gt; 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45152" y="4435501"/>
            <a:ext cx="1389888" cy="169066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57338" y="5998698"/>
            <a:ext cx="1763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WikiCommons</a:t>
            </a:r>
            <a:r>
              <a:rPr lang="en-US" sz="1000" dirty="0" smtClean="0"/>
              <a:t>: </a:t>
            </a:r>
            <a:r>
              <a:rPr lang="en-US" sz="1000" dirty="0" err="1" smtClean="0"/>
              <a:t>Jazzjohn</a:t>
            </a:r>
            <a:r>
              <a:rPr lang="en-US" sz="1000" dirty="0" smtClean="0"/>
              <a:t>, 2012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186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Estimation: Accuracy and Precision</a:t>
            </a:r>
            <a:endParaRPr lang="en-US" dirty="0"/>
          </a:p>
        </p:txBody>
      </p:sp>
      <p:pic>
        <p:nvPicPr>
          <p:cNvPr id="8" name="Picture 7" descr="accuracy_vs_precision_55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9" y="2001950"/>
            <a:ext cx="3600829" cy="34130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84532" y="6059075"/>
            <a:ext cx="212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PDF: </a:t>
            </a:r>
            <a:r>
              <a:rPr lang="en-US" sz="800" dirty="0" err="1" smtClean="0"/>
              <a:t>WikiCommons</a:t>
            </a:r>
            <a:r>
              <a:rPr lang="en-US" sz="800" dirty="0" smtClean="0"/>
              <a:t>: </a:t>
            </a:r>
            <a:r>
              <a:rPr lang="en-US" sz="800" dirty="0" err="1" smtClean="0"/>
              <a:t>Pekaje</a:t>
            </a:r>
            <a:endParaRPr lang="en-US" sz="800" dirty="0" smtClean="0"/>
          </a:p>
          <a:p>
            <a:r>
              <a:rPr lang="en-US" sz="800" dirty="0" smtClean="0"/>
              <a:t>Targets: www.caroline.com/teacher-resources</a:t>
            </a:r>
          </a:p>
          <a:p>
            <a:endParaRPr lang="en-US" sz="800" dirty="0"/>
          </a:p>
        </p:txBody>
      </p:sp>
      <p:pic>
        <p:nvPicPr>
          <p:cNvPr id="10" name="Picture 9" descr="520px-Accuracy_and_precision.svg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3" t="10919"/>
          <a:stretch/>
        </p:blipFill>
        <p:spPr>
          <a:xfrm>
            <a:off x="5116469" y="2705099"/>
            <a:ext cx="3638824" cy="22108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99501" y="1570347"/>
            <a:ext cx="1590174" cy="369332"/>
          </a:xfrm>
          <a:prstGeom prst="rect">
            <a:avLst/>
          </a:prstGeom>
          <a:solidFill>
            <a:srgbClr val="BFBFB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Target Practice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55748" y="1632618"/>
            <a:ext cx="213411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1D Error Distribution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0120" y="3668769"/>
            <a:ext cx="1289134" cy="12346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199501" y="4524230"/>
            <a:ext cx="4164618" cy="1117531"/>
          </a:xfrm>
          <a:custGeom>
            <a:avLst/>
            <a:gdLst>
              <a:gd name="connsiteX0" fmla="*/ 513192 w 4164618"/>
              <a:gd name="connsiteY0" fmla="*/ 370404 h 1117531"/>
              <a:gd name="connsiteX1" fmla="*/ 310335 w 4164618"/>
              <a:gd name="connsiteY1" fmla="*/ 1111214 h 1117531"/>
              <a:gd name="connsiteX2" fmla="*/ 4164618 w 4164618"/>
              <a:gd name="connsiteY2" fmla="*/ 0 h 111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64618" h="1117531">
                <a:moveTo>
                  <a:pt x="513192" y="370404"/>
                </a:moveTo>
                <a:cubicBezTo>
                  <a:pt x="107478" y="771676"/>
                  <a:pt x="-298236" y="1172948"/>
                  <a:pt x="310335" y="1111214"/>
                </a:cubicBezTo>
                <a:cubicBezTo>
                  <a:pt x="918906" y="1049480"/>
                  <a:pt x="4164618" y="0"/>
                  <a:pt x="4164618" y="0"/>
                </a:cubicBezTo>
              </a:path>
            </a:pathLst>
          </a:custGeom>
          <a:ln w="3175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527649" y="3148440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(Bias)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991596" y="4835374"/>
            <a:ext cx="930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(Variance)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191754" y="2779108"/>
            <a:ext cx="100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Likelihood</a:t>
            </a:r>
          </a:p>
          <a:p>
            <a:pPr algn="r"/>
            <a:r>
              <a:rPr lang="en-US" sz="1400" dirty="0" smtClean="0"/>
              <a:t>Function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114826" y="4504086"/>
            <a:ext cx="101983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Parameter</a:t>
            </a:r>
          </a:p>
          <a:p>
            <a:r>
              <a:rPr lang="en-US" sz="1400" dirty="0" smtClean="0"/>
              <a:t>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42740" y="4401570"/>
            <a:ext cx="656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Truth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How accurate? </a:t>
            </a:r>
            <a:r>
              <a:rPr lang="en-US" sz="2800" b="1" i="1" dirty="0" smtClean="0"/>
              <a:t>Bias</a:t>
            </a:r>
          </a:p>
          <a:p>
            <a:pPr lvl="1"/>
            <a:r>
              <a:rPr lang="en-US" sz="2400" dirty="0" smtClean="0"/>
              <a:t>Error about true position</a:t>
            </a:r>
          </a:p>
          <a:p>
            <a:r>
              <a:rPr lang="en-US" sz="2800" dirty="0" smtClean="0"/>
              <a:t>How precise?  </a:t>
            </a:r>
            <a:r>
              <a:rPr lang="en-US" sz="2800" b="1" i="1" dirty="0" smtClean="0"/>
              <a:t>Variance</a:t>
            </a:r>
          </a:p>
          <a:p>
            <a:pPr lvl="1"/>
            <a:r>
              <a:rPr lang="en-US" sz="2400" dirty="0" smtClean="0"/>
              <a:t>Error about mean of estimator</a:t>
            </a:r>
          </a:p>
          <a:p>
            <a:r>
              <a:rPr lang="en-US" sz="2800" dirty="0" smtClean="0"/>
              <a:t>What is best? </a:t>
            </a:r>
            <a:r>
              <a:rPr lang="en-US" sz="2800" b="1" i="1" dirty="0" smtClean="0"/>
              <a:t>Optimal</a:t>
            </a:r>
          </a:p>
          <a:p>
            <a:pPr lvl="1"/>
            <a:r>
              <a:rPr lang="en-US" sz="2400" dirty="0" smtClean="0"/>
              <a:t>What are performance limits?</a:t>
            </a:r>
          </a:p>
        </p:txBody>
      </p:sp>
      <p:pic>
        <p:nvPicPr>
          <p:cNvPr id="4" name="Picture 3" descr="accuracy_vs_precision_55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87" y="1600200"/>
            <a:ext cx="3312392" cy="313962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152914" y="3898069"/>
            <a:ext cx="608571" cy="124350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72831" y="5186203"/>
            <a:ext cx="256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 this best performance?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86868" y="5979446"/>
            <a:ext cx="2127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Targets: www.caroline.com/teacher-resources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605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Errors Impact Navigation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833562" y="4667250"/>
                <a:ext cx="5938838" cy="1214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𝑡𝑟𝑢𝑒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𝑏𝑖𝑎𝑠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𝑛𝑜𝑖𝑠𝑒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562" y="4667250"/>
                <a:ext cx="5938838" cy="121437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616262" y="1700212"/>
            <a:ext cx="7840037" cy="1514475"/>
            <a:chOff x="457200" y="1724025"/>
            <a:chExt cx="7840037" cy="1514475"/>
          </a:xfrm>
        </p:grpSpPr>
        <p:sp>
          <p:nvSpPr>
            <p:cNvPr id="3" name="Rectangle 2"/>
            <p:cNvSpPr/>
            <p:nvPr/>
          </p:nvSpPr>
          <p:spPr>
            <a:xfrm>
              <a:off x="2667000" y="2095500"/>
              <a:ext cx="1295400" cy="7810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Stereo Vision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943600" y="2095500"/>
              <a:ext cx="1295400" cy="7810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Navigation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314825" y="2095500"/>
              <a:ext cx="1295400" cy="7810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3D Model</a:t>
              </a:r>
              <a:endParaRPr lang="en-US" dirty="0"/>
            </a:p>
          </p:txBody>
        </p:sp>
        <p:sp>
          <p:nvSpPr>
            <p:cNvPr id="6" name="Parallelogram 5"/>
            <p:cNvSpPr/>
            <p:nvPr/>
          </p:nvSpPr>
          <p:spPr>
            <a:xfrm>
              <a:off x="457200" y="1724025"/>
              <a:ext cx="1514475" cy="628650"/>
            </a:xfrm>
            <a:prstGeom prst="parallelogram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Image 1</a:t>
              </a:r>
              <a:endParaRPr lang="en-US" dirty="0"/>
            </a:p>
          </p:txBody>
        </p:sp>
        <p:sp>
          <p:nvSpPr>
            <p:cNvPr id="7" name="Parallelogram 6"/>
            <p:cNvSpPr/>
            <p:nvPr/>
          </p:nvSpPr>
          <p:spPr>
            <a:xfrm>
              <a:off x="457200" y="2609850"/>
              <a:ext cx="1514475" cy="628650"/>
            </a:xfrm>
            <a:prstGeom prst="parallelogram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Image 2</a:t>
              </a:r>
              <a:endParaRPr lang="en-US" dirty="0"/>
            </a:p>
          </p:txBody>
        </p:sp>
        <p:cxnSp>
          <p:nvCxnSpPr>
            <p:cNvPr id="9" name="Elbow Connector 8"/>
            <p:cNvCxnSpPr>
              <a:stCxn id="6" idx="2"/>
            </p:cNvCxnSpPr>
            <p:nvPr/>
          </p:nvCxnSpPr>
          <p:spPr>
            <a:xfrm>
              <a:off x="1893094" y="2038350"/>
              <a:ext cx="773906" cy="314325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7" idx="2"/>
            </p:cNvCxnSpPr>
            <p:nvPr/>
          </p:nvCxnSpPr>
          <p:spPr>
            <a:xfrm flipV="1">
              <a:off x="1893094" y="2609850"/>
              <a:ext cx="773906" cy="314325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3" idx="3"/>
              <a:endCxn id="5" idx="1"/>
            </p:cNvCxnSpPr>
            <p:nvPr/>
          </p:nvCxnSpPr>
          <p:spPr>
            <a:xfrm>
              <a:off x="3962400" y="2486025"/>
              <a:ext cx="352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3"/>
              <a:endCxn id="4" idx="1"/>
            </p:cNvCxnSpPr>
            <p:nvPr/>
          </p:nvCxnSpPr>
          <p:spPr>
            <a:xfrm>
              <a:off x="5610225" y="2486025"/>
              <a:ext cx="3333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4" idx="3"/>
            </p:cNvCxnSpPr>
            <p:nvPr/>
          </p:nvCxnSpPr>
          <p:spPr>
            <a:xfrm>
              <a:off x="7239000" y="2486025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/>
                <p:cNvSpPr/>
                <p:nvPr/>
              </p:nvSpPr>
              <p:spPr>
                <a:xfrm>
                  <a:off x="7620000" y="2047875"/>
                  <a:ext cx="677237" cy="8451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2047875"/>
                  <a:ext cx="677237" cy="84510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Freeform 24"/>
          <p:cNvSpPr/>
          <p:nvPr/>
        </p:nvSpPr>
        <p:spPr>
          <a:xfrm>
            <a:off x="2914650" y="3048000"/>
            <a:ext cx="5076825" cy="1619250"/>
          </a:xfrm>
          <a:custGeom>
            <a:avLst/>
            <a:gdLst>
              <a:gd name="connsiteX0" fmla="*/ 3181350 w 3181350"/>
              <a:gd name="connsiteY0" fmla="*/ 0 h 1409700"/>
              <a:gd name="connsiteX1" fmla="*/ 2609850 w 3181350"/>
              <a:gd name="connsiteY1" fmla="*/ 676275 h 1409700"/>
              <a:gd name="connsiteX2" fmla="*/ 571500 w 3181350"/>
              <a:gd name="connsiteY2" fmla="*/ 981075 h 1409700"/>
              <a:gd name="connsiteX3" fmla="*/ 0 w 3181350"/>
              <a:gd name="connsiteY3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81350" h="1409700">
                <a:moveTo>
                  <a:pt x="3181350" y="0"/>
                </a:moveTo>
                <a:cubicBezTo>
                  <a:pt x="3113087" y="256381"/>
                  <a:pt x="3044825" y="512763"/>
                  <a:pt x="2609850" y="676275"/>
                </a:cubicBezTo>
                <a:cubicBezTo>
                  <a:pt x="2174875" y="839787"/>
                  <a:pt x="1006475" y="858838"/>
                  <a:pt x="571500" y="981075"/>
                </a:cubicBezTo>
                <a:cubicBezTo>
                  <a:pt x="136525" y="1103312"/>
                  <a:pt x="68262" y="1256506"/>
                  <a:pt x="0" y="14097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59" y="4629150"/>
            <a:ext cx="1060706" cy="1339895"/>
          </a:xfrm>
          <a:prstGeom prst="rect">
            <a:avLst/>
          </a:prstGeom>
        </p:spPr>
      </p:pic>
      <p:sp>
        <p:nvSpPr>
          <p:cNvPr id="28" name="Freeform 27"/>
          <p:cNvSpPr/>
          <p:nvPr/>
        </p:nvSpPr>
        <p:spPr>
          <a:xfrm>
            <a:off x="1990725" y="4390616"/>
            <a:ext cx="790575" cy="257584"/>
          </a:xfrm>
          <a:custGeom>
            <a:avLst/>
            <a:gdLst>
              <a:gd name="connsiteX0" fmla="*/ 790575 w 790575"/>
              <a:gd name="connsiteY0" fmla="*/ 257584 h 257584"/>
              <a:gd name="connsiteX1" fmla="*/ 381000 w 790575"/>
              <a:gd name="connsiteY1" fmla="*/ 409 h 257584"/>
              <a:gd name="connsiteX2" fmla="*/ 0 w 790575"/>
              <a:gd name="connsiteY2" fmla="*/ 209959 h 25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575" h="257584">
                <a:moveTo>
                  <a:pt x="790575" y="257584"/>
                </a:moveTo>
                <a:cubicBezTo>
                  <a:pt x="651668" y="132965"/>
                  <a:pt x="512762" y="8346"/>
                  <a:pt x="381000" y="409"/>
                </a:cubicBezTo>
                <a:cubicBezTo>
                  <a:pt x="249237" y="-7529"/>
                  <a:pt x="124618" y="101215"/>
                  <a:pt x="0" y="209959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0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819" y="390458"/>
            <a:ext cx="8229600" cy="714137"/>
          </a:xfrm>
        </p:spPr>
        <p:txBody>
          <a:bodyPr>
            <a:noAutofit/>
          </a:bodyPr>
          <a:lstStyle/>
          <a:p>
            <a:r>
              <a:rPr lang="en-US" dirty="0" smtClean="0"/>
              <a:t>Registration Errors Impact Navigation</a:t>
            </a:r>
            <a:br>
              <a:rPr lang="en-US" dirty="0" smtClean="0"/>
            </a:br>
            <a:r>
              <a:rPr lang="en-US" sz="1800" dirty="0" smtClean="0"/>
              <a:t>(Image </a:t>
            </a:r>
            <a:r>
              <a:rPr lang="en-US" sz="1800" dirty="0"/>
              <a:t>r</a:t>
            </a:r>
            <a:r>
              <a:rPr lang="en-US" sz="1800" dirty="0" smtClean="0"/>
              <a:t>egistration </a:t>
            </a:r>
            <a:r>
              <a:rPr lang="en-US" sz="1800" dirty="0"/>
              <a:t>e</a:t>
            </a:r>
            <a:r>
              <a:rPr lang="en-US" sz="1800" dirty="0" smtClean="0"/>
              <a:t>rrors cause 3D world model errors)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838292" y="2847455"/>
            <a:ext cx="841246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03955" y="2847455"/>
            <a:ext cx="796626" cy="2121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02" y="1304817"/>
            <a:ext cx="1060706" cy="133989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98825" y="1213520"/>
            <a:ext cx="1243585" cy="1172266"/>
          </a:xfrm>
          <a:prstGeom prst="ellipse">
            <a:avLst/>
          </a:prstGeom>
          <a:solidFill>
            <a:srgbClr val="92D050">
              <a:alpha val="2117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9749" y="2045753"/>
            <a:ext cx="2007221" cy="27699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Small Bias, Small Variance</a:t>
            </a:r>
            <a:endParaRPr lang="en-US" sz="12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686" y="3637968"/>
            <a:ext cx="1060706" cy="1339895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6744392" y="3525924"/>
            <a:ext cx="1243585" cy="1172266"/>
          </a:xfrm>
          <a:prstGeom prst="ellipse">
            <a:avLst/>
          </a:prstGeom>
          <a:solidFill>
            <a:srgbClr val="FF0000">
              <a:alpha val="1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366184" y="3059596"/>
            <a:ext cx="0" cy="3854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49908" y="4846808"/>
            <a:ext cx="2076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Large Bias</a:t>
            </a:r>
            <a:r>
              <a:rPr lang="en-US" sz="1200" dirty="0" smtClean="0"/>
              <a:t>, Small Variance</a:t>
            </a:r>
            <a:endParaRPr lang="en-US" sz="120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971" y="3717847"/>
            <a:ext cx="1060706" cy="1339895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3437007" y="3403752"/>
            <a:ext cx="1811526" cy="1794256"/>
          </a:xfrm>
          <a:prstGeom prst="ellipse">
            <a:avLst/>
          </a:prstGeom>
          <a:solidFill>
            <a:srgbClr val="FF0000">
              <a:alpha val="1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301888" y="5302783"/>
            <a:ext cx="2088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Small Bias, </a:t>
            </a:r>
            <a:r>
              <a:rPr lang="en-US" sz="1200" b="1" dirty="0" smtClean="0"/>
              <a:t>Large Variance</a:t>
            </a:r>
            <a:endParaRPr lang="en-US" sz="1200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330173" y="3136848"/>
            <a:ext cx="5" cy="2142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101833" y="2847455"/>
            <a:ext cx="2042167" cy="1965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0" y="2847456"/>
            <a:ext cx="1558132" cy="1965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19" y="3654603"/>
            <a:ext cx="1060706" cy="1339895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1377481" y="3044043"/>
            <a:ext cx="0" cy="2770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4265" y="5131122"/>
            <a:ext cx="1826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Large Bias</a:t>
            </a:r>
            <a:r>
              <a:rPr lang="en-US" sz="1200" dirty="0" smtClean="0"/>
              <a:t>, </a:t>
            </a:r>
            <a:r>
              <a:rPr lang="en-US" sz="1200" b="1" dirty="0" smtClean="0"/>
              <a:t>Large Variance</a:t>
            </a:r>
            <a:endParaRPr lang="en-US" sz="1200" b="1" dirty="0"/>
          </a:p>
        </p:txBody>
      </p:sp>
      <p:sp>
        <p:nvSpPr>
          <p:cNvPr id="39" name="Oval 38"/>
          <p:cNvSpPr/>
          <p:nvPr/>
        </p:nvSpPr>
        <p:spPr>
          <a:xfrm>
            <a:off x="488895" y="3408598"/>
            <a:ext cx="1811526" cy="1685949"/>
          </a:xfrm>
          <a:prstGeom prst="ellipse">
            <a:avLst/>
          </a:prstGeom>
          <a:solidFill>
            <a:srgbClr val="FF0000">
              <a:alpha val="1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60685" y="1332195"/>
            <a:ext cx="2270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Room 2: Fukushima Reactor</a:t>
            </a:r>
            <a:endParaRPr lang="en-US" sz="1200" b="1" dirty="0"/>
          </a:p>
        </p:txBody>
      </p:sp>
      <p:cxnSp>
        <p:nvCxnSpPr>
          <p:cNvPr id="9" name="Straight Arrow Connector 8"/>
          <p:cNvCxnSpPr>
            <a:stCxn id="4" idx="3"/>
            <a:endCxn id="32" idx="1"/>
          </p:cNvCxnSpPr>
          <p:nvPr/>
        </p:nvCxnSpPr>
        <p:spPr>
          <a:xfrm flipV="1">
            <a:off x="5800581" y="2945750"/>
            <a:ext cx="1301252" cy="7776"/>
          </a:xfrm>
          <a:prstGeom prst="straightConnector1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31958" y="2818833"/>
            <a:ext cx="1558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Damaged Wall</a:t>
            </a:r>
            <a:endParaRPr lang="en-US" sz="11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238548" y="2769749"/>
                <a:ext cx="505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548" y="2769749"/>
                <a:ext cx="50584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1558132" y="2953525"/>
            <a:ext cx="1301252" cy="0"/>
          </a:xfrm>
          <a:prstGeom prst="straightConnector1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996099" y="2769748"/>
                <a:ext cx="505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099" y="2769748"/>
                <a:ext cx="505844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>
            <a:off x="3679529" y="2945749"/>
            <a:ext cx="1301252" cy="0"/>
          </a:xfrm>
          <a:prstGeom prst="straightConnector1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89848" y="2761083"/>
                <a:ext cx="505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848" y="2761083"/>
                <a:ext cx="50584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574531" y="1584209"/>
            <a:ext cx="3175869" cy="430887"/>
          </a:xfrm>
          <a:prstGeom prst="rect">
            <a:avLst/>
          </a:prstGeom>
          <a:solidFill>
            <a:srgbClr val="92D050">
              <a:alpha val="30196"/>
            </a:srgb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Enters Room 2: 3D mapping algorithm is a </a:t>
            </a:r>
          </a:p>
          <a:p>
            <a:pPr algn="ctr"/>
            <a:r>
              <a:rPr lang="en-US" sz="1100" dirty="0" smtClean="0"/>
              <a:t>minimum variance, unbiased estimator (MVUE).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43463" y="5748019"/>
            <a:ext cx="22701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Room 1: Fukushima Reactor</a:t>
            </a:r>
            <a:endParaRPr lang="en-US" sz="1200" b="1" dirty="0"/>
          </a:p>
        </p:txBody>
      </p:sp>
      <p:sp>
        <p:nvSpPr>
          <p:cNvPr id="53" name="Rectangle 52"/>
          <p:cNvSpPr/>
          <p:nvPr/>
        </p:nvSpPr>
        <p:spPr>
          <a:xfrm>
            <a:off x="0" y="2847457"/>
            <a:ext cx="9144000" cy="3505718"/>
          </a:xfrm>
          <a:prstGeom prst="rect">
            <a:avLst/>
          </a:prstGeom>
          <a:solidFill>
            <a:srgbClr val="DDDDDD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flipH="1">
            <a:off x="4990564" y="1674785"/>
            <a:ext cx="555717" cy="242661"/>
          </a:xfrm>
          <a:prstGeom prst="rightArrow">
            <a:avLst/>
          </a:prstGeom>
          <a:solidFill>
            <a:srgbClr val="92D050">
              <a:alpha val="30196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208911" y="2809363"/>
            <a:ext cx="1558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</a:rPr>
              <a:t>Damaged Wall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4320648" y="2584398"/>
            <a:ext cx="5" cy="2142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071572" y="5764791"/>
            <a:ext cx="2678826" cy="277977"/>
          </a:xfrm>
          <a:prstGeom prst="rect">
            <a:avLst/>
          </a:prstGeom>
          <a:solidFill>
            <a:srgbClr val="FF0000">
              <a:alpha val="2117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Collides with Wall: not MVUE </a:t>
            </a:r>
            <a:r>
              <a:rPr lang="en-US" sz="1200" dirty="0" err="1" smtClean="0">
                <a:solidFill>
                  <a:schemeClr val="tx1"/>
                </a:solidFill>
              </a:rPr>
              <a:t>algo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71572" y="5486828"/>
            <a:ext cx="2678826" cy="277977"/>
          </a:xfrm>
          <a:prstGeom prst="rect">
            <a:avLst/>
          </a:prstGeom>
          <a:solidFill>
            <a:srgbClr val="92D050">
              <a:alpha val="23137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Enters Room 2: MVUE </a:t>
            </a:r>
            <a:r>
              <a:rPr lang="en-US" sz="1200" dirty="0" err="1" smtClean="0">
                <a:solidFill>
                  <a:schemeClr val="tx1"/>
                </a:solidFill>
              </a:rPr>
              <a:t>algo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60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xplosion 1 2"/>
          <p:cNvSpPr/>
          <p:nvPr/>
        </p:nvSpPr>
        <p:spPr>
          <a:xfrm>
            <a:off x="5710962" y="4690893"/>
            <a:ext cx="914400" cy="914400"/>
          </a:xfrm>
          <a:prstGeom prst="irregularSeal1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Minimum Variance, Unbiased Estimator: </a:t>
            </a:r>
            <a:br>
              <a:rPr lang="en-US" sz="2400" dirty="0" smtClean="0"/>
            </a:br>
            <a:r>
              <a:rPr lang="en-US" sz="2400" dirty="0" smtClean="0"/>
              <a:t>Cramer-Rao Lower Bound (CRLB)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64469" y="4365498"/>
            <a:ext cx="5267708" cy="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47382" y="2213623"/>
            <a:ext cx="26460" cy="2487003"/>
          </a:xfrm>
          <a:prstGeom prst="line">
            <a:avLst/>
          </a:prstGeom>
          <a:ln w="12700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670304" y="3377752"/>
            <a:ext cx="5186086" cy="785791"/>
          </a:xfrm>
          <a:custGeom>
            <a:avLst/>
            <a:gdLst>
              <a:gd name="connsiteX0" fmla="*/ 0 w 7285212"/>
              <a:gd name="connsiteY0" fmla="*/ 123468 h 785791"/>
              <a:gd name="connsiteX1" fmla="*/ 3034035 w 7285212"/>
              <a:gd name="connsiteY1" fmla="*/ 784905 h 785791"/>
              <a:gd name="connsiteX2" fmla="*/ 7285212 w 7285212"/>
              <a:gd name="connsiteY2" fmla="*/ 0 h 78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5212" h="785791">
                <a:moveTo>
                  <a:pt x="0" y="123468"/>
                </a:moveTo>
                <a:cubicBezTo>
                  <a:pt x="909916" y="464475"/>
                  <a:pt x="1819833" y="805483"/>
                  <a:pt x="3034035" y="784905"/>
                </a:cubicBezTo>
                <a:cubicBezTo>
                  <a:pt x="4248237" y="764327"/>
                  <a:pt x="7285212" y="0"/>
                  <a:pt x="7285212" y="0"/>
                </a:cubicBezTo>
              </a:path>
            </a:pathLst>
          </a:cu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708302" y="2586958"/>
            <a:ext cx="5186086" cy="949818"/>
          </a:xfrm>
          <a:custGeom>
            <a:avLst/>
            <a:gdLst>
              <a:gd name="connsiteX0" fmla="*/ 0 w 7285212"/>
              <a:gd name="connsiteY0" fmla="*/ 123468 h 785791"/>
              <a:gd name="connsiteX1" fmla="*/ 3034035 w 7285212"/>
              <a:gd name="connsiteY1" fmla="*/ 784905 h 785791"/>
              <a:gd name="connsiteX2" fmla="*/ 7285212 w 7285212"/>
              <a:gd name="connsiteY2" fmla="*/ 0 h 78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5212" h="785791">
                <a:moveTo>
                  <a:pt x="0" y="123468"/>
                </a:moveTo>
                <a:cubicBezTo>
                  <a:pt x="909916" y="464475"/>
                  <a:pt x="1819833" y="805483"/>
                  <a:pt x="3034035" y="784905"/>
                </a:cubicBezTo>
                <a:cubicBezTo>
                  <a:pt x="4248237" y="764327"/>
                  <a:pt x="7285212" y="0"/>
                  <a:pt x="7285212" y="0"/>
                </a:cubicBezTo>
              </a:path>
            </a:pathLst>
          </a:cu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8749" y="1853643"/>
            <a:ext cx="76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Var</a:t>
            </a:r>
            <a:r>
              <a:rPr lang="en-US" dirty="0" smtClean="0"/>
              <a:t>(</a:t>
            </a:r>
            <a:r>
              <a:rPr lang="en-US" dirty="0" err="1" smtClean="0"/>
              <a:t>θ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1297699" y="3998037"/>
            <a:ext cx="580933" cy="1199406"/>
          </a:xfrm>
          <a:custGeom>
            <a:avLst/>
            <a:gdLst>
              <a:gd name="connsiteX0" fmla="*/ 391298 w 1079248"/>
              <a:gd name="connsiteY0" fmla="*/ 0 h 1199406"/>
              <a:gd name="connsiteX1" fmla="*/ 29683 w 1079248"/>
              <a:gd name="connsiteY1" fmla="*/ 582064 h 1199406"/>
              <a:gd name="connsiteX2" fmla="*/ 1079248 w 1079248"/>
              <a:gd name="connsiteY2" fmla="*/ 1199406 h 1199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248" h="1199406">
                <a:moveTo>
                  <a:pt x="391298" y="0"/>
                </a:moveTo>
                <a:cubicBezTo>
                  <a:pt x="153161" y="191081"/>
                  <a:pt x="-84975" y="382163"/>
                  <a:pt x="29683" y="582064"/>
                </a:cubicBezTo>
                <a:cubicBezTo>
                  <a:pt x="144341" y="781965"/>
                  <a:pt x="1079248" y="1199406"/>
                  <a:pt x="1079248" y="1199406"/>
                </a:cubicBezTo>
              </a:path>
            </a:pathLst>
          </a:custGeom>
          <a:ln w="12700" cmpd="sng"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94438" y="5467998"/>
            <a:ext cx="2252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CRLB is a minimum </a:t>
            </a:r>
          </a:p>
          <a:p>
            <a:pPr algn="ctr"/>
            <a:r>
              <a:rPr lang="en-US" sz="1400" dirty="0" smtClean="0"/>
              <a:t>variance unbiased estimator </a:t>
            </a:r>
            <a:endParaRPr lang="en-US" sz="1400" dirty="0"/>
          </a:p>
        </p:txBody>
      </p:sp>
      <p:pic>
        <p:nvPicPr>
          <p:cNvPr id="21" name="Picture 20" descr="accuracy_vs_precision_556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7" r="5702"/>
          <a:stretch/>
        </p:blipFill>
        <p:spPr>
          <a:xfrm>
            <a:off x="7072968" y="1592320"/>
            <a:ext cx="1613831" cy="3420457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552583"/>
              </p:ext>
            </p:extLst>
          </p:nvPr>
        </p:nvGraphicFramePr>
        <p:xfrm>
          <a:off x="5894388" y="3245748"/>
          <a:ext cx="469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" name="Equation" r:id="rId4" imgW="469900" imgH="254000" progId="Equation.3">
                  <p:embed/>
                </p:oleObj>
              </mc:Choice>
              <mc:Fallback>
                <p:oleObj name="Equation" r:id="rId4" imgW="4699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94388" y="3245748"/>
                        <a:ext cx="469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455270"/>
              </p:ext>
            </p:extLst>
          </p:nvPr>
        </p:nvGraphicFramePr>
        <p:xfrm>
          <a:off x="5945188" y="2332957"/>
          <a:ext cx="482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" name="Equation" r:id="rId6" imgW="482600" imgH="254000" progId="Equation.3">
                  <p:embed/>
                </p:oleObj>
              </mc:Choice>
              <mc:Fallback>
                <p:oleObj name="Equation" r:id="rId6" imgW="4826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45188" y="2332957"/>
                        <a:ext cx="4826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318869"/>
              </p:ext>
            </p:extLst>
          </p:nvPr>
        </p:nvGraphicFramePr>
        <p:xfrm>
          <a:off x="5893815" y="4276598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" name="Equation" r:id="rId8" imgW="127000" imgH="177800" progId="Equation.3">
                  <p:embed/>
                </p:oleObj>
              </mc:Choice>
              <mc:Fallback>
                <p:oleObj name="Equation" r:id="rId8" imgW="127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93815" y="4276598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H="1">
            <a:off x="6453804" y="2332957"/>
            <a:ext cx="813770" cy="127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6364289" y="3412062"/>
            <a:ext cx="903285" cy="1753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90927" y="482811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Best</a:t>
            </a:r>
            <a:endParaRPr lang="en-US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154341"/>
              </p:ext>
            </p:extLst>
          </p:nvPr>
        </p:nvGraphicFramePr>
        <p:xfrm>
          <a:off x="869950" y="5238750"/>
          <a:ext cx="37544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" name="Equation" r:id="rId10" imgW="2323800" imgH="660240" progId="Equation.3">
                  <p:embed/>
                </p:oleObj>
              </mc:Choice>
              <mc:Fallback>
                <p:oleObj name="Equation" r:id="rId10" imgW="2323800" imgH="660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69950" y="5238750"/>
                        <a:ext cx="3754438" cy="10668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3"/>
          <p:cNvSpPr/>
          <p:nvPr/>
        </p:nvSpPr>
        <p:spPr>
          <a:xfrm>
            <a:off x="4037990" y="4808732"/>
            <a:ext cx="1536192" cy="589886"/>
          </a:xfrm>
          <a:custGeom>
            <a:avLst/>
            <a:gdLst>
              <a:gd name="connsiteX0" fmla="*/ 0 w 1536192"/>
              <a:gd name="connsiteY0" fmla="*/ 363114 h 589886"/>
              <a:gd name="connsiteX1" fmla="*/ 460858 w 1536192"/>
              <a:gd name="connsiteY1" fmla="*/ 4670 h 589886"/>
              <a:gd name="connsiteX2" fmla="*/ 1536192 w 1536192"/>
              <a:gd name="connsiteY2" fmla="*/ 589886 h 589886"/>
              <a:gd name="connsiteX3" fmla="*/ 1536192 w 1536192"/>
              <a:gd name="connsiteY3" fmla="*/ 589886 h 58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6192" h="589886">
                <a:moveTo>
                  <a:pt x="0" y="363114"/>
                </a:moveTo>
                <a:cubicBezTo>
                  <a:pt x="102413" y="164994"/>
                  <a:pt x="204826" y="-33125"/>
                  <a:pt x="460858" y="4670"/>
                </a:cubicBezTo>
                <a:cubicBezTo>
                  <a:pt x="716890" y="42465"/>
                  <a:pt x="1536192" y="589886"/>
                  <a:pt x="1536192" y="589886"/>
                </a:cubicBezTo>
                <a:lnTo>
                  <a:pt x="1536192" y="589886"/>
                </a:lnTo>
              </a:path>
            </a:pathLst>
          </a:custGeom>
          <a:noFill/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28733" y="3813371"/>
            <a:ext cx="228780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CRLB is Best MVUE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4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1354</TotalTime>
  <Words>1323</Words>
  <Application>Microsoft Office PowerPoint</Application>
  <PresentationFormat>On-screen Show (4:3)</PresentationFormat>
  <Paragraphs>159</Paragraphs>
  <Slides>15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Origin</vt:lpstr>
      <vt:lpstr>Equation</vt:lpstr>
      <vt:lpstr>Microsoft Equation 3.0</vt:lpstr>
      <vt:lpstr>Fundamental Performance Limits  in Image Registration  By Dirk Robinson and Peyman Milanfar  IEEE Transactions on Image Processing  Vol. 13, No. 9, 9/2004 </vt:lpstr>
      <vt:lpstr>Topics</vt:lpstr>
      <vt:lpstr>Robotic Helicopter to Inspect Fukushima Reactors</vt:lpstr>
      <vt:lpstr>Image Registration Errors</vt:lpstr>
      <vt:lpstr>Estimation: Accuracy and Precision</vt:lpstr>
      <vt:lpstr>Performance Limits</vt:lpstr>
      <vt:lpstr>Registration Errors Impact Navigation</vt:lpstr>
      <vt:lpstr>Registration Errors Impact Navigation (Image registration errors cause 3D world model errors)</vt:lpstr>
      <vt:lpstr>Minimum Variance, Unbiased Estimator:  Cramer-Rao Lower Bound (CRLB)</vt:lpstr>
      <vt:lpstr>Modeling Registration Errors and CRLB</vt:lpstr>
      <vt:lpstr>Registration, ML Estimation, and Objective Function</vt:lpstr>
      <vt:lpstr>Deriving J(Φ) = FIM (Fisher Information)</vt:lpstr>
      <vt:lpstr>The Fisher Information Matrix (FIM)</vt:lpstr>
      <vt:lpstr>Results: Registration Error Analysis</vt:lpstr>
      <vt:lpstr>Conclusion</vt:lpstr>
    </vt:vector>
  </TitlesOfParts>
  <Company>self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Performance Limits in  Image Registration  By Dirk Robinson and Peyman Milanfar  IEEE Transactions on Image Processing  Vol. 13, No. 9, 9/2004</dc:title>
  <dc:creator>Rodney Pickens</dc:creator>
  <cp:lastModifiedBy>jg6675</cp:lastModifiedBy>
  <cp:revision>74</cp:revision>
  <dcterms:created xsi:type="dcterms:W3CDTF">2015-03-31T22:55:07Z</dcterms:created>
  <dcterms:modified xsi:type="dcterms:W3CDTF">2015-04-12T17:39:12Z</dcterms:modified>
</cp:coreProperties>
</file>