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  <p:sldId id="291" r:id="rId34"/>
    <p:sldId id="289" r:id="rId35"/>
    <p:sldId id="290" r:id="rId36"/>
  </p:sldIdLst>
  <p:sldSz cx="9144000" cy="6858000" type="screen4x3"/>
  <p:notesSz cx="6858000" cy="9637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1215" autoAdjust="0"/>
  </p:normalViewPr>
  <p:slideViewPr>
    <p:cSldViewPr>
      <p:cViewPr varScale="1">
        <p:scale>
          <a:sx n="55" d="100"/>
          <a:sy n="55" d="100"/>
        </p:scale>
        <p:origin x="-15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18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18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3586B-1751-45DD-A2E9-C9F6982E7D1B}" type="datetimeFigureOut">
              <a:rPr lang="en-CA" smtClean="0"/>
              <a:pPr/>
              <a:t>12/04/2011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54154"/>
            <a:ext cx="2971800" cy="48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154154"/>
            <a:ext cx="2971800" cy="48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E2E43-8B4E-4D6A-903C-EDE87C41F5B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18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18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EF779-66A9-4FFD-94C4-3A82ADC713AF}" type="datetimeFigureOut">
              <a:rPr lang="en-CA" smtClean="0"/>
              <a:pPr/>
              <a:t>12/04/2011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722313"/>
            <a:ext cx="4819650" cy="3614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577914"/>
            <a:ext cx="5486400" cy="433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54154"/>
            <a:ext cx="2971800" cy="48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154154"/>
            <a:ext cx="2971800" cy="48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9BE1-4BE0-4535-B186-5AE65D76ABBB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procedure daemon actions() is optional and refers to centralized actions executed by a daemon possessing global knowledge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The target state refers to a complete solution, or to a component of a complete solution, built by the ant.</a:t>
            </a:r>
          </a:p>
          <a:p>
            <a:pPr>
              <a:buNone/>
            </a:pPr>
            <a:endParaRPr lang="en-CA" dirty="0" smtClean="0"/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step-by-step and delayed pheromone updating procedures at often mutually exclusive. When both of them are absent the pheromone is deposited by the daemon.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step-by-step and delayed pheromone updating procedures at often mutually exclusive. When both of them are absent the pheromone is deposited by the daemon.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procedure daemon actions() is optional and refers to centralized actions executed by a daemon possessing global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What's the complexity class of the best linear programming cutting-plane techniques?  I couldn't find it anywhere.  Man, the Garfield guy doesn't have these problems ...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general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de.nition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traveling salesman problem is the following. Consider a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of nodes, representing cities, and a set E of arcs fully connecting the nodes N .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dij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the length of the arc .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 / 2 E, that is, the distance between cities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j 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 2 N . The TSP is the problem of .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nding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minimal length Hamiltonian circuit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graph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D .N ; E/, where a Hamiltonian circuit of graph G is a closed tour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visiting once and only once all the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D |N | nodes of G, and its length is given by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of the lengths of all the arcs of which it is composed.7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general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de.nition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traveling salesman problem is the following. Consider a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of nodes, representing cities, and a set E of arcs fully connecting the nodes N .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dij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the length of the arc .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 / 2 E, that is, the distance between cities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j 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 2 N . The TSP is the problem of .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nding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minimal length Hamiltonian circuit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graph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D .N ; E/, where a Hamiltonian circuit of graph G is a closed tour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visiting once and only once all the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D |N | nodes of G, and its length is given by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of the lengths of all the arcs of which it is composed.7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AS, artificial ants build solutions (tours) of the TSP by moving on the problem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 from one city to another. The algorithm executes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tmax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iterations, in the following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by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. During each iteration m ants build a tour executing n steps in which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probabilistic decision (state transition) rule is applied. In practice, when in node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CA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ant chooses the node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to move to, and the arc .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 / is added to the tour under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construction. This step is repeated until the ant has completed its tour.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said, in AS after ants have built their tours, each ant deposits pheromone on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pheromone trail variables associated to the visited arcs to make the visited arcs become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desirable for future ants (i.e., online delayed pheromone update is at work).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ants die. In AS no daemon activities are performed, while the pheromone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evaporation procedure, which happens just before ants start to deposit pheromone, is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interleaved with the ants’ activity.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ant colony optimization approach to flexible</a:t>
            </a:r>
          </a:p>
          <a:p>
            <a:r>
              <a:rPr lang="en-CA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protein–</a:t>
            </a:r>
            <a:r>
              <a:rPr lang="en-CA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ligand</a:t>
            </a:r>
            <a:r>
              <a:rPr lang="en-CA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docking</a:t>
            </a:r>
          </a:p>
          <a:p>
            <a:endParaRPr lang="en-CA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currently</a:t>
            </a:r>
          </a:p>
          <a:p>
            <a:r>
              <a:rPr lang="en-CA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ongoing activity in the scientific community to extend and apply ant-based algorithms</a:t>
            </a:r>
          </a:p>
          <a:p>
            <a:r>
              <a:rPr lang="en-CA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many different discrete optimization problems. Recent applications</a:t>
            </a:r>
          </a:p>
          <a:p>
            <a:r>
              <a:rPr lang="en-CA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 problems such as vehicle routing, sequential ordering, graph coloring, routing in</a:t>
            </a:r>
          </a:p>
          <a:p>
            <a:r>
              <a:rPr lang="en-CA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communications networks, and so on.</a:t>
            </a:r>
            <a:endParaRPr lang="en-C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amount of pheromone trail ¿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.t / associated to arc .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 / is intended to represent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learned desirability of choosing city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when in city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(which also corresponds to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desirability that the arc .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 / belongs to the tour built by an ant). The pheromone trail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is changed during problem solution to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reflect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experience acquired by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ants during problem solving. Ants deposit an amount of pheromone proportional to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quality of the solutions they produced: The shorter the tour generated by an ant,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greater the amount of pheromone it deposits on the arcs that it used to generate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tour. This choice helps to direct search toward good solutions. The main role of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pheromone evaporation is to avoid stagnation, that is, the situation in which all ants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up doing the same tour.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 the shorter the tour the more pheromone</a:t>
            </a:r>
            <a:r>
              <a:rPr lang="en-CA" baseline="0" dirty="0" smtClean="0"/>
              <a:t> added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 System was compared with other general purpose heuristics on some relatively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TSP problems (these were problems ranging from 30 to 75 cities). The results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very interesting and disappointing at the same time. AS was able to .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</a:t>
            </a:r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improve the best solution found by a genetic algorithm for Oliver30 ,a 30-city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problem, and it had a performance similar or better than that of some general-purpose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heuristics with which it was compared. Unfortunately, for problems of growing dimensions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never reached the best-known solutions within the allowed 3,000 iterations,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it exhibited quick convergence to good solutions. These encouraging, although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exceptional, results stimulated a number of researchers to study further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 approach to optimization. These efforts have resulted in numerous successful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listed in the following sections.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the same as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(a) pheromone trails are only updated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ofine</a:t>
            </a:r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daemon (the arcs that were used by the best ant in the current iteration receive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pheromone), (b) pheromone trail values are restricted to an interval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[¿min; ¿max], and (c) trails are initialized to their maximum value ¿max.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stag·nate</a:t>
            </a:r>
            <a:endParaRPr lang="en-CA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   [</a:t>
            </a:r>
            <a:r>
              <a:rPr lang="en-CA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CA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neyt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  </a:t>
            </a:r>
            <a:r>
              <a:rPr lang="en-CA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</a:t>
            </a:r>
            <a:r>
              <a:rPr lang="en-CA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IPA</a:t>
            </a:r>
            <a:r>
              <a:rPr lang="en-CA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</a:t>
            </a:r>
            <a:r>
              <a:rPr lang="en-CA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CA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nat·ed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-</a:t>
            </a:r>
            <a:r>
              <a:rPr lang="en-CA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nat·ing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CA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–verb (used without object)</a:t>
            </a:r>
            <a:r>
              <a:rPr lang="en-CA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 cease to run or flow, as </a:t>
            </a:r>
            <a:r>
              <a:rPr lang="en-CA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water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air, etc.</a:t>
            </a:r>
          </a:p>
          <a:p>
            <a:r>
              <a:rPr lang="en-CA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 be or become stale or foul from standing, as a pool </a:t>
            </a:r>
            <a:r>
              <a:rPr lang="en-CA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ofwater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CA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 stop developing, growing, progressing, or advancing: </a:t>
            </a:r>
            <a:r>
              <a:rPr lang="en-CA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Mymind</a:t>
            </a:r>
            <a:r>
              <a:rPr lang="en-CA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 stagnating from too much TV.</a:t>
            </a:r>
            <a:endParaRPr lang="en-CA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 be or become sluggish and dull:</a:t>
            </a:r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explicit limits on the trail strength restricts the range of possible values for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probability of choosing a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speci.c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arc according to Equation 3. This helps avoid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stagnation, which was one of the reasons why AS performed poorly when an elitist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strategy, such as allowing only the best ant to update pheromone trails, was used.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stagnation, which may occur when some pheromone trails are close to ¿max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most others are close to ¿min,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St¨utzle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Hoos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have added what they call a “trail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smoothing mechanism”; that is, pheromone trails are updated using a proportional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mechanism: 1¿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 / .¿max ¡ ¿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.t //. In this way the relative difference between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trail strengths gets smaller, which obviously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favors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exploration of new paths. They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 that, when applied to the TSP, MMAS .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signi.cantly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better tours than AS,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comparable to those obtained with ACS. (ACS is an extension of AS discussed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next subsection.)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This will also produce significantly better results than AS</a:t>
            </a:r>
          </a:p>
          <a:p>
            <a:endParaRPr lang="en-CA" dirty="0" smtClean="0"/>
          </a:p>
          <a:p>
            <a:r>
              <a:rPr lang="en-CA" dirty="0" smtClean="0"/>
              <a:t>Sigma &lt; m where m=number</a:t>
            </a:r>
            <a:r>
              <a:rPr lang="en-CA" baseline="0" dirty="0" smtClean="0"/>
              <a:t> of ants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Ant Colony System (ACS)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has been introduced by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Dorigo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Gambardella to improve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of AS, which was able to .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good solutions within a reasonable time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for small problems. ACS is based on AS but presents some important differences.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the daemon updates pheromone trails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ofine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At the end of an iteration of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algorithm, once all the ants have built a solution, pheromone trail is added to the arcs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by the ant that found the best tour from the beginning of the trial. In ACS-3-opt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daemon .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rst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activates a local search procedure based on a variant of the 3-opt local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procedure to improve the solutions generated by the ants and then performs</a:t>
            </a:r>
          </a:p>
          <a:p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ofine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pheromone trail update. The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ofine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pheromone trail update rule is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quadratic assignment problem is the problem of assigning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facilities to n locations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cost of the assignment, which is a function of the way facilities have been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assigned to locations, is minimized . The QAP was, after the TSP, the .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rst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problem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attacked by an AS-like algorithm. This was a reasonable choice, since the QAP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generalization of the TSP.10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Maniezzo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Colorni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Dorigo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applied exactly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algorithm as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using the QAP-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speci.c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min-max heuristic to compute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´ values used in Equation 3. The resulting algorithm, AS-QAP, was tested on a set of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problems and turned out to be of the same quality as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metaheuristic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approaches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simulated annealing and evolutionary computation. More recently,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Maniezzo</a:t>
            </a:r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Colorni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Maniezzo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developed two variants of AS-QAP and added to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a local optimizer. The resulting algorithms were compared with some of the best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heuristics available for the QAP with very good results: Their versions of AS-QAP gave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results on all the tested problems.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results were obtained by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St¨utzle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Hoos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theirMMAS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-QAP algorithm (MMAS-QAP is a straightforward application of MMAS, see Section 3.1.1, to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QAP), and by Gambardella,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Taillard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Dorigo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their HAS-QAP.11 MMASQAP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HAS-QAP were compared with some of the best heuristics available for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QAP on two classes of QAP problems: random and structured QAPs, where structured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QAPs are instances of problems taken from real-world applications. These ant algorithms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found to be the best performing on structured problems. A detailed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quadratic assignment problem is the problem of assigning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facilities to n locations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cost of the assignment, which is a function of the way facilities have been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assigned to locations, is minimized. The QAP was, after the TSP, the .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rst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problem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attacked by an AS-like algorithm. This was a reasonable choice, since the QAP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generalization of the TSP.10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Maniezzo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Colorni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Dorigoapplied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exactly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algorithm as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using the QAP-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speci.c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min-max heuristic to compute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´ values used in Equation 3. The resulting algorithm, AS-QAP, was tested on a set of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problems and turned out to be of the same quality as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metaheuristic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approaches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simulated annealing and evolutionary computation. More recently,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Maniezzo</a:t>
            </a:r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Colorni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Maniezzo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developed two variants of AS-QAP and added to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a local optimizer. The resulting algorithms were compared with some of the best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heuristics available for the QAP with very good results: Their versions of AS-QAP gave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results on all the tested problems.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results were obtained by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St¨utzle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Hoos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theirMMAS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-QAP algorithm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(MMAS-QAP is a straightforward application of MMAS, see Section 3.1.1, to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QAP), and by Gambardella,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Taillard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Dorigo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their HAS-QAP.11 MMASQAP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HAS-QAP were compared with some of the best heuristics available for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QAP on two classes of QAP problems: random and structured QAPs, where structured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QAPs are instances of problems taken from real-world applications. These ant algorithms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found to be the best performing on structured problems .A detailed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insects have captured the attention of many scientists because of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structuration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level their colonies can  achieve, especially when compared to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 simplicity of the colony’s individuals. An important and interesting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 colonies is their foraging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and, in particular, how ants can .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shortest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paths between food sources and their nest.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walking from food sources to the nest and vice versa, ants deposit on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 a substance called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pheromone, forming in this way a pheromone trail. Ants can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smell pheromone, and when choosing their way, they tend to choose, in probability,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paths marked by strong pheromone concentrations. The pheromone trail allows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ants to find their way back to the food source (or to the nest). Also, it can be used by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ants to find the location of the food sources found by their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nestmates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study in controlled conditions the ants’ foraging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binary bridge experiment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set up by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Deneubourg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all. The nest of a colony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ants of the species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Linepithema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humile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 food source have been separated by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double bridge in which each branch has the same length. Ants are then left free to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 between the nest and the food source and the percentage of ants that choose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or the other of the two branches is observed over time. The result is that after an initial transitory phase in which some oscillations can appear, ants tend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converge on a same path.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 that what is going on in the above-described process is a kind of distributed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optimization mechanism to which each single ant gives only a very small contribution.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interesting that, although a single ant is in principle capable of building a solution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(i.e., of finding a path between nest and food reservoir), it is only the ensemble of ants,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the ant colony, that presents the “shortest path-finding” behavior.1 In a sense,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emergent property of the ant colony. It is also interesting to note that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ants can perform this specific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using a simple form of indirect communication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mediated by pheromone laying, known as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stigmergy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CA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The above-described experiments have been run in strongly constrained conditions. A formal proof of the pheromone-driven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shortest path-finding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general case is missing.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Bruckstein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 [9, 10] consider the shortest path-finding problem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absence of obstacles for ants driven by visual clues and not by pheromones and prove the convergence of the ants’ path to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straight line.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ant colony optimization (ACO)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metaheuristic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colony of artificial ants cooperates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finding good solutions to difficult discrete optimization problems. Cooperation is a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design component of ACO algorithms: The choice is to allocate the computational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to a set of relatively simple agents (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artifocial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ants) that communicate indirectly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stigmergy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Good solutions are an emergent property of the agents’ cooperative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interaction.</a:t>
            </a:r>
          </a:p>
          <a:p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 :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Interactive Simulation and Analysis Tool for Solving TSP using Ant Colony Optimization Algorithms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reality, some real ants have a similar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They deposit more pheromone in case of richer food sources.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For example, in many cases artificial ants update</a:t>
            </a:r>
          </a:p>
          <a:p>
            <a:r>
              <a:rPr lang="en-CA" dirty="0" smtClean="0"/>
              <a:t>pheromone trails only after having generated a solution.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 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science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CA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metaheuristic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designates a computational method that 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optimizes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 problem by 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iteratively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trying to improve a 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candidate solution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with regard to a given measure of quality. </a:t>
            </a:r>
            <a:r>
              <a:rPr lang="en-CA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Metaheuristics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make few or no assumptions about the problem being optimized and can search very large spaces of candidate solutions. However, </a:t>
            </a:r>
            <a:r>
              <a:rPr lang="en-CA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metaheuristics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not guarantee an optimal solution is ever found. Many </a:t>
            </a:r>
            <a:r>
              <a:rPr lang="en-CA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metaheuristics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 some form of 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stochastic optimization</a:t>
            </a:r>
            <a:r>
              <a:rPr lang="en-C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incremental constructive approach is used by the ants to search for a feasible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solution. A solution is expressed as a minimum cost (shortest) path through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states of the problem in accordance with the problem’s constraints. The complexity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ant is such that even a single ant is able to find a (probably poor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quality) solution. High-quality solutions are only found as the emergent result of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cooperation among all the agents of the colony concurrently building different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solutions.</a:t>
            </a:r>
          </a:p>
          <a:p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overall ACO 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metaheuristic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besides the two above-described components acting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 local perspective (i.e., ants’ generation and activity, and pheromone evaporation),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also comprise some extra components that use global information and that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 under the name of daemon actions in the algorithm reported in Figure 3. For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a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daemon can be allowed to observe the ants’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to collect useful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information to deposit additional pheromone information, biasing, in this way,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ant search process from a nonlocal perspective. Or, it could, on the basis of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 of all the solutions generated by the ants, apply problem-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speci.c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 optimization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procedures and deposit additional pheromone “</a:t>
            </a:r>
            <a:r>
              <a:rPr lang="en-CA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ofine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with respect to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pheromone the ants deposited online.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9BE1-4BE0-4535-B186-5AE65D76ABBB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0B31139-CF02-4922-B67F-5AF9FEA40F16}" type="datetimeFigureOut">
              <a:rPr lang="en-CA" smtClean="0"/>
              <a:pPr/>
              <a:t>12/04/2011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D45E8E-2C86-4100-B9B4-B4F157C31B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1139-CF02-4922-B67F-5AF9FEA40F16}" type="datetimeFigureOut">
              <a:rPr lang="en-CA" smtClean="0"/>
              <a:pPr/>
              <a:t>12/04/2011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5E8E-2C86-4100-B9B4-B4F157C31B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0B31139-CF02-4922-B67F-5AF9FEA40F16}" type="datetimeFigureOut">
              <a:rPr lang="en-CA" smtClean="0"/>
              <a:pPr/>
              <a:t>12/04/2011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9D45E8E-2C86-4100-B9B4-B4F157C31B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1139-CF02-4922-B67F-5AF9FEA40F16}" type="datetimeFigureOut">
              <a:rPr lang="en-CA" smtClean="0"/>
              <a:pPr/>
              <a:t>12/04/2011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D45E8E-2C86-4100-B9B4-B4F157C31B0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1139-CF02-4922-B67F-5AF9FEA40F16}" type="datetimeFigureOut">
              <a:rPr lang="en-CA" smtClean="0"/>
              <a:pPr/>
              <a:t>12/04/2011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9D45E8E-2C86-4100-B9B4-B4F157C31B0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0B31139-CF02-4922-B67F-5AF9FEA40F16}" type="datetimeFigureOut">
              <a:rPr lang="en-CA" smtClean="0"/>
              <a:pPr/>
              <a:t>12/04/2011</a:t>
            </a:fld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9D45E8E-2C86-4100-B9B4-B4F157C31B0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0B31139-CF02-4922-B67F-5AF9FEA40F16}" type="datetimeFigureOut">
              <a:rPr lang="en-CA" smtClean="0"/>
              <a:pPr/>
              <a:t>12/04/2011</a:t>
            </a:fld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9D45E8E-2C86-4100-B9B4-B4F157C31B0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CA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1139-CF02-4922-B67F-5AF9FEA40F16}" type="datetimeFigureOut">
              <a:rPr lang="en-CA" smtClean="0"/>
              <a:pPr/>
              <a:t>12/04/2011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D45E8E-2C86-4100-B9B4-B4F157C31B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1139-CF02-4922-B67F-5AF9FEA40F16}" type="datetimeFigureOut">
              <a:rPr lang="en-CA" smtClean="0"/>
              <a:pPr/>
              <a:t>12/04/2011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D45E8E-2C86-4100-B9B4-B4F157C31B0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1139-CF02-4922-B67F-5AF9FEA40F16}" type="datetimeFigureOut">
              <a:rPr lang="en-CA" smtClean="0"/>
              <a:pPr/>
              <a:t>12/04/2011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D45E8E-2C86-4100-B9B4-B4F157C31B0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0B31139-CF02-4922-B67F-5AF9FEA40F16}" type="datetimeFigureOut">
              <a:rPr lang="en-CA" smtClean="0"/>
              <a:pPr/>
              <a:t>12/04/2011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9D45E8E-2C86-4100-B9B4-B4F157C31B0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B31139-CF02-4922-B67F-5AF9FEA40F16}" type="datetimeFigureOut">
              <a:rPr lang="en-CA" smtClean="0"/>
              <a:pPr/>
              <a:t>12/04/2011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9D45E8E-2C86-4100-B9B4-B4F157C31B0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upload.wikimedia.org/wikipedia/commons/3/34/Safari_an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88840" y="-1035496"/>
            <a:ext cx="14706600" cy="97536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2808312" cy="1512168"/>
          </a:xfrm>
        </p:spPr>
        <p:txBody>
          <a:bodyPr>
            <a:normAutofit fontScale="90000"/>
          </a:bodyPr>
          <a:lstStyle/>
          <a:p>
            <a:r>
              <a:rPr lang="en-CA" sz="8000" b="1" dirty="0" smtClean="0">
                <a:solidFill>
                  <a:schemeClr val="bg1"/>
                </a:solidFill>
              </a:rPr>
              <a:t>ANTS</a:t>
            </a:r>
            <a:endParaRPr lang="en-CA" sz="8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7904" y="5445224"/>
            <a:ext cx="6408712" cy="864096"/>
          </a:xfrm>
        </p:spPr>
        <p:txBody>
          <a:bodyPr>
            <a:normAutofit/>
          </a:bodyPr>
          <a:lstStyle/>
          <a:p>
            <a:r>
              <a:rPr lang="en-CA" sz="3600" dirty="0" smtClean="0">
                <a:solidFill>
                  <a:schemeClr val="bg1"/>
                </a:solidFill>
              </a:rPr>
              <a:t>Ant System Optimization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Psudo</a:t>
            </a:r>
            <a:r>
              <a:rPr lang="en-CA" dirty="0" smtClean="0"/>
              <a:t> Code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CA" dirty="0" smtClean="0"/>
              <a:t>function ACO</a:t>
            </a:r>
          </a:p>
          <a:p>
            <a:pPr>
              <a:buNone/>
            </a:pPr>
            <a:r>
              <a:rPr lang="en-CA" dirty="0" smtClean="0"/>
              <a:t>	while (</a:t>
            </a:r>
            <a:r>
              <a:rPr lang="en-CA" dirty="0" err="1" smtClean="0"/>
              <a:t>termination_criterion_not_satidfied</a:t>
            </a:r>
            <a:r>
              <a:rPr lang="en-CA" dirty="0" smtClean="0"/>
              <a:t>)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scheduel_activities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	</a:t>
            </a:r>
            <a:r>
              <a:rPr lang="en-CA" dirty="0" err="1" smtClean="0"/>
              <a:t>ants_generation_and_activity</a:t>
            </a:r>
            <a:r>
              <a:rPr lang="en-CA" dirty="0" smtClean="0"/>
              <a:t>();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	</a:t>
            </a:r>
            <a:r>
              <a:rPr lang="en-CA" dirty="0" err="1" smtClean="0"/>
              <a:t>pheromone_evaporation</a:t>
            </a:r>
            <a:r>
              <a:rPr lang="en-CA" dirty="0" smtClean="0"/>
              <a:t>();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	% optional</a:t>
            </a:r>
          </a:p>
          <a:p>
            <a:pPr>
              <a:buNone/>
            </a:pPr>
            <a:r>
              <a:rPr lang="en-CA" dirty="0" smtClean="0"/>
              <a:t>			</a:t>
            </a:r>
            <a:r>
              <a:rPr lang="en-CA" dirty="0" err="1" smtClean="0"/>
              <a:t>daemon_actions</a:t>
            </a:r>
            <a:r>
              <a:rPr lang="en-CA" dirty="0" smtClean="0"/>
              <a:t>();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	%refers to centralized actions </a:t>
            </a:r>
          </a:p>
          <a:p>
            <a:pPr>
              <a:buNone/>
            </a:pPr>
            <a:r>
              <a:rPr lang="en-CA" dirty="0" smtClean="0"/>
              <a:t>			%executed by a daemon possessing global knowledge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end  while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end  function </a:t>
            </a:r>
            <a:endParaRPr lang="en-CA" dirty="0"/>
          </a:p>
        </p:txBody>
      </p:sp>
      <p:pic>
        <p:nvPicPr>
          <p:cNvPr id="41986" name="Picture 2" descr="C:\Users\Josh.EXE\AppData\Local\Microsoft\Windows\Temporary Internet Files\Content.IE5\EKGDSA19\MC90043261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492896"/>
            <a:ext cx="864096" cy="617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Psudo</a:t>
            </a:r>
            <a:r>
              <a:rPr lang="en-CA" dirty="0" smtClean="0"/>
              <a:t>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dirty="0" smtClean="0"/>
              <a:t>function </a:t>
            </a:r>
            <a:r>
              <a:rPr lang="en-CA" dirty="0" err="1" smtClean="0"/>
              <a:t>ants_generation_and_activity</a:t>
            </a:r>
            <a:r>
              <a:rPr lang="en-CA" dirty="0" smtClean="0"/>
              <a:t>();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while (</a:t>
            </a:r>
            <a:r>
              <a:rPr lang="en-CA" dirty="0" err="1" smtClean="0"/>
              <a:t>available_resources</a:t>
            </a:r>
            <a:r>
              <a:rPr lang="en-CA" dirty="0" smtClean="0"/>
              <a:t>)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scheduel_the_creation_of_a_new_ant</a:t>
            </a:r>
            <a:r>
              <a:rPr lang="en-CA" dirty="0" smtClean="0"/>
              <a:t>();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new_active_ant</a:t>
            </a:r>
            <a:r>
              <a:rPr lang="en-CA" dirty="0" smtClean="0"/>
              <a:t>() 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end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end</a:t>
            </a:r>
          </a:p>
          <a:p>
            <a:pPr>
              <a:buNone/>
            </a:pPr>
            <a:endParaRPr lang="en-CA" dirty="0"/>
          </a:p>
        </p:txBody>
      </p:sp>
      <p:pic>
        <p:nvPicPr>
          <p:cNvPr id="43010" name="Picture 2" descr="C:\Users\Josh.EXE\AppData\Local\Microsoft\Windows\Temporary Internet Files\Content.IE5\EKGDSA19\MC90043261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789040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Psudo</a:t>
            </a:r>
            <a:r>
              <a:rPr lang="en-CA" dirty="0" smtClean="0"/>
              <a:t>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CA" dirty="0" smtClean="0"/>
              <a:t>function </a:t>
            </a:r>
            <a:r>
              <a:rPr lang="en-CA" dirty="0" err="1" smtClean="0"/>
              <a:t>new_active_ant</a:t>
            </a:r>
            <a:r>
              <a:rPr lang="en-CA" dirty="0" smtClean="0"/>
              <a:t>()   % ant life cycle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initialize_ant</a:t>
            </a:r>
            <a:r>
              <a:rPr lang="en-CA" dirty="0" smtClean="0"/>
              <a:t>();</a:t>
            </a:r>
          </a:p>
          <a:p>
            <a:pPr>
              <a:buNone/>
            </a:pPr>
            <a:r>
              <a:rPr lang="en-CA" dirty="0" smtClean="0"/>
              <a:t>	M = </a:t>
            </a:r>
            <a:r>
              <a:rPr lang="en-CA" dirty="0" err="1" smtClean="0"/>
              <a:t>update_ant_memory</a:t>
            </a:r>
            <a:r>
              <a:rPr lang="en-CA" dirty="0" smtClean="0"/>
              <a:t>();</a:t>
            </a:r>
          </a:p>
          <a:p>
            <a:pPr>
              <a:buNone/>
            </a:pPr>
            <a:r>
              <a:rPr lang="en-CA" dirty="0" smtClean="0"/>
              <a:t>	while  ( </a:t>
            </a:r>
            <a:r>
              <a:rPr lang="en-CA" dirty="0" err="1" smtClean="0"/>
              <a:t>current_state</a:t>
            </a:r>
            <a:r>
              <a:rPr lang="en-CA" dirty="0" smtClean="0"/>
              <a:t> ~= </a:t>
            </a:r>
            <a:r>
              <a:rPr lang="en-CA" dirty="0" err="1" smtClean="0"/>
              <a:t>target_state</a:t>
            </a:r>
            <a:r>
              <a:rPr lang="en-CA" dirty="0" smtClean="0"/>
              <a:t>)</a:t>
            </a:r>
          </a:p>
          <a:p>
            <a:pPr>
              <a:buNone/>
            </a:pPr>
            <a:r>
              <a:rPr lang="en-CA" dirty="0" smtClean="0"/>
              <a:t>		A = </a:t>
            </a:r>
            <a:r>
              <a:rPr lang="en-CA" dirty="0" err="1" smtClean="0"/>
              <a:t>read_local_ant_routing_table</a:t>
            </a:r>
            <a:r>
              <a:rPr lang="en-CA" dirty="0" smtClean="0"/>
              <a:t>(); </a:t>
            </a:r>
          </a:p>
          <a:p>
            <a:pPr>
              <a:buNone/>
            </a:pPr>
            <a:r>
              <a:rPr lang="en-CA" dirty="0" smtClean="0"/>
              <a:t>		P = </a:t>
            </a:r>
            <a:r>
              <a:rPr lang="en-CA" dirty="0" err="1" smtClean="0"/>
              <a:t>compute_transition_probabilities</a:t>
            </a:r>
            <a:r>
              <a:rPr lang="en-CA" dirty="0" smtClean="0"/>
              <a:t>(</a:t>
            </a:r>
            <a:r>
              <a:rPr lang="en-CA" dirty="0" err="1" smtClean="0"/>
              <a:t>A,M,problem_constraints</a:t>
            </a:r>
            <a:r>
              <a:rPr lang="en-CA" dirty="0" smtClean="0"/>
              <a:t>) ;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next_state</a:t>
            </a:r>
            <a:r>
              <a:rPr lang="en-CA" dirty="0" smtClean="0"/>
              <a:t> = </a:t>
            </a:r>
            <a:r>
              <a:rPr lang="en-CA" dirty="0" err="1" smtClean="0"/>
              <a:t>apply_ant_desicion_policy</a:t>
            </a:r>
            <a:r>
              <a:rPr lang="en-CA" dirty="0" smtClean="0"/>
              <a:t>(</a:t>
            </a:r>
            <a:r>
              <a:rPr lang="en-CA" dirty="0" err="1" smtClean="0"/>
              <a:t>P,problem_constraints</a:t>
            </a:r>
            <a:r>
              <a:rPr lang="en-CA" dirty="0" smtClean="0"/>
              <a:t>);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move_to_next_state</a:t>
            </a:r>
            <a:r>
              <a:rPr lang="en-CA" dirty="0" smtClean="0"/>
              <a:t>(</a:t>
            </a:r>
            <a:r>
              <a:rPr lang="en-CA" dirty="0" err="1" smtClean="0"/>
              <a:t>next_state</a:t>
            </a:r>
            <a:r>
              <a:rPr lang="en-CA" dirty="0" smtClean="0"/>
              <a:t>) ;</a:t>
            </a:r>
          </a:p>
          <a:p>
            <a:pPr>
              <a:buNone/>
            </a:pPr>
            <a:r>
              <a:rPr lang="en-CA" dirty="0" smtClean="0"/>
              <a:t>		if (</a:t>
            </a:r>
            <a:r>
              <a:rPr lang="en-CA" dirty="0" err="1" smtClean="0"/>
              <a:t>online_step</a:t>
            </a:r>
            <a:r>
              <a:rPr lang="en-CA" dirty="0" smtClean="0"/>
              <a:t>-by-</a:t>
            </a:r>
            <a:r>
              <a:rPr lang="en-CA" dirty="0" err="1" smtClean="0"/>
              <a:t>step_pheromone_update</a:t>
            </a:r>
            <a:r>
              <a:rPr lang="en-CA" dirty="0" smtClean="0"/>
              <a:t>)</a:t>
            </a:r>
          </a:p>
          <a:p>
            <a:pPr>
              <a:buNone/>
            </a:pPr>
            <a:r>
              <a:rPr lang="en-CA" dirty="0" smtClean="0"/>
              <a:t>			</a:t>
            </a:r>
            <a:r>
              <a:rPr lang="en-CA" dirty="0" err="1" smtClean="0"/>
              <a:t>deposit_pheromone_on_the_visited_arc</a:t>
            </a:r>
            <a:r>
              <a:rPr lang="en-CA" dirty="0" smtClean="0"/>
              <a:t>();</a:t>
            </a:r>
          </a:p>
          <a:p>
            <a:pPr>
              <a:buNone/>
            </a:pPr>
            <a:r>
              <a:rPr lang="en-CA" dirty="0" smtClean="0"/>
              <a:t>			</a:t>
            </a:r>
            <a:r>
              <a:rPr lang="en-CA" dirty="0" err="1" smtClean="0"/>
              <a:t>update_ant-routing_table</a:t>
            </a:r>
            <a:r>
              <a:rPr lang="en-CA" dirty="0" smtClean="0"/>
              <a:t>();</a:t>
            </a:r>
          </a:p>
          <a:p>
            <a:pPr>
              <a:buNone/>
            </a:pPr>
            <a:r>
              <a:rPr lang="en-CA" dirty="0" smtClean="0"/>
              <a:t>		end  if</a:t>
            </a:r>
          </a:p>
          <a:p>
            <a:pPr>
              <a:buNone/>
            </a:pPr>
            <a:r>
              <a:rPr lang="en-CA" dirty="0" smtClean="0"/>
              <a:t>%Continues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Psudo</a:t>
            </a:r>
            <a:r>
              <a:rPr lang="en-CA" dirty="0" smtClean="0"/>
              <a:t>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CA" dirty="0" smtClean="0"/>
              <a:t>		M = </a:t>
            </a:r>
            <a:r>
              <a:rPr lang="en-CA" dirty="0" err="1" smtClean="0"/>
              <a:t>update_internal_state</a:t>
            </a:r>
            <a:r>
              <a:rPr lang="en-CA" dirty="0" smtClean="0"/>
              <a:t>();</a:t>
            </a:r>
          </a:p>
          <a:p>
            <a:pPr>
              <a:buNone/>
            </a:pPr>
            <a:r>
              <a:rPr lang="en-CA" dirty="0" smtClean="0"/>
              <a:t>	end while</a:t>
            </a:r>
          </a:p>
          <a:p>
            <a:pPr>
              <a:buNone/>
            </a:pPr>
            <a:r>
              <a:rPr lang="en-CA" dirty="0" smtClean="0"/>
              <a:t>	</a:t>
            </a:r>
          </a:p>
          <a:p>
            <a:pPr>
              <a:buNone/>
            </a:pPr>
            <a:r>
              <a:rPr lang="en-CA" dirty="0" smtClean="0"/>
              <a:t>if (</a:t>
            </a:r>
            <a:r>
              <a:rPr lang="en-CA" dirty="0" err="1" smtClean="0"/>
              <a:t>online_delay_pheromone_update</a:t>
            </a:r>
            <a:r>
              <a:rPr lang="en-CA" dirty="0" smtClean="0"/>
              <a:t>)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evaluate_solution</a:t>
            </a:r>
            <a:r>
              <a:rPr lang="en-CA" dirty="0" smtClean="0"/>
              <a:t>();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deposit_pheromone_on_all_visited_arcs</a:t>
            </a:r>
            <a:r>
              <a:rPr lang="en-CA" dirty="0" smtClean="0"/>
              <a:t>();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update_ant_routing_table</a:t>
            </a:r>
            <a:r>
              <a:rPr lang="en-CA" dirty="0" smtClean="0"/>
              <a:t>();</a:t>
            </a:r>
          </a:p>
          <a:p>
            <a:pPr>
              <a:buNone/>
            </a:pPr>
            <a:r>
              <a:rPr lang="en-CA" dirty="0" smtClean="0"/>
              <a:t>	end % if</a:t>
            </a:r>
          </a:p>
          <a:p>
            <a:pPr>
              <a:buNone/>
            </a:pPr>
            <a:r>
              <a:rPr lang="en-CA" dirty="0" smtClean="0"/>
              <a:t>	die();</a:t>
            </a:r>
          </a:p>
          <a:p>
            <a:pPr>
              <a:buNone/>
            </a:pPr>
            <a:r>
              <a:rPr lang="en-CA" dirty="0" smtClean="0"/>
              <a:t>end % function </a:t>
            </a:r>
            <a:r>
              <a:rPr lang="en-CA" dirty="0" err="1" smtClean="0"/>
              <a:t>new_active_ant</a:t>
            </a:r>
            <a:r>
              <a:rPr lang="en-CA" dirty="0" smtClean="0"/>
              <a:t>()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Psudo</a:t>
            </a:r>
            <a:r>
              <a:rPr lang="en-CA" dirty="0" smtClean="0"/>
              <a:t> Code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CA" dirty="0" smtClean="0"/>
              <a:t>function ACO</a:t>
            </a:r>
          </a:p>
          <a:p>
            <a:pPr>
              <a:buNone/>
            </a:pPr>
            <a:r>
              <a:rPr lang="en-CA" dirty="0" smtClean="0"/>
              <a:t>	while (</a:t>
            </a:r>
            <a:r>
              <a:rPr lang="en-CA" dirty="0" err="1" smtClean="0"/>
              <a:t>termination_criterion_not_satidfied</a:t>
            </a:r>
            <a:r>
              <a:rPr lang="en-CA" dirty="0" smtClean="0"/>
              <a:t>)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scheduel_activities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	</a:t>
            </a:r>
            <a:r>
              <a:rPr lang="en-CA" dirty="0" err="1" smtClean="0"/>
              <a:t>ants_generation_and_activity</a:t>
            </a:r>
            <a:r>
              <a:rPr lang="en-CA" dirty="0" smtClean="0"/>
              <a:t>();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	</a:t>
            </a:r>
            <a:r>
              <a:rPr lang="en-CA" dirty="0" err="1" smtClean="0"/>
              <a:t>pheromone_evaporation</a:t>
            </a:r>
            <a:r>
              <a:rPr lang="en-CA" dirty="0" smtClean="0"/>
              <a:t>();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	% optional</a:t>
            </a:r>
          </a:p>
          <a:p>
            <a:pPr>
              <a:buNone/>
            </a:pPr>
            <a:r>
              <a:rPr lang="en-CA" dirty="0" smtClean="0"/>
              <a:t>			</a:t>
            </a:r>
            <a:r>
              <a:rPr lang="en-CA" dirty="0" err="1" smtClean="0"/>
              <a:t>daemon_actions</a:t>
            </a:r>
            <a:r>
              <a:rPr lang="en-CA" dirty="0" smtClean="0"/>
              <a:t>();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	%refers to centralized actions </a:t>
            </a:r>
          </a:p>
          <a:p>
            <a:pPr>
              <a:buNone/>
            </a:pPr>
            <a:r>
              <a:rPr lang="en-CA" dirty="0" smtClean="0"/>
              <a:t>			%executed by a daemon possessing global knowledge</a:t>
            </a:r>
          </a:p>
          <a:p>
            <a:pPr>
              <a:buNone/>
            </a:pPr>
            <a:r>
              <a:rPr lang="en-CA" dirty="0" smtClean="0"/>
              <a:t>	end  while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end  function </a:t>
            </a:r>
            <a:endParaRPr lang="en-CA" dirty="0"/>
          </a:p>
        </p:txBody>
      </p:sp>
      <p:pic>
        <p:nvPicPr>
          <p:cNvPr id="44034" name="Picture 2" descr="C:\Users\Josh.EXE\AppData\Local\Microsoft\Windows\Temporary Internet Files\Content.IE5\940ORF4G\MC90043156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420888"/>
            <a:ext cx="720080" cy="72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to Static Combinatorial Optimization</a:t>
            </a:r>
          </a:p>
          <a:p>
            <a:r>
              <a:rPr lang="en-CA" b="1" dirty="0" smtClean="0"/>
              <a:t>Problems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 smtClean="0"/>
              <a:t>Applications of ACO Algorithms</a:t>
            </a:r>
            <a:endParaRPr lang="en-CA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Travelling Salesman Problem</a:t>
            </a:r>
            <a:endParaRPr lang="en-CA" dirty="0"/>
          </a:p>
        </p:txBody>
      </p:sp>
      <p:pic>
        <p:nvPicPr>
          <p:cNvPr id="45058" name="Picture 2" descr="http://imgs.xkcd.com/comics/travelling_salesman_proble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420888"/>
            <a:ext cx="6096000" cy="2695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Travelling Salesman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/>
          <a:lstStyle/>
          <a:p>
            <a:r>
              <a:rPr lang="en-CA" dirty="0" smtClean="0"/>
              <a:t>Given a list of cities and their </a:t>
            </a:r>
            <a:r>
              <a:rPr lang="en-CA" dirty="0" err="1" smtClean="0"/>
              <a:t>pairwise</a:t>
            </a:r>
            <a:r>
              <a:rPr lang="en-CA" dirty="0" smtClean="0"/>
              <a:t> distances, the task is to find a shortest possible tour that visits each city exactly once.</a:t>
            </a:r>
            <a:endParaRPr lang="en-CA" dirty="0"/>
          </a:p>
        </p:txBody>
      </p:sp>
      <p:pic>
        <p:nvPicPr>
          <p:cNvPr id="55298" name="Picture 2" descr="https://docs.google.com/viewer?url=http%3A%2F%2Fupload.wikimedia.org%2Fwikipedia%2Fcommons%2F2%2F2a%2FAco_TSP.svg&amp;docid=ebf1b6921fed30fecda086bacc175841&amp;a=bi&amp;pagenumber=1&amp;w=8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838575"/>
            <a:ext cx="7620000" cy="3019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Travelling Salesman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2776"/>
          </a:xfrm>
        </p:spPr>
        <p:txBody>
          <a:bodyPr>
            <a:normAutofit/>
          </a:bodyPr>
          <a:lstStyle/>
          <a:p>
            <a:r>
              <a:rPr lang="en-CA" dirty="0" smtClean="0"/>
              <a:t>Consider </a:t>
            </a:r>
            <a:r>
              <a:rPr lang="en-CA" i="1" dirty="0" smtClean="0"/>
              <a:t>N</a:t>
            </a:r>
            <a:r>
              <a:rPr lang="en-CA" dirty="0" smtClean="0"/>
              <a:t> node, representing cities</a:t>
            </a:r>
          </a:p>
          <a:p>
            <a:r>
              <a:rPr lang="en-CA" dirty="0" smtClean="0"/>
              <a:t>A set </a:t>
            </a:r>
            <a:r>
              <a:rPr lang="en-CA" i="1" dirty="0" smtClean="0"/>
              <a:t>E</a:t>
            </a:r>
            <a:r>
              <a:rPr lang="en-CA" dirty="0" smtClean="0"/>
              <a:t> of paths connecting Nodes</a:t>
            </a:r>
          </a:p>
          <a:p>
            <a:r>
              <a:rPr lang="en-CA" dirty="0" smtClean="0"/>
              <a:t>Let </a:t>
            </a:r>
            <a:r>
              <a:rPr lang="en-CA" i="1" dirty="0" err="1" smtClean="0"/>
              <a:t>d</a:t>
            </a:r>
            <a:r>
              <a:rPr lang="en-CA" i="1" baseline="-10000" dirty="0" err="1" smtClean="0"/>
              <a:t>i,j</a:t>
            </a:r>
            <a:r>
              <a:rPr lang="en-CA" baseline="-10000" dirty="0" smtClean="0"/>
              <a:t> </a:t>
            </a:r>
            <a:r>
              <a:rPr lang="en-CA" dirty="0" smtClean="0"/>
              <a:t>be the length of </a:t>
            </a:r>
            <a:r>
              <a:rPr lang="en-CA" i="1" dirty="0" smtClean="0"/>
              <a:t>path(</a:t>
            </a:r>
            <a:r>
              <a:rPr lang="en-CA" i="1" dirty="0" err="1" smtClean="0"/>
              <a:t>i,j</a:t>
            </a:r>
            <a:r>
              <a:rPr lang="en-CA" i="1" dirty="0" smtClean="0"/>
              <a:t>)</a:t>
            </a:r>
            <a:endParaRPr lang="en-CA" i="1" dirty="0"/>
          </a:p>
        </p:txBody>
      </p:sp>
      <p:pic>
        <p:nvPicPr>
          <p:cNvPr id="55298" name="Picture 2" descr="https://docs.google.com/viewer?url=http%3A%2F%2Fupload.wikimedia.org%2Fwikipedia%2Fcommons%2F2%2F2a%2FAco_TSP.svg&amp;docid=ebf1b6921fed30fecda086bacc175841&amp;a=bi&amp;pagenumber=1&amp;w=8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838575"/>
            <a:ext cx="7620000" cy="3019425"/>
          </a:xfrm>
          <a:prstGeom prst="rect">
            <a:avLst/>
          </a:prstGeom>
          <a:noFill/>
        </p:spPr>
      </p:pic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Ant System 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Ants build solutions be moving from one city to another.</a:t>
            </a:r>
          </a:p>
          <a:p>
            <a:r>
              <a:rPr lang="en-CA" i="1" dirty="0" smtClean="0"/>
              <a:t>m-</a:t>
            </a:r>
            <a:r>
              <a:rPr lang="en-CA" dirty="0" smtClean="0"/>
              <a:t>many Ants build a tour in </a:t>
            </a:r>
            <a:r>
              <a:rPr lang="en-CA" i="1" dirty="0" smtClean="0"/>
              <a:t>n-</a:t>
            </a:r>
            <a:r>
              <a:rPr lang="en-CA" dirty="0" smtClean="0"/>
              <a:t>steps with a probabilistic decision rule.</a:t>
            </a:r>
          </a:p>
          <a:p>
            <a:r>
              <a:rPr lang="en-CA" dirty="0" smtClean="0"/>
              <a:t>So when at node </a:t>
            </a:r>
            <a:r>
              <a:rPr lang="en-CA" i="1" dirty="0" err="1" smtClean="0"/>
              <a:t>i</a:t>
            </a:r>
            <a:r>
              <a:rPr lang="en-CA" i="1" dirty="0" smtClean="0"/>
              <a:t> , </a:t>
            </a:r>
            <a:r>
              <a:rPr lang="en-CA" dirty="0" smtClean="0"/>
              <a:t>the ant will move to node </a:t>
            </a:r>
            <a:r>
              <a:rPr lang="en-CA" i="1" dirty="0" smtClean="0"/>
              <a:t>j, </a:t>
            </a:r>
            <a:r>
              <a:rPr lang="en-CA" dirty="0" smtClean="0"/>
              <a:t>and </a:t>
            </a:r>
            <a:r>
              <a:rPr lang="en-CA" i="1" dirty="0" smtClean="0"/>
              <a:t>path(</a:t>
            </a:r>
            <a:r>
              <a:rPr lang="en-CA" i="1" dirty="0" err="1" smtClean="0"/>
              <a:t>i,j</a:t>
            </a:r>
            <a:r>
              <a:rPr lang="en-CA" i="1" dirty="0" smtClean="0"/>
              <a:t>)</a:t>
            </a:r>
            <a:r>
              <a:rPr lang="en-CA" dirty="0" smtClean="0"/>
              <a:t> is added to the tour.</a:t>
            </a:r>
          </a:p>
          <a:p>
            <a:r>
              <a:rPr lang="en-CA" dirty="0" smtClean="0"/>
              <a:t>Repeat until tour is completed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Ant </a:t>
            </a:r>
            <a:r>
              <a:rPr lang="en-CA" dirty="0" smtClean="0"/>
              <a:t>algorithms </a:t>
            </a:r>
            <a:r>
              <a:rPr lang="en-CA" dirty="0"/>
              <a:t>were first proposed as an approach to difficult combinatorial problems.</a:t>
            </a:r>
          </a:p>
          <a:p>
            <a:r>
              <a:rPr lang="en-CA" dirty="0"/>
              <a:t>Such as the traveling salesman problem (TSP) and the quadratic assignment problem (QAP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30722" name="Picture 2" descr="https://docs.google.com/viewer?url=http%3A%2F%2Fupload.wikimedia.org%2Fwikipedia%2Fcommons%2F2%2F2a%2FAco_TSP.svg&amp;docid=ebf1b6921fed30fecda086bacc175841&amp;a=bi&amp;pagenumber=1&amp;w=800"/>
          <p:cNvPicPr>
            <a:picLocks noChangeAspect="1" noChangeArrowheads="1"/>
          </p:cNvPicPr>
          <p:nvPr/>
        </p:nvPicPr>
        <p:blipFill>
          <a:blip r:embed="rId3" cstate="print"/>
          <a:srcRect l="5979" r="71921" b="-40909"/>
          <a:stretch>
            <a:fillRect/>
          </a:stretch>
        </p:blipFill>
        <p:spPr bwMode="auto">
          <a:xfrm>
            <a:off x="179512" y="1700808"/>
            <a:ext cx="1728192" cy="44644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4725144"/>
            <a:ext cx="190770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Ant System 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After tours are built, each ant deposits pheromone on the paths that it’s tour is constructed of.</a:t>
            </a:r>
          </a:p>
          <a:p>
            <a:r>
              <a:rPr lang="en-CA" dirty="0" smtClean="0"/>
              <a:t>No daemon activities are preformed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339752" y="3995678"/>
            <a:ext cx="6606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dirty="0" smtClean="0"/>
              <a:t>function ACO</a:t>
            </a:r>
          </a:p>
          <a:p>
            <a:pPr>
              <a:buNone/>
            </a:pPr>
            <a:r>
              <a:rPr lang="en-CA" dirty="0" smtClean="0"/>
              <a:t>	while (</a:t>
            </a:r>
            <a:r>
              <a:rPr lang="en-CA" dirty="0" err="1" smtClean="0"/>
              <a:t>termination_criterion_not_satidfied</a:t>
            </a:r>
            <a:r>
              <a:rPr lang="en-CA" dirty="0" smtClean="0"/>
              <a:t>)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scheduel_activities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	</a:t>
            </a:r>
            <a:r>
              <a:rPr lang="en-CA" dirty="0" err="1" smtClean="0"/>
              <a:t>ants_generation_and_activity</a:t>
            </a:r>
            <a:r>
              <a:rPr lang="en-CA" dirty="0" smtClean="0"/>
              <a:t>();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	</a:t>
            </a:r>
            <a:r>
              <a:rPr lang="en-CA" dirty="0" err="1" smtClean="0"/>
              <a:t>pheromone_evaporation</a:t>
            </a:r>
            <a:r>
              <a:rPr lang="en-CA" dirty="0" smtClean="0"/>
              <a:t>();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			% optional</a:t>
            </a:r>
          </a:p>
          <a:p>
            <a:pPr>
              <a:buNone/>
            </a:pPr>
            <a:r>
              <a:rPr lang="en-CA" dirty="0" smtClean="0"/>
              <a:t>			</a:t>
            </a:r>
            <a:r>
              <a:rPr lang="en-CA" dirty="0" err="1" smtClean="0"/>
              <a:t>daemon_actions</a:t>
            </a:r>
            <a:r>
              <a:rPr lang="en-CA" dirty="0" smtClean="0"/>
              <a:t>();</a:t>
            </a:r>
          </a:p>
        </p:txBody>
      </p:sp>
      <p:pic>
        <p:nvPicPr>
          <p:cNvPr id="61444" name="Picture 4" descr="C:\Users\Josh.EXE\AppData\Local\Microsoft\Windows\Temporary Internet Files\Content.IE5\EKGDSA19\MC90043980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3995936" y="5859402"/>
            <a:ext cx="998598" cy="9985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Ant System 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04864"/>
          </a:xfrm>
        </p:spPr>
        <p:txBody>
          <a:bodyPr>
            <a:normAutofit/>
          </a:bodyPr>
          <a:lstStyle/>
          <a:p>
            <a:r>
              <a:rPr lang="en-CA" dirty="0" smtClean="0"/>
              <a:t>The amount of pheromone added to </a:t>
            </a:r>
            <a:r>
              <a:rPr lang="en-CA" i="1" dirty="0" smtClean="0"/>
              <a:t>path(</a:t>
            </a:r>
            <a:r>
              <a:rPr lang="en-CA" i="1" dirty="0" err="1" smtClean="0"/>
              <a:t>i,j</a:t>
            </a:r>
            <a:r>
              <a:rPr lang="en-CA" i="1" dirty="0" smtClean="0"/>
              <a:t>) </a:t>
            </a:r>
            <a:r>
              <a:rPr lang="en-CA" dirty="0" smtClean="0"/>
              <a:t>will represent desirability of picking city </a:t>
            </a:r>
            <a:r>
              <a:rPr lang="en-CA" i="1" dirty="0" smtClean="0"/>
              <a:t>j</a:t>
            </a:r>
            <a:r>
              <a:rPr lang="en-CA" dirty="0" smtClean="0"/>
              <a:t> from city </a:t>
            </a:r>
            <a:r>
              <a:rPr lang="en-CA" i="1" dirty="0" err="1" smtClean="0"/>
              <a:t>i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This reflects the experience acquired by the ants during problem solving.</a:t>
            </a:r>
            <a:endParaRPr lang="en-CA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39552" y="5085184"/>
            <a:ext cx="748883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500" dirty="0" smtClean="0">
                <a:latin typeface="+mj-lt"/>
                <a:cs typeface="Times New Roman"/>
              </a:rPr>
              <a:t>τ</a:t>
            </a:r>
            <a:r>
              <a:rPr lang="en-CA" sz="2500" i="1" baseline="-25000" dirty="0" err="1" smtClean="0">
                <a:latin typeface="+mj-lt"/>
              </a:rPr>
              <a:t>i,j</a:t>
            </a:r>
            <a:r>
              <a:rPr lang="en-CA" sz="2500" i="1" baseline="-25000" dirty="0" smtClean="0">
                <a:latin typeface="+mj-lt"/>
              </a:rPr>
              <a:t> </a:t>
            </a:r>
            <a:r>
              <a:rPr lang="en-CA" sz="2500" i="1" dirty="0" smtClean="0">
                <a:latin typeface="+mj-lt"/>
              </a:rPr>
              <a:t>=</a:t>
            </a:r>
            <a:r>
              <a:rPr lang="en-CA" sz="2500" dirty="0" smtClean="0">
                <a:latin typeface="+mj-lt"/>
              </a:rPr>
              <a:t>pheromone</a:t>
            </a:r>
          </a:p>
          <a:p>
            <a:r>
              <a:rPr lang="en-CA" sz="2500" dirty="0" smtClean="0">
                <a:latin typeface="+mj-lt"/>
                <a:cs typeface="Times New Roman"/>
              </a:rPr>
              <a:t>ρ  = evaporation</a:t>
            </a:r>
          </a:p>
          <a:p>
            <a:r>
              <a:rPr lang="el-GR" sz="2500" dirty="0" smtClean="0">
                <a:latin typeface="Times New Roman"/>
                <a:cs typeface="Times New Roman"/>
              </a:rPr>
              <a:t>Δ</a:t>
            </a:r>
            <a:r>
              <a:rPr lang="el-GR" sz="2500" dirty="0" smtClean="0">
                <a:cs typeface="Times New Roman"/>
              </a:rPr>
              <a:t>τ</a:t>
            </a:r>
            <a:r>
              <a:rPr lang="en-CA" sz="2500" i="1" baseline="-25000" dirty="0" err="1"/>
              <a:t>i,j</a:t>
            </a:r>
            <a:r>
              <a:rPr lang="en-CA" sz="2500" i="1" baseline="-25000" dirty="0"/>
              <a:t> </a:t>
            </a:r>
            <a:r>
              <a:rPr lang="en-CA" sz="2500" i="1" baseline="30000" dirty="0" smtClean="0"/>
              <a:t>k</a:t>
            </a:r>
            <a:r>
              <a:rPr lang="en-CA" sz="2500" i="1" dirty="0" smtClean="0"/>
              <a:t>=</a:t>
            </a:r>
            <a:r>
              <a:rPr lang="en-CA" sz="2500" dirty="0" smtClean="0"/>
              <a:t>pheromone added this iteration by ant </a:t>
            </a:r>
            <a:r>
              <a:rPr lang="en-CA" sz="2500" i="1" dirty="0" smtClean="0"/>
              <a:t>k</a:t>
            </a:r>
            <a:r>
              <a:rPr lang="en-CA" sz="2500" dirty="0" smtClean="0"/>
              <a:t> </a:t>
            </a:r>
            <a:endParaRPr lang="en-CA" sz="2500" dirty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4077072"/>
            <a:ext cx="3522130" cy="1080120"/>
          </a:xfrm>
          <a:prstGeom prst="rect">
            <a:avLst/>
          </a:prstGeom>
          <a:noFill/>
        </p:spPr>
      </p:pic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0" y="1476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Ant System Optimization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2204864"/>
            <a:ext cx="2857143" cy="876191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3861048"/>
            <a:ext cx="2981325" cy="10191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491880" y="1988840"/>
            <a:ext cx="565212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300" dirty="0">
                <a:cs typeface="Times New Roman"/>
              </a:rPr>
              <a:t>τ</a:t>
            </a:r>
            <a:r>
              <a:rPr lang="en-CA" sz="2300" i="1" baseline="-25000" dirty="0" err="1"/>
              <a:t>i,j</a:t>
            </a:r>
            <a:r>
              <a:rPr lang="en-CA" sz="2300" i="1" baseline="-25000" dirty="0"/>
              <a:t> </a:t>
            </a:r>
            <a:r>
              <a:rPr lang="en-CA" sz="2300" i="1" dirty="0"/>
              <a:t>=</a:t>
            </a:r>
            <a:r>
              <a:rPr lang="en-CA" sz="2300" dirty="0" smtClean="0"/>
              <a:t>pheromone</a:t>
            </a:r>
          </a:p>
          <a:p>
            <a:endParaRPr lang="en-CA" sz="2300" dirty="0"/>
          </a:p>
          <a:p>
            <a:r>
              <a:rPr lang="en-CA" sz="2300" dirty="0">
                <a:cs typeface="Times New Roman"/>
              </a:rPr>
              <a:t>ρ  = </a:t>
            </a:r>
            <a:r>
              <a:rPr lang="en-CA" sz="2300" dirty="0" smtClean="0">
                <a:cs typeface="Times New Roman"/>
              </a:rPr>
              <a:t>evaporation</a:t>
            </a:r>
          </a:p>
          <a:p>
            <a:endParaRPr lang="en-CA" sz="2300" dirty="0">
              <a:cs typeface="Times New Roman"/>
            </a:endParaRPr>
          </a:p>
          <a:p>
            <a:r>
              <a:rPr lang="el-GR" sz="2300" dirty="0" smtClean="0">
                <a:latin typeface="Times New Roman"/>
                <a:cs typeface="Times New Roman"/>
              </a:rPr>
              <a:t>Δ</a:t>
            </a:r>
            <a:r>
              <a:rPr lang="el-GR" sz="2300" dirty="0" smtClean="0">
                <a:cs typeface="Times New Roman"/>
              </a:rPr>
              <a:t>τ</a:t>
            </a:r>
            <a:r>
              <a:rPr lang="en-CA" sz="2300" i="1" baseline="-25000" dirty="0" err="1" smtClean="0"/>
              <a:t>i,j</a:t>
            </a:r>
            <a:r>
              <a:rPr lang="en-CA" sz="2300" i="1" baseline="-25000" dirty="0" smtClean="0"/>
              <a:t> </a:t>
            </a:r>
            <a:r>
              <a:rPr lang="en-CA" sz="2300" i="1" baseline="30000" dirty="0" smtClean="0"/>
              <a:t>k</a:t>
            </a:r>
            <a:r>
              <a:rPr lang="en-CA" sz="2300" i="1" dirty="0" smtClean="0"/>
              <a:t>=</a:t>
            </a:r>
            <a:r>
              <a:rPr lang="en-CA" sz="2300" dirty="0" smtClean="0"/>
              <a:t>pheromone added by ant </a:t>
            </a:r>
            <a:r>
              <a:rPr lang="en-CA" sz="2300" i="1" dirty="0" smtClean="0"/>
              <a:t>k</a:t>
            </a:r>
          </a:p>
          <a:p>
            <a:endParaRPr lang="en-CA" sz="2300" i="1" dirty="0"/>
          </a:p>
          <a:p>
            <a:r>
              <a:rPr lang="en-CA" sz="2300" i="1" dirty="0" smtClean="0"/>
              <a:t>Q</a:t>
            </a:r>
            <a:r>
              <a:rPr lang="en-CA" sz="2300" dirty="0" smtClean="0"/>
              <a:t>= parameter</a:t>
            </a:r>
          </a:p>
          <a:p>
            <a:endParaRPr lang="en-CA" sz="2300" i="1" dirty="0" smtClean="0"/>
          </a:p>
          <a:p>
            <a:r>
              <a:rPr lang="en-CA" sz="2300" i="1" dirty="0" err="1" smtClean="0"/>
              <a:t>L</a:t>
            </a:r>
            <a:r>
              <a:rPr lang="en-CA" sz="2300" i="1" baseline="-25000" dirty="0" err="1" smtClean="0"/>
              <a:t>k</a:t>
            </a:r>
            <a:r>
              <a:rPr lang="en-CA" sz="2300" dirty="0" smtClean="0"/>
              <a:t> = Length of the tour of ant </a:t>
            </a:r>
            <a:r>
              <a:rPr lang="en-CA" sz="2300" i="1" dirty="0" smtClean="0"/>
              <a:t>k</a:t>
            </a:r>
          </a:p>
          <a:p>
            <a:endParaRPr lang="en-CA" sz="2300" i="1" dirty="0" smtClean="0"/>
          </a:p>
          <a:p>
            <a:r>
              <a:rPr lang="en-CA" sz="2300" i="1" dirty="0" err="1" smtClean="0"/>
              <a:t>T</a:t>
            </a:r>
            <a:r>
              <a:rPr lang="en-CA" sz="2300" i="1" baseline="-25000" dirty="0" err="1" smtClean="0"/>
              <a:t>k</a:t>
            </a:r>
            <a:r>
              <a:rPr lang="en-CA" sz="2300" dirty="0" smtClean="0"/>
              <a:t> = paths that make up the tour for ant </a:t>
            </a:r>
            <a:r>
              <a:rPr lang="en-CA" sz="2300" i="1" dirty="0" smtClean="0"/>
              <a:t>k</a:t>
            </a:r>
          </a:p>
          <a:p>
            <a:endParaRPr lang="en-CA" sz="2300" i="1" dirty="0"/>
          </a:p>
          <a:p>
            <a:r>
              <a:rPr lang="en-CA" sz="2300" i="1" dirty="0" smtClean="0"/>
              <a:t>m</a:t>
            </a:r>
            <a:r>
              <a:rPr lang="en-CA" sz="2300" dirty="0" smtClean="0"/>
              <a:t>= number of ants</a:t>
            </a:r>
          </a:p>
          <a:p>
            <a:endParaRPr lang="en-CA" sz="2300" i="1" dirty="0" smtClean="0"/>
          </a:p>
          <a:p>
            <a:endParaRPr lang="en-CA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Ant System 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12976"/>
          </a:xfrm>
        </p:spPr>
        <p:txBody>
          <a:bodyPr>
            <a:normAutofit/>
          </a:bodyPr>
          <a:lstStyle/>
          <a:p>
            <a:r>
              <a:rPr lang="en-CA" dirty="0" smtClean="0"/>
              <a:t>Ant System compared to other methods are good for lower dimension problems. It can out do most things including a genetic algorithm</a:t>
            </a:r>
          </a:p>
          <a:p>
            <a:r>
              <a:rPr lang="en-CA" dirty="0" smtClean="0"/>
              <a:t>For higher dimension it is know for quick convergence to good solutions but never reached best known solutions within a reasonable time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0" y="5103674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Whitley, D., </a:t>
            </a:r>
            <a:r>
              <a:rPr lang="en-CA" dirty="0" err="1"/>
              <a:t>Starkweather</a:t>
            </a:r>
            <a:r>
              <a:rPr lang="en-CA" dirty="0"/>
              <a:t>, T., &amp; Fuquay, D. (1989). Scheduling problems and travelling</a:t>
            </a:r>
          </a:p>
          <a:p>
            <a:r>
              <a:rPr lang="en-CA" dirty="0"/>
              <a:t>salesman: The genetic edge recombination operator. In J. D. Schaffer (Ed.), </a:t>
            </a:r>
            <a:r>
              <a:rPr lang="en-CA" i="1" dirty="0"/>
              <a:t>Proceedings</a:t>
            </a:r>
          </a:p>
          <a:p>
            <a:r>
              <a:rPr lang="en-CA" i="1" dirty="0"/>
              <a:t>of the Third International Conference on Genetic Algorithms (pp. 133–140). Palo Alto, CA:</a:t>
            </a:r>
          </a:p>
          <a:p>
            <a:r>
              <a:rPr lang="en-CA" dirty="0"/>
              <a:t>Morgan Kaufmann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Max-Min Ant System 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Same as </a:t>
            </a:r>
            <a:r>
              <a:rPr lang="en-CA" dirty="0" err="1" smtClean="0"/>
              <a:t>AS</a:t>
            </a:r>
            <a:r>
              <a:rPr lang="en-CA" dirty="0" smtClean="0"/>
              <a:t> but:</a:t>
            </a:r>
          </a:p>
          <a:p>
            <a:pPr lvl="1"/>
            <a:r>
              <a:rPr lang="en-CA" dirty="0" smtClean="0"/>
              <a:t>The best ant only receives extra pheromones for his tours.</a:t>
            </a:r>
          </a:p>
          <a:p>
            <a:pPr lvl="1"/>
            <a:r>
              <a:rPr lang="en-CA" dirty="0" smtClean="0"/>
              <a:t>Pheromones are restricted to be within the interval of </a:t>
            </a:r>
            <a:r>
              <a:rPr lang="en-CA" sz="2800" dirty="0" smtClean="0"/>
              <a:t>[</a:t>
            </a:r>
            <a:r>
              <a:rPr lang="el-GR" sz="2800" dirty="0" smtClean="0">
                <a:cs typeface="Times New Roman"/>
              </a:rPr>
              <a:t>τ</a:t>
            </a:r>
            <a:r>
              <a:rPr lang="en-CA" sz="2800" i="1" baseline="-25000" dirty="0" smtClean="0"/>
              <a:t>min</a:t>
            </a:r>
            <a:r>
              <a:rPr lang="en-CA" sz="2800" dirty="0" smtClean="0"/>
              <a:t>,</a:t>
            </a:r>
            <a:r>
              <a:rPr lang="el-GR" sz="2800" dirty="0" smtClean="0">
                <a:cs typeface="Times New Roman"/>
              </a:rPr>
              <a:t>τ</a:t>
            </a:r>
            <a:r>
              <a:rPr lang="en-CA" sz="2800" i="1" baseline="-25000" dirty="0" smtClean="0"/>
              <a:t>max</a:t>
            </a:r>
            <a:r>
              <a:rPr lang="en-CA" sz="2800" dirty="0" smtClean="0"/>
              <a:t>] </a:t>
            </a:r>
          </a:p>
          <a:p>
            <a:pPr lvl="1"/>
            <a:r>
              <a:rPr lang="en-CA" sz="2800" dirty="0" smtClean="0"/>
              <a:t>All pheromone trail are initialized to </a:t>
            </a:r>
            <a:r>
              <a:rPr lang="el-GR" sz="2800" dirty="0" smtClean="0">
                <a:cs typeface="Times New Roman"/>
              </a:rPr>
              <a:t>τ</a:t>
            </a:r>
            <a:r>
              <a:rPr lang="en-CA" sz="2800" i="1" baseline="-25000" dirty="0" smtClean="0"/>
              <a:t>max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Max-Min Ant System 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restriction helps prevent stagnation, which is why AS preformed so poorly</a:t>
            </a:r>
          </a:p>
          <a:p>
            <a:r>
              <a:rPr lang="en-CA" dirty="0" smtClean="0"/>
              <a:t>To avoid Stagnation, which may occur when pheromone levels are close to max, one can implement a smoothing mechanism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It is found that when applied to TSP it performs significantly better than AS but comparable to ACS (this will be discussed later)</a:t>
            </a: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3933056"/>
            <a:ext cx="3168353" cy="621826"/>
          </a:xfrm>
          <a:prstGeom prst="rect">
            <a:avLst/>
          </a:prstGeom>
          <a:noFill/>
        </p:spPr>
      </p:pic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AS</a:t>
            </a:r>
            <a:r>
              <a:rPr lang="en-CA" baseline="-25000" dirty="0" err="1" smtClean="0"/>
              <a:t>Rank</a:t>
            </a:r>
            <a:r>
              <a:rPr lang="en-CA" dirty="0" smtClean="0"/>
              <a:t> 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/>
          <a:lstStyle/>
          <a:p>
            <a:r>
              <a:rPr lang="en-CA" dirty="0" smtClean="0"/>
              <a:t>Same as regular AS but:</a:t>
            </a:r>
          </a:p>
          <a:p>
            <a:pPr lvl="1"/>
            <a:r>
              <a:rPr lang="en-CA" dirty="0" smtClean="0"/>
              <a:t>Pick the top </a:t>
            </a:r>
            <a:r>
              <a:rPr lang="el-GR" dirty="0" smtClean="0">
                <a:cs typeface="Times New Roman"/>
              </a:rPr>
              <a:t>σ</a:t>
            </a:r>
            <a:r>
              <a:rPr lang="en-CA" dirty="0" smtClean="0">
                <a:cs typeface="Times New Roman"/>
              </a:rPr>
              <a:t>-many ants and only the get extra pheromones on the tours proportional to rank</a:t>
            </a:r>
          </a:p>
          <a:p>
            <a:pPr lvl="1"/>
            <a:r>
              <a:rPr lang="en-CA" dirty="0" smtClean="0">
                <a:cs typeface="Times New Roman"/>
              </a:rPr>
              <a:t>The paths used by the best tour get extra pheromones as well.</a:t>
            </a:r>
            <a:endParaRPr lang="en-CA" dirty="0" smtClean="0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95536" y="4941168"/>
            <a:ext cx="828092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200" dirty="0" smtClean="0">
                <a:cs typeface="Times New Roman"/>
              </a:rPr>
              <a:t>τ</a:t>
            </a:r>
            <a:r>
              <a:rPr lang="en-CA" sz="2200" i="1" baseline="-25000" dirty="0" err="1" smtClean="0"/>
              <a:t>i,j</a:t>
            </a:r>
            <a:r>
              <a:rPr lang="en-CA" sz="2200" i="1" baseline="-25000" dirty="0" smtClean="0"/>
              <a:t> </a:t>
            </a:r>
            <a:r>
              <a:rPr lang="en-CA" sz="2200" i="1" dirty="0" smtClean="0"/>
              <a:t>=</a:t>
            </a:r>
            <a:r>
              <a:rPr lang="en-CA" sz="2200" dirty="0" smtClean="0"/>
              <a:t>pheromone</a:t>
            </a:r>
          </a:p>
          <a:p>
            <a:r>
              <a:rPr lang="en-CA" sz="2200" dirty="0" smtClean="0">
                <a:cs typeface="Times New Roman"/>
              </a:rPr>
              <a:t>ρ  = evaporation</a:t>
            </a:r>
          </a:p>
          <a:p>
            <a:r>
              <a:rPr lang="en-CA" sz="2200" i="1" dirty="0" smtClean="0"/>
              <a:t>L</a:t>
            </a:r>
            <a:r>
              <a:rPr lang="en-CA" sz="2200" i="1" baseline="-20000" dirty="0" smtClean="0"/>
              <a:t>+</a:t>
            </a:r>
            <a:r>
              <a:rPr lang="en-CA" sz="2200" dirty="0" smtClean="0"/>
              <a:t> = Length of the tour of the best ant</a:t>
            </a:r>
          </a:p>
          <a:p>
            <a:r>
              <a:rPr lang="en-CA" sz="2200" i="1" dirty="0" smtClean="0"/>
              <a:t>L</a:t>
            </a:r>
            <a:r>
              <a:rPr lang="el-GR" sz="2200" i="1" dirty="0" smtClean="0">
                <a:cs typeface="Times New Roman"/>
              </a:rPr>
              <a:t>μ</a:t>
            </a:r>
            <a:r>
              <a:rPr lang="en-CA" sz="2200" dirty="0" smtClean="0"/>
              <a:t> = Length of the tour of ant with rank </a:t>
            </a:r>
            <a:r>
              <a:rPr lang="el-GR" sz="2200" dirty="0" smtClean="0">
                <a:cs typeface="Times New Roman"/>
              </a:rPr>
              <a:t>μ</a:t>
            </a:r>
            <a:endParaRPr lang="en-CA" sz="2200" dirty="0" smtClean="0"/>
          </a:p>
          <a:p>
            <a:endParaRPr lang="en-CA" sz="2200" dirty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645024"/>
            <a:ext cx="6701153" cy="1728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Ant Colony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CA" dirty="0" smtClean="0"/>
              <a:t>Based off AS but with key differences:</a:t>
            </a:r>
          </a:p>
          <a:p>
            <a:pPr lvl="1"/>
            <a:r>
              <a:rPr lang="en-CA" dirty="0" smtClean="0"/>
              <a:t>After constructing solutions, only the best ant gets pheromones added to its tour.</a:t>
            </a:r>
          </a:p>
          <a:p>
            <a:pPr lvl="1"/>
            <a:r>
              <a:rPr lang="en-CA" dirty="0" smtClean="0"/>
              <a:t>Adds a local search to improve solutions generated by ants before applying pheromones.</a:t>
            </a:r>
          </a:p>
          <a:p>
            <a:pPr lvl="1"/>
            <a:r>
              <a:rPr lang="en-CA" dirty="0" err="1" smtClean="0"/>
              <a:t>Psudo</a:t>
            </a:r>
            <a:r>
              <a:rPr lang="en-CA" dirty="0" smtClean="0"/>
              <a:t>-Random-Proportion rule is added in place of the old probability rule.</a:t>
            </a:r>
          </a:p>
          <a:p>
            <a:pPr lvl="1"/>
            <a:r>
              <a:rPr lang="en-CA" dirty="0" smtClean="0"/>
              <a:t>During the creation of a solution, it reduces the pheromones for the paths used. So that is decreases the chance of other ants from using it.</a:t>
            </a:r>
          </a:p>
          <a:p>
            <a:pPr lvl="1"/>
            <a:r>
              <a:rPr lang="en-CA" dirty="0" smtClean="0"/>
              <a:t>I have yet to build the code for this adaptation.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53400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Quadratic Assignment Problem</a:t>
            </a:r>
            <a:endParaRPr lang="en-CA" dirty="0"/>
          </a:p>
        </p:txBody>
      </p:sp>
      <p:pic>
        <p:nvPicPr>
          <p:cNvPr id="75788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2060848"/>
            <a:ext cx="2393651" cy="578332"/>
          </a:xfrm>
          <a:prstGeom prst="rect">
            <a:avLst/>
          </a:prstGeom>
          <a:noFill/>
        </p:spPr>
      </p:pic>
      <p:pic>
        <p:nvPicPr>
          <p:cNvPr id="75787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2924944"/>
            <a:ext cx="2329392" cy="578332"/>
          </a:xfrm>
          <a:prstGeom prst="rect">
            <a:avLst/>
          </a:prstGeom>
          <a:noFill/>
        </p:spPr>
      </p:pic>
      <p:pic>
        <p:nvPicPr>
          <p:cNvPr id="75786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3717032"/>
            <a:ext cx="1542219" cy="578332"/>
          </a:xfrm>
          <a:prstGeom prst="rect">
            <a:avLst/>
          </a:prstGeom>
          <a:noFill/>
        </p:spPr>
      </p:pic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4509120"/>
            <a:ext cx="6120680" cy="1494024"/>
          </a:xfrm>
          <a:prstGeom prst="rect">
            <a:avLst/>
          </a:prstGeom>
          <a:noFill/>
        </p:spPr>
      </p:pic>
      <p:sp>
        <p:nvSpPr>
          <p:cNvPr id="75792" name="Rectangle 16"/>
          <p:cNvSpPr>
            <a:spLocks noChangeArrowheads="1"/>
          </p:cNvSpPr>
          <p:nvPr/>
        </p:nvSpPr>
        <p:spPr bwMode="auto">
          <a:xfrm flipV="1">
            <a:off x="3275856" y="4707353"/>
            <a:ext cx="95040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Quadratic Assignment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You have </a:t>
            </a:r>
            <a:r>
              <a:rPr lang="en-CA" i="1" dirty="0" smtClean="0"/>
              <a:t>n-</a:t>
            </a:r>
            <a:r>
              <a:rPr lang="en-CA" dirty="0" smtClean="0"/>
              <a:t>facilities and </a:t>
            </a:r>
            <a:r>
              <a:rPr lang="en-CA" i="1" dirty="0" smtClean="0"/>
              <a:t>n-</a:t>
            </a:r>
            <a:r>
              <a:rPr lang="en-CA" dirty="0" smtClean="0"/>
              <a:t>locations to place them.</a:t>
            </a:r>
          </a:p>
          <a:p>
            <a:r>
              <a:rPr lang="en-CA" dirty="0" smtClean="0"/>
              <a:t>Each pair (facility </a:t>
            </a:r>
            <a:r>
              <a:rPr lang="en-CA" i="1" dirty="0" err="1" smtClean="0"/>
              <a:t>i</a:t>
            </a:r>
            <a:r>
              <a:rPr lang="en-CA" i="1" dirty="0" smtClean="0"/>
              <a:t> </a:t>
            </a:r>
            <a:r>
              <a:rPr lang="en-CA" dirty="0" smtClean="0"/>
              <a:t>at location </a:t>
            </a:r>
            <a:r>
              <a:rPr lang="en-CA" i="1" dirty="0" smtClean="0"/>
              <a:t>j</a:t>
            </a:r>
            <a:r>
              <a:rPr lang="en-CA" dirty="0" smtClean="0"/>
              <a:t>) has an associated cost</a:t>
            </a:r>
          </a:p>
          <a:p>
            <a:r>
              <a:rPr lang="en-CA" dirty="0" smtClean="0"/>
              <a:t>Find a combination with the smallest cost.</a:t>
            </a:r>
          </a:p>
          <a:p>
            <a:r>
              <a:rPr lang="en-CA" dirty="0" smtClean="0"/>
              <a:t>Generalization of the TSP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Inspiration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Ant algorithms are influenced by the observation of real ant colonies!</a:t>
            </a:r>
          </a:p>
          <a:p>
            <a:r>
              <a:rPr lang="en-CA" dirty="0" smtClean="0"/>
              <a:t>Ants are social insects, that is, insects that live in colonies and whose behaviour is directed more to the survival of the colony as a whole than to that of a single individual component of the colony. </a:t>
            </a:r>
          </a:p>
          <a:p>
            <a:r>
              <a:rPr lang="en-CA" dirty="0" smtClean="0"/>
              <a:t>Social insects have captured the attention of many scientists</a:t>
            </a:r>
            <a:endParaRPr lang="en-CA" dirty="0"/>
          </a:p>
        </p:txBody>
      </p:sp>
      <p:pic>
        <p:nvPicPr>
          <p:cNvPr id="29698" name="Picture 2" descr="https://docs.google.com/viewer?url=http%3A%2F%2Fupload.wikimedia.org%2Fwikipedia%2Fcommons%2F2%2F2a%2FAco_TSP.svg&amp;docid=ebf1b6921fed30fecda086bacc175841&amp;a=bi&amp;pagenumber=1&amp;w=800"/>
          <p:cNvPicPr>
            <a:picLocks noChangeAspect="1" noChangeArrowheads="1"/>
          </p:cNvPicPr>
          <p:nvPr/>
        </p:nvPicPr>
        <p:blipFill>
          <a:blip r:embed="rId3" cstate="print"/>
          <a:srcRect l="27405" r="48025" b="2223"/>
          <a:stretch>
            <a:fillRect/>
          </a:stretch>
        </p:blipFill>
        <p:spPr bwMode="auto">
          <a:xfrm>
            <a:off x="0" y="1628800"/>
            <a:ext cx="1907704" cy="302433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4653136"/>
            <a:ext cx="190770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Quadratic Assignment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The paths that the ants take doesn't correspond to distance.</a:t>
            </a:r>
          </a:p>
          <a:p>
            <a:r>
              <a:rPr lang="en-CA" dirty="0" smtClean="0"/>
              <a:t>The index of each step is a facility and the node you go will be the location that facility will be placed at.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2"/>
          </p:nvPr>
        </p:nvGraphicFramePr>
        <p:xfrm>
          <a:off x="5580112" y="1628801"/>
          <a:ext cx="2664296" cy="3565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00"/>
                <a:gridCol w="1010596"/>
              </a:tblGrid>
              <a:tr h="792087">
                <a:tc>
                  <a:txBody>
                    <a:bodyPr/>
                    <a:lstStyle/>
                    <a:p>
                      <a:r>
                        <a:rPr lang="en-CA" dirty="0" smtClean="0"/>
                        <a:t>Construction</a:t>
                      </a:r>
                    </a:p>
                    <a:p>
                      <a:r>
                        <a:rPr lang="en-CA" dirty="0" smtClean="0"/>
                        <a:t>Step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Node</a:t>
                      </a:r>
                      <a:endParaRPr lang="en-CA" dirty="0"/>
                    </a:p>
                  </a:txBody>
                  <a:tcPr/>
                </a:tc>
              </a:tr>
              <a:tr h="374064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1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3</a:t>
                      </a:r>
                      <a:endParaRPr lang="en-CA" sz="2000" dirty="0"/>
                    </a:p>
                  </a:txBody>
                  <a:tcPr/>
                </a:tc>
              </a:tr>
              <a:tr h="374064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2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6</a:t>
                      </a:r>
                      <a:endParaRPr lang="en-CA" sz="2000" dirty="0"/>
                    </a:p>
                  </a:txBody>
                  <a:tcPr/>
                </a:tc>
              </a:tr>
              <a:tr h="374064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3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2</a:t>
                      </a:r>
                      <a:endParaRPr lang="en-CA" sz="2000" dirty="0"/>
                    </a:p>
                  </a:txBody>
                  <a:tcPr/>
                </a:tc>
              </a:tr>
              <a:tr h="374064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4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7</a:t>
                      </a:r>
                      <a:endParaRPr lang="en-CA" sz="2000" dirty="0"/>
                    </a:p>
                  </a:txBody>
                  <a:tcPr/>
                </a:tc>
              </a:tr>
              <a:tr h="374064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5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1</a:t>
                      </a:r>
                      <a:endParaRPr lang="en-CA" sz="2000" dirty="0"/>
                    </a:p>
                  </a:txBody>
                  <a:tcPr/>
                </a:tc>
              </a:tr>
              <a:tr h="374064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6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5</a:t>
                      </a:r>
                      <a:endParaRPr lang="en-CA" sz="2000" dirty="0"/>
                    </a:p>
                  </a:txBody>
                  <a:tcPr/>
                </a:tc>
              </a:tr>
              <a:tr h="374064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7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4</a:t>
                      </a:r>
                      <a:endParaRPr lang="en-CA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Quadratic Assignment Problem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48880"/>
          </a:xfrm>
        </p:spPr>
        <p:txBody>
          <a:bodyPr/>
          <a:lstStyle/>
          <a:p>
            <a:r>
              <a:rPr lang="en-CA" dirty="0" smtClean="0"/>
              <a:t>Both AS and MMAS perform well with this problem</a:t>
            </a:r>
          </a:p>
          <a:p>
            <a:r>
              <a:rPr lang="en-CA" dirty="0" smtClean="0"/>
              <a:t>AS and MMAS seems to perform exceptionally well when the problem is taken from real-world application.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0" y="5380672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Gambardella, L. M., </a:t>
            </a:r>
            <a:r>
              <a:rPr lang="en-CA" dirty="0" err="1"/>
              <a:t>Taillard</a:t>
            </a:r>
            <a:r>
              <a:rPr lang="en-CA" dirty="0"/>
              <a:t>, E. D., &amp; </a:t>
            </a:r>
            <a:r>
              <a:rPr lang="en-CA" dirty="0" err="1"/>
              <a:t>Dorigo</a:t>
            </a:r>
            <a:r>
              <a:rPr lang="en-CA" dirty="0"/>
              <a:t>, M. (1997). </a:t>
            </a:r>
            <a:r>
              <a:rPr lang="en-CA" i="1" dirty="0"/>
              <a:t>Ant colonies for the QAP. (Tech.</a:t>
            </a:r>
          </a:p>
          <a:p>
            <a:r>
              <a:rPr lang="en-CA" dirty="0"/>
              <a:t>Rep. 4-97). </a:t>
            </a:r>
            <a:r>
              <a:rPr lang="en-CA" dirty="0" err="1"/>
              <a:t>Lugano</a:t>
            </a:r>
            <a:r>
              <a:rPr lang="en-CA" dirty="0"/>
              <a:t>, Switzerland: IDSIA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Gambardella</a:t>
            </a:r>
            <a:r>
              <a:rPr lang="en-CA" dirty="0"/>
              <a:t>, L. M., </a:t>
            </a:r>
            <a:r>
              <a:rPr lang="en-CA" dirty="0" err="1"/>
              <a:t>Taillard</a:t>
            </a:r>
            <a:r>
              <a:rPr lang="en-CA" dirty="0"/>
              <a:t>, E. D., &amp; </a:t>
            </a:r>
            <a:r>
              <a:rPr lang="en-CA" dirty="0" err="1"/>
              <a:t>Dorigo</a:t>
            </a:r>
            <a:r>
              <a:rPr lang="en-CA" dirty="0"/>
              <a:t>, M. (1999). Ant colonies for the quadratic</a:t>
            </a:r>
          </a:p>
          <a:p>
            <a:r>
              <a:rPr lang="en-CA" dirty="0"/>
              <a:t>assignment problem. </a:t>
            </a:r>
            <a:r>
              <a:rPr lang="en-CA" i="1" dirty="0"/>
              <a:t>Journal of the Operational Research Society, 50(2), 167–176.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24944"/>
          </a:xfrm>
        </p:spPr>
        <p:txBody>
          <a:bodyPr>
            <a:normAutofit/>
          </a:bodyPr>
          <a:lstStyle/>
          <a:p>
            <a:r>
              <a:rPr lang="en-CA" dirty="0" smtClean="0"/>
              <a:t>Add Ant Colony System</a:t>
            </a:r>
          </a:p>
          <a:p>
            <a:pPr lvl="1"/>
            <a:r>
              <a:rPr lang="en-CA" dirty="0" smtClean="0"/>
              <a:t>Only have AS,MMAS, and </a:t>
            </a:r>
            <a:r>
              <a:rPr lang="en-CA" dirty="0" err="1" smtClean="0"/>
              <a:t>AS</a:t>
            </a:r>
            <a:r>
              <a:rPr lang="en-CA" baseline="-25000" dirty="0" err="1" smtClean="0"/>
              <a:t>Rank</a:t>
            </a:r>
            <a:endParaRPr lang="en-CA" baseline="-25000" dirty="0" smtClean="0"/>
          </a:p>
          <a:p>
            <a:r>
              <a:rPr lang="en-CA" dirty="0" smtClean="0"/>
              <a:t>Generalize the code to be more apply to more problems.</a:t>
            </a:r>
          </a:p>
          <a:p>
            <a:r>
              <a:rPr lang="en-CA" dirty="0" smtClean="0"/>
              <a:t>Hybridize with GA</a:t>
            </a:r>
          </a:p>
          <a:p>
            <a:r>
              <a:rPr lang="en-CA" dirty="0" smtClean="0"/>
              <a:t>Continuous Ant Colony Version</a:t>
            </a:r>
            <a:endParaRPr lang="en-CA" dirty="0"/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0" y="4826675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Times New Roman" pitchFamily="18" charset="0"/>
              </a:rPr>
              <a:t>Ant colony optimization for continuous domains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Times New Roman" pitchFamily="18" charset="0"/>
              </a:rPr>
              <a:t>European journal of operational research [0377-2217]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Times New Roman" pitchFamily="18" charset="0"/>
              </a:rPr>
              <a:t>yr: 2008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Times New Roman" pitchFamily="18" charset="0"/>
              </a:rPr>
              <a:t>vol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Times New Roman" pitchFamily="18" charset="0"/>
              </a:rPr>
              <a:t>: 185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Times New Roman" pitchFamily="18" charset="0"/>
              </a:rPr>
              <a:t>iss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Times New Roman" pitchFamily="18" charset="0"/>
              </a:rPr>
              <a:t>: 3 pg: 1155 - 1173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  <a:p>
            <a:r>
              <a:rPr lang="en-CA" dirty="0"/>
              <a:t>Ant colony optimization in continuous </a:t>
            </a:r>
            <a:r>
              <a:rPr lang="en-CA" dirty="0" smtClean="0"/>
              <a:t>problem</a:t>
            </a:r>
            <a:endParaRPr lang="en-CA" b="1" dirty="0"/>
          </a:p>
          <a:p>
            <a:r>
              <a:rPr lang="en-CA" dirty="0"/>
              <a:t>Frontiers of Mechanical Engineering in China [</a:t>
            </a:r>
            <a:r>
              <a:rPr lang="en-CA" dirty="0" smtClean="0"/>
              <a:t>1673-3479]</a:t>
            </a:r>
          </a:p>
          <a:p>
            <a:r>
              <a:rPr lang="en-CA" dirty="0" smtClean="0"/>
              <a:t>yr</a:t>
            </a:r>
            <a:r>
              <a:rPr lang="en-CA" dirty="0"/>
              <a:t>: 2007 </a:t>
            </a:r>
            <a:r>
              <a:rPr lang="en-CA" dirty="0" err="1"/>
              <a:t>vol</a:t>
            </a:r>
            <a:r>
              <a:rPr lang="en-CA" dirty="0"/>
              <a:t>: 2 </a:t>
            </a:r>
            <a:r>
              <a:rPr lang="en-CA" dirty="0" err="1"/>
              <a:t>iss</a:t>
            </a:r>
            <a:r>
              <a:rPr lang="en-CA" dirty="0"/>
              <a:t>: 4 pg: 459 - </a:t>
            </a:r>
            <a:r>
              <a:rPr lang="en-CA" dirty="0" smtClean="0"/>
              <a:t>462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Feedback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Ant algorithms for discrete optimization</a:t>
            </a:r>
            <a:r>
              <a:rPr lang="en-CA" b="1" dirty="0" smtClean="0"/>
              <a:t> </a:t>
            </a:r>
            <a:r>
              <a:rPr lang="en-CA" dirty="0" smtClean="0"/>
              <a:t>Artificial life [1064-5462] yr: 1999 </a:t>
            </a:r>
            <a:r>
              <a:rPr lang="en-CA" dirty="0" err="1" smtClean="0"/>
              <a:t>vol</a:t>
            </a:r>
            <a:r>
              <a:rPr lang="en-CA" dirty="0" smtClean="0"/>
              <a:t>: 5 </a:t>
            </a:r>
            <a:r>
              <a:rPr lang="en-CA" dirty="0" err="1" smtClean="0"/>
              <a:t>iss</a:t>
            </a:r>
            <a:r>
              <a:rPr lang="en-CA" dirty="0" smtClean="0"/>
              <a:t>: 2 pg: 137 - 172</a:t>
            </a:r>
          </a:p>
          <a:p>
            <a:r>
              <a:rPr lang="en-CA" dirty="0" smtClean="0"/>
              <a:t>Ant Colony Optimization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dirty="0" smtClean="0"/>
              <a:t>Genetic programming and evolvable machines [1389-2576] yr: 2005 </a:t>
            </a:r>
            <a:r>
              <a:rPr lang="en-CA" dirty="0" err="1" smtClean="0"/>
              <a:t>vol</a:t>
            </a:r>
            <a:r>
              <a:rPr lang="en-CA" dirty="0" smtClean="0"/>
              <a:t>: 6 </a:t>
            </a:r>
            <a:r>
              <a:rPr lang="en-CA" dirty="0" err="1" smtClean="0"/>
              <a:t>iss</a:t>
            </a:r>
            <a:r>
              <a:rPr lang="en-CA" dirty="0" smtClean="0"/>
              <a:t>: 4 pg: 459 - 460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Pheromone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When walking from a food source to the nest, the ant will leave a </a:t>
            </a:r>
            <a:r>
              <a:rPr lang="en-CA" sz="3200" i="1" dirty="0" smtClean="0"/>
              <a:t>pheromone trail.</a:t>
            </a:r>
          </a:p>
          <a:p>
            <a:r>
              <a:rPr lang="en-CA" sz="3200" dirty="0" smtClean="0"/>
              <a:t>The other ants will smell this pheromone and will be influenced to follow where it leads.</a:t>
            </a:r>
            <a:endParaRPr lang="en-CA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653136"/>
            <a:ext cx="190770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31746" name="Picture 2" descr="https://docs.google.com/viewer?url=http%3A%2F%2Fupload.wikimedia.org%2Fwikipedia%2Fcommons%2F2%2F2a%2FAco_TSP.svg&amp;docid=ebf1b6921fed30fecda086bacc175841&amp;a=bi&amp;pagenumber=1&amp;w=800"/>
          <p:cNvPicPr>
            <a:picLocks noChangeAspect="1" noChangeArrowheads="1"/>
          </p:cNvPicPr>
          <p:nvPr/>
        </p:nvPicPr>
        <p:blipFill>
          <a:blip r:embed="rId3" cstate="print"/>
          <a:srcRect l="50000" r="26854" b="6992"/>
          <a:stretch>
            <a:fillRect/>
          </a:stretch>
        </p:blipFill>
        <p:spPr bwMode="auto">
          <a:xfrm>
            <a:off x="0" y="1700808"/>
            <a:ext cx="1899356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Emergent </a:t>
            </a:r>
            <a:r>
              <a:rPr lang="en-CA" dirty="0" err="1" smtClean="0"/>
              <a:t>Behavoir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/>
              <a:t>Deneubourg</a:t>
            </a:r>
            <a:r>
              <a:rPr lang="en-CA" dirty="0" smtClean="0"/>
              <a:t>, J.-L., </a:t>
            </a:r>
            <a:r>
              <a:rPr lang="en-CA" dirty="0" err="1" smtClean="0"/>
              <a:t>Aron</a:t>
            </a:r>
            <a:r>
              <a:rPr lang="en-CA" dirty="0" smtClean="0"/>
              <a:t>, S., Goss, S., &amp; </a:t>
            </a:r>
            <a:r>
              <a:rPr lang="en-CA" dirty="0" err="1" smtClean="0"/>
              <a:t>Pasteels</a:t>
            </a:r>
            <a:r>
              <a:rPr lang="en-CA" dirty="0" smtClean="0"/>
              <a:t>, J.-M. (1990). The self-organizing exploratory pattern of the argentine ant. </a:t>
            </a:r>
            <a:r>
              <a:rPr lang="en-CA" i="1" dirty="0" smtClean="0"/>
              <a:t>Journal of Insect </a:t>
            </a:r>
            <a:r>
              <a:rPr lang="en-CA" i="1" dirty="0" err="1" smtClean="0"/>
              <a:t>Behavior</a:t>
            </a:r>
            <a:r>
              <a:rPr lang="en-CA" i="1" dirty="0" smtClean="0"/>
              <a:t>, 3, 159–168.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2324472"/>
          </a:xfrm>
        </p:spPr>
        <p:txBody>
          <a:bodyPr/>
          <a:lstStyle/>
          <a:p>
            <a:r>
              <a:rPr lang="en-CA" dirty="0" smtClean="0"/>
              <a:t>In controlled studies ants will tend to converge to one path.</a:t>
            </a:r>
          </a:p>
          <a:p>
            <a:r>
              <a:rPr lang="en-CA" dirty="0" smtClean="0"/>
              <a:t>This path tends to be the shortest path.</a:t>
            </a:r>
            <a:endParaRPr lang="en-CA" dirty="0"/>
          </a:p>
        </p:txBody>
      </p:sp>
      <p:pic>
        <p:nvPicPr>
          <p:cNvPr id="32774" name="Picture 6" descr="http://bio.felk.cvut.cz/biocmsms/uploads/images/nature_inspired/binary_brid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293096"/>
            <a:ext cx="5797152" cy="2001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solidFill>
                  <a:schemeClr val="tx1"/>
                </a:solidFill>
              </a:rPr>
              <a:t>Stigmergy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Thought one ant can find a solution. It is only the colony of ants that present the</a:t>
            </a:r>
            <a:br>
              <a:rPr lang="en-CA" dirty="0" smtClean="0"/>
            </a:br>
            <a:r>
              <a:rPr lang="en-CA" dirty="0" smtClean="0"/>
              <a:t>“shortest path-finding” behaviour.</a:t>
            </a:r>
          </a:p>
          <a:p>
            <a:r>
              <a:rPr lang="en-CA" dirty="0" smtClean="0"/>
              <a:t>This is the result of the indirect communication of the pheromone</a:t>
            </a:r>
            <a:endParaRPr lang="en-CA" dirty="0"/>
          </a:p>
        </p:txBody>
      </p:sp>
      <p:pic>
        <p:nvPicPr>
          <p:cNvPr id="5" name="Picture 2" descr="https://docs.google.com/viewer?url=http%3A%2F%2Fupload.wikimedia.org%2Fwikipedia%2Fcommons%2F2%2F2a%2FAco_TSP.svg&amp;docid=ebf1b6921fed30fecda086bacc175841&amp;a=bi&amp;pagenumber=1&amp;w=800"/>
          <p:cNvPicPr>
            <a:picLocks noChangeAspect="1" noChangeArrowheads="1"/>
          </p:cNvPicPr>
          <p:nvPr/>
        </p:nvPicPr>
        <p:blipFill>
          <a:blip r:embed="rId3" cstate="print"/>
          <a:srcRect l="73243" r="2666" b="-4932"/>
          <a:stretch>
            <a:fillRect/>
          </a:stretch>
        </p:blipFill>
        <p:spPr bwMode="auto">
          <a:xfrm>
            <a:off x="0" y="1700808"/>
            <a:ext cx="1907704" cy="316835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4653136"/>
            <a:ext cx="190770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085184"/>
            <a:ext cx="680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"Stimulation of </a:t>
            </a:r>
            <a:r>
              <a:rPr lang="en-CA" dirty="0"/>
              <a:t>workers by the performance they have achieved</a:t>
            </a:r>
            <a:r>
              <a:rPr lang="en-CA" dirty="0" smtClean="0"/>
              <a:t>.“French biologist Pierre-Paul </a:t>
            </a:r>
            <a:r>
              <a:rPr lang="en-CA" dirty="0" err="1" smtClean="0"/>
              <a:t>Grassé</a:t>
            </a:r>
            <a:r>
              <a:rPr lang="en-CA" dirty="0" smtClean="0"/>
              <a:t> in 1959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yzgrafik.ege.edu.tr/projects/TSPAntSim/pro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844824"/>
            <a:ext cx="7416824" cy="5687422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Quick Walk-Through</a:t>
            </a:r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b="1" dirty="0" smtClean="0"/>
              <a:t>The Ant Colony Optimization Approach</a:t>
            </a:r>
            <a:endParaRPr lang="en-CA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616530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http://yzgrafik.ege.edu.tr/projects/TSPAntSim/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Similarities and Differences with Real Ants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a colony of cooperating individuals</a:t>
            </a:r>
          </a:p>
          <a:p>
            <a:r>
              <a:rPr lang="en-CA" dirty="0" smtClean="0"/>
              <a:t>an (artificial) pheromone trail for local </a:t>
            </a:r>
            <a:r>
              <a:rPr lang="en-CA" dirty="0" err="1" smtClean="0"/>
              <a:t>stigmergetic</a:t>
            </a:r>
            <a:r>
              <a:rPr lang="en-CA" dirty="0" smtClean="0"/>
              <a:t> communication</a:t>
            </a:r>
          </a:p>
          <a:p>
            <a:r>
              <a:rPr lang="en-CA" dirty="0" smtClean="0"/>
              <a:t>a sequence of local moves to find shortest paths</a:t>
            </a:r>
          </a:p>
          <a:p>
            <a:r>
              <a:rPr lang="en-CA" dirty="0" smtClean="0"/>
              <a:t>a random decision policy using local information and no look-ahead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230960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Artificial ants live in a </a:t>
            </a:r>
            <a:r>
              <a:rPr lang="en-CA" i="1" dirty="0" smtClean="0"/>
              <a:t>discrete world and their moves consist of transitions from </a:t>
            </a:r>
            <a:r>
              <a:rPr lang="en-CA" dirty="0" smtClean="0"/>
              <a:t>discrete states to discrete states.</a:t>
            </a:r>
          </a:p>
          <a:p>
            <a:r>
              <a:rPr lang="en-CA" dirty="0" smtClean="0"/>
              <a:t>Artificial ants deposit an amount of pheromone that is a function of the </a:t>
            </a:r>
            <a:r>
              <a:rPr lang="en-CA" i="1" dirty="0" smtClean="0"/>
              <a:t>quality of the solution found.</a:t>
            </a:r>
          </a:p>
          <a:p>
            <a:r>
              <a:rPr lang="en-CA" dirty="0" smtClean="0"/>
              <a:t>Artificial ants’ timing in pheromone laying is problem dependent and often does not reflect real ants’ behaviour. 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CA" dirty="0" smtClean="0"/>
              <a:t>Similarities</a:t>
            </a:r>
            <a:endParaRPr lang="en-C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Differences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ACO </a:t>
            </a:r>
            <a:r>
              <a:rPr lang="en-CA" b="1" dirty="0" err="1" smtClean="0"/>
              <a:t>Metaheuristic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Each ant makes a solution incrementally.</a:t>
            </a:r>
          </a:p>
          <a:p>
            <a:r>
              <a:rPr lang="en-CA" dirty="0" smtClean="0"/>
              <a:t>A solution is expressed as a minimum cost through a path of states stated in the problem</a:t>
            </a:r>
          </a:p>
          <a:p>
            <a:r>
              <a:rPr lang="en-CA" dirty="0" smtClean="0"/>
              <a:t>Each ant will (however poor it may be) find a solution.</a:t>
            </a:r>
          </a:p>
          <a:p>
            <a:r>
              <a:rPr lang="en-CA" dirty="0" smtClean="0"/>
              <a:t>High-quality solutions are only found as the result of the emergent behaviour.</a:t>
            </a:r>
          </a:p>
          <a:p>
            <a:r>
              <a:rPr lang="en-CA" dirty="0" smtClean="0"/>
              <a:t>Sometimes there can be a </a:t>
            </a:r>
            <a:r>
              <a:rPr lang="en-CA" i="1" dirty="0" smtClean="0"/>
              <a:t>daemon </a:t>
            </a:r>
            <a:r>
              <a:rPr lang="en-CA" dirty="0" smtClean="0"/>
              <a:t>that will observe the ants actions and deposit additional pheromone using the information collected.</a:t>
            </a:r>
            <a:endParaRPr lang="en-CA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404</TotalTime>
  <Words>3718</Words>
  <Application>Microsoft Office PowerPoint</Application>
  <PresentationFormat>On-screen Show (4:3)</PresentationFormat>
  <Paragraphs>485</Paragraphs>
  <Slides>35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Median</vt:lpstr>
      <vt:lpstr>ANTS</vt:lpstr>
      <vt:lpstr>Introduction</vt:lpstr>
      <vt:lpstr>Inspiration</vt:lpstr>
      <vt:lpstr>Pheromone</vt:lpstr>
      <vt:lpstr>Emergent Behavoir</vt:lpstr>
      <vt:lpstr>Stigmergy</vt:lpstr>
      <vt:lpstr>The Ant Colony Optimization Approach</vt:lpstr>
      <vt:lpstr>Similarities and Differences with Real Ants</vt:lpstr>
      <vt:lpstr>ACO Metaheuristic</vt:lpstr>
      <vt:lpstr>Psudo Code</vt:lpstr>
      <vt:lpstr>Psudo Code</vt:lpstr>
      <vt:lpstr>Psudo Code</vt:lpstr>
      <vt:lpstr>Psudo Code</vt:lpstr>
      <vt:lpstr>Psudo Code</vt:lpstr>
      <vt:lpstr>Applications of ACO Algorithms</vt:lpstr>
      <vt:lpstr>Travelling Salesman Problem</vt:lpstr>
      <vt:lpstr>Travelling Salesman Problem</vt:lpstr>
      <vt:lpstr>Travelling Salesman Problem</vt:lpstr>
      <vt:lpstr>Ant System Optimization</vt:lpstr>
      <vt:lpstr>Ant System Optimization</vt:lpstr>
      <vt:lpstr>Ant System Optimization</vt:lpstr>
      <vt:lpstr>Ant System Optimization</vt:lpstr>
      <vt:lpstr>Ant System Optimization</vt:lpstr>
      <vt:lpstr>Max-Min Ant System Optimization</vt:lpstr>
      <vt:lpstr>Max-Min Ant System Optimization</vt:lpstr>
      <vt:lpstr>ASRank Optimization</vt:lpstr>
      <vt:lpstr>Ant Colony System</vt:lpstr>
      <vt:lpstr>Quadratic Assignment Problem</vt:lpstr>
      <vt:lpstr>Quadratic Assignment Problem</vt:lpstr>
      <vt:lpstr>Quadratic Assignment Problem</vt:lpstr>
      <vt:lpstr>Quadratic Assignment Problem</vt:lpstr>
      <vt:lpstr>Demos</vt:lpstr>
      <vt:lpstr>Goals</vt:lpstr>
      <vt:lpstr>Feedback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Josh.EXE</dc:creator>
  <cp:lastModifiedBy>Josh.EXE</cp:lastModifiedBy>
  <cp:revision>62</cp:revision>
  <dcterms:created xsi:type="dcterms:W3CDTF">2011-04-11T08:54:07Z</dcterms:created>
  <dcterms:modified xsi:type="dcterms:W3CDTF">2011-04-12T06:40:42Z</dcterms:modified>
</cp:coreProperties>
</file>