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5F6AE1-3AB4-4EE1-A0F0-9F7C0662F09F}">
  <a:tblStyle styleId="{825F6AE1-3AB4-4EE1-A0F0-9F7C0662F0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da3c6ae5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cda3c6ae5f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da3c6ae5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da3c6ae5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da3c6ae5f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da3c6ae5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da3c6ae5f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da3c6ae5f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da3c6ae5f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da3c6ae5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5" name="Google Shape;6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6476 Project 6</a:t>
            </a:r>
            <a:endParaRPr/>
          </a:p>
        </p:txBody>
      </p:sp>
      <p:sp>
        <p:nvSpPr>
          <p:cNvPr id="100" name="Google Shape;100;p2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Joshua Ng</a:t>
            </a:r>
            <a:endParaRPr dirty="0"/>
          </a:p>
          <a:p>
            <a:pPr marL="0" lvl="0" indent="0" algn="ctr" rtl="0">
              <a:lnSpc>
                <a:spcPct val="100000"/>
              </a:lnSpc>
              <a:spcBef>
                <a:spcPts val="0"/>
              </a:spcBef>
              <a:spcAft>
                <a:spcPts val="0"/>
              </a:spcAft>
              <a:buSzPts val="2800"/>
              <a:buNone/>
            </a:pPr>
            <a:r>
              <a:rPr lang="en-US" dirty="0"/>
              <a:t>jng45@gatech.edu</a:t>
            </a:r>
            <a:endParaRPr dirty="0"/>
          </a:p>
          <a:p>
            <a:pPr marL="0" lvl="0" indent="0" algn="ctr" rtl="0">
              <a:lnSpc>
                <a:spcPct val="100000"/>
              </a:lnSpc>
              <a:spcBef>
                <a:spcPts val="0"/>
              </a:spcBef>
              <a:spcAft>
                <a:spcPts val="0"/>
              </a:spcAft>
              <a:buSzPts val="2800"/>
              <a:buNone/>
            </a:pPr>
            <a:r>
              <a:rPr lang="en-US" dirty="0"/>
              <a:t>jng45</a:t>
            </a:r>
            <a:endParaRPr dirty="0"/>
          </a:p>
          <a:p>
            <a:pPr marL="0" lvl="0" indent="0" algn="ctr" rtl="0">
              <a:lnSpc>
                <a:spcPct val="100000"/>
              </a:lnSpc>
              <a:spcBef>
                <a:spcPts val="0"/>
              </a:spcBef>
              <a:spcAft>
                <a:spcPts val="0"/>
              </a:spcAft>
              <a:buSzPts val="2800"/>
              <a:buNone/>
            </a:pPr>
            <a:r>
              <a:rPr lang="en-US" dirty="0"/>
              <a:t>903392755</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Parts 4 &amp; 5: mIoU of different models</a:t>
            </a:r>
            <a:endParaRPr/>
          </a:p>
          <a:p>
            <a:pPr marL="0" lvl="0" indent="0" algn="l" rtl="0">
              <a:spcBef>
                <a:spcPts val="0"/>
              </a:spcBef>
              <a:spcAft>
                <a:spcPts val="0"/>
              </a:spcAft>
              <a:buNone/>
            </a:pPr>
            <a:endParaRPr/>
          </a:p>
        </p:txBody>
      </p:sp>
      <p:sp>
        <p:nvSpPr>
          <p:cNvPr id="106" name="Google Shape;10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each of the following (keeping the changes as you move to the next row):</a:t>
            </a:r>
            <a:endParaRPr/>
          </a:p>
        </p:txBody>
      </p:sp>
      <p:graphicFrame>
        <p:nvGraphicFramePr>
          <p:cNvPr id="107" name="Google Shape;107;p26"/>
          <p:cNvGraphicFramePr/>
          <p:nvPr>
            <p:extLst>
              <p:ext uri="{D42A27DB-BD31-4B8C-83A1-F6EECF244321}">
                <p14:modId xmlns:p14="http://schemas.microsoft.com/office/powerpoint/2010/main" val="523018239"/>
              </p:ext>
            </p:extLst>
          </p:nvPr>
        </p:nvGraphicFramePr>
        <p:xfrm>
          <a:off x="595263" y="1693450"/>
          <a:ext cx="7872750" cy="3059415"/>
        </p:xfrm>
        <a:graphic>
          <a:graphicData uri="http://schemas.openxmlformats.org/drawingml/2006/table">
            <a:tbl>
              <a:tblPr>
                <a:noFill/>
                <a:tableStyleId>{825F6AE1-3AB4-4EE1-A0F0-9F7C0662F09F}</a:tableStyleId>
              </a:tblPr>
              <a:tblGrid>
                <a:gridCol w="4955775">
                  <a:extLst>
                    <a:ext uri="{9D8B030D-6E8A-4147-A177-3AD203B41FA5}">
                      <a16:colId xmlns:a16="http://schemas.microsoft.com/office/drawing/2014/main" val="20000"/>
                    </a:ext>
                  </a:extLst>
                </a:gridCol>
                <a:gridCol w="1315775">
                  <a:extLst>
                    <a:ext uri="{9D8B030D-6E8A-4147-A177-3AD203B41FA5}">
                      <a16:colId xmlns:a16="http://schemas.microsoft.com/office/drawing/2014/main" val="20001"/>
                    </a:ext>
                  </a:extLst>
                </a:gridCol>
                <a:gridCol w="160120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Training mIoU</a:t>
                      </a:r>
                      <a:endParaRPr/>
                    </a:p>
                  </a:txBody>
                  <a:tcPr marL="91425" marR="91425" marT="91425" marB="91425"/>
                </a:tc>
                <a:tc>
                  <a:txBody>
                    <a:bodyPr/>
                    <a:lstStyle/>
                    <a:p>
                      <a:pPr marL="0" lvl="0" indent="0" algn="l" rtl="0">
                        <a:spcBef>
                          <a:spcPts val="0"/>
                        </a:spcBef>
                        <a:spcAft>
                          <a:spcPts val="0"/>
                        </a:spcAft>
                        <a:buNone/>
                      </a:pPr>
                      <a:r>
                        <a:rPr lang="en"/>
                        <a:t>Validation mIoU</a:t>
                      </a:r>
                      <a:endParaRPr/>
                    </a:p>
                  </a:txBody>
                  <a:tcPr marL="91425" marR="91425" marT="91425" marB="91425"/>
                </a:tc>
                <a:extLst>
                  <a:ext uri="{0D108BD9-81ED-4DB2-BD59-A6C34878D82A}">
                    <a16:rowId xmlns:a16="http://schemas.microsoft.com/office/drawing/2014/main" val="10000"/>
                  </a:ext>
                </a:extLst>
              </a:tr>
              <a:tr h="396200">
                <a:tc>
                  <a:txBody>
                    <a:bodyPr/>
                    <a:lstStyle/>
                    <a:p>
                      <a:pPr marL="228600" lvl="0" indent="0" algn="l" rtl="0">
                        <a:spcBef>
                          <a:spcPts val="0"/>
                        </a:spcBef>
                        <a:spcAft>
                          <a:spcPts val="0"/>
                        </a:spcAft>
                        <a:buNone/>
                      </a:pPr>
                      <a:r>
                        <a:rPr lang="en" dirty="0"/>
                        <a:t>Simple Segmentation Net (no pretrained weights)</a:t>
                      </a:r>
                      <a:endParaRPr dirty="0"/>
                    </a:p>
                  </a:txBody>
                  <a:tcPr marL="91425" marR="91425" marT="91425" marB="91425"/>
                </a:tc>
                <a:tc>
                  <a:txBody>
                    <a:bodyPr/>
                    <a:lstStyle/>
                    <a:p>
                      <a:pPr marL="0" lvl="0" indent="0" algn="l" rtl="0">
                        <a:spcBef>
                          <a:spcPts val="0"/>
                        </a:spcBef>
                        <a:spcAft>
                          <a:spcPts val="0"/>
                        </a:spcAft>
                        <a:buNone/>
                      </a:pPr>
                      <a:r>
                        <a:rPr lang="en-US" dirty="0"/>
                        <a:t>0.4359</a:t>
                      </a:r>
                      <a:endParaRPr dirty="0"/>
                    </a:p>
                  </a:txBody>
                  <a:tcPr marL="91425" marR="91425" marT="91425" marB="91425"/>
                </a:tc>
                <a:tc>
                  <a:txBody>
                    <a:bodyPr/>
                    <a:lstStyle/>
                    <a:p>
                      <a:pPr marL="0" lvl="0" indent="0" algn="l" rtl="0">
                        <a:spcBef>
                          <a:spcPts val="0"/>
                        </a:spcBef>
                        <a:spcAft>
                          <a:spcPts val="0"/>
                        </a:spcAft>
                        <a:buNone/>
                      </a:pPr>
                      <a:r>
                        <a:rPr lang="en-US" dirty="0"/>
                        <a:t>0.4521</a:t>
                      </a:r>
                      <a:endParaRPr dirty="0"/>
                    </a:p>
                  </a:txBody>
                  <a:tcPr marL="91425" marR="91425" marT="91425" marB="91425"/>
                </a:tc>
                <a:extLst>
                  <a:ext uri="{0D108BD9-81ED-4DB2-BD59-A6C34878D82A}">
                    <a16:rowId xmlns:a16="http://schemas.microsoft.com/office/drawing/2014/main" val="10001"/>
                  </a:ext>
                </a:extLst>
              </a:tr>
              <a:tr h="396200">
                <a:tc>
                  <a:txBody>
                    <a:bodyPr/>
                    <a:lstStyle/>
                    <a:p>
                      <a:pPr marL="457200" lvl="0" indent="-317500" algn="l" rtl="0">
                        <a:spcBef>
                          <a:spcPts val="0"/>
                        </a:spcBef>
                        <a:spcAft>
                          <a:spcPts val="0"/>
                        </a:spcAft>
                        <a:buSzPts val="1400"/>
                        <a:buChar char="+"/>
                      </a:pPr>
                      <a:r>
                        <a:rPr lang="en" dirty="0"/>
                        <a:t>ImageNet-Pretrained backbone</a:t>
                      </a:r>
                      <a:endParaRPr dirty="0"/>
                    </a:p>
                  </a:txBody>
                  <a:tcPr marL="91425" marR="91425" marT="91425" marB="91425"/>
                </a:tc>
                <a:tc>
                  <a:txBody>
                    <a:bodyPr/>
                    <a:lstStyle/>
                    <a:p>
                      <a:pPr marL="0" lvl="0" indent="0" algn="l" rtl="0">
                        <a:spcBef>
                          <a:spcPts val="0"/>
                        </a:spcBef>
                        <a:spcAft>
                          <a:spcPts val="0"/>
                        </a:spcAft>
                        <a:buNone/>
                      </a:pPr>
                      <a:r>
                        <a:rPr lang="en-US" dirty="0"/>
                        <a:t>0.4659</a:t>
                      </a:r>
                      <a:endParaRPr dirty="0"/>
                    </a:p>
                  </a:txBody>
                  <a:tcPr marL="91425" marR="91425" marT="91425" marB="91425"/>
                </a:tc>
                <a:tc>
                  <a:txBody>
                    <a:bodyPr/>
                    <a:lstStyle/>
                    <a:p>
                      <a:pPr marL="0" lvl="0" indent="0" algn="l" rtl="0">
                        <a:spcBef>
                          <a:spcPts val="0"/>
                        </a:spcBef>
                        <a:spcAft>
                          <a:spcPts val="0"/>
                        </a:spcAft>
                        <a:buNone/>
                      </a:pPr>
                      <a:r>
                        <a:rPr lang="en-US" dirty="0"/>
                        <a:t>0.4651</a:t>
                      </a:r>
                      <a:endParaRPr dirty="0"/>
                    </a:p>
                  </a:txBody>
                  <a:tcPr marL="91425" marR="91425" marT="91425" marB="91425"/>
                </a:tc>
                <a:extLst>
                  <a:ext uri="{0D108BD9-81ED-4DB2-BD59-A6C34878D82A}">
                    <a16:rowId xmlns:a16="http://schemas.microsoft.com/office/drawing/2014/main" val="10002"/>
                  </a:ext>
                </a:extLst>
              </a:tr>
              <a:tr h="411250">
                <a:tc>
                  <a:txBody>
                    <a:bodyPr/>
                    <a:lstStyle/>
                    <a:p>
                      <a:pPr marL="457200" lvl="0" indent="-317500" algn="l" rtl="0">
                        <a:spcBef>
                          <a:spcPts val="0"/>
                        </a:spcBef>
                        <a:spcAft>
                          <a:spcPts val="0"/>
                        </a:spcAft>
                        <a:buSzPts val="1400"/>
                        <a:buChar char="+"/>
                      </a:pPr>
                      <a:r>
                        <a:rPr lang="en" dirty="0"/>
                        <a:t>Data augmentation</a:t>
                      </a:r>
                      <a:endParaRPr dirty="0"/>
                    </a:p>
                  </a:txBody>
                  <a:tcPr marL="91425" marR="91425" marT="91425" marB="91425"/>
                </a:tc>
                <a:tc>
                  <a:txBody>
                    <a:bodyPr/>
                    <a:lstStyle/>
                    <a:p>
                      <a:pPr marL="0" lvl="0" indent="0" algn="l" rtl="0">
                        <a:spcBef>
                          <a:spcPts val="0"/>
                        </a:spcBef>
                        <a:spcAft>
                          <a:spcPts val="0"/>
                        </a:spcAft>
                        <a:buNone/>
                      </a:pPr>
                      <a:r>
                        <a:rPr lang="en-US" dirty="0"/>
                        <a:t>0.4479</a:t>
                      </a:r>
                      <a:endParaRPr dirty="0"/>
                    </a:p>
                  </a:txBody>
                  <a:tcPr marL="91425" marR="91425" marT="91425" marB="91425"/>
                </a:tc>
                <a:tc>
                  <a:txBody>
                    <a:bodyPr/>
                    <a:lstStyle/>
                    <a:p>
                      <a:pPr marL="0" lvl="0" indent="0" algn="l" rtl="0">
                        <a:spcBef>
                          <a:spcPts val="0"/>
                        </a:spcBef>
                        <a:spcAft>
                          <a:spcPts val="0"/>
                        </a:spcAft>
                        <a:buNone/>
                      </a:pPr>
                      <a:r>
                        <a:rPr lang="en-US" dirty="0"/>
                        <a:t>0.4767</a:t>
                      </a:r>
                      <a:endParaRPr dirty="0"/>
                    </a:p>
                  </a:txBody>
                  <a:tcPr marL="91425" marR="91425" marT="91425" marB="91425"/>
                </a:tc>
                <a:extLst>
                  <a:ext uri="{0D108BD9-81ED-4DB2-BD59-A6C34878D82A}">
                    <a16:rowId xmlns:a16="http://schemas.microsoft.com/office/drawing/2014/main" val="10003"/>
                  </a:ext>
                </a:extLst>
              </a:tr>
              <a:tr h="453750">
                <a:tc>
                  <a:txBody>
                    <a:bodyPr/>
                    <a:lstStyle/>
                    <a:p>
                      <a:pPr marL="0" lvl="0" indent="0" algn="l" rtl="0">
                        <a:spcBef>
                          <a:spcPts val="0"/>
                        </a:spcBef>
                        <a:spcAft>
                          <a:spcPts val="0"/>
                        </a:spcAft>
                        <a:buNone/>
                      </a:pPr>
                      <a:r>
                        <a:rPr lang="en"/>
                        <a:t>    ImageNet-Pretrained PSPNet w/ Data Aug. without PPM</a:t>
                      </a:r>
                      <a:endParaRPr/>
                    </a:p>
                  </a:txBody>
                  <a:tcPr marL="91425" marR="91425" marT="91425" marB="91425"/>
                </a:tc>
                <a:tc>
                  <a:txBody>
                    <a:bodyPr/>
                    <a:lstStyle/>
                    <a:p>
                      <a:pPr marL="0" lvl="0" indent="0" algn="l" rtl="0">
                        <a:spcBef>
                          <a:spcPts val="0"/>
                        </a:spcBef>
                        <a:spcAft>
                          <a:spcPts val="0"/>
                        </a:spcAft>
                        <a:buNone/>
                      </a:pPr>
                      <a:r>
                        <a:rPr lang="en-US" dirty="0"/>
                        <a:t>0.5734</a:t>
                      </a:r>
                      <a:endParaRPr dirty="0"/>
                    </a:p>
                  </a:txBody>
                  <a:tcPr marL="91425" marR="91425" marT="91425" marB="91425"/>
                </a:tc>
                <a:tc>
                  <a:txBody>
                    <a:bodyPr/>
                    <a:lstStyle/>
                    <a:p>
                      <a:pPr marL="0" lvl="0" indent="0" algn="l" rtl="0">
                        <a:spcBef>
                          <a:spcPts val="0"/>
                        </a:spcBef>
                        <a:spcAft>
                          <a:spcPts val="0"/>
                        </a:spcAft>
                        <a:buNone/>
                      </a:pPr>
                      <a:r>
                        <a:rPr lang="en-US" dirty="0"/>
                        <a:t>0.5931</a:t>
                      </a:r>
                      <a:endParaRPr dirty="0"/>
                    </a:p>
                  </a:txBody>
                  <a:tcPr marL="91425" marR="91425" marT="91425" marB="91425"/>
                </a:tc>
                <a:extLst>
                  <a:ext uri="{0D108BD9-81ED-4DB2-BD59-A6C34878D82A}">
                    <a16:rowId xmlns:a16="http://schemas.microsoft.com/office/drawing/2014/main" val="10004"/>
                  </a:ext>
                </a:extLst>
              </a:tr>
              <a:tr h="396200">
                <a:tc>
                  <a:txBody>
                    <a:bodyPr/>
                    <a:lstStyle/>
                    <a:p>
                      <a:pPr marL="457200" lvl="0" indent="-317500" algn="l" rtl="0">
                        <a:spcBef>
                          <a:spcPts val="0"/>
                        </a:spcBef>
                        <a:spcAft>
                          <a:spcPts val="0"/>
                        </a:spcAft>
                        <a:buSzPts val="1400"/>
                        <a:buChar char="+"/>
                      </a:pPr>
                      <a:r>
                        <a:rPr lang="en"/>
                        <a:t>PSPNet with PPM</a:t>
                      </a:r>
                      <a:endParaRPr/>
                    </a:p>
                  </a:txBody>
                  <a:tcPr marL="91425" marR="91425" marT="91425" marB="91425"/>
                </a:tc>
                <a:tc>
                  <a:txBody>
                    <a:bodyPr/>
                    <a:lstStyle/>
                    <a:p>
                      <a:pPr marL="0" lvl="0" indent="0" algn="l" rtl="0">
                        <a:spcBef>
                          <a:spcPts val="0"/>
                        </a:spcBef>
                        <a:spcAft>
                          <a:spcPts val="0"/>
                        </a:spcAft>
                        <a:buNone/>
                      </a:pPr>
                      <a:r>
                        <a:rPr lang="en-US" dirty="0"/>
                        <a:t>0.6001</a:t>
                      </a:r>
                      <a:endParaRPr dirty="0"/>
                    </a:p>
                  </a:txBody>
                  <a:tcPr marL="91425" marR="91425" marT="91425" marB="91425"/>
                </a:tc>
                <a:tc>
                  <a:txBody>
                    <a:bodyPr/>
                    <a:lstStyle/>
                    <a:p>
                      <a:pPr marL="0" lvl="0" indent="0" algn="l" rtl="0">
                        <a:spcBef>
                          <a:spcPts val="0"/>
                        </a:spcBef>
                        <a:spcAft>
                          <a:spcPts val="0"/>
                        </a:spcAft>
                        <a:buNone/>
                      </a:pPr>
                      <a:r>
                        <a:rPr lang="en-US" dirty="0"/>
                        <a:t>0.6069</a:t>
                      </a:r>
                      <a:endParaRPr dirty="0"/>
                    </a:p>
                  </a:txBody>
                  <a:tcPr marL="91425" marR="91425" marT="91425" marB="91425"/>
                </a:tc>
                <a:extLst>
                  <a:ext uri="{0D108BD9-81ED-4DB2-BD59-A6C34878D82A}">
                    <a16:rowId xmlns:a16="http://schemas.microsoft.com/office/drawing/2014/main" val="10005"/>
                  </a:ext>
                </a:extLst>
              </a:tr>
              <a:tr h="396200">
                <a:tc>
                  <a:txBody>
                    <a:bodyPr/>
                    <a:lstStyle/>
                    <a:p>
                      <a:pPr marL="457200" lvl="0" indent="-317500" algn="l" rtl="0">
                        <a:spcBef>
                          <a:spcPts val="0"/>
                        </a:spcBef>
                        <a:spcAft>
                          <a:spcPts val="0"/>
                        </a:spcAft>
                        <a:buSzPts val="1400"/>
                        <a:buChar char="+"/>
                      </a:pPr>
                      <a:r>
                        <a:rPr lang="en"/>
                        <a:t>PSPNet with auxiliary loss</a:t>
                      </a:r>
                      <a:endParaRPr/>
                    </a:p>
                  </a:txBody>
                  <a:tcPr marL="91425" marR="91425" marT="91425" marB="91425"/>
                </a:tc>
                <a:tc>
                  <a:txBody>
                    <a:bodyPr/>
                    <a:lstStyle/>
                    <a:p>
                      <a:pPr marL="0" lvl="0" indent="0" algn="l" rtl="0">
                        <a:spcBef>
                          <a:spcPts val="0"/>
                        </a:spcBef>
                        <a:spcAft>
                          <a:spcPts val="0"/>
                        </a:spcAft>
                        <a:buNone/>
                      </a:pPr>
                      <a:r>
                        <a:rPr lang="en-US" dirty="0"/>
                        <a:t>0.6426</a:t>
                      </a:r>
                      <a:endParaRPr dirty="0"/>
                    </a:p>
                  </a:txBody>
                  <a:tcPr marL="91425" marR="91425" marT="91425" marB="91425"/>
                </a:tc>
                <a:tc>
                  <a:txBody>
                    <a:bodyPr/>
                    <a:lstStyle/>
                    <a:p>
                      <a:pPr marL="0" lvl="0" indent="0" algn="l" rtl="0">
                        <a:spcBef>
                          <a:spcPts val="0"/>
                        </a:spcBef>
                        <a:spcAft>
                          <a:spcPts val="0"/>
                        </a:spcAft>
                        <a:buNone/>
                      </a:pPr>
                      <a:r>
                        <a:rPr lang="en-US" dirty="0"/>
                        <a:t>0.6291</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114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Parts 4 &amp; 5: Per class IoUs</a:t>
            </a:r>
            <a:endParaRPr/>
          </a:p>
        </p:txBody>
      </p:sp>
      <p:sp>
        <p:nvSpPr>
          <p:cNvPr id="113" name="Google Shape;113;p27"/>
          <p:cNvSpPr txBox="1">
            <a:spLocks noGrp="1"/>
          </p:cNvSpPr>
          <p:nvPr>
            <p:ph type="body" idx="1"/>
          </p:nvPr>
        </p:nvSpPr>
        <p:spPr>
          <a:xfrm>
            <a:off x="311700" y="622975"/>
            <a:ext cx="8520600" cy="6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 your model’s IoU for the 11 Camvid classes (you can find the order they are listed in at dataset_lists/camvid-11/camvid-11_names.txt):</a:t>
            </a:r>
            <a:endParaRPr/>
          </a:p>
        </p:txBody>
      </p:sp>
      <p:graphicFrame>
        <p:nvGraphicFramePr>
          <p:cNvPr id="114" name="Google Shape;114;p27"/>
          <p:cNvGraphicFramePr/>
          <p:nvPr>
            <p:extLst>
              <p:ext uri="{D42A27DB-BD31-4B8C-83A1-F6EECF244321}">
                <p14:modId xmlns:p14="http://schemas.microsoft.com/office/powerpoint/2010/main" val="4290517642"/>
              </p:ext>
            </p:extLst>
          </p:nvPr>
        </p:nvGraphicFramePr>
        <p:xfrm>
          <a:off x="696475" y="1232200"/>
          <a:ext cx="7919025" cy="3840120"/>
        </p:xfrm>
        <a:graphic>
          <a:graphicData uri="http://schemas.openxmlformats.org/drawingml/2006/table">
            <a:tbl>
              <a:tblPr>
                <a:noFill/>
                <a:tableStyleId>{825F6AE1-3AB4-4EE1-A0F0-9F7C0662F09F}</a:tableStyleId>
              </a:tblPr>
              <a:tblGrid>
                <a:gridCol w="1238250">
                  <a:extLst>
                    <a:ext uri="{9D8B030D-6E8A-4147-A177-3AD203B41FA5}">
                      <a16:colId xmlns:a16="http://schemas.microsoft.com/office/drawing/2014/main" val="20000"/>
                    </a:ext>
                  </a:extLst>
                </a:gridCol>
                <a:gridCol w="1650600">
                  <a:extLst>
                    <a:ext uri="{9D8B030D-6E8A-4147-A177-3AD203B41FA5}">
                      <a16:colId xmlns:a16="http://schemas.microsoft.com/office/drawing/2014/main" val="20001"/>
                    </a:ext>
                  </a:extLst>
                </a:gridCol>
                <a:gridCol w="3242125">
                  <a:extLst>
                    <a:ext uri="{9D8B030D-6E8A-4147-A177-3AD203B41FA5}">
                      <a16:colId xmlns:a16="http://schemas.microsoft.com/office/drawing/2014/main" val="20002"/>
                    </a:ext>
                  </a:extLst>
                </a:gridCol>
                <a:gridCol w="1788050">
                  <a:extLst>
                    <a:ext uri="{9D8B030D-6E8A-4147-A177-3AD203B41FA5}">
                      <a16:colId xmlns:a16="http://schemas.microsoft.com/office/drawing/2014/main" val="20003"/>
                    </a:ext>
                  </a:extLst>
                </a:gridCol>
              </a:tblGrid>
              <a:tr h="271800">
                <a:tc>
                  <a:txBody>
                    <a:bodyPr/>
                    <a:lstStyle/>
                    <a:p>
                      <a:pPr marL="0" lvl="0" indent="0" algn="l" rtl="0">
                        <a:spcBef>
                          <a:spcPts val="0"/>
                        </a:spcBef>
                        <a:spcAft>
                          <a:spcPts val="0"/>
                        </a:spcAft>
                        <a:buNone/>
                      </a:pPr>
                      <a:r>
                        <a:rPr lang="en" sz="900"/>
                        <a:t>Class Index</a:t>
                      </a:r>
                      <a:endParaRPr sz="900"/>
                    </a:p>
                  </a:txBody>
                  <a:tcPr marL="91425" marR="91425" marT="91425" marB="91425"/>
                </a:tc>
                <a:tc>
                  <a:txBody>
                    <a:bodyPr/>
                    <a:lstStyle/>
                    <a:p>
                      <a:pPr marL="0" lvl="0" indent="0" algn="l" rtl="0">
                        <a:spcBef>
                          <a:spcPts val="0"/>
                        </a:spcBef>
                        <a:spcAft>
                          <a:spcPts val="0"/>
                        </a:spcAft>
                        <a:buNone/>
                      </a:pPr>
                      <a:r>
                        <a:rPr lang="en" sz="900"/>
                        <a:t>Class name</a:t>
                      </a:r>
                      <a:endParaRPr sz="900"/>
                    </a:p>
                  </a:txBody>
                  <a:tcPr marL="91425" marR="91425" marT="91425" marB="91425"/>
                </a:tc>
                <a:tc>
                  <a:txBody>
                    <a:bodyPr/>
                    <a:lstStyle/>
                    <a:p>
                      <a:pPr marL="0" lvl="0" indent="0" algn="l" rtl="0">
                        <a:spcBef>
                          <a:spcPts val="0"/>
                        </a:spcBef>
                        <a:spcAft>
                          <a:spcPts val="0"/>
                        </a:spcAft>
                        <a:buNone/>
                      </a:pPr>
                      <a:r>
                        <a:rPr lang="en" sz="900"/>
                        <a:t>Simple Segmentation Net Class IoU</a:t>
                      </a:r>
                      <a:endParaRPr sz="900"/>
                    </a:p>
                  </a:txBody>
                  <a:tcPr marL="91425" marR="91425" marT="91425" marB="91425"/>
                </a:tc>
                <a:tc>
                  <a:txBody>
                    <a:bodyPr/>
                    <a:lstStyle/>
                    <a:p>
                      <a:pPr marL="0" lvl="0" indent="0" algn="l" rtl="0">
                        <a:spcBef>
                          <a:spcPts val="0"/>
                        </a:spcBef>
                        <a:spcAft>
                          <a:spcPts val="0"/>
                        </a:spcAft>
                        <a:buNone/>
                      </a:pPr>
                      <a:r>
                        <a:rPr lang="en" sz="900"/>
                        <a:t>PSPNet Class IoU</a:t>
                      </a:r>
                      <a:endParaRPr sz="900"/>
                    </a:p>
                  </a:txBody>
                  <a:tcPr marL="91425" marR="91425" marT="91425" marB="91425"/>
                </a:tc>
                <a:extLst>
                  <a:ext uri="{0D108BD9-81ED-4DB2-BD59-A6C34878D82A}">
                    <a16:rowId xmlns:a16="http://schemas.microsoft.com/office/drawing/2014/main" val="10000"/>
                  </a:ext>
                </a:extLst>
              </a:tr>
              <a:tr h="271800">
                <a:tc>
                  <a:txBody>
                    <a:bodyPr/>
                    <a:lstStyle/>
                    <a:p>
                      <a:pPr marL="0" lvl="0" indent="0" algn="l" rtl="0">
                        <a:spcBef>
                          <a:spcPts val="0"/>
                        </a:spcBef>
                        <a:spcAft>
                          <a:spcPts val="0"/>
                        </a:spcAft>
                        <a:buNone/>
                      </a:pPr>
                      <a:r>
                        <a:rPr lang="en" sz="900"/>
                        <a:t>0</a:t>
                      </a:r>
                      <a:endParaRPr sz="900"/>
                    </a:p>
                  </a:txBody>
                  <a:tcPr marL="91425" marR="91425" marT="91425" marB="91425"/>
                </a:tc>
                <a:tc>
                  <a:txBody>
                    <a:bodyPr/>
                    <a:lstStyle/>
                    <a:p>
                      <a:pPr marL="0" lvl="0" indent="0" algn="l" rtl="0">
                        <a:spcBef>
                          <a:spcPts val="0"/>
                        </a:spcBef>
                        <a:spcAft>
                          <a:spcPts val="0"/>
                        </a:spcAft>
                        <a:buNone/>
                      </a:pPr>
                      <a:r>
                        <a:rPr lang="en" sz="900"/>
                        <a:t>Building</a:t>
                      </a:r>
                      <a:endParaRPr sz="900"/>
                    </a:p>
                  </a:txBody>
                  <a:tcPr marL="91425" marR="91425" marT="91425" marB="91425"/>
                </a:tc>
                <a:tc>
                  <a:txBody>
                    <a:bodyPr/>
                    <a:lstStyle/>
                    <a:p>
                      <a:pPr marL="0" lvl="0" indent="0" algn="l" rtl="0">
                        <a:spcBef>
                          <a:spcPts val="0"/>
                        </a:spcBef>
                        <a:spcAft>
                          <a:spcPts val="0"/>
                        </a:spcAft>
                        <a:buNone/>
                      </a:pPr>
                      <a:r>
                        <a:rPr lang="en-US" sz="900" dirty="0"/>
                        <a:t>0.7711</a:t>
                      </a:r>
                      <a:endParaRPr sz="900" dirty="0"/>
                    </a:p>
                  </a:txBody>
                  <a:tcPr marL="91425" marR="91425" marT="91425" marB="91425"/>
                </a:tc>
                <a:tc>
                  <a:txBody>
                    <a:bodyPr/>
                    <a:lstStyle/>
                    <a:p>
                      <a:pPr marL="0" lvl="0" indent="0" algn="l" rtl="0">
                        <a:spcBef>
                          <a:spcPts val="0"/>
                        </a:spcBef>
                        <a:spcAft>
                          <a:spcPts val="0"/>
                        </a:spcAft>
                        <a:buNone/>
                      </a:pPr>
                      <a:r>
                        <a:rPr lang="en-US" sz="900" dirty="0"/>
                        <a:t>0.8761</a:t>
                      </a:r>
                      <a:endParaRPr sz="900" dirty="0"/>
                    </a:p>
                  </a:txBody>
                  <a:tcPr marL="91425" marR="91425" marT="91425" marB="91425"/>
                </a:tc>
                <a:extLst>
                  <a:ext uri="{0D108BD9-81ED-4DB2-BD59-A6C34878D82A}">
                    <a16:rowId xmlns:a16="http://schemas.microsoft.com/office/drawing/2014/main" val="10001"/>
                  </a:ext>
                </a:extLst>
              </a:tr>
              <a:tr h="271800">
                <a:tc>
                  <a:txBody>
                    <a:bodyPr/>
                    <a:lstStyle/>
                    <a:p>
                      <a:pPr marL="0" lvl="0" indent="0" algn="l" rtl="0">
                        <a:spcBef>
                          <a:spcPts val="0"/>
                        </a:spcBef>
                        <a:spcAft>
                          <a:spcPts val="0"/>
                        </a:spcAft>
                        <a:buNone/>
                      </a:pPr>
                      <a:r>
                        <a:rPr lang="en" sz="900"/>
                        <a:t>1</a:t>
                      </a:r>
                      <a:endParaRPr sz="900"/>
                    </a:p>
                  </a:txBody>
                  <a:tcPr marL="91425" marR="91425" marT="91425" marB="91425"/>
                </a:tc>
                <a:tc>
                  <a:txBody>
                    <a:bodyPr/>
                    <a:lstStyle/>
                    <a:p>
                      <a:pPr marL="0" lvl="0" indent="0" algn="l" rtl="0">
                        <a:spcBef>
                          <a:spcPts val="0"/>
                        </a:spcBef>
                        <a:spcAft>
                          <a:spcPts val="0"/>
                        </a:spcAft>
                        <a:buNone/>
                      </a:pPr>
                      <a:r>
                        <a:rPr lang="en" sz="900"/>
                        <a:t>Tree</a:t>
                      </a:r>
                      <a:endParaRPr sz="900"/>
                    </a:p>
                  </a:txBody>
                  <a:tcPr marL="91425" marR="91425" marT="91425" marB="91425"/>
                </a:tc>
                <a:tc>
                  <a:txBody>
                    <a:bodyPr/>
                    <a:lstStyle/>
                    <a:p>
                      <a:pPr marL="0" lvl="0" indent="0" algn="l" rtl="0">
                        <a:spcBef>
                          <a:spcPts val="0"/>
                        </a:spcBef>
                        <a:spcAft>
                          <a:spcPts val="0"/>
                        </a:spcAft>
                        <a:buNone/>
                      </a:pPr>
                      <a:r>
                        <a:rPr lang="en-US" sz="900" dirty="0"/>
                        <a:t>0.8208</a:t>
                      </a:r>
                      <a:endParaRPr sz="900" dirty="0"/>
                    </a:p>
                  </a:txBody>
                  <a:tcPr marL="91425" marR="91425" marT="91425" marB="91425"/>
                </a:tc>
                <a:tc>
                  <a:txBody>
                    <a:bodyPr/>
                    <a:lstStyle/>
                    <a:p>
                      <a:pPr marL="0" lvl="0" indent="0" algn="l" rtl="0">
                        <a:spcBef>
                          <a:spcPts val="0"/>
                        </a:spcBef>
                        <a:spcAft>
                          <a:spcPts val="0"/>
                        </a:spcAft>
                        <a:buNone/>
                      </a:pPr>
                      <a:r>
                        <a:rPr lang="en-US" sz="900" dirty="0"/>
                        <a:t>0.8983</a:t>
                      </a:r>
                      <a:endParaRPr sz="900" dirty="0"/>
                    </a:p>
                  </a:txBody>
                  <a:tcPr marL="91425" marR="91425" marT="91425" marB="91425"/>
                </a:tc>
                <a:extLst>
                  <a:ext uri="{0D108BD9-81ED-4DB2-BD59-A6C34878D82A}">
                    <a16:rowId xmlns:a16="http://schemas.microsoft.com/office/drawing/2014/main" val="10002"/>
                  </a:ext>
                </a:extLst>
              </a:tr>
              <a:tr h="271800">
                <a:tc>
                  <a:txBody>
                    <a:bodyPr/>
                    <a:lstStyle/>
                    <a:p>
                      <a:pPr marL="0" lvl="0" indent="0" algn="l" rtl="0">
                        <a:spcBef>
                          <a:spcPts val="0"/>
                        </a:spcBef>
                        <a:spcAft>
                          <a:spcPts val="0"/>
                        </a:spcAft>
                        <a:buNone/>
                      </a:pPr>
                      <a:r>
                        <a:rPr lang="en" sz="900" dirty="0"/>
                        <a:t>2</a:t>
                      </a:r>
                      <a:endParaRPr sz="900" dirty="0"/>
                    </a:p>
                  </a:txBody>
                  <a:tcPr marL="91425" marR="91425" marT="91425" marB="91425"/>
                </a:tc>
                <a:tc>
                  <a:txBody>
                    <a:bodyPr/>
                    <a:lstStyle/>
                    <a:p>
                      <a:pPr marL="0" lvl="0" indent="0" algn="l" rtl="0">
                        <a:spcBef>
                          <a:spcPts val="0"/>
                        </a:spcBef>
                        <a:spcAft>
                          <a:spcPts val="0"/>
                        </a:spcAft>
                        <a:buNone/>
                      </a:pPr>
                      <a:r>
                        <a:rPr lang="en" sz="900" dirty="0"/>
                        <a:t>Sky</a:t>
                      </a:r>
                      <a:endParaRPr sz="900" dirty="0"/>
                    </a:p>
                  </a:txBody>
                  <a:tcPr marL="91425" marR="91425" marT="91425" marB="91425"/>
                </a:tc>
                <a:tc>
                  <a:txBody>
                    <a:bodyPr/>
                    <a:lstStyle/>
                    <a:p>
                      <a:pPr marL="0" lvl="0" indent="0" algn="l" rtl="0">
                        <a:spcBef>
                          <a:spcPts val="0"/>
                        </a:spcBef>
                        <a:spcAft>
                          <a:spcPts val="0"/>
                        </a:spcAft>
                        <a:buNone/>
                      </a:pPr>
                      <a:r>
                        <a:rPr lang="en-US" sz="900" dirty="0"/>
                        <a:t>0.7225</a:t>
                      </a:r>
                      <a:endParaRPr sz="900" dirty="0"/>
                    </a:p>
                  </a:txBody>
                  <a:tcPr marL="91425" marR="91425" marT="91425" marB="91425"/>
                </a:tc>
                <a:tc>
                  <a:txBody>
                    <a:bodyPr/>
                    <a:lstStyle/>
                    <a:p>
                      <a:pPr marL="0" lvl="0" indent="0" algn="l" rtl="0">
                        <a:spcBef>
                          <a:spcPts val="0"/>
                        </a:spcBef>
                        <a:spcAft>
                          <a:spcPts val="0"/>
                        </a:spcAft>
                        <a:buNone/>
                      </a:pPr>
                      <a:r>
                        <a:rPr lang="en-US" sz="900" dirty="0"/>
                        <a:t>0.8755</a:t>
                      </a:r>
                      <a:endParaRPr sz="900" dirty="0"/>
                    </a:p>
                  </a:txBody>
                  <a:tcPr marL="91425" marR="91425" marT="91425" marB="91425"/>
                </a:tc>
                <a:extLst>
                  <a:ext uri="{0D108BD9-81ED-4DB2-BD59-A6C34878D82A}">
                    <a16:rowId xmlns:a16="http://schemas.microsoft.com/office/drawing/2014/main" val="10003"/>
                  </a:ext>
                </a:extLst>
              </a:tr>
              <a:tr h="271800">
                <a:tc>
                  <a:txBody>
                    <a:bodyPr/>
                    <a:lstStyle/>
                    <a:p>
                      <a:pPr marL="0" lvl="0" indent="0" algn="l" rtl="0">
                        <a:spcBef>
                          <a:spcPts val="0"/>
                        </a:spcBef>
                        <a:spcAft>
                          <a:spcPts val="0"/>
                        </a:spcAft>
                        <a:buNone/>
                      </a:pPr>
                      <a:r>
                        <a:rPr lang="en" sz="900" dirty="0"/>
                        <a:t>3</a:t>
                      </a:r>
                      <a:endParaRPr sz="900" dirty="0"/>
                    </a:p>
                  </a:txBody>
                  <a:tcPr marL="91425" marR="91425" marT="91425" marB="91425"/>
                </a:tc>
                <a:tc>
                  <a:txBody>
                    <a:bodyPr/>
                    <a:lstStyle/>
                    <a:p>
                      <a:pPr marL="0" lvl="0" indent="0" algn="l" rtl="0">
                        <a:spcBef>
                          <a:spcPts val="0"/>
                        </a:spcBef>
                        <a:spcAft>
                          <a:spcPts val="0"/>
                        </a:spcAft>
                        <a:buNone/>
                      </a:pPr>
                      <a:r>
                        <a:rPr lang="en" sz="900" dirty="0"/>
                        <a:t>Car</a:t>
                      </a:r>
                      <a:endParaRPr sz="900" dirty="0"/>
                    </a:p>
                  </a:txBody>
                  <a:tcPr marL="91425" marR="91425" marT="91425" marB="91425"/>
                </a:tc>
                <a:tc>
                  <a:txBody>
                    <a:bodyPr/>
                    <a:lstStyle/>
                    <a:p>
                      <a:pPr marL="0" lvl="0" indent="0" algn="l" rtl="0">
                        <a:spcBef>
                          <a:spcPts val="0"/>
                        </a:spcBef>
                        <a:spcAft>
                          <a:spcPts val="0"/>
                        </a:spcAft>
                        <a:buNone/>
                      </a:pPr>
                      <a:r>
                        <a:rPr lang="en-US" sz="900" dirty="0"/>
                        <a:t>0.4265</a:t>
                      </a:r>
                      <a:endParaRPr sz="900" dirty="0"/>
                    </a:p>
                  </a:txBody>
                  <a:tcPr marL="91425" marR="91425" marT="91425" marB="91425"/>
                </a:tc>
                <a:tc>
                  <a:txBody>
                    <a:bodyPr/>
                    <a:lstStyle/>
                    <a:p>
                      <a:pPr marL="0" lvl="0" indent="0" algn="l" rtl="0">
                        <a:spcBef>
                          <a:spcPts val="0"/>
                        </a:spcBef>
                        <a:spcAft>
                          <a:spcPts val="0"/>
                        </a:spcAft>
                        <a:buNone/>
                      </a:pPr>
                      <a:r>
                        <a:rPr lang="en-US" sz="900" dirty="0"/>
                        <a:t>0.7424</a:t>
                      </a:r>
                      <a:endParaRPr sz="900" dirty="0"/>
                    </a:p>
                  </a:txBody>
                  <a:tcPr marL="91425" marR="91425" marT="91425" marB="91425"/>
                </a:tc>
                <a:extLst>
                  <a:ext uri="{0D108BD9-81ED-4DB2-BD59-A6C34878D82A}">
                    <a16:rowId xmlns:a16="http://schemas.microsoft.com/office/drawing/2014/main" val="10004"/>
                  </a:ext>
                </a:extLst>
              </a:tr>
              <a:tr h="271800">
                <a:tc>
                  <a:txBody>
                    <a:bodyPr/>
                    <a:lstStyle/>
                    <a:p>
                      <a:pPr marL="0" lvl="0" indent="0" algn="l" rtl="0">
                        <a:spcBef>
                          <a:spcPts val="0"/>
                        </a:spcBef>
                        <a:spcAft>
                          <a:spcPts val="0"/>
                        </a:spcAft>
                        <a:buNone/>
                      </a:pPr>
                      <a:r>
                        <a:rPr lang="en" sz="900"/>
                        <a:t>4</a:t>
                      </a:r>
                      <a:endParaRPr sz="900"/>
                    </a:p>
                  </a:txBody>
                  <a:tcPr marL="91425" marR="91425" marT="91425" marB="91425"/>
                </a:tc>
                <a:tc>
                  <a:txBody>
                    <a:bodyPr/>
                    <a:lstStyle/>
                    <a:p>
                      <a:pPr marL="0" lvl="0" indent="0" algn="l" rtl="0">
                        <a:spcBef>
                          <a:spcPts val="0"/>
                        </a:spcBef>
                        <a:spcAft>
                          <a:spcPts val="0"/>
                        </a:spcAft>
                        <a:buNone/>
                      </a:pPr>
                      <a:r>
                        <a:rPr lang="en" sz="900"/>
                        <a:t>SignSymbol</a:t>
                      </a:r>
                      <a:endParaRPr sz="90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extLst>
                  <a:ext uri="{0D108BD9-81ED-4DB2-BD59-A6C34878D82A}">
                    <a16:rowId xmlns:a16="http://schemas.microsoft.com/office/drawing/2014/main" val="10005"/>
                  </a:ext>
                </a:extLst>
              </a:tr>
              <a:tr h="271800">
                <a:tc>
                  <a:txBody>
                    <a:bodyPr/>
                    <a:lstStyle/>
                    <a:p>
                      <a:pPr marL="0" lvl="0" indent="0" algn="l" rtl="0">
                        <a:spcBef>
                          <a:spcPts val="0"/>
                        </a:spcBef>
                        <a:spcAft>
                          <a:spcPts val="0"/>
                        </a:spcAft>
                        <a:buNone/>
                      </a:pPr>
                      <a:r>
                        <a:rPr lang="en" sz="900"/>
                        <a:t>5</a:t>
                      </a:r>
                      <a:endParaRPr sz="900"/>
                    </a:p>
                  </a:txBody>
                  <a:tcPr marL="91425" marR="91425" marT="91425" marB="91425"/>
                </a:tc>
                <a:tc>
                  <a:txBody>
                    <a:bodyPr/>
                    <a:lstStyle/>
                    <a:p>
                      <a:pPr marL="0" lvl="0" indent="0" algn="l" rtl="0">
                        <a:spcBef>
                          <a:spcPts val="0"/>
                        </a:spcBef>
                        <a:spcAft>
                          <a:spcPts val="0"/>
                        </a:spcAft>
                        <a:buNone/>
                      </a:pPr>
                      <a:r>
                        <a:rPr lang="en" sz="900"/>
                        <a:t>Road</a:t>
                      </a:r>
                      <a:endParaRPr sz="900"/>
                    </a:p>
                  </a:txBody>
                  <a:tcPr marL="91425" marR="91425" marT="91425" marB="91425"/>
                </a:tc>
                <a:tc>
                  <a:txBody>
                    <a:bodyPr/>
                    <a:lstStyle/>
                    <a:p>
                      <a:pPr marL="0" lvl="0" indent="0" algn="l" rtl="0">
                        <a:spcBef>
                          <a:spcPts val="0"/>
                        </a:spcBef>
                        <a:spcAft>
                          <a:spcPts val="0"/>
                        </a:spcAft>
                        <a:buNone/>
                      </a:pPr>
                      <a:r>
                        <a:rPr lang="en-US" sz="900" dirty="0"/>
                        <a:t>0.8544</a:t>
                      </a:r>
                      <a:endParaRPr sz="900" dirty="0"/>
                    </a:p>
                  </a:txBody>
                  <a:tcPr marL="91425" marR="91425" marT="91425" marB="91425"/>
                </a:tc>
                <a:tc>
                  <a:txBody>
                    <a:bodyPr/>
                    <a:lstStyle/>
                    <a:p>
                      <a:pPr marL="0" lvl="0" indent="0" algn="l" rtl="0">
                        <a:spcBef>
                          <a:spcPts val="0"/>
                        </a:spcBef>
                        <a:spcAft>
                          <a:spcPts val="0"/>
                        </a:spcAft>
                        <a:buNone/>
                      </a:pPr>
                      <a:r>
                        <a:rPr lang="en-US" sz="900" dirty="0"/>
                        <a:t>0.9372</a:t>
                      </a:r>
                      <a:endParaRPr sz="900" dirty="0"/>
                    </a:p>
                  </a:txBody>
                  <a:tcPr marL="91425" marR="91425" marT="91425" marB="91425"/>
                </a:tc>
                <a:extLst>
                  <a:ext uri="{0D108BD9-81ED-4DB2-BD59-A6C34878D82A}">
                    <a16:rowId xmlns:a16="http://schemas.microsoft.com/office/drawing/2014/main" val="10006"/>
                  </a:ext>
                </a:extLst>
              </a:tr>
              <a:tr h="271800">
                <a:tc>
                  <a:txBody>
                    <a:bodyPr/>
                    <a:lstStyle/>
                    <a:p>
                      <a:pPr marL="0" lvl="0" indent="0" algn="l" rtl="0">
                        <a:spcBef>
                          <a:spcPts val="0"/>
                        </a:spcBef>
                        <a:spcAft>
                          <a:spcPts val="0"/>
                        </a:spcAft>
                        <a:buNone/>
                      </a:pPr>
                      <a:r>
                        <a:rPr lang="en" sz="900" dirty="0"/>
                        <a:t>6</a:t>
                      </a:r>
                      <a:endParaRPr sz="900" dirty="0"/>
                    </a:p>
                  </a:txBody>
                  <a:tcPr marL="91425" marR="91425" marT="91425" marB="91425"/>
                </a:tc>
                <a:tc>
                  <a:txBody>
                    <a:bodyPr/>
                    <a:lstStyle/>
                    <a:p>
                      <a:pPr marL="0" lvl="0" indent="0" algn="l" rtl="0">
                        <a:spcBef>
                          <a:spcPts val="0"/>
                        </a:spcBef>
                        <a:spcAft>
                          <a:spcPts val="0"/>
                        </a:spcAft>
                        <a:buNone/>
                      </a:pPr>
                      <a:r>
                        <a:rPr lang="en" sz="900" dirty="0"/>
                        <a:t>Pedestrian</a:t>
                      </a:r>
                      <a:endParaRPr sz="900" dirty="0"/>
                    </a:p>
                  </a:txBody>
                  <a:tcPr marL="91425" marR="91425" marT="91425" marB="91425"/>
                </a:tc>
                <a:tc>
                  <a:txBody>
                    <a:bodyPr/>
                    <a:lstStyle/>
                    <a:p>
                      <a:pPr marL="0" lvl="0" indent="0" algn="l" rtl="0">
                        <a:spcBef>
                          <a:spcPts val="0"/>
                        </a:spcBef>
                        <a:spcAft>
                          <a:spcPts val="0"/>
                        </a:spcAft>
                        <a:buNone/>
                      </a:pPr>
                      <a:r>
                        <a:rPr lang="en-US" sz="900" dirty="0"/>
                        <a:t>0.1263</a:t>
                      </a:r>
                      <a:endParaRPr sz="900" dirty="0"/>
                    </a:p>
                  </a:txBody>
                  <a:tcPr marL="91425" marR="91425" marT="91425" marB="91425"/>
                </a:tc>
                <a:tc>
                  <a:txBody>
                    <a:bodyPr/>
                    <a:lstStyle/>
                    <a:p>
                      <a:pPr marL="0" lvl="0" indent="0" algn="l" rtl="0">
                        <a:spcBef>
                          <a:spcPts val="0"/>
                        </a:spcBef>
                        <a:spcAft>
                          <a:spcPts val="0"/>
                        </a:spcAft>
                        <a:buNone/>
                      </a:pPr>
                      <a:r>
                        <a:rPr lang="en-US" sz="900" dirty="0"/>
                        <a:t>0.3930</a:t>
                      </a:r>
                      <a:endParaRPr sz="900" dirty="0"/>
                    </a:p>
                  </a:txBody>
                  <a:tcPr marL="91425" marR="91425" marT="91425" marB="91425"/>
                </a:tc>
                <a:extLst>
                  <a:ext uri="{0D108BD9-81ED-4DB2-BD59-A6C34878D82A}">
                    <a16:rowId xmlns:a16="http://schemas.microsoft.com/office/drawing/2014/main" val="10007"/>
                  </a:ext>
                </a:extLst>
              </a:tr>
              <a:tr h="271800">
                <a:tc>
                  <a:txBody>
                    <a:bodyPr/>
                    <a:lstStyle/>
                    <a:p>
                      <a:pPr marL="0" lvl="0" indent="0" algn="l" rtl="0">
                        <a:spcBef>
                          <a:spcPts val="0"/>
                        </a:spcBef>
                        <a:spcAft>
                          <a:spcPts val="0"/>
                        </a:spcAft>
                        <a:buNone/>
                      </a:pPr>
                      <a:r>
                        <a:rPr lang="en" sz="900" dirty="0"/>
                        <a:t>7</a:t>
                      </a:r>
                      <a:endParaRPr sz="900" dirty="0"/>
                    </a:p>
                  </a:txBody>
                  <a:tcPr marL="91425" marR="91425" marT="91425" marB="91425"/>
                </a:tc>
                <a:tc>
                  <a:txBody>
                    <a:bodyPr/>
                    <a:lstStyle/>
                    <a:p>
                      <a:pPr marL="0" lvl="0" indent="0" algn="l" rtl="0">
                        <a:spcBef>
                          <a:spcPts val="0"/>
                        </a:spcBef>
                        <a:spcAft>
                          <a:spcPts val="0"/>
                        </a:spcAft>
                        <a:buNone/>
                      </a:pPr>
                      <a:r>
                        <a:rPr lang="en" sz="900" dirty="0"/>
                        <a:t>Fence</a:t>
                      </a:r>
                      <a:endParaRPr sz="900" dirty="0"/>
                    </a:p>
                  </a:txBody>
                  <a:tcPr marL="91425" marR="91425" marT="91425" marB="91425"/>
                </a:tc>
                <a:tc>
                  <a:txBody>
                    <a:bodyPr/>
                    <a:lstStyle/>
                    <a:p>
                      <a:pPr marL="0" lvl="0" indent="0" algn="l" rtl="0">
                        <a:spcBef>
                          <a:spcPts val="0"/>
                        </a:spcBef>
                        <a:spcAft>
                          <a:spcPts val="0"/>
                        </a:spcAft>
                        <a:buNone/>
                      </a:pPr>
                      <a:r>
                        <a:rPr lang="en-US" sz="900" dirty="0"/>
                        <a:t>0.6193</a:t>
                      </a:r>
                      <a:endParaRPr sz="900" dirty="0"/>
                    </a:p>
                  </a:txBody>
                  <a:tcPr marL="91425" marR="91425" marT="91425" marB="91425"/>
                </a:tc>
                <a:tc>
                  <a:txBody>
                    <a:bodyPr/>
                    <a:lstStyle/>
                    <a:p>
                      <a:pPr marL="0" lvl="0" indent="0" algn="l" rtl="0">
                        <a:spcBef>
                          <a:spcPts val="0"/>
                        </a:spcBef>
                        <a:spcAft>
                          <a:spcPts val="0"/>
                        </a:spcAft>
                        <a:buNone/>
                      </a:pPr>
                      <a:r>
                        <a:rPr lang="en-US" sz="900" dirty="0"/>
                        <a:t>0.7968</a:t>
                      </a:r>
                      <a:endParaRPr sz="900" dirty="0"/>
                    </a:p>
                  </a:txBody>
                  <a:tcPr marL="91425" marR="91425" marT="91425" marB="91425"/>
                </a:tc>
                <a:extLst>
                  <a:ext uri="{0D108BD9-81ED-4DB2-BD59-A6C34878D82A}">
                    <a16:rowId xmlns:a16="http://schemas.microsoft.com/office/drawing/2014/main" val="10008"/>
                  </a:ext>
                </a:extLst>
              </a:tr>
              <a:tr h="271800">
                <a:tc>
                  <a:txBody>
                    <a:bodyPr/>
                    <a:lstStyle/>
                    <a:p>
                      <a:pPr marL="0" lvl="0" indent="0" algn="l" rtl="0">
                        <a:spcBef>
                          <a:spcPts val="0"/>
                        </a:spcBef>
                        <a:spcAft>
                          <a:spcPts val="0"/>
                        </a:spcAft>
                        <a:buNone/>
                      </a:pPr>
                      <a:r>
                        <a:rPr lang="en" sz="900" dirty="0"/>
                        <a:t>8</a:t>
                      </a:r>
                      <a:endParaRPr sz="900" dirty="0"/>
                    </a:p>
                  </a:txBody>
                  <a:tcPr marL="91425" marR="91425" marT="91425" marB="91425"/>
                </a:tc>
                <a:tc>
                  <a:txBody>
                    <a:bodyPr/>
                    <a:lstStyle/>
                    <a:p>
                      <a:pPr marL="0" lvl="0" indent="0" algn="l" rtl="0">
                        <a:spcBef>
                          <a:spcPts val="0"/>
                        </a:spcBef>
                        <a:spcAft>
                          <a:spcPts val="0"/>
                        </a:spcAft>
                        <a:buNone/>
                      </a:pPr>
                      <a:r>
                        <a:rPr lang="en" sz="900" dirty="0"/>
                        <a:t>Column_Pole</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tc>
                  <a:txBody>
                    <a:bodyPr/>
                    <a:lstStyle/>
                    <a:p>
                      <a:pPr marL="0" lvl="0" indent="0" algn="l" rtl="0">
                        <a:spcBef>
                          <a:spcPts val="0"/>
                        </a:spcBef>
                        <a:spcAft>
                          <a:spcPts val="0"/>
                        </a:spcAft>
                        <a:buNone/>
                      </a:pPr>
                      <a:r>
                        <a:rPr lang="en-US" sz="900" dirty="0"/>
                        <a:t>0.0471</a:t>
                      </a:r>
                      <a:endParaRPr sz="900" dirty="0"/>
                    </a:p>
                  </a:txBody>
                  <a:tcPr marL="91425" marR="91425" marT="91425" marB="91425"/>
                </a:tc>
                <a:extLst>
                  <a:ext uri="{0D108BD9-81ED-4DB2-BD59-A6C34878D82A}">
                    <a16:rowId xmlns:a16="http://schemas.microsoft.com/office/drawing/2014/main" val="10009"/>
                  </a:ext>
                </a:extLst>
              </a:tr>
              <a:tr h="271800">
                <a:tc>
                  <a:txBody>
                    <a:bodyPr/>
                    <a:lstStyle/>
                    <a:p>
                      <a:pPr marL="0" lvl="0" indent="0" algn="l" rtl="0">
                        <a:spcBef>
                          <a:spcPts val="0"/>
                        </a:spcBef>
                        <a:spcAft>
                          <a:spcPts val="0"/>
                        </a:spcAft>
                        <a:buNone/>
                      </a:pPr>
                      <a:r>
                        <a:rPr lang="en" sz="900" dirty="0"/>
                        <a:t>9</a:t>
                      </a:r>
                      <a:endParaRPr sz="900" dirty="0"/>
                    </a:p>
                  </a:txBody>
                  <a:tcPr marL="91425" marR="91425" marT="91425" marB="91425"/>
                </a:tc>
                <a:tc>
                  <a:txBody>
                    <a:bodyPr/>
                    <a:lstStyle/>
                    <a:p>
                      <a:pPr marL="0" lvl="0" indent="0" algn="l" rtl="0">
                        <a:spcBef>
                          <a:spcPts val="0"/>
                        </a:spcBef>
                        <a:spcAft>
                          <a:spcPts val="0"/>
                        </a:spcAft>
                        <a:buNone/>
                      </a:pPr>
                      <a:r>
                        <a:rPr lang="en" sz="900" dirty="0"/>
                        <a:t>Sidewalk</a:t>
                      </a:r>
                      <a:endParaRPr sz="900" dirty="0"/>
                    </a:p>
                  </a:txBody>
                  <a:tcPr marL="91425" marR="91425" marT="91425" marB="91425"/>
                </a:tc>
                <a:tc>
                  <a:txBody>
                    <a:bodyPr/>
                    <a:lstStyle/>
                    <a:p>
                      <a:pPr marL="0" lvl="0" indent="0" algn="l" rtl="0">
                        <a:spcBef>
                          <a:spcPts val="0"/>
                        </a:spcBef>
                        <a:spcAft>
                          <a:spcPts val="0"/>
                        </a:spcAft>
                        <a:buNone/>
                      </a:pPr>
                      <a:r>
                        <a:rPr lang="en-US" sz="900" dirty="0"/>
                        <a:t>0.5569</a:t>
                      </a:r>
                      <a:endParaRPr sz="900" dirty="0"/>
                    </a:p>
                  </a:txBody>
                  <a:tcPr marL="91425" marR="91425" marT="91425" marB="91425"/>
                </a:tc>
                <a:tc>
                  <a:txBody>
                    <a:bodyPr/>
                    <a:lstStyle/>
                    <a:p>
                      <a:pPr marL="0" lvl="0" indent="0" algn="l" rtl="0">
                        <a:spcBef>
                          <a:spcPts val="0"/>
                        </a:spcBef>
                        <a:spcAft>
                          <a:spcPts val="0"/>
                        </a:spcAft>
                        <a:buNone/>
                      </a:pPr>
                      <a:r>
                        <a:rPr lang="en-US" sz="900" dirty="0"/>
                        <a:t>0.7968</a:t>
                      </a:r>
                      <a:endParaRPr sz="900" dirty="0"/>
                    </a:p>
                  </a:txBody>
                  <a:tcPr marL="91425" marR="91425" marT="91425" marB="91425"/>
                </a:tc>
                <a:extLst>
                  <a:ext uri="{0D108BD9-81ED-4DB2-BD59-A6C34878D82A}">
                    <a16:rowId xmlns:a16="http://schemas.microsoft.com/office/drawing/2014/main" val="10010"/>
                  </a:ext>
                </a:extLst>
              </a:tr>
              <a:tr h="271800">
                <a:tc>
                  <a:txBody>
                    <a:bodyPr/>
                    <a:lstStyle/>
                    <a:p>
                      <a:pPr marL="0" lvl="0" indent="0" algn="l" rtl="0">
                        <a:spcBef>
                          <a:spcPts val="0"/>
                        </a:spcBef>
                        <a:spcAft>
                          <a:spcPts val="0"/>
                        </a:spcAft>
                        <a:buNone/>
                      </a:pPr>
                      <a:r>
                        <a:rPr lang="en" sz="900" dirty="0"/>
                        <a:t>10</a:t>
                      </a:r>
                      <a:endParaRPr sz="900" dirty="0"/>
                    </a:p>
                  </a:txBody>
                  <a:tcPr marL="91425" marR="91425" marT="91425" marB="91425"/>
                </a:tc>
                <a:tc>
                  <a:txBody>
                    <a:bodyPr/>
                    <a:lstStyle/>
                    <a:p>
                      <a:pPr marL="0" lvl="0" indent="0" algn="l" rtl="0">
                        <a:spcBef>
                          <a:spcPts val="0"/>
                        </a:spcBef>
                        <a:spcAft>
                          <a:spcPts val="0"/>
                        </a:spcAft>
                        <a:buNone/>
                      </a:pPr>
                      <a:r>
                        <a:rPr lang="en" sz="900" dirty="0"/>
                        <a:t>Bicyclist</a:t>
                      </a:r>
                      <a:endParaRPr sz="900" dirty="0"/>
                    </a:p>
                  </a:txBody>
                  <a:tcPr marL="91425" marR="91425" marT="91425" marB="91425"/>
                </a:tc>
                <a:tc>
                  <a:txBody>
                    <a:bodyPr/>
                    <a:lstStyle/>
                    <a:p>
                      <a:pPr marL="0" lvl="0" indent="0" algn="l" rtl="0">
                        <a:spcBef>
                          <a:spcPts val="0"/>
                        </a:spcBef>
                        <a:spcAft>
                          <a:spcPts val="0"/>
                        </a:spcAft>
                        <a:buNone/>
                      </a:pPr>
                      <a:r>
                        <a:rPr lang="en-US" sz="900" dirty="0"/>
                        <a:t>0.3459</a:t>
                      </a:r>
                      <a:endParaRPr sz="900" dirty="0"/>
                    </a:p>
                  </a:txBody>
                  <a:tcPr marL="91425" marR="91425" marT="91425" marB="91425"/>
                </a:tc>
                <a:tc>
                  <a:txBody>
                    <a:bodyPr/>
                    <a:lstStyle/>
                    <a:p>
                      <a:pPr marL="0" lvl="0" indent="0" algn="l" rtl="0">
                        <a:spcBef>
                          <a:spcPts val="0"/>
                        </a:spcBef>
                        <a:spcAft>
                          <a:spcPts val="0"/>
                        </a:spcAft>
                        <a:buNone/>
                      </a:pPr>
                      <a:r>
                        <a:rPr lang="en-US" sz="900" dirty="0"/>
                        <a:t>0.6201</a:t>
                      </a:r>
                      <a:endParaRPr sz="900" dirty="0"/>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Parts 4 &amp; 5: Most difficult classes</a:t>
            </a:r>
            <a:endParaRPr/>
          </a:p>
        </p:txBody>
      </p:sp>
      <p:sp>
        <p:nvSpPr>
          <p:cNvPr id="120" name="Google Shape;12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classes have the lowest mIoU? Why might they be the most difficult? Provide an example RGB image from Camvid that illustrates your point]</a:t>
            </a:r>
          </a:p>
          <a:p>
            <a:pPr marL="0" lvl="0" indent="0" algn="l" rtl="0">
              <a:spcBef>
                <a:spcPts val="0"/>
              </a:spcBef>
              <a:spcAft>
                <a:spcPts val="0"/>
              </a:spcAft>
              <a:buNone/>
            </a:pPr>
            <a:r>
              <a:rPr lang="en" sz="1400" dirty="0"/>
              <a:t>The sky symbol and column_pole have the lowest mloU. </a:t>
            </a:r>
          </a:p>
          <a:p>
            <a:pPr marL="0" lvl="0" indent="0" algn="l" rtl="0">
              <a:spcBef>
                <a:spcPts val="0"/>
              </a:spcBef>
              <a:spcAft>
                <a:spcPts val="0"/>
              </a:spcAft>
              <a:buNone/>
            </a:pPr>
            <a:r>
              <a:rPr lang="en" sz="1400" dirty="0"/>
              <a:t>This is because the symbol most images have different exposure values, thus making the sky a different color. This confuses the model and the symbol blends in with the overexposed sky. Also, in simplesegmentation, the sky blends in with the road at times, thus confusing the model further. The column is very thin and is mistaken as a building, rather than a pole. The pole does not have enough distinctive features to differentiate it.</a:t>
            </a:r>
          </a:p>
        </p:txBody>
      </p:sp>
      <p:pic>
        <p:nvPicPr>
          <p:cNvPr id="3" name="Picture 2" descr="A street with buildings on the side&#10;&#10;Description automatically generated with low confidence">
            <a:extLst>
              <a:ext uri="{FF2B5EF4-FFF2-40B4-BE49-F238E27FC236}">
                <a16:creationId xmlns:a16="http://schemas.microsoft.com/office/drawing/2014/main" id="{46C2DFE9-4BD9-4AA3-AAF0-3356E51076DB}"/>
              </a:ext>
            </a:extLst>
          </p:cNvPr>
          <p:cNvPicPr>
            <a:picLocks noChangeAspect="1"/>
          </p:cNvPicPr>
          <p:nvPr/>
        </p:nvPicPr>
        <p:blipFill>
          <a:blip r:embed="rId3"/>
          <a:stretch>
            <a:fillRect/>
          </a:stretch>
        </p:blipFill>
        <p:spPr>
          <a:xfrm>
            <a:off x="3523316" y="3167629"/>
            <a:ext cx="2634495" cy="19758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Simple segmentation net qualitative results</a:t>
            </a:r>
            <a:endParaRPr/>
          </a:p>
        </p:txBody>
      </p:sp>
      <p:sp>
        <p:nvSpPr>
          <p:cNvPr id="126" name="Google Shape;12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[Paste a figure of the generated semantic segmentation from Colab. It should be a 2x3 grid, with ground truth on the top row, and your predictions on the bottom row.]</a:t>
            </a: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4B1E7FE6-4309-432C-BA67-2E4E58B8B620}"/>
              </a:ext>
            </a:extLst>
          </p:cNvPr>
          <p:cNvPicPr>
            <a:picLocks noChangeAspect="1"/>
          </p:cNvPicPr>
          <p:nvPr/>
        </p:nvPicPr>
        <p:blipFill>
          <a:blip r:embed="rId3"/>
          <a:stretch>
            <a:fillRect/>
          </a:stretch>
        </p:blipFill>
        <p:spPr>
          <a:xfrm>
            <a:off x="1854378" y="2134129"/>
            <a:ext cx="6004680" cy="30093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5: PSPNet qualitative results</a:t>
            </a:r>
            <a:endParaRPr/>
          </a:p>
        </p:txBody>
      </p:sp>
      <p:sp>
        <p:nvSpPr>
          <p:cNvPr id="132" name="Google Shape;13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[Paste a figure of the generated semantic segmentation from Colab. It should be a 2x3 grid, with ground truth on the top row, and your predictions on the bottom row.]</a:t>
            </a:r>
            <a:endParaRPr/>
          </a:p>
        </p:txBody>
      </p:sp>
      <p:pic>
        <p:nvPicPr>
          <p:cNvPr id="3" name="Picture 2">
            <a:extLst>
              <a:ext uri="{FF2B5EF4-FFF2-40B4-BE49-F238E27FC236}">
                <a16:creationId xmlns:a16="http://schemas.microsoft.com/office/drawing/2014/main" id="{0C34F715-6293-4AC0-A7F4-1D52E4BA4AF8}"/>
              </a:ext>
            </a:extLst>
          </p:cNvPr>
          <p:cNvPicPr>
            <a:picLocks noChangeAspect="1"/>
          </p:cNvPicPr>
          <p:nvPr/>
        </p:nvPicPr>
        <p:blipFill>
          <a:blip r:embed="rId3"/>
          <a:stretch>
            <a:fillRect/>
          </a:stretch>
        </p:blipFill>
        <p:spPr>
          <a:xfrm>
            <a:off x="1732884" y="2071370"/>
            <a:ext cx="5281679" cy="281818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398</Words>
  <Application>Microsoft Office PowerPoint</Application>
  <PresentationFormat>On-screen Show (16:9)</PresentationFormat>
  <Paragraphs>85</Paragraphs>
  <Slides>6</Slides>
  <Notes>6</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6</vt:i4>
      </vt:variant>
    </vt:vector>
  </HeadingPairs>
  <TitlesOfParts>
    <vt:vector size="9" baseType="lpstr">
      <vt:lpstr>Arial</vt:lpstr>
      <vt:lpstr>Simple Light</vt:lpstr>
      <vt:lpstr>Simple Light</vt:lpstr>
      <vt:lpstr>CS 6476 Project 6</vt:lpstr>
      <vt:lpstr>Parts 4 &amp; 5: mIoU of different models </vt:lpstr>
      <vt:lpstr>Parts 4 &amp; 5: Per class IoUs</vt:lpstr>
      <vt:lpstr>Parts 4 &amp; 5: Most difficult classes</vt:lpstr>
      <vt:lpstr>Part 4: Simple segmentation net qualitative results</vt:lpstr>
      <vt:lpstr>Part 5: PSPNet qualitative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6</dc:title>
  <cp:lastModifiedBy>Ng, Joshua Z</cp:lastModifiedBy>
  <cp:revision>3</cp:revision>
  <dcterms:modified xsi:type="dcterms:W3CDTF">2021-12-10T04:16:50Z</dcterms:modified>
</cp:coreProperties>
</file>