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72" r:id="rId6"/>
    <p:sldId id="257" r:id="rId7"/>
    <p:sldId id="298" r:id="rId8"/>
    <p:sldId id="262" r:id="rId9"/>
    <p:sldId id="265" r:id="rId10"/>
    <p:sldId id="285" r:id="rId11"/>
    <p:sldId id="286" r:id="rId12"/>
    <p:sldId id="278" r:id="rId13"/>
    <p:sldId id="282" r:id="rId14"/>
    <p:sldId id="287" r:id="rId15"/>
    <p:sldId id="288" r:id="rId16"/>
    <p:sldId id="289" r:id="rId17"/>
    <p:sldId id="279" r:id="rId18"/>
    <p:sldId id="281" r:id="rId19"/>
    <p:sldId id="290" r:id="rId20"/>
    <p:sldId id="291" r:id="rId21"/>
    <p:sldId id="294" r:id="rId22"/>
    <p:sldId id="293" r:id="rId23"/>
    <p:sldId id="296" r:id="rId24"/>
    <p:sldId id="297" r:id="rId25"/>
    <p:sldId id="274" r:id="rId26"/>
    <p:sldId id="299" r:id="rId27"/>
    <p:sldId id="300" r:id="rId28"/>
    <p:sldId id="276" r:id="rId29"/>
    <p:sldId id="27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951" autoAdjust="0"/>
  </p:normalViewPr>
  <p:slideViewPr>
    <p:cSldViewPr snapToGrid="0">
      <p:cViewPr varScale="1">
        <p:scale>
          <a:sx n="78" d="100"/>
          <a:sy n="78" d="100"/>
        </p:scale>
        <p:origin x="25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225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cyentia.com/iris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cyentia.com/wp-content/uploads/IRIS-2022_Cyentia.pdf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cyentia.com/wp-content/uploads/IRIS-2022_Cyentia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cyentia.com/wp-content/uploads/IRIS-2022_Cyentia.pdf" TargetMode="Externa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hyperlink" Target="https://www.cyentia.com/wp-content/uploads/IRIS-2022_Cyentia.pd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cyentia.com/wp-content/uploads/IRIS-2022_Cyentia.pdf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yentia.com/wp-content/uploads/IRIS-2022_Cyentia.pdf" TargetMode="External"/><Relationship Id="rId3" Type="http://schemas.openxmlformats.org/officeDocument/2006/relationships/image" Target="../media/image2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cyentia.com/wp-content/uploads/IRIS-2022_Cyentia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cyentia.com/wp-content/uploads/IRIS-2022_Cyentia.pdf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yentia.com/wp-content/uploads/IRIS-2022_Cyentia.pdf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ations.opengroup.org/i181" TargetMode="External"/><Relationship Id="rId2" Type="http://schemas.openxmlformats.org/officeDocument/2006/relationships/hyperlink" Target="https://www.fairinstitute.org/fair-u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howtomeasureanything.com/cybersecurity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publications.opengroup.org/i181" TargetMode="External"/><Relationship Id="rId13" Type="http://schemas.openxmlformats.org/officeDocument/2006/relationships/hyperlink" Target="https://hubbardresearch.com/wp-content/uploads/2020/07/Final-Hubbard-WSC-PRNG-version-dwh-8-21-2019.pdf" TargetMode="External"/><Relationship Id="rId3" Type="http://schemas.openxmlformats.org/officeDocument/2006/relationships/hyperlink" Target="https://cdn2.hubspot.net/hubfs/1616664/The%20FAIR%20Model_FINAL_Web%20Only.pdf" TargetMode="External"/><Relationship Id="rId7" Type="http://schemas.openxmlformats.org/officeDocument/2006/relationships/hyperlink" Target="https://www.fairinstitute.org/fair-u" TargetMode="External"/><Relationship Id="rId12" Type="http://schemas.openxmlformats.org/officeDocument/2006/relationships/hyperlink" Target="https://publications.opengroup.org/security-library/g224" TargetMode="External"/><Relationship Id="rId2" Type="http://schemas.openxmlformats.org/officeDocument/2006/relationships/hyperlink" Target="http://www.fairinstitute.org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www.howtomeasureanything.com/cybersecurity/" TargetMode="External"/><Relationship Id="rId11" Type="http://schemas.openxmlformats.org/officeDocument/2006/relationships/hyperlink" Target="https://pubs.opengroup.org/security/o-rt/" TargetMode="External"/><Relationship Id="rId5" Type="http://schemas.openxmlformats.org/officeDocument/2006/relationships/hyperlink" Target="https://www.cyentia.com/iris/" TargetMode="External"/><Relationship Id="rId10" Type="http://schemas.openxmlformats.org/officeDocument/2006/relationships/hyperlink" Target="https://pubs.opengroup.org/security/o-ra" TargetMode="External"/><Relationship Id="rId4" Type="http://schemas.openxmlformats.org/officeDocument/2006/relationships/hyperlink" Target="https://www.verizon.com/business/resources/reports/dbir/2023/introduction/" TargetMode="External"/><Relationship Id="rId9" Type="http://schemas.openxmlformats.org/officeDocument/2006/relationships/hyperlink" Target="https://riskwiki.vosesoftware.com/ModifiedPERTdistribution.php" TargetMode="External"/><Relationship Id="rId14" Type="http://schemas.openxmlformats.org/officeDocument/2006/relationships/hyperlink" Target="https://github.com/josh-marker/risk-quant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joshm314/" TargetMode="External"/><Relationship Id="rId2" Type="http://schemas.openxmlformats.org/officeDocument/2006/relationships/hyperlink" Target="mailto:Josh.L.Marker@gmail.com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1354" y="4434840"/>
            <a:ext cx="7266457" cy="1122202"/>
          </a:xfrm>
        </p:spPr>
        <p:txBody>
          <a:bodyPr/>
          <a:lstStyle/>
          <a:p>
            <a:r>
              <a:rPr lang="en-US" cap="none" dirty="0"/>
              <a:t>DFW Q2 FAIR Chapter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Josh Marker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C3A5648-A13A-F498-54A1-827FB82F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6637"/>
          </a:xfrm>
        </p:spPr>
        <p:txBody>
          <a:bodyPr/>
          <a:lstStyle/>
          <a:p>
            <a:pPr algn="ctr"/>
            <a:r>
              <a:rPr lang="en-US" dirty="0"/>
              <a:t>Data Sources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BA4BEC-4EAC-02F2-3219-F856F20441C0}"/>
              </a:ext>
            </a:extLst>
          </p:cNvPr>
          <p:cNvSpPr txBox="1"/>
          <p:nvPr/>
        </p:nvSpPr>
        <p:spPr>
          <a:xfrm>
            <a:off x="5346357" y="1968843"/>
            <a:ext cx="4920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Cyentia</a:t>
            </a:r>
            <a:r>
              <a:rPr lang="en-US" dirty="0"/>
              <a:t> Information Risk Insights Study (“IRIS”)</a:t>
            </a:r>
          </a:p>
          <a:p>
            <a:r>
              <a:rPr lang="en-US" dirty="0">
                <a:hlinkClick r:id="rId2"/>
              </a:rPr>
              <a:t>https://www.cyentia.com/iris/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8894CB-2455-CC92-06D4-27C490732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580" y="2688188"/>
            <a:ext cx="6607946" cy="366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50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C3A5648-A13A-F498-54A1-827FB82F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6637"/>
          </a:xfrm>
        </p:spPr>
        <p:txBody>
          <a:bodyPr/>
          <a:lstStyle/>
          <a:p>
            <a:pPr algn="ctr"/>
            <a:r>
              <a:rPr lang="en-US" dirty="0"/>
              <a:t>Data Sources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BA4BEC-4EAC-02F2-3219-F856F20441C0}"/>
              </a:ext>
            </a:extLst>
          </p:cNvPr>
          <p:cNvSpPr txBox="1"/>
          <p:nvPr/>
        </p:nvSpPr>
        <p:spPr>
          <a:xfrm>
            <a:off x="5346357" y="1968843"/>
            <a:ext cx="639399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Cyentia</a:t>
            </a:r>
            <a:r>
              <a:rPr lang="en-US" dirty="0"/>
              <a:t> Information Risk Insights Study (“IRIS”)</a:t>
            </a:r>
            <a:endParaRPr lang="en-US" sz="1600" dirty="0"/>
          </a:p>
          <a:p>
            <a:r>
              <a:rPr lang="en-US" sz="1600" dirty="0">
                <a:hlinkClick r:id="rId2"/>
              </a:rPr>
              <a:t>https://www.cyentia.com/wp-content/uploads/IRIS-2022_Cyentia.pdf</a:t>
            </a:r>
            <a:r>
              <a:rPr lang="en-US" sz="1600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EBC60-BCA7-2983-21B3-6E11DF03F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146" y="2804612"/>
            <a:ext cx="6115904" cy="533474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834ACB6-312A-C4E7-598C-B8918D147335}"/>
              </a:ext>
            </a:extLst>
          </p:cNvPr>
          <p:cNvGrpSpPr/>
          <p:nvPr/>
        </p:nvGrpSpPr>
        <p:grpSpPr>
          <a:xfrm>
            <a:off x="10855208" y="4033771"/>
            <a:ext cx="1161940" cy="2006453"/>
            <a:chOff x="10772830" y="4349897"/>
            <a:chExt cx="1161940" cy="200645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384116F-F3B7-7492-E368-7ACEC6951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72830" y="4349897"/>
              <a:ext cx="1161940" cy="150878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7C2D47-DB44-8759-5DCA-FFB2FBB36014}"/>
                </a:ext>
              </a:extLst>
            </p:cNvPr>
            <p:cNvSpPr txBox="1"/>
            <p:nvPr/>
          </p:nvSpPr>
          <p:spPr>
            <a:xfrm>
              <a:off x="10772830" y="5987018"/>
              <a:ext cx="1157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2"/>
                </a:rPr>
                <a:t>IRIS-2022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8239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C3A5648-A13A-F498-54A1-827FB82F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6637"/>
          </a:xfrm>
        </p:spPr>
        <p:txBody>
          <a:bodyPr/>
          <a:lstStyle/>
          <a:p>
            <a:pPr algn="ctr"/>
            <a:r>
              <a:rPr lang="en-US" dirty="0"/>
              <a:t>Data Sources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BA4BEC-4EAC-02F2-3219-F856F20441C0}"/>
              </a:ext>
            </a:extLst>
          </p:cNvPr>
          <p:cNvSpPr txBox="1"/>
          <p:nvPr/>
        </p:nvSpPr>
        <p:spPr>
          <a:xfrm>
            <a:off x="5346357" y="1968843"/>
            <a:ext cx="3834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scenarios should we analyze?</a:t>
            </a:r>
          </a:p>
          <a:p>
            <a:r>
              <a:rPr lang="en-US" dirty="0"/>
              <a:t>IRIS Incident Patterns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FD015E-42F4-A466-4B96-FE122000B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255" y="2843615"/>
            <a:ext cx="4272613" cy="332922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009E876-AB3A-BC8A-9326-9036C6A8A3C2}"/>
              </a:ext>
            </a:extLst>
          </p:cNvPr>
          <p:cNvGrpSpPr/>
          <p:nvPr/>
        </p:nvGrpSpPr>
        <p:grpSpPr>
          <a:xfrm>
            <a:off x="10888159" y="285555"/>
            <a:ext cx="1161940" cy="2006453"/>
            <a:chOff x="10772830" y="4349897"/>
            <a:chExt cx="1161940" cy="200645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054259C-C0D1-9C71-CD17-6EC8550C2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72830" y="4349897"/>
              <a:ext cx="1161940" cy="150878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066886-E8F1-D511-BBF5-611A2B93ADA8}"/>
                </a:ext>
              </a:extLst>
            </p:cNvPr>
            <p:cNvSpPr txBox="1"/>
            <p:nvPr/>
          </p:nvSpPr>
          <p:spPr>
            <a:xfrm>
              <a:off x="10772830" y="5987018"/>
              <a:ext cx="1157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4"/>
                </a:rPr>
                <a:t>IRIS-2022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9904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C3A5648-A13A-F498-54A1-827FB82F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663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Sources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6EED67-DC76-3973-DF94-2942AA0F4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304" y="3026247"/>
            <a:ext cx="5039428" cy="27340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C3C50A-8BD6-F112-0CC8-5F78DC4C0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00" y="2317186"/>
            <a:ext cx="6658904" cy="40391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0D11D6-A1C3-1DED-FFD8-F9D297AC6744}"/>
              </a:ext>
            </a:extLst>
          </p:cNvPr>
          <p:cNvSpPr txBox="1"/>
          <p:nvPr/>
        </p:nvSpPr>
        <p:spPr>
          <a:xfrm>
            <a:off x="5346357" y="1968843"/>
            <a:ext cx="3834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scenarios should we analyze?</a:t>
            </a:r>
          </a:p>
          <a:p>
            <a:r>
              <a:rPr lang="en-US" dirty="0"/>
              <a:t>IRIS Incident Patterns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47A7DF-AE0D-A44F-580E-EBF811CFFA94}"/>
              </a:ext>
            </a:extLst>
          </p:cNvPr>
          <p:cNvSpPr/>
          <p:nvPr/>
        </p:nvSpPr>
        <p:spPr>
          <a:xfrm>
            <a:off x="6808304" y="5099221"/>
            <a:ext cx="3694939" cy="2553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3E9310-1679-461B-007D-D4B3F5A7B754}"/>
              </a:ext>
            </a:extLst>
          </p:cNvPr>
          <p:cNvSpPr/>
          <p:nvPr/>
        </p:nvSpPr>
        <p:spPr>
          <a:xfrm>
            <a:off x="6808303" y="4458733"/>
            <a:ext cx="3694939" cy="4345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7952E9-3B7D-A925-D29B-A2535B4E535B}"/>
              </a:ext>
            </a:extLst>
          </p:cNvPr>
          <p:cNvSpPr/>
          <p:nvPr/>
        </p:nvSpPr>
        <p:spPr>
          <a:xfrm>
            <a:off x="6808303" y="3566508"/>
            <a:ext cx="3694939" cy="2553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4076E72-71BB-5C3B-83F8-DD70D6EAF6A2}"/>
              </a:ext>
            </a:extLst>
          </p:cNvPr>
          <p:cNvGrpSpPr/>
          <p:nvPr/>
        </p:nvGrpSpPr>
        <p:grpSpPr>
          <a:xfrm>
            <a:off x="10888159" y="285555"/>
            <a:ext cx="1161940" cy="2006453"/>
            <a:chOff x="10772830" y="4349897"/>
            <a:chExt cx="1161940" cy="200645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90231A3-2E0C-B4A4-2A56-4F78B3355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72830" y="4349897"/>
              <a:ext cx="1161940" cy="150878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B636C93-2EDB-CCBE-0DE5-17D0F7376BE4}"/>
                </a:ext>
              </a:extLst>
            </p:cNvPr>
            <p:cNvSpPr txBox="1"/>
            <p:nvPr/>
          </p:nvSpPr>
          <p:spPr>
            <a:xfrm>
              <a:off x="10772830" y="5987018"/>
              <a:ext cx="1157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5"/>
                </a:rPr>
                <a:t>IRIS-2022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6880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Data Gathering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1392592"/>
          </a:xfrm>
        </p:spPr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en-US" dirty="0"/>
              <a:t>Loss Event Frequency or Probability</a:t>
            </a:r>
          </a:p>
          <a:p>
            <a:pPr marL="342900" indent="-342900">
              <a:buAutoNum type="arabicParenR"/>
            </a:pPr>
            <a:r>
              <a:rPr lang="en-US" dirty="0"/>
              <a:t>Adjustments by pattern &amp; industry</a:t>
            </a:r>
          </a:p>
          <a:p>
            <a:pPr marL="342900" indent="-342900">
              <a:buAutoNum type="arabicParenR"/>
            </a:pPr>
            <a:r>
              <a:rPr lang="en-US" dirty="0"/>
              <a:t>Loss Magnitude</a:t>
            </a:r>
          </a:p>
          <a:p>
            <a:pPr marL="342900" indent="-342900">
              <a:buAutoNum type="arabicParenR"/>
            </a:pPr>
            <a:r>
              <a:rPr lang="en-US" dirty="0"/>
              <a:t>Adjustments by pattern &amp; industry</a:t>
            </a:r>
          </a:p>
        </p:txBody>
      </p:sp>
    </p:spTree>
    <p:extLst>
      <p:ext uri="{BB962C8B-B14F-4D97-AF65-F5344CB8AC3E}">
        <p14:creationId xmlns:p14="http://schemas.microsoft.com/office/powerpoint/2010/main" val="3585920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941" y="1279397"/>
            <a:ext cx="7002161" cy="1909763"/>
          </a:xfrm>
        </p:spPr>
        <p:txBody>
          <a:bodyPr>
            <a:normAutofit/>
          </a:bodyPr>
          <a:lstStyle/>
          <a:p>
            <a:r>
              <a:rPr lang="en-US" sz="2000" cap="none" dirty="0"/>
              <a:t>Now that we’ve selected our scenarios, what are the LEF values we use?</a:t>
            </a:r>
            <a:br>
              <a:rPr lang="en-US" sz="2000" cap="none" dirty="0"/>
            </a:br>
            <a:br>
              <a:rPr lang="en-US" sz="2000" cap="none" dirty="0"/>
            </a:br>
            <a:r>
              <a:rPr lang="en-US" sz="2000" cap="none" dirty="0"/>
              <a:t>How do we account for the scenario (incident pattern) and the industry?</a:t>
            </a:r>
            <a:br>
              <a:rPr lang="en-US" cap="none" dirty="0"/>
            </a:br>
            <a:endParaRPr lang="en-US" sz="1800" cap="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5FE5C2-33F0-33B4-1731-4CE75B72EF5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6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Loss Event Frequency (or Probability)</a:t>
            </a:r>
          </a:p>
        </p:txBody>
      </p:sp>
    </p:spTree>
    <p:extLst>
      <p:ext uri="{BB962C8B-B14F-4D97-AF65-F5344CB8AC3E}">
        <p14:creationId xmlns:p14="http://schemas.microsoft.com/office/powerpoint/2010/main" val="3614308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687" y="1195022"/>
            <a:ext cx="8180173" cy="1224902"/>
          </a:xfrm>
        </p:spPr>
        <p:txBody>
          <a:bodyPr>
            <a:normAutofit/>
          </a:bodyPr>
          <a:lstStyle/>
          <a:p>
            <a:r>
              <a:rPr lang="en-US" sz="2000" cap="none" dirty="0"/>
              <a:t>Suppose we’re modeling as if we work for a company with $500M in annual revenue in the financial services industry.</a:t>
            </a:r>
            <a:endParaRPr lang="en-US" sz="1400" cap="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5FE5C2-33F0-33B4-1731-4CE75B72EF5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6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Loss Event Frequency (or Probability)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E6CE8E-042C-9B6A-3E37-6308143F7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25" y="3138616"/>
            <a:ext cx="4880152" cy="285029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4B5E2CD-AFC4-5BD8-E23C-BA28BD7E424C}"/>
              </a:ext>
            </a:extLst>
          </p:cNvPr>
          <p:cNvGrpSpPr/>
          <p:nvPr/>
        </p:nvGrpSpPr>
        <p:grpSpPr>
          <a:xfrm>
            <a:off x="10888159" y="285555"/>
            <a:ext cx="1161940" cy="2006453"/>
            <a:chOff x="10772830" y="4349897"/>
            <a:chExt cx="1161940" cy="200645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DBAE164-B9E6-9BD8-A80E-0FDC4923F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72830" y="4349897"/>
              <a:ext cx="1161940" cy="150878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9AB66E-BA6E-81D5-65D4-414026A54283}"/>
                </a:ext>
              </a:extLst>
            </p:cNvPr>
            <p:cNvSpPr txBox="1"/>
            <p:nvPr/>
          </p:nvSpPr>
          <p:spPr>
            <a:xfrm>
              <a:off x="10772830" y="5987018"/>
              <a:ext cx="1157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4"/>
                </a:rPr>
                <a:t>IRIS-2022</a:t>
              </a:r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ECA3A85-C700-F061-45CA-7610D0C87119}"/>
              </a:ext>
            </a:extLst>
          </p:cNvPr>
          <p:cNvSpPr/>
          <p:nvPr/>
        </p:nvSpPr>
        <p:spPr>
          <a:xfrm>
            <a:off x="263926" y="4308389"/>
            <a:ext cx="2858216" cy="2059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C3B36E-31D5-C17A-5696-16C0C73B89EE}"/>
              </a:ext>
            </a:extLst>
          </p:cNvPr>
          <p:cNvSpPr/>
          <p:nvPr/>
        </p:nvSpPr>
        <p:spPr>
          <a:xfrm>
            <a:off x="263926" y="5411723"/>
            <a:ext cx="2858216" cy="2059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B6B8A29-FA32-8425-DB6B-AF7248080289}"/>
              </a:ext>
            </a:extLst>
          </p:cNvPr>
          <p:cNvSpPr txBox="1">
            <a:spLocks/>
          </p:cNvSpPr>
          <p:nvPr/>
        </p:nvSpPr>
        <p:spPr>
          <a:xfrm>
            <a:off x="263924" y="5562077"/>
            <a:ext cx="5173049" cy="12249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cap="none" dirty="0"/>
              <a:t>For a company with $500M in annual revenue, there is a 2.18% to 12.95% chance to experience one or more publicly reported events annually (based on data from 2012 to 2021).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0F86BC9-3D4F-6B48-BDC8-6358B008FD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8432" y="3004117"/>
            <a:ext cx="5302266" cy="265886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643D970-EBF1-33E4-420A-11C1D824C04A}"/>
              </a:ext>
            </a:extLst>
          </p:cNvPr>
          <p:cNvSpPr/>
          <p:nvPr/>
        </p:nvSpPr>
        <p:spPr>
          <a:xfrm>
            <a:off x="9292281" y="3295135"/>
            <a:ext cx="2061519" cy="2066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1170B728-7450-3610-CA8B-67EA5D8B28FF}"/>
              </a:ext>
            </a:extLst>
          </p:cNvPr>
          <p:cNvSpPr txBox="1">
            <a:spLocks/>
          </p:cNvSpPr>
          <p:nvPr/>
        </p:nvSpPr>
        <p:spPr>
          <a:xfrm>
            <a:off x="6383040" y="5180555"/>
            <a:ext cx="5173049" cy="12249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cap="none" dirty="0"/>
              <a:t>For a </a:t>
            </a:r>
            <a:r>
              <a:rPr lang="en-US" sz="1200" b="1" u="sng" cap="none" dirty="0"/>
              <a:t>financial services</a:t>
            </a:r>
            <a:r>
              <a:rPr lang="en-US" sz="1200" b="1" cap="none" dirty="0"/>
              <a:t> </a:t>
            </a:r>
            <a:r>
              <a:rPr lang="en-US" sz="1200" cap="none" dirty="0"/>
              <a:t>company with $500M in annual revenue, there is a </a:t>
            </a:r>
            <a:r>
              <a:rPr lang="en-US" sz="1200" b="1" u="sng" cap="none" dirty="0"/>
              <a:t>2.51%</a:t>
            </a:r>
            <a:r>
              <a:rPr lang="en-US" sz="1200" cap="none" dirty="0"/>
              <a:t> to </a:t>
            </a:r>
            <a:r>
              <a:rPr lang="en-US" sz="1200" b="1" u="sng" cap="none" dirty="0"/>
              <a:t>14.89%</a:t>
            </a:r>
            <a:r>
              <a:rPr lang="en-US" sz="1200" cap="none" dirty="0"/>
              <a:t> chance to experience one or more publicly reported events annually (based on data from 2012 to 2021). (This is for all event types.)</a:t>
            </a:r>
          </a:p>
        </p:txBody>
      </p:sp>
    </p:spTree>
    <p:extLst>
      <p:ext uri="{BB962C8B-B14F-4D97-AF65-F5344CB8AC3E}">
        <p14:creationId xmlns:p14="http://schemas.microsoft.com/office/powerpoint/2010/main" val="482572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868E63-46BC-3EB3-E3FC-BFCF61E36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07" y="2874479"/>
            <a:ext cx="5039428" cy="27340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687" y="1195022"/>
            <a:ext cx="8180173" cy="1224902"/>
          </a:xfrm>
        </p:spPr>
        <p:txBody>
          <a:bodyPr>
            <a:normAutofit/>
          </a:bodyPr>
          <a:lstStyle/>
          <a:p>
            <a:r>
              <a:rPr lang="en-US" sz="2000" cap="none" dirty="0"/>
              <a:t>Now let’s try to determine the Loss Event Frequency by incident pattern, given that we know the overall LEF.</a:t>
            </a:r>
            <a:endParaRPr lang="en-US" sz="1400" cap="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5FE5C2-33F0-33B4-1731-4CE75B72EF5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6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Loss Event Frequency (or Probability)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B5E2CD-AFC4-5BD8-E23C-BA28BD7E424C}"/>
              </a:ext>
            </a:extLst>
          </p:cNvPr>
          <p:cNvGrpSpPr/>
          <p:nvPr/>
        </p:nvGrpSpPr>
        <p:grpSpPr>
          <a:xfrm>
            <a:off x="10888159" y="285555"/>
            <a:ext cx="1161940" cy="2006453"/>
            <a:chOff x="10772830" y="4349897"/>
            <a:chExt cx="1161940" cy="200645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DBAE164-B9E6-9BD8-A80E-0FDC4923F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72830" y="4349897"/>
              <a:ext cx="1161940" cy="150878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9AB66E-BA6E-81D5-65D4-414026A54283}"/>
                </a:ext>
              </a:extLst>
            </p:cNvPr>
            <p:cNvSpPr txBox="1"/>
            <p:nvPr/>
          </p:nvSpPr>
          <p:spPr>
            <a:xfrm>
              <a:off x="10772830" y="5987018"/>
              <a:ext cx="1157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4"/>
                </a:rPr>
                <a:t>IRIS-2022</a:t>
              </a:r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ECA3A85-C700-F061-45CA-7610D0C87119}"/>
              </a:ext>
            </a:extLst>
          </p:cNvPr>
          <p:cNvSpPr/>
          <p:nvPr/>
        </p:nvSpPr>
        <p:spPr>
          <a:xfrm>
            <a:off x="168606" y="4329145"/>
            <a:ext cx="1843079" cy="41847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C3B36E-31D5-C17A-5696-16C0C73B89EE}"/>
              </a:ext>
            </a:extLst>
          </p:cNvPr>
          <p:cNvSpPr/>
          <p:nvPr/>
        </p:nvSpPr>
        <p:spPr>
          <a:xfrm>
            <a:off x="168608" y="4996085"/>
            <a:ext cx="1843079" cy="2059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1170B728-7450-3610-CA8B-67EA5D8B28FF}"/>
              </a:ext>
            </a:extLst>
          </p:cNvPr>
          <p:cNvSpPr txBox="1">
            <a:spLocks/>
          </p:cNvSpPr>
          <p:nvPr/>
        </p:nvSpPr>
        <p:spPr>
          <a:xfrm>
            <a:off x="263926" y="5199338"/>
            <a:ext cx="5173049" cy="12249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cap="none" dirty="0"/>
              <a:t>For a </a:t>
            </a:r>
            <a:r>
              <a:rPr lang="en-US" sz="1200" b="1" u="sng" cap="none" dirty="0"/>
              <a:t>financial services</a:t>
            </a:r>
            <a:r>
              <a:rPr lang="en-US" sz="1200" b="1" cap="none" dirty="0"/>
              <a:t> </a:t>
            </a:r>
            <a:r>
              <a:rPr lang="en-US" sz="1200" cap="none" dirty="0"/>
              <a:t>company with $500M in annual revenue, there is a </a:t>
            </a:r>
            <a:r>
              <a:rPr lang="en-US" sz="1200" b="1" u="sng" cap="none" dirty="0"/>
              <a:t>2.51%</a:t>
            </a:r>
            <a:r>
              <a:rPr lang="en-US" sz="1200" cap="none" dirty="0"/>
              <a:t> to </a:t>
            </a:r>
            <a:r>
              <a:rPr lang="en-US" sz="1200" b="1" u="sng" cap="none" dirty="0"/>
              <a:t>14.89%</a:t>
            </a:r>
            <a:r>
              <a:rPr lang="en-US" sz="1200" cap="none" dirty="0"/>
              <a:t> chance to experience one or more publicly reported events annually (based on data from 2012 to 2021). (This is for all event types.)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C27E0-91E6-A9A4-224F-64D081FB3DE8}"/>
              </a:ext>
            </a:extLst>
          </p:cNvPr>
          <p:cNvSpPr txBox="1"/>
          <p:nvPr/>
        </p:nvSpPr>
        <p:spPr>
          <a:xfrm>
            <a:off x="5190256" y="2921045"/>
            <a:ext cx="66920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</a:t>
            </a:r>
            <a:r>
              <a:rPr lang="en-US" sz="1400" b="1" u="sng" dirty="0"/>
              <a:t>49.6%</a:t>
            </a:r>
            <a:r>
              <a:rPr lang="en-US" sz="1400" dirty="0"/>
              <a:t> of incidents (by frequency) are </a:t>
            </a:r>
            <a:r>
              <a:rPr lang="en-US" sz="1400" b="1" u="sng" dirty="0"/>
              <a:t>system intrusion</a:t>
            </a:r>
            <a:r>
              <a:rPr lang="en-US" sz="1400" dirty="0"/>
              <a:t>, then of our 2.51% to 14.89% </a:t>
            </a:r>
          </a:p>
          <a:p>
            <a:r>
              <a:rPr lang="en-US" sz="1400" dirty="0"/>
              <a:t>chance to have one or more events per year, we will have between </a:t>
            </a:r>
          </a:p>
          <a:p>
            <a:r>
              <a:rPr lang="en-US" sz="1400" b="1" u="sng" dirty="0"/>
              <a:t>1.24% and 7.39%</a:t>
            </a:r>
            <a:r>
              <a:rPr lang="en-US" sz="1400" b="1" dirty="0"/>
              <a:t> </a:t>
            </a:r>
            <a:r>
              <a:rPr lang="en-US" sz="1400" dirty="0"/>
              <a:t>chance of one or more </a:t>
            </a:r>
            <a:r>
              <a:rPr lang="en-US" sz="1400" b="1" u="sng" dirty="0"/>
              <a:t>system intrusions </a:t>
            </a:r>
            <a:r>
              <a:rPr lang="en-US" sz="1400" dirty="0"/>
              <a:t>per year.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518F63-3D0E-9833-3233-C3019DE29793}"/>
              </a:ext>
            </a:extLst>
          </p:cNvPr>
          <p:cNvSpPr/>
          <p:nvPr/>
        </p:nvSpPr>
        <p:spPr>
          <a:xfrm>
            <a:off x="168606" y="3453763"/>
            <a:ext cx="1843079" cy="2059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9C310C-3088-C8EA-69C6-D783BD0EFE32}"/>
              </a:ext>
            </a:extLst>
          </p:cNvPr>
          <p:cNvSpPr txBox="1"/>
          <p:nvPr/>
        </p:nvSpPr>
        <p:spPr>
          <a:xfrm>
            <a:off x="5157004" y="3723830"/>
            <a:ext cx="70596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</a:t>
            </a:r>
            <a:r>
              <a:rPr lang="en-US" sz="1400" b="1" u="sng" dirty="0"/>
              <a:t>23.3%</a:t>
            </a:r>
            <a:r>
              <a:rPr lang="en-US" sz="1400" dirty="0"/>
              <a:t> of incidents (by frequency) are </a:t>
            </a:r>
            <a:r>
              <a:rPr lang="en-US" sz="1400" b="1" u="sng" dirty="0"/>
              <a:t>accidental disclosure</a:t>
            </a:r>
            <a:r>
              <a:rPr lang="en-US" sz="1400" dirty="0"/>
              <a:t>, then of our 2.51% to 14.89% </a:t>
            </a:r>
          </a:p>
          <a:p>
            <a:r>
              <a:rPr lang="en-US" sz="1400" dirty="0"/>
              <a:t>chance to have one or more events per year, we will have between </a:t>
            </a:r>
          </a:p>
          <a:p>
            <a:r>
              <a:rPr lang="en-US" sz="1400" b="1" u="sng" dirty="0"/>
              <a:t>0.58% and 3.47%</a:t>
            </a:r>
            <a:r>
              <a:rPr lang="en-US" sz="1400" b="1" dirty="0"/>
              <a:t> </a:t>
            </a:r>
            <a:r>
              <a:rPr lang="en-US" sz="1400" dirty="0"/>
              <a:t>chance of one or more </a:t>
            </a:r>
            <a:r>
              <a:rPr lang="en-US" sz="1400" b="1" u="sng" dirty="0"/>
              <a:t>accidental disclosure</a:t>
            </a:r>
            <a:r>
              <a:rPr lang="en-US" sz="1400" dirty="0"/>
              <a:t> per year.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4C5C2B-AA6D-2DD8-5F61-7CF5CE4089E3}"/>
              </a:ext>
            </a:extLst>
          </p:cNvPr>
          <p:cNvSpPr txBox="1"/>
          <p:nvPr/>
        </p:nvSpPr>
        <p:spPr>
          <a:xfrm>
            <a:off x="5132375" y="4552461"/>
            <a:ext cx="63257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</a:t>
            </a:r>
            <a:r>
              <a:rPr lang="en-US" sz="1400" b="1" u="sng" dirty="0"/>
              <a:t>6.5%</a:t>
            </a:r>
            <a:r>
              <a:rPr lang="en-US" sz="1400" dirty="0"/>
              <a:t> of incidents (by frequency) are </a:t>
            </a:r>
            <a:r>
              <a:rPr lang="en-US" sz="1400" b="1" u="sng" dirty="0"/>
              <a:t>ransomware</a:t>
            </a:r>
            <a:r>
              <a:rPr lang="en-US" sz="1400" dirty="0"/>
              <a:t>, then of our 2.51% to 14.89% </a:t>
            </a:r>
          </a:p>
          <a:p>
            <a:r>
              <a:rPr lang="en-US" sz="1400" dirty="0"/>
              <a:t>chance to have one or more events per year, we will have between </a:t>
            </a:r>
          </a:p>
          <a:p>
            <a:r>
              <a:rPr lang="en-US" sz="1400" b="1" u="sng" dirty="0"/>
              <a:t>0.16% and 0.97%</a:t>
            </a:r>
            <a:r>
              <a:rPr lang="en-US" sz="1400" b="1" dirty="0"/>
              <a:t> </a:t>
            </a:r>
            <a:r>
              <a:rPr lang="en-US" sz="1400" dirty="0"/>
              <a:t>chance of one or more </a:t>
            </a:r>
            <a:r>
              <a:rPr lang="en-US" sz="1400" b="1" u="sng" dirty="0"/>
              <a:t>ransomware events</a:t>
            </a:r>
            <a:r>
              <a:rPr lang="en-US" sz="1400" b="1" dirty="0"/>
              <a:t> </a:t>
            </a:r>
            <a:r>
              <a:rPr lang="en-US" sz="1400" dirty="0"/>
              <a:t>per year.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B4DE62-1BA7-09E4-343C-B3419EFA0271}"/>
              </a:ext>
            </a:extLst>
          </p:cNvPr>
          <p:cNvSpPr txBox="1"/>
          <p:nvPr/>
        </p:nvSpPr>
        <p:spPr>
          <a:xfrm>
            <a:off x="5132375" y="5337691"/>
            <a:ext cx="64377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</a:t>
            </a:r>
            <a:r>
              <a:rPr lang="en-US" sz="1400" b="1" u="sng" dirty="0"/>
              <a:t>1.4%</a:t>
            </a:r>
            <a:r>
              <a:rPr lang="en-US" sz="1400" dirty="0"/>
              <a:t> of incidents (by frequency) are </a:t>
            </a:r>
            <a:r>
              <a:rPr lang="en-US" sz="1400" b="1" u="sng" dirty="0"/>
              <a:t>scam or fraud</a:t>
            </a:r>
            <a:r>
              <a:rPr lang="en-US" sz="1400" dirty="0"/>
              <a:t>, then of our 2.51% to 14.89% </a:t>
            </a:r>
          </a:p>
          <a:p>
            <a:r>
              <a:rPr lang="en-US" sz="1400" dirty="0"/>
              <a:t>chance to have one or more events per year, we will have between </a:t>
            </a:r>
          </a:p>
          <a:p>
            <a:r>
              <a:rPr lang="en-US" sz="1400" b="1" u="sng" dirty="0"/>
              <a:t>0.04% and 0.21%</a:t>
            </a:r>
            <a:r>
              <a:rPr lang="en-US" sz="1400" b="1" dirty="0"/>
              <a:t> </a:t>
            </a:r>
            <a:r>
              <a:rPr lang="en-US" sz="1400" dirty="0"/>
              <a:t>chance of one or more </a:t>
            </a:r>
            <a:r>
              <a:rPr lang="en-US" sz="1400" b="1" u="sng" dirty="0"/>
              <a:t>scam or fraud events</a:t>
            </a:r>
            <a:r>
              <a:rPr lang="en-US" sz="1400" b="1" dirty="0"/>
              <a:t> </a:t>
            </a:r>
            <a:r>
              <a:rPr lang="en-US" sz="1400" dirty="0"/>
              <a:t>per year.</a:t>
            </a:r>
          </a:p>
        </p:txBody>
      </p:sp>
    </p:spTree>
    <p:extLst>
      <p:ext uri="{BB962C8B-B14F-4D97-AF65-F5344CB8AC3E}">
        <p14:creationId xmlns:p14="http://schemas.microsoft.com/office/powerpoint/2010/main" val="389624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81" y="1279398"/>
            <a:ext cx="7842421" cy="1002484"/>
          </a:xfrm>
        </p:spPr>
        <p:txBody>
          <a:bodyPr>
            <a:normAutofit/>
          </a:bodyPr>
          <a:lstStyle/>
          <a:p>
            <a:r>
              <a:rPr lang="en-US" sz="2000" cap="none" dirty="0"/>
              <a:t>What is my average loss magnitude?</a:t>
            </a:r>
            <a:br>
              <a:rPr lang="en-US" sz="2000" cap="none" dirty="0"/>
            </a:br>
            <a:br>
              <a:rPr lang="en-US" sz="2000" cap="none" dirty="0"/>
            </a:br>
            <a:endParaRPr lang="en-US" sz="1800" cap="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5FE5C2-33F0-33B4-1731-4CE75B72EF5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6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Loss Magnitude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7F1746F-BE77-5F39-F97B-4EBAFE06D91E}"/>
              </a:ext>
            </a:extLst>
          </p:cNvPr>
          <p:cNvGrpSpPr/>
          <p:nvPr/>
        </p:nvGrpSpPr>
        <p:grpSpPr>
          <a:xfrm>
            <a:off x="562174" y="712324"/>
            <a:ext cx="2899555" cy="5758169"/>
            <a:chOff x="347991" y="56016"/>
            <a:chExt cx="2899555" cy="575816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35C6CFE-8032-0BB4-FE60-DFF679A89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991" y="56016"/>
              <a:ext cx="2896004" cy="544906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6E2ED5C-42B2-D456-0C87-BB60145FF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6281" y="5499816"/>
              <a:ext cx="1419423" cy="31436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A482F55-817F-3BC0-5EB3-887ECEA9E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1651" y="5552210"/>
              <a:ext cx="447737" cy="209579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619219A-0DCE-CA09-9DEF-AAA8651A3B80}"/>
                </a:ext>
              </a:extLst>
            </p:cNvPr>
            <p:cNvSpPr/>
            <p:nvPr/>
          </p:nvSpPr>
          <p:spPr>
            <a:xfrm>
              <a:off x="351542" y="1846570"/>
              <a:ext cx="2896004" cy="205947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A13D71-7EE7-D97C-D90A-B59C38CA0547}"/>
              </a:ext>
            </a:extLst>
          </p:cNvPr>
          <p:cNvGrpSpPr/>
          <p:nvPr/>
        </p:nvGrpSpPr>
        <p:grpSpPr>
          <a:xfrm>
            <a:off x="4683545" y="1887757"/>
            <a:ext cx="6268325" cy="3143689"/>
            <a:chOff x="4683545" y="2019565"/>
            <a:chExt cx="6268325" cy="314368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E03F1F7-941C-DBCF-A604-3654256B5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83545" y="2019565"/>
              <a:ext cx="6268325" cy="3143689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4B8BE79-2A16-FF6E-D9DA-64914F2A9B1C}"/>
                </a:ext>
              </a:extLst>
            </p:cNvPr>
            <p:cNvSpPr/>
            <p:nvPr/>
          </p:nvSpPr>
          <p:spPr>
            <a:xfrm>
              <a:off x="4890153" y="3303374"/>
              <a:ext cx="5118820" cy="31303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14BDA40-0F36-A63A-76C7-4F2235FAFB88}"/>
              </a:ext>
            </a:extLst>
          </p:cNvPr>
          <p:cNvSpPr txBox="1"/>
          <p:nvPr/>
        </p:nvSpPr>
        <p:spPr>
          <a:xfrm>
            <a:off x="3575071" y="5128666"/>
            <a:ext cx="84856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Recommendation: </a:t>
            </a:r>
          </a:p>
          <a:p>
            <a:r>
              <a:rPr lang="en-US" dirty="0"/>
              <a:t>Typical: average (mean) of the typical losses by industry &amp; size.</a:t>
            </a:r>
          </a:p>
          <a:p>
            <a:r>
              <a:rPr lang="en-US" dirty="0"/>
              <a:t>Extreme: use larger of the 2 or average (mean) of extreme losses by industry &amp; size.</a:t>
            </a:r>
          </a:p>
          <a:p>
            <a:endParaRPr lang="en-US" dirty="0"/>
          </a:p>
          <a:p>
            <a:r>
              <a:rPr lang="en-US" dirty="0"/>
              <a:t>Typical: ($437k + $276k) / 2 = $356.5k</a:t>
            </a:r>
          </a:p>
          <a:p>
            <a:r>
              <a:rPr lang="en-US" dirty="0"/>
              <a:t>Extreme: $88M or $50.6M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07CCB2-4B00-DB75-795D-F578C4052439}"/>
              </a:ext>
            </a:extLst>
          </p:cNvPr>
          <p:cNvGrpSpPr/>
          <p:nvPr/>
        </p:nvGrpSpPr>
        <p:grpSpPr>
          <a:xfrm>
            <a:off x="10888159" y="285555"/>
            <a:ext cx="1161940" cy="2006453"/>
            <a:chOff x="10772830" y="4349897"/>
            <a:chExt cx="1161940" cy="2006453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62082D7-CC75-C1D4-A41D-70C0E91D1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72830" y="4349897"/>
              <a:ext cx="1161940" cy="1508788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3068879-2B4D-27B5-9219-E064A4FF837B}"/>
                </a:ext>
              </a:extLst>
            </p:cNvPr>
            <p:cNvSpPr txBox="1"/>
            <p:nvPr/>
          </p:nvSpPr>
          <p:spPr>
            <a:xfrm>
              <a:off x="10772830" y="5987018"/>
              <a:ext cx="1157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8"/>
                </a:rPr>
                <a:t>IRIS-2022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1166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269" y="1279397"/>
            <a:ext cx="7842421" cy="1909763"/>
          </a:xfrm>
        </p:spPr>
        <p:txBody>
          <a:bodyPr>
            <a:normAutofit fontScale="90000"/>
          </a:bodyPr>
          <a:lstStyle/>
          <a:p>
            <a:r>
              <a:rPr lang="en-US" sz="2000" cap="none" dirty="0"/>
              <a:t>Now that we have loss event frequency by incident pattern, and typical/extreme loss magnitude for our organization type &amp; size, we need to find out loss magnitude by incident pattern.</a:t>
            </a:r>
            <a:br>
              <a:rPr lang="en-US" sz="2000" cap="none" dirty="0"/>
            </a:br>
            <a:br>
              <a:rPr lang="en-US" sz="2000" cap="none" dirty="0"/>
            </a:br>
            <a:r>
              <a:rPr lang="en-US" sz="2000" cap="none" dirty="0"/>
              <a:t>Question: do certain incident patterns cause more (or less) loss than the average?</a:t>
            </a:r>
            <a:br>
              <a:rPr lang="en-US" sz="2000" cap="none" dirty="0"/>
            </a:br>
            <a:br>
              <a:rPr lang="en-US" sz="2000" cap="none" dirty="0"/>
            </a:br>
            <a:endParaRPr lang="en-US" sz="1800" cap="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5FE5C2-33F0-33B4-1731-4CE75B72EF5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6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Loss Magnitude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FE476C-FD00-C689-AA81-1A76D361E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07" y="2874479"/>
            <a:ext cx="5039428" cy="27340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11524A-113E-A11F-1839-D541B2D80DC2}"/>
              </a:ext>
            </a:extLst>
          </p:cNvPr>
          <p:cNvSpPr txBox="1"/>
          <p:nvPr/>
        </p:nvSpPr>
        <p:spPr>
          <a:xfrm>
            <a:off x="502947" y="2417512"/>
            <a:ext cx="67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Hint: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37005DA-15E4-8AFD-C6A1-5BC6B584053C}"/>
              </a:ext>
            </a:extLst>
          </p:cNvPr>
          <p:cNvGrpSpPr/>
          <p:nvPr/>
        </p:nvGrpSpPr>
        <p:grpSpPr>
          <a:xfrm>
            <a:off x="10888159" y="285555"/>
            <a:ext cx="1161940" cy="2006453"/>
            <a:chOff x="10772830" y="4349897"/>
            <a:chExt cx="1161940" cy="200645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7211912-8014-0C97-37AF-80E1691F7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72830" y="4349897"/>
              <a:ext cx="1161940" cy="150878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452371C-448B-DF59-8F68-9DC8393E9B83}"/>
                </a:ext>
              </a:extLst>
            </p:cNvPr>
            <p:cNvSpPr txBox="1"/>
            <p:nvPr/>
          </p:nvSpPr>
          <p:spPr>
            <a:xfrm>
              <a:off x="10772830" y="5987018"/>
              <a:ext cx="1157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4"/>
                </a:rPr>
                <a:t>IRIS-2022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3777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1354" y="4434840"/>
            <a:ext cx="7266457" cy="1122202"/>
          </a:xfrm>
        </p:spPr>
        <p:txBody>
          <a:bodyPr/>
          <a:lstStyle/>
          <a:p>
            <a:r>
              <a:rPr lang="en-US" cap="none" dirty="0"/>
              <a:t>Disclaimer: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3914" y="5586889"/>
            <a:ext cx="6993923" cy="1122201"/>
          </a:xfrm>
        </p:spPr>
        <p:txBody>
          <a:bodyPr>
            <a:normAutofit/>
          </a:bodyPr>
          <a:lstStyle/>
          <a:p>
            <a:r>
              <a:rPr lang="en-US" dirty="0"/>
              <a:t>All opinions expressed herein are mine and do not represent my employer. </a:t>
            </a:r>
          </a:p>
          <a:p>
            <a:r>
              <a:rPr lang="en-US" dirty="0"/>
              <a:t>Any perceived recommendations are my opinion and do not constitute professional or consulting services nor represent my employer.</a:t>
            </a:r>
          </a:p>
        </p:txBody>
      </p:sp>
    </p:spTree>
    <p:extLst>
      <p:ext uri="{BB962C8B-B14F-4D97-AF65-F5344CB8AC3E}">
        <p14:creationId xmlns:p14="http://schemas.microsoft.com/office/powerpoint/2010/main" val="3194070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5FE5C2-33F0-33B4-1731-4CE75B72EF5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6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Loss Magnitude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FE476C-FD00-C689-AA81-1A76D361E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07" y="2874479"/>
            <a:ext cx="5039428" cy="27340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198E5C-B87C-FF42-50ED-8F82ED9B9721}"/>
              </a:ext>
            </a:extLst>
          </p:cNvPr>
          <p:cNvSpPr txBox="1"/>
          <p:nvPr/>
        </p:nvSpPr>
        <p:spPr>
          <a:xfrm>
            <a:off x="5190256" y="2779724"/>
            <a:ext cx="68574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</a:t>
            </a:r>
            <a:r>
              <a:rPr lang="en-US" sz="1400" b="1" u="sng" dirty="0"/>
              <a:t>system intrusions</a:t>
            </a:r>
            <a:r>
              <a:rPr lang="en-US" sz="1400" dirty="0"/>
              <a:t> are </a:t>
            </a:r>
            <a:r>
              <a:rPr lang="en-US" sz="1400" b="1" u="sng" dirty="0"/>
              <a:t>49.6%</a:t>
            </a:r>
            <a:r>
              <a:rPr lang="en-US" sz="1400" dirty="0"/>
              <a:t> of incidents (by frequency) but are </a:t>
            </a:r>
            <a:r>
              <a:rPr lang="en-US" sz="1400" b="1" u="sng" dirty="0"/>
              <a:t>60.2%</a:t>
            </a:r>
            <a:r>
              <a:rPr lang="en-US" sz="1400" dirty="0"/>
              <a:t> of losses (by </a:t>
            </a:r>
          </a:p>
          <a:p>
            <a:r>
              <a:rPr lang="en-US" sz="1400" dirty="0"/>
              <a:t>financial impact), what can we say about the loss from </a:t>
            </a:r>
            <a:r>
              <a:rPr lang="en-US" sz="1400" b="1" u="sng" dirty="0"/>
              <a:t>system intrusions</a:t>
            </a:r>
            <a:r>
              <a:rPr lang="en-US" sz="1400" dirty="0"/>
              <a:t> on average?</a:t>
            </a:r>
          </a:p>
          <a:p>
            <a:r>
              <a:rPr lang="en-US" sz="1400" dirty="0"/>
              <a:t>Losses from </a:t>
            </a:r>
            <a:r>
              <a:rPr lang="en-US" sz="1400" b="1" u="sng" dirty="0"/>
              <a:t>system intrusion</a:t>
            </a:r>
            <a:r>
              <a:rPr lang="en-US" sz="1400" b="1" dirty="0"/>
              <a:t> </a:t>
            </a:r>
            <a:r>
              <a:rPr lang="en-US" sz="1400" dirty="0"/>
              <a:t>are about </a:t>
            </a:r>
          </a:p>
          <a:p>
            <a:r>
              <a:rPr lang="en-US" sz="1400" dirty="0"/>
              <a:t>60.2%/49.6% = 1.21 times the average loss.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5F748D-445F-EDAD-689B-41DD1C3B714D}"/>
              </a:ext>
            </a:extLst>
          </p:cNvPr>
          <p:cNvSpPr txBox="1"/>
          <p:nvPr/>
        </p:nvSpPr>
        <p:spPr>
          <a:xfrm>
            <a:off x="5165938" y="3811384"/>
            <a:ext cx="71499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</a:t>
            </a:r>
            <a:r>
              <a:rPr lang="en-US" sz="1400" b="1" u="sng" dirty="0"/>
              <a:t>accidental disclosure</a:t>
            </a:r>
            <a:r>
              <a:rPr lang="en-US" sz="1400" b="1" dirty="0"/>
              <a:t> </a:t>
            </a:r>
            <a:r>
              <a:rPr lang="en-US" sz="1400" dirty="0"/>
              <a:t>are </a:t>
            </a:r>
            <a:r>
              <a:rPr lang="en-US" sz="1400" b="1" u="sng" dirty="0"/>
              <a:t>23.3%</a:t>
            </a:r>
            <a:r>
              <a:rPr lang="en-US" sz="1400" dirty="0"/>
              <a:t> of incidents (by frequency) but are </a:t>
            </a:r>
            <a:r>
              <a:rPr lang="en-US" sz="1400" b="1" u="sng" dirty="0"/>
              <a:t>5.2%</a:t>
            </a:r>
            <a:r>
              <a:rPr lang="en-US" sz="1400" dirty="0"/>
              <a:t> of losses (by </a:t>
            </a:r>
          </a:p>
          <a:p>
            <a:r>
              <a:rPr lang="en-US" sz="1400" dirty="0"/>
              <a:t>financial impact), what can we say about the loss from </a:t>
            </a:r>
            <a:r>
              <a:rPr lang="en-US" sz="1400" b="1" u="sng" dirty="0"/>
              <a:t>accidental disclosure</a:t>
            </a:r>
            <a:r>
              <a:rPr lang="en-US" sz="1400" b="1" dirty="0"/>
              <a:t> </a:t>
            </a:r>
            <a:r>
              <a:rPr lang="en-US" sz="1400" dirty="0"/>
              <a:t>on average?</a:t>
            </a:r>
          </a:p>
          <a:p>
            <a:r>
              <a:rPr lang="en-US" sz="1400" dirty="0"/>
              <a:t>Losses from </a:t>
            </a:r>
            <a:r>
              <a:rPr lang="en-US" sz="1400" b="1" u="sng" dirty="0"/>
              <a:t>accidental disclosure</a:t>
            </a:r>
            <a:r>
              <a:rPr lang="en-US" sz="1400" b="1" dirty="0"/>
              <a:t> </a:t>
            </a:r>
            <a:r>
              <a:rPr lang="en-US" sz="1400" dirty="0"/>
              <a:t>are about </a:t>
            </a:r>
          </a:p>
          <a:p>
            <a:r>
              <a:rPr lang="en-US" sz="1400" dirty="0"/>
              <a:t>5.2%/23.3% = 0.22 times </a:t>
            </a:r>
            <a:r>
              <a:rPr lang="en-US" sz="1400" dirty="0" err="1"/>
              <a:t>times</a:t>
            </a:r>
            <a:r>
              <a:rPr lang="en-US" sz="1400" dirty="0"/>
              <a:t> the average loss.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658832-E7DA-9819-B05A-5171722A76F1}"/>
              </a:ext>
            </a:extLst>
          </p:cNvPr>
          <p:cNvSpPr/>
          <p:nvPr/>
        </p:nvSpPr>
        <p:spPr>
          <a:xfrm>
            <a:off x="168606" y="4329145"/>
            <a:ext cx="1843079" cy="41847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958116-6594-4416-D024-C6A04BEA0EFD}"/>
              </a:ext>
            </a:extLst>
          </p:cNvPr>
          <p:cNvSpPr/>
          <p:nvPr/>
        </p:nvSpPr>
        <p:spPr>
          <a:xfrm>
            <a:off x="168608" y="4996085"/>
            <a:ext cx="1843079" cy="2059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3C0101-6559-3134-C6A4-4B803A69AFCF}"/>
              </a:ext>
            </a:extLst>
          </p:cNvPr>
          <p:cNvSpPr/>
          <p:nvPr/>
        </p:nvSpPr>
        <p:spPr>
          <a:xfrm>
            <a:off x="168606" y="3453763"/>
            <a:ext cx="1843079" cy="2059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8E93883-26E5-8737-C7FF-DF26F6112DF3}"/>
              </a:ext>
            </a:extLst>
          </p:cNvPr>
          <p:cNvSpPr txBox="1">
            <a:spLocks/>
          </p:cNvSpPr>
          <p:nvPr/>
        </p:nvSpPr>
        <p:spPr>
          <a:xfrm>
            <a:off x="2797269" y="1279397"/>
            <a:ext cx="7842421" cy="19097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none"/>
              <a:t>Now that we have loss event frequency by incident pattern, and typical/extreme loss magnitude for our organization type &amp; size, we need to find out loss magnitude by incident pattern.</a:t>
            </a:r>
            <a:br>
              <a:rPr lang="en-US" sz="2000" cap="none"/>
            </a:br>
            <a:br>
              <a:rPr lang="en-US" sz="2000" cap="none"/>
            </a:br>
            <a:r>
              <a:rPr lang="en-US" sz="2000" cap="none"/>
              <a:t>Question: do certain incident patterns cause more (or less) loss than the average?</a:t>
            </a:r>
            <a:br>
              <a:rPr lang="en-US" sz="2000" cap="none"/>
            </a:br>
            <a:br>
              <a:rPr lang="en-US" sz="2000" cap="none"/>
            </a:br>
            <a:endParaRPr lang="en-US" sz="1800" cap="non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118E39-AC59-064D-9E48-438FFE1555A7}"/>
              </a:ext>
            </a:extLst>
          </p:cNvPr>
          <p:cNvSpPr/>
          <p:nvPr/>
        </p:nvSpPr>
        <p:spPr>
          <a:xfrm>
            <a:off x="2594846" y="4329145"/>
            <a:ext cx="746872" cy="41847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7FE8F2-60C7-0629-FF7D-AEA21B806BC1}"/>
              </a:ext>
            </a:extLst>
          </p:cNvPr>
          <p:cNvSpPr/>
          <p:nvPr/>
        </p:nvSpPr>
        <p:spPr>
          <a:xfrm>
            <a:off x="2594848" y="4996085"/>
            <a:ext cx="746872" cy="2059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1FE9D8-999A-EC96-47F7-A9F7ED2B58A6}"/>
              </a:ext>
            </a:extLst>
          </p:cNvPr>
          <p:cNvSpPr/>
          <p:nvPr/>
        </p:nvSpPr>
        <p:spPr>
          <a:xfrm>
            <a:off x="2594846" y="3453763"/>
            <a:ext cx="746872" cy="2059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5AA837-B0FA-E9FD-4D11-1E42DC25A8A9}"/>
              </a:ext>
            </a:extLst>
          </p:cNvPr>
          <p:cNvSpPr txBox="1"/>
          <p:nvPr/>
        </p:nvSpPr>
        <p:spPr>
          <a:xfrm>
            <a:off x="5165937" y="4843044"/>
            <a:ext cx="70771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</a:t>
            </a:r>
            <a:r>
              <a:rPr lang="en-US" sz="1400" b="1" u="sng" dirty="0"/>
              <a:t>ransomware</a:t>
            </a:r>
            <a:r>
              <a:rPr lang="en-US" sz="1400" b="1" dirty="0"/>
              <a:t> </a:t>
            </a:r>
            <a:r>
              <a:rPr lang="en-US" sz="1400" dirty="0"/>
              <a:t>are </a:t>
            </a:r>
            <a:r>
              <a:rPr lang="en-US" sz="1400" b="1" u="sng" dirty="0"/>
              <a:t>6.5%</a:t>
            </a:r>
            <a:r>
              <a:rPr lang="en-US" sz="1400" dirty="0"/>
              <a:t> of incidents (by frequency) but are </a:t>
            </a:r>
            <a:r>
              <a:rPr lang="en-US" sz="1400" b="1" u="sng" dirty="0"/>
              <a:t>7%</a:t>
            </a:r>
            <a:r>
              <a:rPr lang="en-US" sz="1400" dirty="0"/>
              <a:t> of losses (by </a:t>
            </a:r>
          </a:p>
          <a:p>
            <a:r>
              <a:rPr lang="en-US" sz="1400" dirty="0"/>
              <a:t>financial impact), what can we say about the loss from </a:t>
            </a:r>
            <a:r>
              <a:rPr lang="en-US" sz="1400" b="1" u="sng" dirty="0"/>
              <a:t>ransomware events</a:t>
            </a:r>
            <a:r>
              <a:rPr lang="en-US" sz="1400" b="1" dirty="0"/>
              <a:t> </a:t>
            </a:r>
            <a:r>
              <a:rPr lang="en-US" sz="1400" dirty="0"/>
              <a:t>on average?</a:t>
            </a:r>
          </a:p>
          <a:p>
            <a:r>
              <a:rPr lang="en-US" sz="1400" dirty="0"/>
              <a:t>Losses from </a:t>
            </a:r>
            <a:r>
              <a:rPr lang="en-US" sz="1400" b="1" u="sng" dirty="0"/>
              <a:t>ransomware events</a:t>
            </a:r>
            <a:r>
              <a:rPr lang="en-US" sz="1400" b="1" dirty="0"/>
              <a:t> </a:t>
            </a:r>
            <a:r>
              <a:rPr lang="en-US" sz="1400" dirty="0"/>
              <a:t>are about </a:t>
            </a:r>
          </a:p>
          <a:p>
            <a:r>
              <a:rPr lang="en-US" sz="1400" dirty="0"/>
              <a:t>7%/6.5% = 1.08 times the average loss.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73EA61-1C8E-4467-4A72-DB1B813EC59C}"/>
              </a:ext>
            </a:extLst>
          </p:cNvPr>
          <p:cNvSpPr txBox="1"/>
          <p:nvPr/>
        </p:nvSpPr>
        <p:spPr>
          <a:xfrm>
            <a:off x="5165937" y="5874704"/>
            <a:ext cx="65948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</a:t>
            </a:r>
            <a:r>
              <a:rPr lang="en-US" sz="1400" b="1" u="sng" dirty="0"/>
              <a:t>scam or fraud</a:t>
            </a:r>
            <a:r>
              <a:rPr lang="en-US" sz="1400" b="1" dirty="0"/>
              <a:t> </a:t>
            </a:r>
            <a:r>
              <a:rPr lang="en-US" sz="1400" dirty="0"/>
              <a:t>are </a:t>
            </a:r>
            <a:r>
              <a:rPr lang="en-US" sz="1400" b="1" u="sng" dirty="0"/>
              <a:t>1.4%</a:t>
            </a:r>
            <a:r>
              <a:rPr lang="en-US" sz="1400" dirty="0"/>
              <a:t> of incidents (by frequency) but are </a:t>
            </a:r>
            <a:r>
              <a:rPr lang="en-US" sz="1400" b="1" u="sng" dirty="0"/>
              <a:t>18.4%</a:t>
            </a:r>
            <a:r>
              <a:rPr lang="en-US" sz="1400" dirty="0"/>
              <a:t> of losses (by </a:t>
            </a:r>
          </a:p>
          <a:p>
            <a:r>
              <a:rPr lang="en-US" sz="1400" dirty="0"/>
              <a:t>financial impact), what can we say about the loss from </a:t>
            </a:r>
            <a:r>
              <a:rPr lang="en-US" sz="1400" b="1" u="sng" dirty="0"/>
              <a:t>scam or fraud</a:t>
            </a:r>
            <a:r>
              <a:rPr lang="en-US" sz="1400" b="1" dirty="0"/>
              <a:t> </a:t>
            </a:r>
            <a:r>
              <a:rPr lang="en-US" sz="1400" dirty="0"/>
              <a:t>on average?</a:t>
            </a:r>
          </a:p>
          <a:p>
            <a:r>
              <a:rPr lang="en-US" sz="1400" dirty="0"/>
              <a:t>Losses from </a:t>
            </a:r>
            <a:r>
              <a:rPr lang="en-US" sz="1400" b="1" u="sng" dirty="0"/>
              <a:t>scam or fraud</a:t>
            </a:r>
            <a:r>
              <a:rPr lang="en-US" sz="1400" b="1" dirty="0"/>
              <a:t> </a:t>
            </a:r>
            <a:r>
              <a:rPr lang="en-US" sz="1400" dirty="0"/>
              <a:t>are about </a:t>
            </a:r>
          </a:p>
          <a:p>
            <a:r>
              <a:rPr lang="en-US" sz="1400" dirty="0"/>
              <a:t>18.4%/1.4% = 13.1 times the average loss.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828756-BD34-6A53-1371-6211A11B8C9C}"/>
              </a:ext>
            </a:extLst>
          </p:cNvPr>
          <p:cNvGrpSpPr/>
          <p:nvPr/>
        </p:nvGrpSpPr>
        <p:grpSpPr>
          <a:xfrm>
            <a:off x="10888159" y="285555"/>
            <a:ext cx="1161940" cy="2006453"/>
            <a:chOff x="10772830" y="4349897"/>
            <a:chExt cx="1161940" cy="2006453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FA47DF2-D21D-9361-9644-0AC9A10D7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72830" y="4349897"/>
              <a:ext cx="1161940" cy="15087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CE8BC19-1161-E794-6026-B82960A00BEE}"/>
                </a:ext>
              </a:extLst>
            </p:cNvPr>
            <p:cNvSpPr txBox="1"/>
            <p:nvPr/>
          </p:nvSpPr>
          <p:spPr>
            <a:xfrm>
              <a:off x="10772830" y="5987018"/>
              <a:ext cx="1157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4"/>
                </a:rPr>
                <a:t>IRIS-2022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127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5FE5C2-33F0-33B4-1731-4CE75B72EF5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6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Loss Magnitude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98E5C-B87C-FF42-50ED-8F82ED9B9721}"/>
              </a:ext>
            </a:extLst>
          </p:cNvPr>
          <p:cNvSpPr txBox="1"/>
          <p:nvPr/>
        </p:nvSpPr>
        <p:spPr>
          <a:xfrm>
            <a:off x="5190256" y="2779724"/>
            <a:ext cx="54344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Losses from </a:t>
            </a:r>
            <a:r>
              <a:rPr lang="en-US" sz="1400" b="1" u="sng" dirty="0"/>
              <a:t>system intrusion</a:t>
            </a:r>
            <a:r>
              <a:rPr lang="en-US" sz="1400" b="1" dirty="0"/>
              <a:t> </a:t>
            </a:r>
            <a:r>
              <a:rPr lang="en-US" sz="1400" dirty="0"/>
              <a:t>are about 1.21 times the average loss.</a:t>
            </a:r>
          </a:p>
          <a:p>
            <a:r>
              <a:rPr lang="en-US" sz="1400" dirty="0"/>
              <a:t>	Typical Loss Magnitude: $431.4k</a:t>
            </a:r>
          </a:p>
          <a:p>
            <a:r>
              <a:rPr lang="en-US" sz="1400" dirty="0"/>
              <a:t>	Extreme Loss Magnitude: $61.24M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5F748D-445F-EDAD-689B-41DD1C3B714D}"/>
              </a:ext>
            </a:extLst>
          </p:cNvPr>
          <p:cNvSpPr txBox="1"/>
          <p:nvPr/>
        </p:nvSpPr>
        <p:spPr>
          <a:xfrm>
            <a:off x="5165938" y="3811384"/>
            <a:ext cx="58053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Losses from </a:t>
            </a:r>
            <a:r>
              <a:rPr lang="en-US" sz="1400" b="1" u="sng" dirty="0"/>
              <a:t>accidental disclosure</a:t>
            </a:r>
            <a:r>
              <a:rPr lang="en-US" sz="1400" b="1" dirty="0"/>
              <a:t> </a:t>
            </a:r>
            <a:r>
              <a:rPr lang="en-US" sz="1400" dirty="0"/>
              <a:t>are about 0.22 times the average loss.</a:t>
            </a:r>
          </a:p>
          <a:p>
            <a:r>
              <a:rPr lang="en-US" sz="1400" dirty="0"/>
              <a:t>	Typical Loss Magnitude: $78.4k</a:t>
            </a:r>
          </a:p>
          <a:p>
            <a:r>
              <a:rPr lang="en-US" sz="1400" dirty="0"/>
              <a:t>	Extreme Loss Magnitude: $11.13M</a:t>
            </a:r>
          </a:p>
          <a:p>
            <a:endParaRPr lang="en-US" sz="14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8E93883-26E5-8737-C7FF-DF26F6112DF3}"/>
              </a:ext>
            </a:extLst>
          </p:cNvPr>
          <p:cNvSpPr txBox="1">
            <a:spLocks/>
          </p:cNvSpPr>
          <p:nvPr/>
        </p:nvSpPr>
        <p:spPr>
          <a:xfrm>
            <a:off x="2797269" y="1279397"/>
            <a:ext cx="7842421" cy="19097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none" dirty="0"/>
              <a:t>Now that we have loss event frequency by incident pattern, and typical/extreme loss magnitude for our organization type &amp; size, we need to find out loss magnitude by incident pattern.</a:t>
            </a:r>
            <a:br>
              <a:rPr lang="en-US" sz="2000" cap="none" dirty="0"/>
            </a:br>
            <a:br>
              <a:rPr lang="en-US" sz="2000" cap="none" dirty="0"/>
            </a:br>
            <a:r>
              <a:rPr lang="en-US" sz="2000" cap="none" dirty="0"/>
              <a:t>Question: do certain incident patterns cause more (or less) loss than the average?</a:t>
            </a:r>
            <a:br>
              <a:rPr lang="en-US" sz="2000" cap="none" dirty="0"/>
            </a:br>
            <a:br>
              <a:rPr lang="en-US" sz="2000" cap="none" dirty="0"/>
            </a:br>
            <a:endParaRPr lang="en-US" sz="1800" cap="non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5AA837-B0FA-E9FD-4D11-1E42DC25A8A9}"/>
              </a:ext>
            </a:extLst>
          </p:cNvPr>
          <p:cNvSpPr txBox="1"/>
          <p:nvPr/>
        </p:nvSpPr>
        <p:spPr>
          <a:xfrm>
            <a:off x="5165937" y="4843044"/>
            <a:ext cx="56832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Losses from </a:t>
            </a:r>
            <a:r>
              <a:rPr lang="en-US" sz="1400" b="1" u="sng" dirty="0"/>
              <a:t>ransomware events</a:t>
            </a:r>
            <a:r>
              <a:rPr lang="en-US" sz="1400" b="1" dirty="0"/>
              <a:t> </a:t>
            </a:r>
            <a:r>
              <a:rPr lang="en-US" sz="1400" dirty="0"/>
              <a:t>are about 1.08 times the average loss.</a:t>
            </a:r>
          </a:p>
          <a:p>
            <a:r>
              <a:rPr lang="en-US" sz="1400" dirty="0"/>
              <a:t>	Typical Loss Magnitude: $385k</a:t>
            </a:r>
          </a:p>
          <a:p>
            <a:r>
              <a:rPr lang="en-US" sz="1400" dirty="0"/>
              <a:t>	Extreme Loss Magnitude: $54.65M</a:t>
            </a:r>
          </a:p>
          <a:p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73EA61-1C8E-4467-4A72-DB1B813EC59C}"/>
              </a:ext>
            </a:extLst>
          </p:cNvPr>
          <p:cNvSpPr txBox="1"/>
          <p:nvPr/>
        </p:nvSpPr>
        <p:spPr>
          <a:xfrm>
            <a:off x="5165937" y="5874704"/>
            <a:ext cx="52364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Losses from </a:t>
            </a:r>
            <a:r>
              <a:rPr lang="en-US" sz="1400" b="1" u="sng" dirty="0"/>
              <a:t>scam or fraud</a:t>
            </a:r>
            <a:r>
              <a:rPr lang="en-US" sz="1400" b="1" dirty="0"/>
              <a:t> </a:t>
            </a:r>
            <a:r>
              <a:rPr lang="en-US" sz="1400" dirty="0"/>
              <a:t>are about 13.1 times the average loss.</a:t>
            </a:r>
          </a:p>
          <a:p>
            <a:r>
              <a:rPr lang="en-US" sz="1400" dirty="0"/>
              <a:t>	Typical Loss Magnitude: $4.7M</a:t>
            </a:r>
          </a:p>
          <a:p>
            <a:r>
              <a:rPr lang="en-US" sz="1400" dirty="0"/>
              <a:t>	Extreme Loss Magnitude: $662.9M</a:t>
            </a:r>
          </a:p>
          <a:p>
            <a:endParaRPr lang="en-US" sz="14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828756-BD34-6A53-1371-6211A11B8C9C}"/>
              </a:ext>
            </a:extLst>
          </p:cNvPr>
          <p:cNvGrpSpPr/>
          <p:nvPr/>
        </p:nvGrpSpPr>
        <p:grpSpPr>
          <a:xfrm>
            <a:off x="10888159" y="285555"/>
            <a:ext cx="1161940" cy="2006453"/>
            <a:chOff x="10772830" y="4349897"/>
            <a:chExt cx="1161940" cy="2006453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FA47DF2-D21D-9361-9644-0AC9A10D7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72830" y="4349897"/>
              <a:ext cx="1161940" cy="15087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CE8BC19-1161-E794-6026-B82960A00BEE}"/>
                </a:ext>
              </a:extLst>
            </p:cNvPr>
            <p:cNvSpPr txBox="1"/>
            <p:nvPr/>
          </p:nvSpPr>
          <p:spPr>
            <a:xfrm>
              <a:off x="10772830" y="5987018"/>
              <a:ext cx="1157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3"/>
                </a:rPr>
                <a:t>IRIS-2022</a:t>
              </a:r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8C1612C-4013-2A8D-929E-665A2EC791A9}"/>
              </a:ext>
            </a:extLst>
          </p:cNvPr>
          <p:cNvSpPr txBox="1"/>
          <p:nvPr/>
        </p:nvSpPr>
        <p:spPr>
          <a:xfrm>
            <a:off x="379838" y="3415937"/>
            <a:ext cx="3884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using our typical and extreme values for our industry &amp; size: </a:t>
            </a:r>
          </a:p>
          <a:p>
            <a:r>
              <a:rPr lang="en-US" dirty="0"/>
              <a:t>Typical: $356.5k</a:t>
            </a:r>
          </a:p>
          <a:p>
            <a:r>
              <a:rPr lang="en-US" dirty="0"/>
              <a:t>Extreme: $50.6M</a:t>
            </a:r>
          </a:p>
        </p:txBody>
      </p:sp>
    </p:spTree>
    <p:extLst>
      <p:ext uri="{BB962C8B-B14F-4D97-AF65-F5344CB8AC3E}">
        <p14:creationId xmlns:p14="http://schemas.microsoft.com/office/powerpoint/2010/main" val="1478714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5200650" cy="1715531"/>
          </a:xfrm>
        </p:spPr>
        <p:txBody>
          <a:bodyPr/>
          <a:lstStyle/>
          <a:p>
            <a:r>
              <a:rPr lang="en-US" dirty="0"/>
              <a:t>2) Model the Data</a:t>
            </a:r>
          </a:p>
        </p:txBody>
      </p:sp>
    </p:spTree>
    <p:extLst>
      <p:ext uri="{BB962C8B-B14F-4D97-AF65-F5344CB8AC3E}">
        <p14:creationId xmlns:p14="http://schemas.microsoft.com/office/powerpoint/2010/main" val="1500654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5FE5C2-33F0-33B4-1731-4CE75B72EF5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6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Validate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C79F5C-C579-A8A2-2D34-6340A413FA19}"/>
              </a:ext>
            </a:extLst>
          </p:cNvPr>
          <p:cNvSpPr txBox="1"/>
          <p:nvPr/>
        </p:nvSpPr>
        <p:spPr>
          <a:xfrm>
            <a:off x="3655667" y="3589390"/>
            <a:ext cx="829695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We’ve created multiple scenarios for an organization in your reference class.</a:t>
            </a:r>
          </a:p>
          <a:p>
            <a:r>
              <a:rPr lang="en-US" dirty="0"/>
              <a:t>We’ve used these to create an aggregated risk profile (1 loss exceedance curve).</a:t>
            </a:r>
          </a:p>
          <a:p>
            <a:endParaRPr lang="en-US" dirty="0"/>
          </a:p>
          <a:p>
            <a:r>
              <a:rPr lang="en-US" dirty="0"/>
              <a:t>Our example reference class is the companies that are financial organization with</a:t>
            </a:r>
          </a:p>
          <a:p>
            <a:r>
              <a:rPr lang="en-US" dirty="0"/>
              <a:t>annual revenue between $100M and $1B.</a:t>
            </a:r>
          </a:p>
          <a:p>
            <a:endParaRPr lang="en-US" dirty="0"/>
          </a:p>
          <a:p>
            <a:r>
              <a:rPr lang="en-US" dirty="0"/>
              <a:t>The results of this analysis pertain to any company in your reference class.</a:t>
            </a:r>
          </a:p>
          <a:p>
            <a:r>
              <a:rPr lang="en-US" dirty="0"/>
              <a:t>You are a member of this reference class, but this does not mean that this is the</a:t>
            </a:r>
          </a:p>
          <a:p>
            <a:r>
              <a:rPr lang="en-US" dirty="0"/>
              <a:t>risk for your organization. It means this is the risk for any randomly selected</a:t>
            </a:r>
          </a:p>
          <a:p>
            <a:r>
              <a:rPr lang="en-US" dirty="0"/>
              <a:t>Company in your reference class (of which, your company is one).</a:t>
            </a:r>
          </a:p>
        </p:txBody>
      </p:sp>
    </p:spTree>
    <p:extLst>
      <p:ext uri="{BB962C8B-B14F-4D97-AF65-F5344CB8AC3E}">
        <p14:creationId xmlns:p14="http://schemas.microsoft.com/office/powerpoint/2010/main" val="2563183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5FE5C2-33F0-33B4-1731-4CE75B72EF5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66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What Next?</a:t>
            </a:r>
          </a:p>
          <a:p>
            <a:pPr algn="ctr"/>
            <a:r>
              <a:rPr lang="en-US" dirty="0"/>
              <a:t>A Few </a:t>
            </a:r>
            <a:r>
              <a:rPr lang="en-US" dirty="0" err="1"/>
              <a:t>IDeas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66A428-F346-CE20-375F-55977AE4BE3D}"/>
              </a:ext>
            </a:extLst>
          </p:cNvPr>
          <p:cNvSpPr txBox="1"/>
          <p:nvPr/>
        </p:nvSpPr>
        <p:spPr>
          <a:xfrm>
            <a:off x="1573896" y="1142334"/>
            <a:ext cx="9044207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600" dirty="0"/>
              <a:t>Extend data tables (use more than 1,000 simulations per scenario, recommend at least 10,000)</a:t>
            </a:r>
          </a:p>
          <a:p>
            <a:pPr marL="342900" indent="-342900">
              <a:buFontTx/>
              <a:buAutoNum type="arabicParenR"/>
            </a:pPr>
            <a:r>
              <a:rPr lang="en-US" sz="1600" dirty="0"/>
              <a:t>Model all the incident patterns (the 8 from </a:t>
            </a:r>
            <a:r>
              <a:rPr lang="en-US" sz="1600" dirty="0" err="1"/>
              <a:t>Cyentia’s</a:t>
            </a:r>
            <a:r>
              <a:rPr lang="en-US" sz="1600" dirty="0"/>
              <a:t> IRIS)</a:t>
            </a:r>
          </a:p>
          <a:p>
            <a:pPr marL="342900" indent="-342900">
              <a:buAutoNum type="arabicParenR"/>
            </a:pPr>
            <a:r>
              <a:rPr lang="en-US" sz="1600" dirty="0"/>
              <a:t>Compare to other models</a:t>
            </a:r>
          </a:p>
          <a:p>
            <a:pPr marL="800100" lvl="1" indent="-342900">
              <a:buAutoNum type="arabicParenR"/>
            </a:pPr>
            <a:r>
              <a:rPr lang="en-US" sz="1600" dirty="0"/>
              <a:t>FREE</a:t>
            </a:r>
          </a:p>
          <a:p>
            <a:pPr marL="1257300" lvl="2" indent="-342900">
              <a:buAutoNum type="arabicParenR"/>
            </a:pPr>
            <a:r>
              <a:rPr lang="en-US" sz="1600" dirty="0"/>
              <a:t>FAIR U (</a:t>
            </a:r>
            <a:r>
              <a:rPr lang="en-US" sz="1600" dirty="0">
                <a:hlinkClick r:id="rId2"/>
              </a:rPr>
              <a:t>https://www.fairinstitute.org/fair-u</a:t>
            </a:r>
            <a:r>
              <a:rPr lang="en-US" sz="1600" dirty="0"/>
              <a:t> </a:t>
            </a:r>
          </a:p>
          <a:p>
            <a:pPr marL="1257300" lvl="2" indent="-342900">
              <a:buAutoNum type="arabicParenR"/>
            </a:pPr>
            <a:r>
              <a:rPr lang="en-US" sz="1600" dirty="0" err="1"/>
              <a:t>SIPmath</a:t>
            </a:r>
            <a:r>
              <a:rPr lang="en-US" sz="1600" dirty="0"/>
              <a:t> (</a:t>
            </a:r>
            <a:r>
              <a:rPr lang="en-US" sz="1600" dirty="0">
                <a:hlinkClick r:id="rId3"/>
              </a:rPr>
              <a:t>https://publications.opengroup.org/i181</a:t>
            </a:r>
            <a:r>
              <a:rPr lang="en-US" sz="1600" dirty="0"/>
              <a:t>)</a:t>
            </a:r>
          </a:p>
          <a:p>
            <a:pPr marL="1257300" lvl="2" indent="-342900">
              <a:buAutoNum type="arabicParenR"/>
            </a:pPr>
            <a:r>
              <a:rPr lang="en-US" sz="1600" dirty="0"/>
              <a:t>HTMA (</a:t>
            </a:r>
            <a:r>
              <a:rPr lang="en-US" sz="1600" dirty="0">
                <a:hlinkClick r:id="rId4"/>
              </a:rPr>
              <a:t>http://www.howtomeasureanything.com/cybersecurity/</a:t>
            </a:r>
            <a:r>
              <a:rPr lang="en-US" sz="1600" dirty="0"/>
              <a:t>)</a:t>
            </a:r>
          </a:p>
          <a:p>
            <a:pPr marL="800100" lvl="1" indent="-342900">
              <a:buAutoNum type="arabicParenR"/>
            </a:pPr>
            <a:r>
              <a:rPr lang="en-US" sz="1600" dirty="0"/>
              <a:t>Use different distributions (PERT, Triangle, Poisson/Lognormal)</a:t>
            </a:r>
          </a:p>
          <a:p>
            <a:pPr marL="800100" lvl="1" indent="-342900">
              <a:buAutoNum type="arabicParenR"/>
            </a:pPr>
            <a:r>
              <a:rPr lang="en-US" sz="1600" dirty="0"/>
              <a:t>Non-Free</a:t>
            </a:r>
          </a:p>
          <a:p>
            <a:pPr marL="342900" indent="-342900">
              <a:buAutoNum type="arabicParenR"/>
            </a:pPr>
            <a:r>
              <a:rPr lang="en-US" sz="1600" dirty="0"/>
              <a:t>Get additional data</a:t>
            </a:r>
          </a:p>
          <a:p>
            <a:pPr marL="800100" lvl="1" indent="-342900">
              <a:buAutoNum type="arabicParenR"/>
            </a:pPr>
            <a:r>
              <a:rPr lang="en-US" sz="1600" dirty="0"/>
              <a:t>From outside your organization (</a:t>
            </a:r>
            <a:r>
              <a:rPr lang="en-US" sz="1600" dirty="0" err="1"/>
              <a:t>Cyentia</a:t>
            </a:r>
            <a:r>
              <a:rPr lang="en-US" sz="1600" dirty="0"/>
              <a:t>, Verizon DBIR, </a:t>
            </a:r>
            <a:r>
              <a:rPr lang="en-US" sz="1600" dirty="0" err="1"/>
              <a:t>Advisen</a:t>
            </a:r>
            <a:r>
              <a:rPr lang="en-US" sz="1600" dirty="0"/>
              <a:t>, </a:t>
            </a:r>
            <a:r>
              <a:rPr lang="en-US" sz="1600" dirty="0" err="1"/>
              <a:t>NetDiligence</a:t>
            </a:r>
            <a:r>
              <a:rPr lang="en-US" sz="1600" dirty="0"/>
              <a:t>, etc.)</a:t>
            </a:r>
          </a:p>
          <a:p>
            <a:pPr marL="800100" lvl="1" indent="-342900">
              <a:buAutoNum type="arabicParenR"/>
            </a:pPr>
            <a:r>
              <a:rPr lang="en-US" sz="1600" dirty="0"/>
              <a:t>From inside your organization</a:t>
            </a:r>
          </a:p>
          <a:p>
            <a:pPr marL="1257300" lvl="2" indent="-342900">
              <a:buAutoNum type="arabicParenR"/>
            </a:pPr>
            <a:r>
              <a:rPr lang="en-US" sz="1600" dirty="0"/>
              <a:t>Determine how your organization is different from your reference class</a:t>
            </a:r>
          </a:p>
          <a:p>
            <a:pPr marL="1714500" lvl="3" indent="-342900">
              <a:buAutoNum type="arabicParenR"/>
            </a:pPr>
            <a:r>
              <a:rPr lang="en-US" sz="1600" dirty="0"/>
              <a:t>How is the threat environment compared to your reference class?</a:t>
            </a:r>
          </a:p>
          <a:p>
            <a:pPr marL="1714500" lvl="3" indent="-342900">
              <a:buAutoNum type="arabicParenR"/>
            </a:pPr>
            <a:r>
              <a:rPr lang="en-US" sz="1600" dirty="0"/>
              <a:t>How is your control environment compared to your reference class?</a:t>
            </a:r>
          </a:p>
          <a:p>
            <a:pPr marL="342900" indent="-342900">
              <a:buAutoNum type="arabicParenR"/>
            </a:pPr>
            <a:r>
              <a:rPr lang="en-US" sz="1600" dirty="0"/>
              <a:t>How to Use this: </a:t>
            </a:r>
          </a:p>
          <a:p>
            <a:pPr marL="800100" lvl="1" indent="-342900">
              <a:buAutoNum type="arabicParenR"/>
            </a:pPr>
            <a:r>
              <a:rPr lang="en-US" sz="1600" dirty="0"/>
              <a:t>What control additions or improvements are needed and make most economic sense?</a:t>
            </a:r>
          </a:p>
          <a:p>
            <a:pPr marL="800100" lvl="1" indent="-342900">
              <a:buAutoNum type="arabicParenR"/>
            </a:pPr>
            <a:r>
              <a:rPr lang="en-US" sz="1600" dirty="0"/>
              <a:t>We can express risk quantitatively </a:t>
            </a:r>
            <a:r>
              <a:rPr lang="en-US" sz="1600" dirty="0">
                <a:sym typeface="Wingdings" panose="05000000000000000000" pitchFamily="2" charset="2"/>
              </a:rPr>
              <a:t> how does that compare to what our company wants?</a:t>
            </a:r>
          </a:p>
          <a:p>
            <a:pPr marL="1257300" lvl="2" indent="-342900">
              <a:buAutoNum type="arabicParenR"/>
            </a:pPr>
            <a:r>
              <a:rPr lang="en-US" sz="1600" dirty="0">
                <a:sym typeface="Wingdings" panose="05000000000000000000" pitchFamily="2" charset="2"/>
              </a:rPr>
              <a:t>Risk Appetite / Tolerance / Capacity</a:t>
            </a:r>
            <a:endParaRPr lang="en-US" sz="1600" dirty="0"/>
          </a:p>
          <a:p>
            <a:pPr marL="342900" indent="-342900">
              <a:buAutoNum type="arabicParenR"/>
            </a:pPr>
            <a:r>
              <a:rPr lang="en-US" sz="1600" b="1" u="sng" dirty="0"/>
              <a:t>Remember: this is a starting place</a:t>
            </a:r>
            <a:endParaRPr lang="en-US" sz="1600" dirty="0"/>
          </a:p>
          <a:p>
            <a:pPr marL="800100" lvl="1" indent="-342900">
              <a:buAutoNum type="arabicParenR"/>
            </a:pPr>
            <a:r>
              <a:rPr lang="en-US" sz="1600" dirty="0"/>
              <a:t>Show’s you how to structure and what is reasonable starting data</a:t>
            </a:r>
          </a:p>
          <a:p>
            <a:pPr marL="800100" lvl="1" indent="-342900">
              <a:buAutoNum type="arabicParenR"/>
            </a:pPr>
            <a:r>
              <a:rPr lang="en-US" sz="1600" dirty="0"/>
              <a:t>Now improve iteratively</a:t>
            </a:r>
          </a:p>
        </p:txBody>
      </p:sp>
    </p:spTree>
    <p:extLst>
      <p:ext uri="{BB962C8B-B14F-4D97-AF65-F5344CB8AC3E}">
        <p14:creationId xmlns:p14="http://schemas.microsoft.com/office/powerpoint/2010/main" val="3249460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213537"/>
            <a:ext cx="5111750" cy="1204912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5989" y="1680520"/>
            <a:ext cx="11751275" cy="5040956"/>
          </a:xfrm>
        </p:spPr>
        <p:txBody>
          <a:bodyPr>
            <a:normAutofit/>
          </a:bodyPr>
          <a:lstStyle/>
          <a:p>
            <a:r>
              <a:rPr lang="en-US" dirty="0"/>
              <a:t>1) FAIR Institute (</a:t>
            </a:r>
            <a:r>
              <a:rPr lang="en-US" dirty="0">
                <a:hlinkClick r:id="rId2"/>
              </a:rPr>
              <a:t>www.fairinstitute.org</a:t>
            </a:r>
            <a:r>
              <a:rPr lang="en-US" dirty="0"/>
              <a:t>)</a:t>
            </a:r>
          </a:p>
          <a:p>
            <a:r>
              <a:rPr lang="en-US" dirty="0"/>
              <a:t>2) FAIR on a page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3) Verizon DBIR (</a:t>
            </a:r>
            <a:r>
              <a:rPr lang="en-US" dirty="0">
                <a:hlinkClick r:id="rId4"/>
              </a:rPr>
              <a:t>https://www.verizon.com/business/resources/reports/dbir/2023/introduction/</a:t>
            </a:r>
            <a:endParaRPr lang="en-US" dirty="0"/>
          </a:p>
          <a:p>
            <a:r>
              <a:rPr lang="en-US" dirty="0"/>
              <a:t>	Free, but behind registration wall</a:t>
            </a:r>
          </a:p>
          <a:p>
            <a:r>
              <a:rPr lang="en-US" dirty="0"/>
              <a:t>4) </a:t>
            </a:r>
            <a:r>
              <a:rPr lang="en-US" dirty="0" err="1"/>
              <a:t>Cyentia</a:t>
            </a:r>
            <a:r>
              <a:rPr lang="en-US" dirty="0"/>
              <a:t> IRIS Reports (</a:t>
            </a:r>
            <a:r>
              <a:rPr lang="en-US" dirty="0">
                <a:hlinkClick r:id="rId5"/>
              </a:rPr>
              <a:t>https://www.cyentia.com/iris/</a:t>
            </a:r>
            <a:r>
              <a:rPr lang="en-US" dirty="0"/>
              <a:t>)</a:t>
            </a:r>
          </a:p>
          <a:p>
            <a:r>
              <a:rPr lang="en-US" dirty="0"/>
              <a:t>5) How To Measure Anything (</a:t>
            </a:r>
            <a:r>
              <a:rPr lang="en-US" dirty="0">
                <a:hlinkClick r:id="rId6"/>
              </a:rPr>
              <a:t>http://www.howtomeasureanything.com/cybersecurity/</a:t>
            </a:r>
            <a:r>
              <a:rPr lang="en-US" dirty="0"/>
              <a:t>)</a:t>
            </a:r>
          </a:p>
          <a:p>
            <a:r>
              <a:rPr lang="en-US" dirty="0"/>
              <a:t>6) F</a:t>
            </a:r>
            <a:r>
              <a:rPr lang="en-US" sz="1400" dirty="0"/>
              <a:t>AIR U (</a:t>
            </a:r>
            <a:r>
              <a:rPr lang="en-US" sz="1400" dirty="0">
                <a:hlinkClick r:id="rId7"/>
              </a:rPr>
              <a:t>https://www.fairinstitute.org/fair-u</a:t>
            </a:r>
            <a:r>
              <a:rPr lang="en-US" dirty="0"/>
              <a:t>)</a:t>
            </a:r>
          </a:p>
          <a:p>
            <a:r>
              <a:rPr lang="en-US" sz="1400" dirty="0"/>
              <a:t>7) </a:t>
            </a:r>
            <a:r>
              <a:rPr lang="en-US" sz="1400" dirty="0" err="1"/>
              <a:t>SIPmath</a:t>
            </a:r>
            <a:r>
              <a:rPr lang="en-US" sz="1400" dirty="0"/>
              <a:t> (</a:t>
            </a:r>
            <a:r>
              <a:rPr lang="en-US" sz="1400" dirty="0">
                <a:hlinkClick r:id="rId8"/>
              </a:rPr>
              <a:t>https://publications.opengroup.org/i181</a:t>
            </a:r>
            <a:r>
              <a:rPr lang="en-US" sz="1400" dirty="0"/>
              <a:t>)</a:t>
            </a:r>
          </a:p>
          <a:p>
            <a:r>
              <a:rPr lang="en-US" dirty="0"/>
              <a:t>8) Modified PERT distribution (</a:t>
            </a:r>
            <a:r>
              <a:rPr lang="en-US" dirty="0">
                <a:hlinkClick r:id="rId9"/>
              </a:rPr>
              <a:t>https://riskwiki.vosesoftware.com/ModifiedPERTdistribution.php</a:t>
            </a:r>
            <a:r>
              <a:rPr lang="en-US" dirty="0"/>
              <a:t>)</a:t>
            </a:r>
          </a:p>
          <a:p>
            <a:r>
              <a:rPr lang="en-US" dirty="0"/>
              <a:t>9) OpenFAIR OR-A (</a:t>
            </a:r>
            <a:r>
              <a:rPr lang="en-US" dirty="0">
                <a:hlinkClick r:id="rId10"/>
              </a:rPr>
              <a:t>https://pubs.opengroup.org/security/o-ra</a:t>
            </a:r>
            <a:r>
              <a:rPr lang="en-US" dirty="0"/>
              <a:t>) </a:t>
            </a:r>
          </a:p>
          <a:p>
            <a:r>
              <a:rPr lang="en-US" dirty="0"/>
              <a:t>10) OpenFAIR OR-T (</a:t>
            </a:r>
            <a:r>
              <a:rPr lang="en-US" dirty="0">
                <a:hlinkClick r:id="rId11"/>
              </a:rPr>
              <a:t>https://pubs.opengroup.org/security/o-rt/</a:t>
            </a:r>
            <a:r>
              <a:rPr lang="en-US" dirty="0"/>
              <a:t>) </a:t>
            </a:r>
          </a:p>
          <a:p>
            <a:r>
              <a:rPr lang="en-US" dirty="0"/>
              <a:t>11) OpenFAIR Mathematics (</a:t>
            </a:r>
            <a:r>
              <a:rPr lang="en-US" dirty="0">
                <a:hlinkClick r:id="rId12"/>
              </a:rPr>
              <a:t>https://publications.opengroup.org/security-library/g224</a:t>
            </a:r>
            <a:r>
              <a:rPr lang="en-US" dirty="0"/>
              <a:t>) </a:t>
            </a:r>
          </a:p>
          <a:p>
            <a:r>
              <a:rPr lang="en-US" dirty="0"/>
              <a:t>12) HDR PRNG Paper (</a:t>
            </a:r>
            <a:r>
              <a:rPr lang="en-US" dirty="0">
                <a:hlinkClick r:id="rId13"/>
              </a:rPr>
              <a:t>https://hubbardresearch.com/wp-content/uploads/2020/07/Final-Hubbard-WSC-PRNG-version-dwh-8-21-2019.pdf</a:t>
            </a:r>
            <a:r>
              <a:rPr lang="en-US" dirty="0"/>
              <a:t>)</a:t>
            </a:r>
          </a:p>
          <a:p>
            <a:r>
              <a:rPr lang="en-US" sz="1400" dirty="0"/>
              <a:t>13) </a:t>
            </a:r>
            <a:r>
              <a:rPr lang="en-US" sz="1400" dirty="0" err="1"/>
              <a:t>Github</a:t>
            </a:r>
            <a:r>
              <a:rPr lang="en-US" sz="1400" dirty="0"/>
              <a:t> (</a:t>
            </a:r>
            <a:r>
              <a:rPr lang="en-US" dirty="0">
                <a:hlinkClick r:id="rId14"/>
              </a:rPr>
              <a:t>https://github.com/josh-marker/risk-quant</a:t>
            </a:r>
            <a:r>
              <a:rPr lang="en-US" dirty="0"/>
              <a:t>)</a:t>
            </a:r>
            <a:endParaRPr lang="en-US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636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sz="4400" b="1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199" y="3238103"/>
            <a:ext cx="6170141" cy="2576543"/>
          </a:xfrm>
        </p:spPr>
        <p:txBody>
          <a:bodyPr>
            <a:normAutofit/>
          </a:bodyPr>
          <a:lstStyle/>
          <a:p>
            <a:r>
              <a:rPr lang="en-US" sz="2200" b="1" dirty="0"/>
              <a:t>Josh Marker</a:t>
            </a:r>
          </a:p>
          <a:p>
            <a:r>
              <a:rPr lang="en-US" sz="2200" b="1" dirty="0">
                <a:hlinkClick r:id="rId2"/>
              </a:rPr>
              <a:t>Josh.L.Marker@gmail.com</a:t>
            </a:r>
            <a:endParaRPr lang="en-US" sz="2200" b="1" dirty="0"/>
          </a:p>
          <a:p>
            <a:r>
              <a:rPr lang="en-US" sz="2200" b="1" dirty="0">
                <a:hlinkClick r:id="rId3"/>
              </a:rPr>
              <a:t>https://www.linkedin.com/in/joshm314/</a:t>
            </a:r>
            <a:r>
              <a:rPr lang="en-US" sz="2200" b="1" dirty="0"/>
              <a:t> </a:t>
            </a:r>
          </a:p>
          <a:p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33612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Goals of this talk</a:t>
            </a:r>
          </a:p>
          <a:p>
            <a:r>
              <a:rPr lang="en-US" dirty="0"/>
              <a:t>Basics of FAIR</a:t>
            </a:r>
          </a:p>
          <a:p>
            <a:r>
              <a:rPr lang="en-US" dirty="0"/>
              <a:t>Data Sources</a:t>
            </a:r>
          </a:p>
          <a:p>
            <a:r>
              <a:rPr lang="en-US" dirty="0"/>
              <a:t>Data Gathering</a:t>
            </a:r>
          </a:p>
          <a:p>
            <a:r>
              <a:rPr lang="en-US" dirty="0"/>
              <a:t>Model the Data</a:t>
            </a:r>
          </a:p>
          <a:p>
            <a:r>
              <a:rPr lang="en-US" dirty="0"/>
              <a:t>Validate</a:t>
            </a:r>
          </a:p>
          <a:p>
            <a:r>
              <a:rPr lang="en-US" dirty="0"/>
              <a:t>What next?</a:t>
            </a:r>
          </a:p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1354" y="4434840"/>
            <a:ext cx="7266457" cy="1122202"/>
          </a:xfrm>
        </p:spPr>
        <p:txBody>
          <a:bodyPr/>
          <a:lstStyle/>
          <a:p>
            <a:r>
              <a:rPr lang="en-US" cap="none" dirty="0"/>
              <a:t>Goals of this talk: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3914" y="5586889"/>
            <a:ext cx="6993923" cy="1122201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AutoNum type="arabicParenR"/>
            </a:pPr>
            <a:r>
              <a:rPr lang="en-US" dirty="0"/>
              <a:t>Get you started with Cyber Risk Quantification</a:t>
            </a:r>
          </a:p>
          <a:p>
            <a:pPr marL="342900" indent="-342900">
              <a:buAutoNum type="arabicParenR"/>
            </a:pPr>
            <a:r>
              <a:rPr lang="en-US" dirty="0"/>
              <a:t>No cost</a:t>
            </a:r>
          </a:p>
          <a:p>
            <a:pPr marL="342900" indent="-342900">
              <a:buAutoNum type="arabicParenR"/>
            </a:pPr>
            <a:r>
              <a:rPr lang="en-US" dirty="0"/>
              <a:t>No special software</a:t>
            </a:r>
          </a:p>
          <a:p>
            <a:pPr marL="342900" indent="-342900">
              <a:buAutoNum type="arabicParenR"/>
            </a:pPr>
            <a:r>
              <a:rPr lang="en-US" dirty="0"/>
              <a:t>High Quality, freely available data</a:t>
            </a:r>
          </a:p>
        </p:txBody>
      </p:sp>
    </p:spTree>
    <p:extLst>
      <p:ext uri="{BB962C8B-B14F-4D97-AF65-F5344CB8AC3E}">
        <p14:creationId xmlns:p14="http://schemas.microsoft.com/office/powerpoint/2010/main" val="29393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Basics of FAIR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1392592"/>
          </a:xfrm>
        </p:spPr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en-US" dirty="0"/>
              <a:t>Scenario-based (scoping)</a:t>
            </a:r>
          </a:p>
          <a:p>
            <a:pPr marL="342900" indent="-342900">
              <a:buAutoNum type="arabicParenR"/>
            </a:pPr>
            <a:r>
              <a:rPr lang="en-US" dirty="0"/>
              <a:t>Threat</a:t>
            </a:r>
          </a:p>
          <a:p>
            <a:pPr marL="342900" indent="-342900">
              <a:buAutoNum type="arabicParenR"/>
            </a:pPr>
            <a:r>
              <a:rPr lang="en-US" dirty="0"/>
              <a:t>Asset</a:t>
            </a:r>
          </a:p>
          <a:p>
            <a:pPr marL="342900" indent="-342900">
              <a:buAutoNum type="arabicParenR"/>
            </a:pPr>
            <a:r>
              <a:rPr lang="en-US" dirty="0"/>
              <a:t>Effect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40944-4A98-B22D-D96A-93F2F4596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83" y="1469664"/>
            <a:ext cx="6207411" cy="4886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177C83-56F7-C1BB-3815-3246D44E8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266" y="1565854"/>
            <a:ext cx="3142251" cy="4877719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EC3A5648-A13A-F498-54A1-827FB82F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6637"/>
          </a:xfrm>
        </p:spPr>
        <p:txBody>
          <a:bodyPr/>
          <a:lstStyle/>
          <a:p>
            <a:pPr algn="ctr"/>
            <a:r>
              <a:rPr lang="en-US" dirty="0"/>
              <a:t>Basics of FAIR</a:t>
            </a:r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C3A5648-A13A-F498-54A1-827FB82F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6637"/>
          </a:xfrm>
        </p:spPr>
        <p:txBody>
          <a:bodyPr/>
          <a:lstStyle/>
          <a:p>
            <a:pPr algn="ctr"/>
            <a:r>
              <a:rPr lang="en-US" dirty="0"/>
              <a:t>FAIR Scenarios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CB91AA-95AC-2FEF-C682-A8FFD686C13C}"/>
              </a:ext>
            </a:extLst>
          </p:cNvPr>
          <p:cNvSpPr txBox="1"/>
          <p:nvPr/>
        </p:nvSpPr>
        <p:spPr>
          <a:xfrm>
            <a:off x="3361038" y="1556952"/>
            <a:ext cx="530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[THREAT ACTOR] targets [ASSET] causing [EFFECT]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BE2DCE-7804-7804-3F84-3D157DE43999}"/>
              </a:ext>
            </a:extLst>
          </p:cNvPr>
          <p:cNvSpPr txBox="1"/>
          <p:nvPr/>
        </p:nvSpPr>
        <p:spPr>
          <a:xfrm>
            <a:off x="3549534" y="2446753"/>
            <a:ext cx="86632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Cyber criminals target web application 1 causing confidentiality event.</a:t>
            </a:r>
          </a:p>
          <a:p>
            <a:r>
              <a:rPr lang="en-US" dirty="0"/>
              <a:t>Cyber criminals target web application 2 causing confidentiality event.</a:t>
            </a:r>
          </a:p>
          <a:p>
            <a:r>
              <a:rPr lang="en-US" dirty="0"/>
              <a:t>State-affiliated hackers (APT) target web application 3 causing confidentiality event.</a:t>
            </a:r>
          </a:p>
          <a:p>
            <a:r>
              <a:rPr lang="en-US" dirty="0"/>
              <a:t>State-affiliated hackers (APT) target our organization causing confidentiality event.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55EC36-FD6C-A5EE-0C3B-6FBCFE4FB254}"/>
              </a:ext>
            </a:extLst>
          </p:cNvPr>
          <p:cNvSpPr txBox="1"/>
          <p:nvPr/>
        </p:nvSpPr>
        <p:spPr>
          <a:xfrm>
            <a:off x="1381223" y="1543868"/>
            <a:ext cx="1979815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ym typeface="Symbol" panose="05050102010706020507" pitchFamily="18" charset="2"/>
              </a:rPr>
              <a:t></a:t>
            </a:r>
            <a:endParaRPr lang="en-US" sz="23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6D741B-B409-7A66-047C-FDDA6710F17D}"/>
              </a:ext>
            </a:extLst>
          </p:cNvPr>
          <p:cNvSpPr txBox="1"/>
          <p:nvPr/>
        </p:nvSpPr>
        <p:spPr>
          <a:xfrm>
            <a:off x="3549534" y="4899118"/>
            <a:ext cx="76726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ym typeface="Symbol" panose="05050102010706020507" pitchFamily="18" charset="2"/>
              </a:rPr>
              <a:t>= LEF (breach)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86512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C3A5648-A13A-F498-54A1-827FB82F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6637"/>
          </a:xfrm>
        </p:spPr>
        <p:txBody>
          <a:bodyPr/>
          <a:lstStyle/>
          <a:p>
            <a:pPr algn="ctr"/>
            <a:r>
              <a:rPr lang="en-US" dirty="0"/>
              <a:t>FAIR Scenarios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CB91AA-95AC-2FEF-C682-A8FFD686C13C}"/>
              </a:ext>
            </a:extLst>
          </p:cNvPr>
          <p:cNvSpPr txBox="1"/>
          <p:nvPr/>
        </p:nvSpPr>
        <p:spPr>
          <a:xfrm>
            <a:off x="3361038" y="1556952"/>
            <a:ext cx="530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[THREAT ACTOR] targets [ASSET] causing [EFFECT]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BE2DCE-7804-7804-3F84-3D157DE43999}"/>
              </a:ext>
            </a:extLst>
          </p:cNvPr>
          <p:cNvSpPr txBox="1"/>
          <p:nvPr/>
        </p:nvSpPr>
        <p:spPr>
          <a:xfrm>
            <a:off x="4067335" y="3711410"/>
            <a:ext cx="3781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scenarios should we analyze?</a:t>
            </a:r>
          </a:p>
        </p:txBody>
      </p:sp>
    </p:spTree>
    <p:extLst>
      <p:ext uri="{BB962C8B-B14F-4D97-AF65-F5344CB8AC3E}">
        <p14:creationId xmlns:p14="http://schemas.microsoft.com/office/powerpoint/2010/main" val="14886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3475570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{8FA2F510-3AD9-42F4-A118-C1B68CBBD46B}tf67328976_win32</Template>
  <TotalTime>11763</TotalTime>
  <Words>1883</Words>
  <Application>Microsoft Office PowerPoint</Application>
  <PresentationFormat>Widescreen</PresentationFormat>
  <Paragraphs>207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Tenorite</vt:lpstr>
      <vt:lpstr>Office Theme</vt:lpstr>
      <vt:lpstr>DFW Q2 FAIR Chapter meeting</vt:lpstr>
      <vt:lpstr>Disclaimer:</vt:lpstr>
      <vt:lpstr>AGENDA</vt:lpstr>
      <vt:lpstr>Goals of this talk:</vt:lpstr>
      <vt:lpstr>Basics of FAIR</vt:lpstr>
      <vt:lpstr>Basics of FAIR</vt:lpstr>
      <vt:lpstr>FAIR Scenarios</vt:lpstr>
      <vt:lpstr>FAIR Scenarios</vt:lpstr>
      <vt:lpstr>Data Sources</vt:lpstr>
      <vt:lpstr>Data Sources</vt:lpstr>
      <vt:lpstr>Data Sources</vt:lpstr>
      <vt:lpstr>Data Sources</vt:lpstr>
      <vt:lpstr>Data Sources</vt:lpstr>
      <vt:lpstr>Data Gathering</vt:lpstr>
      <vt:lpstr>Now that we’ve selected our scenarios, what are the LEF values we use?  How do we account for the scenario (incident pattern) and the industry? </vt:lpstr>
      <vt:lpstr>Suppose we’re modeling as if we work for a company with $500M in annual revenue in the financial services industry.</vt:lpstr>
      <vt:lpstr>Now let’s try to determine the Loss Event Frequency by incident pattern, given that we know the overall LEF.</vt:lpstr>
      <vt:lpstr>What is my average loss magnitude?  </vt:lpstr>
      <vt:lpstr>Now that we have loss event frequency by incident pattern, and typical/extreme loss magnitude for our organization type &amp; size, we need to find out loss magnitude by incident pattern.  Question: do certain incident patterns cause more (or less) loss than the average?  </vt:lpstr>
      <vt:lpstr>PowerPoint Presentation</vt:lpstr>
      <vt:lpstr>PowerPoint Presentation</vt:lpstr>
      <vt:lpstr>2) Model the Data</vt:lpstr>
      <vt:lpstr>PowerPoint Presentation</vt:lpstr>
      <vt:lpstr>PowerPoint Presentation</vt:lpstr>
      <vt:lpstr>Resources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Josh Marker</dc:creator>
  <cp:lastModifiedBy>Josh Marker</cp:lastModifiedBy>
  <cp:revision>12</cp:revision>
  <dcterms:created xsi:type="dcterms:W3CDTF">2023-03-22T22:11:46Z</dcterms:created>
  <dcterms:modified xsi:type="dcterms:W3CDTF">2023-06-21T21:52:49Z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