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72" r:id="rId6"/>
    <p:sldId id="257" r:id="rId7"/>
    <p:sldId id="298" r:id="rId8"/>
    <p:sldId id="262" r:id="rId9"/>
    <p:sldId id="265" r:id="rId10"/>
    <p:sldId id="285" r:id="rId11"/>
    <p:sldId id="286" r:id="rId12"/>
    <p:sldId id="278" r:id="rId13"/>
    <p:sldId id="282" r:id="rId14"/>
    <p:sldId id="287" r:id="rId15"/>
    <p:sldId id="288" r:id="rId16"/>
    <p:sldId id="289" r:id="rId17"/>
    <p:sldId id="279" r:id="rId18"/>
    <p:sldId id="281" r:id="rId19"/>
    <p:sldId id="274" r:id="rId20"/>
    <p:sldId id="301" r:id="rId21"/>
    <p:sldId id="299" r:id="rId22"/>
    <p:sldId id="300" r:id="rId23"/>
    <p:sldId id="276"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951" autoAdjust="0"/>
  </p:normalViewPr>
  <p:slideViewPr>
    <p:cSldViewPr snapToGrid="0">
      <p:cViewPr>
        <p:scale>
          <a:sx n="77" d="100"/>
          <a:sy n="77" d="100"/>
        </p:scale>
        <p:origin x="29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cyentia.com/iri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cyentia.com/wp-content/uploads/IRIS-2022_Cyentia.pdf"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hyperlink" Target="https://www.cyentia.com/wp-content/uploads/IRIS-2022_Cyentia.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hyperlink" Target="https://www.cyentia.com/wp-content/uploads/IRIS-2022_Cyentia.pdf" TargetMode="Externa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howtomeasureanything.com/cybersecurity/" TargetMode="External"/><Relationship Id="rId2" Type="http://schemas.openxmlformats.org/officeDocument/2006/relationships/hyperlink" Target="https://publications.opengroup.org/i18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publications.opengroup.org/i181" TargetMode="External"/><Relationship Id="rId13" Type="http://schemas.openxmlformats.org/officeDocument/2006/relationships/hyperlink" Target="https://hubbardresearch.com/wp-content/uploads/2020/07/Final-Hubbard-WSC-PRNG-version-dwh-8-21-2019.pdf" TargetMode="External"/><Relationship Id="rId3" Type="http://schemas.openxmlformats.org/officeDocument/2006/relationships/hyperlink" Target="https://cdn2.hubspot.net/hubfs/1616664/The%20FAIR%20Model_FINAL_Web%20Only.pdf" TargetMode="External"/><Relationship Id="rId7" Type="http://schemas.openxmlformats.org/officeDocument/2006/relationships/hyperlink" Target="https://dl.acm.org/doi/pdf/10.1145/3605763.3625244" TargetMode="External"/><Relationship Id="rId12" Type="http://schemas.openxmlformats.org/officeDocument/2006/relationships/hyperlink" Target="https://publications.opengroup.org/security-library/g224" TargetMode="External"/><Relationship Id="rId2" Type="http://schemas.openxmlformats.org/officeDocument/2006/relationships/hyperlink" Target="http://www.fairinstitute.org/" TargetMode="External"/><Relationship Id="rId16" Type="http://schemas.openxmlformats.org/officeDocument/2006/relationships/hyperlink" Target="https://www.tonym-v.com/blog/easing-your-company-into-a-quantitative-cyber-risk-program-33es5" TargetMode="External"/><Relationship Id="rId1" Type="http://schemas.openxmlformats.org/officeDocument/2006/relationships/slideLayout" Target="../slideLayouts/slideLayout14.xml"/><Relationship Id="rId6" Type="http://schemas.openxmlformats.org/officeDocument/2006/relationships/hyperlink" Target="http://www.howtomeasureanything.com/cybersecurity/" TargetMode="External"/><Relationship Id="rId11" Type="http://schemas.openxmlformats.org/officeDocument/2006/relationships/hyperlink" Target="https://pubs.opengroup.org/security/o-rt/" TargetMode="External"/><Relationship Id="rId5" Type="http://schemas.openxmlformats.org/officeDocument/2006/relationships/hyperlink" Target="https://www.cyentia.com/iris/" TargetMode="External"/><Relationship Id="rId15" Type="http://schemas.openxmlformats.org/officeDocument/2006/relationships/hyperlink" Target="https://github.com/josh-marker/risk-quant" TargetMode="External"/><Relationship Id="rId10" Type="http://schemas.openxmlformats.org/officeDocument/2006/relationships/hyperlink" Target="https://pubs.opengroup.org/security/o-ra" TargetMode="External"/><Relationship Id="rId4" Type="http://schemas.openxmlformats.org/officeDocument/2006/relationships/hyperlink" Target="https://www.verizon.com/business/resources/reports/dbir/2023/introduction/" TargetMode="External"/><Relationship Id="rId9" Type="http://schemas.openxmlformats.org/officeDocument/2006/relationships/hyperlink" Target="https://riskwiki.vosesoftware.com/ModifiedPERTdistribution.php" TargetMode="External"/><Relationship Id="rId14" Type="http://schemas.openxmlformats.org/officeDocument/2006/relationships/hyperlink" Target="https://www.soa.org/resources/research-reports/2020/quantification-cyber-risk/"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joshm314/" TargetMode="External"/><Relationship Id="rId2" Type="http://schemas.openxmlformats.org/officeDocument/2006/relationships/hyperlink" Target="mailto:Josh.L.Marker@gmail.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3101546" y="4238368"/>
            <a:ext cx="8587946" cy="1318675"/>
          </a:xfrm>
        </p:spPr>
        <p:txBody>
          <a:bodyPr/>
          <a:lstStyle/>
          <a:p>
            <a:r>
              <a:rPr lang="en-US" u="sng" cap="none" dirty="0"/>
              <a:t>December 2024 ISACA North Texas:</a:t>
            </a:r>
            <a:br>
              <a:rPr lang="en-US" u="sng" cap="none" dirty="0"/>
            </a:br>
            <a:r>
              <a:rPr lang="en-US" b="1" cap="none" dirty="0"/>
              <a:t>How to Get Started with </a:t>
            </a:r>
            <a:br>
              <a:rPr lang="en-US" b="1" cap="none" dirty="0"/>
            </a:br>
            <a:r>
              <a:rPr lang="en-US" b="1" cap="none" dirty="0"/>
              <a:t>Cyber Risk Quantification (for FREE!)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Josh Marker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
        <p:nvSpPr>
          <p:cNvPr id="8" name="Title 2">
            <a:extLst>
              <a:ext uri="{FF2B5EF4-FFF2-40B4-BE49-F238E27FC236}">
                <a16:creationId xmlns:a16="http://schemas.microsoft.com/office/drawing/2014/main" id="{EC3A5648-A13A-F498-54A1-827FB82F9FB5}"/>
              </a:ext>
            </a:extLst>
          </p:cNvPr>
          <p:cNvSpPr>
            <a:spLocks noGrp="1"/>
          </p:cNvSpPr>
          <p:nvPr>
            <p:ph type="title"/>
          </p:nvPr>
        </p:nvSpPr>
        <p:spPr>
          <a:xfrm>
            <a:off x="838200" y="365125"/>
            <a:ext cx="10515600" cy="826637"/>
          </a:xfrm>
        </p:spPr>
        <p:txBody>
          <a:bodyPr/>
          <a:lstStyle/>
          <a:p>
            <a:pPr algn="ctr"/>
            <a:r>
              <a:rPr lang="en-US" dirty="0"/>
              <a:t>Data Sources</a:t>
            </a:r>
          </a:p>
        </p:txBody>
      </p:sp>
      <p:sp>
        <p:nvSpPr>
          <p:cNvPr id="2" name="TextBox 1">
            <a:extLst>
              <a:ext uri="{FF2B5EF4-FFF2-40B4-BE49-F238E27FC236}">
                <a16:creationId xmlns:a16="http://schemas.microsoft.com/office/drawing/2014/main" id="{AABA4BEC-4EAC-02F2-3219-F856F20441C0}"/>
              </a:ext>
            </a:extLst>
          </p:cNvPr>
          <p:cNvSpPr txBox="1"/>
          <p:nvPr/>
        </p:nvSpPr>
        <p:spPr>
          <a:xfrm>
            <a:off x="5346357" y="1968843"/>
            <a:ext cx="4920771" cy="646331"/>
          </a:xfrm>
          <a:prstGeom prst="rect">
            <a:avLst/>
          </a:prstGeom>
          <a:noFill/>
        </p:spPr>
        <p:txBody>
          <a:bodyPr wrap="none" rtlCol="0">
            <a:spAutoFit/>
          </a:bodyPr>
          <a:lstStyle/>
          <a:p>
            <a:r>
              <a:rPr lang="en-US" dirty="0" err="1"/>
              <a:t>Cyentia</a:t>
            </a:r>
            <a:r>
              <a:rPr lang="en-US" dirty="0"/>
              <a:t> Information Risk Insights Study (“IRIS”)</a:t>
            </a:r>
          </a:p>
          <a:p>
            <a:r>
              <a:rPr lang="en-US" dirty="0">
                <a:hlinkClick r:id="rId2"/>
              </a:rPr>
              <a:t>https://www.cyentia.com/iris/</a:t>
            </a:r>
            <a:r>
              <a:rPr lang="en-US" dirty="0"/>
              <a:t> </a:t>
            </a:r>
          </a:p>
        </p:txBody>
      </p:sp>
      <p:pic>
        <p:nvPicPr>
          <p:cNvPr id="7" name="Picture 6">
            <a:extLst>
              <a:ext uri="{FF2B5EF4-FFF2-40B4-BE49-F238E27FC236}">
                <a16:creationId xmlns:a16="http://schemas.microsoft.com/office/drawing/2014/main" id="{4A8894CB-2455-CC92-06D4-27C49073273E}"/>
              </a:ext>
            </a:extLst>
          </p:cNvPr>
          <p:cNvPicPr>
            <a:picLocks noChangeAspect="1"/>
          </p:cNvPicPr>
          <p:nvPr/>
        </p:nvPicPr>
        <p:blipFill>
          <a:blip r:embed="rId3"/>
          <a:stretch>
            <a:fillRect/>
          </a:stretch>
        </p:blipFill>
        <p:spPr>
          <a:xfrm>
            <a:off x="4043580" y="2688188"/>
            <a:ext cx="6607946" cy="3663276"/>
          </a:xfrm>
          <a:prstGeom prst="rect">
            <a:avLst/>
          </a:prstGeom>
        </p:spPr>
      </p:pic>
    </p:spTree>
    <p:extLst>
      <p:ext uri="{BB962C8B-B14F-4D97-AF65-F5344CB8AC3E}">
        <p14:creationId xmlns:p14="http://schemas.microsoft.com/office/powerpoint/2010/main" val="107325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11</a:t>
            </a:fld>
            <a:endParaRPr lang="en-US" dirty="0"/>
          </a:p>
        </p:txBody>
      </p:sp>
      <p:sp>
        <p:nvSpPr>
          <p:cNvPr id="8" name="Title 2">
            <a:extLst>
              <a:ext uri="{FF2B5EF4-FFF2-40B4-BE49-F238E27FC236}">
                <a16:creationId xmlns:a16="http://schemas.microsoft.com/office/drawing/2014/main" id="{EC3A5648-A13A-F498-54A1-827FB82F9FB5}"/>
              </a:ext>
            </a:extLst>
          </p:cNvPr>
          <p:cNvSpPr>
            <a:spLocks noGrp="1"/>
          </p:cNvSpPr>
          <p:nvPr>
            <p:ph type="title"/>
          </p:nvPr>
        </p:nvSpPr>
        <p:spPr>
          <a:xfrm>
            <a:off x="838200" y="365125"/>
            <a:ext cx="10515600" cy="826637"/>
          </a:xfrm>
        </p:spPr>
        <p:txBody>
          <a:bodyPr/>
          <a:lstStyle/>
          <a:p>
            <a:pPr algn="ctr"/>
            <a:r>
              <a:rPr lang="en-US" dirty="0"/>
              <a:t>Data Sources</a:t>
            </a:r>
          </a:p>
        </p:txBody>
      </p:sp>
      <p:sp>
        <p:nvSpPr>
          <p:cNvPr id="2" name="TextBox 1">
            <a:extLst>
              <a:ext uri="{FF2B5EF4-FFF2-40B4-BE49-F238E27FC236}">
                <a16:creationId xmlns:a16="http://schemas.microsoft.com/office/drawing/2014/main" id="{AABA4BEC-4EAC-02F2-3219-F856F20441C0}"/>
              </a:ext>
            </a:extLst>
          </p:cNvPr>
          <p:cNvSpPr txBox="1"/>
          <p:nvPr/>
        </p:nvSpPr>
        <p:spPr>
          <a:xfrm>
            <a:off x="5346357" y="1968843"/>
            <a:ext cx="6393994" cy="615553"/>
          </a:xfrm>
          <a:prstGeom prst="rect">
            <a:avLst/>
          </a:prstGeom>
          <a:noFill/>
        </p:spPr>
        <p:txBody>
          <a:bodyPr wrap="none" rtlCol="0">
            <a:spAutoFit/>
          </a:bodyPr>
          <a:lstStyle/>
          <a:p>
            <a:r>
              <a:rPr lang="en-US" dirty="0" err="1"/>
              <a:t>Cyentia</a:t>
            </a:r>
            <a:r>
              <a:rPr lang="en-US" dirty="0"/>
              <a:t> Information Risk Insights Study (“IRIS”)</a:t>
            </a:r>
            <a:endParaRPr lang="en-US" sz="1600" dirty="0"/>
          </a:p>
          <a:p>
            <a:r>
              <a:rPr lang="en-US" sz="1600" dirty="0">
                <a:hlinkClick r:id="rId2"/>
              </a:rPr>
              <a:t>https://www.cyentia.com/wp-content/uploads/IRIS-2022_Cyentia.pdf</a:t>
            </a:r>
            <a:r>
              <a:rPr lang="en-US" sz="1600" dirty="0"/>
              <a:t> </a:t>
            </a:r>
            <a:endParaRPr lang="en-US" dirty="0"/>
          </a:p>
        </p:txBody>
      </p:sp>
      <p:pic>
        <p:nvPicPr>
          <p:cNvPr id="4" name="Picture 3">
            <a:extLst>
              <a:ext uri="{FF2B5EF4-FFF2-40B4-BE49-F238E27FC236}">
                <a16:creationId xmlns:a16="http://schemas.microsoft.com/office/drawing/2014/main" id="{0E3EBC60-BCA7-2983-21B3-6E11DF03F2F4}"/>
              </a:ext>
            </a:extLst>
          </p:cNvPr>
          <p:cNvPicPr>
            <a:picLocks noChangeAspect="1"/>
          </p:cNvPicPr>
          <p:nvPr/>
        </p:nvPicPr>
        <p:blipFill>
          <a:blip r:embed="rId3"/>
          <a:stretch>
            <a:fillRect/>
          </a:stretch>
        </p:blipFill>
        <p:spPr>
          <a:xfrm>
            <a:off x="4496146" y="2804612"/>
            <a:ext cx="6115904" cy="5334744"/>
          </a:xfrm>
          <a:prstGeom prst="rect">
            <a:avLst/>
          </a:prstGeom>
        </p:spPr>
      </p:pic>
      <p:grpSp>
        <p:nvGrpSpPr>
          <p:cNvPr id="5" name="Group 4">
            <a:extLst>
              <a:ext uri="{FF2B5EF4-FFF2-40B4-BE49-F238E27FC236}">
                <a16:creationId xmlns:a16="http://schemas.microsoft.com/office/drawing/2014/main" id="{6834ACB6-312A-C4E7-598C-B8918D147335}"/>
              </a:ext>
            </a:extLst>
          </p:cNvPr>
          <p:cNvGrpSpPr/>
          <p:nvPr/>
        </p:nvGrpSpPr>
        <p:grpSpPr>
          <a:xfrm>
            <a:off x="10855208" y="4033771"/>
            <a:ext cx="1161940" cy="2006453"/>
            <a:chOff x="10772830" y="4349897"/>
            <a:chExt cx="1161940" cy="2006453"/>
          </a:xfrm>
        </p:grpSpPr>
        <p:pic>
          <p:nvPicPr>
            <p:cNvPr id="9" name="Picture 8">
              <a:extLst>
                <a:ext uri="{FF2B5EF4-FFF2-40B4-BE49-F238E27FC236}">
                  <a16:creationId xmlns:a16="http://schemas.microsoft.com/office/drawing/2014/main" id="{2384116F-F3B7-7492-E368-7ACEC6951850}"/>
                </a:ext>
              </a:extLst>
            </p:cNvPr>
            <p:cNvPicPr>
              <a:picLocks noChangeAspect="1"/>
            </p:cNvPicPr>
            <p:nvPr/>
          </p:nvPicPr>
          <p:blipFill>
            <a:blip r:embed="rId4"/>
            <a:stretch>
              <a:fillRect/>
            </a:stretch>
          </p:blipFill>
          <p:spPr>
            <a:xfrm>
              <a:off x="10772830" y="4349897"/>
              <a:ext cx="1161940" cy="1508788"/>
            </a:xfrm>
            <a:prstGeom prst="rect">
              <a:avLst/>
            </a:prstGeom>
          </p:spPr>
        </p:pic>
        <p:sp>
          <p:nvSpPr>
            <p:cNvPr id="10" name="TextBox 9">
              <a:extLst>
                <a:ext uri="{FF2B5EF4-FFF2-40B4-BE49-F238E27FC236}">
                  <a16:creationId xmlns:a16="http://schemas.microsoft.com/office/drawing/2014/main" id="{CF7C2D47-DB44-8759-5DCA-FFB2FBB36014}"/>
                </a:ext>
              </a:extLst>
            </p:cNvPr>
            <p:cNvSpPr txBox="1"/>
            <p:nvPr/>
          </p:nvSpPr>
          <p:spPr>
            <a:xfrm>
              <a:off x="10772830" y="5987018"/>
              <a:ext cx="1157112" cy="369332"/>
            </a:xfrm>
            <a:prstGeom prst="rect">
              <a:avLst/>
            </a:prstGeom>
            <a:noFill/>
          </p:spPr>
          <p:txBody>
            <a:bodyPr wrap="none" rtlCol="0">
              <a:spAutoFit/>
            </a:bodyPr>
            <a:lstStyle/>
            <a:p>
              <a:r>
                <a:rPr lang="en-US" dirty="0">
                  <a:hlinkClick r:id="rId2"/>
                </a:rPr>
                <a:t>IRIS-2022</a:t>
              </a:r>
              <a:endParaRPr lang="en-US" dirty="0"/>
            </a:p>
          </p:txBody>
        </p:sp>
      </p:grpSp>
    </p:spTree>
    <p:extLst>
      <p:ext uri="{BB962C8B-B14F-4D97-AF65-F5344CB8AC3E}">
        <p14:creationId xmlns:p14="http://schemas.microsoft.com/office/powerpoint/2010/main" val="261823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12</a:t>
            </a:fld>
            <a:endParaRPr lang="en-US" dirty="0"/>
          </a:p>
        </p:txBody>
      </p:sp>
      <p:sp>
        <p:nvSpPr>
          <p:cNvPr id="8" name="Title 2">
            <a:extLst>
              <a:ext uri="{FF2B5EF4-FFF2-40B4-BE49-F238E27FC236}">
                <a16:creationId xmlns:a16="http://schemas.microsoft.com/office/drawing/2014/main" id="{EC3A5648-A13A-F498-54A1-827FB82F9FB5}"/>
              </a:ext>
            </a:extLst>
          </p:cNvPr>
          <p:cNvSpPr>
            <a:spLocks noGrp="1"/>
          </p:cNvSpPr>
          <p:nvPr>
            <p:ph type="title"/>
          </p:nvPr>
        </p:nvSpPr>
        <p:spPr>
          <a:xfrm>
            <a:off x="838200" y="365125"/>
            <a:ext cx="10515600" cy="826637"/>
          </a:xfrm>
        </p:spPr>
        <p:txBody>
          <a:bodyPr/>
          <a:lstStyle/>
          <a:p>
            <a:pPr algn="ctr"/>
            <a:r>
              <a:rPr lang="en-US" dirty="0"/>
              <a:t>Data Sources</a:t>
            </a:r>
          </a:p>
        </p:txBody>
      </p:sp>
      <p:sp>
        <p:nvSpPr>
          <p:cNvPr id="2" name="TextBox 1">
            <a:extLst>
              <a:ext uri="{FF2B5EF4-FFF2-40B4-BE49-F238E27FC236}">
                <a16:creationId xmlns:a16="http://schemas.microsoft.com/office/drawing/2014/main" id="{AABA4BEC-4EAC-02F2-3219-F856F20441C0}"/>
              </a:ext>
            </a:extLst>
          </p:cNvPr>
          <p:cNvSpPr txBox="1"/>
          <p:nvPr/>
        </p:nvSpPr>
        <p:spPr>
          <a:xfrm>
            <a:off x="8072422" y="2931839"/>
            <a:ext cx="3834511" cy="646331"/>
          </a:xfrm>
          <a:prstGeom prst="rect">
            <a:avLst/>
          </a:prstGeom>
          <a:noFill/>
        </p:spPr>
        <p:txBody>
          <a:bodyPr wrap="none" rtlCol="0">
            <a:spAutoFit/>
          </a:bodyPr>
          <a:lstStyle/>
          <a:p>
            <a:r>
              <a:rPr lang="en-US" dirty="0"/>
              <a:t>Which scenarios should we analyze?</a:t>
            </a:r>
          </a:p>
          <a:p>
            <a:r>
              <a:rPr lang="en-US" dirty="0"/>
              <a:t>IRIS Incident Patterns</a:t>
            </a:r>
          </a:p>
        </p:txBody>
      </p:sp>
      <p:pic>
        <p:nvPicPr>
          <p:cNvPr id="13" name="Picture 12">
            <a:extLst>
              <a:ext uri="{FF2B5EF4-FFF2-40B4-BE49-F238E27FC236}">
                <a16:creationId xmlns:a16="http://schemas.microsoft.com/office/drawing/2014/main" id="{02FD015E-42F4-A466-4B96-FE122000B256}"/>
              </a:ext>
            </a:extLst>
          </p:cNvPr>
          <p:cNvPicPr>
            <a:picLocks noChangeAspect="1"/>
          </p:cNvPicPr>
          <p:nvPr/>
        </p:nvPicPr>
        <p:blipFill>
          <a:blip r:embed="rId2"/>
          <a:stretch>
            <a:fillRect/>
          </a:stretch>
        </p:blipFill>
        <p:spPr>
          <a:xfrm>
            <a:off x="648895" y="1346066"/>
            <a:ext cx="6941367" cy="5408713"/>
          </a:xfrm>
          <a:prstGeom prst="rect">
            <a:avLst/>
          </a:prstGeom>
        </p:spPr>
      </p:pic>
      <p:grpSp>
        <p:nvGrpSpPr>
          <p:cNvPr id="14" name="Group 13">
            <a:extLst>
              <a:ext uri="{FF2B5EF4-FFF2-40B4-BE49-F238E27FC236}">
                <a16:creationId xmlns:a16="http://schemas.microsoft.com/office/drawing/2014/main" id="{6009E876-AB3A-BC8A-9326-9036C6A8A3C2}"/>
              </a:ext>
            </a:extLst>
          </p:cNvPr>
          <p:cNvGrpSpPr/>
          <p:nvPr/>
        </p:nvGrpSpPr>
        <p:grpSpPr>
          <a:xfrm>
            <a:off x="10888159" y="285555"/>
            <a:ext cx="1161940" cy="2006453"/>
            <a:chOff x="10772830" y="4349897"/>
            <a:chExt cx="1161940" cy="2006453"/>
          </a:xfrm>
        </p:grpSpPr>
        <p:pic>
          <p:nvPicPr>
            <p:cNvPr id="15" name="Picture 14">
              <a:extLst>
                <a:ext uri="{FF2B5EF4-FFF2-40B4-BE49-F238E27FC236}">
                  <a16:creationId xmlns:a16="http://schemas.microsoft.com/office/drawing/2014/main" id="{C054259C-C0D1-9C71-CD17-6EC8550C2858}"/>
                </a:ext>
              </a:extLst>
            </p:cNvPr>
            <p:cNvPicPr>
              <a:picLocks noChangeAspect="1"/>
            </p:cNvPicPr>
            <p:nvPr/>
          </p:nvPicPr>
          <p:blipFill>
            <a:blip r:embed="rId3"/>
            <a:stretch>
              <a:fillRect/>
            </a:stretch>
          </p:blipFill>
          <p:spPr>
            <a:xfrm>
              <a:off x="10772830" y="4349897"/>
              <a:ext cx="1161940" cy="1508788"/>
            </a:xfrm>
            <a:prstGeom prst="rect">
              <a:avLst/>
            </a:prstGeom>
          </p:spPr>
        </p:pic>
        <p:sp>
          <p:nvSpPr>
            <p:cNvPr id="16" name="TextBox 15">
              <a:extLst>
                <a:ext uri="{FF2B5EF4-FFF2-40B4-BE49-F238E27FC236}">
                  <a16:creationId xmlns:a16="http://schemas.microsoft.com/office/drawing/2014/main" id="{C0066886-E8F1-D511-BBF5-611A2B93ADA8}"/>
                </a:ext>
              </a:extLst>
            </p:cNvPr>
            <p:cNvSpPr txBox="1"/>
            <p:nvPr/>
          </p:nvSpPr>
          <p:spPr>
            <a:xfrm>
              <a:off x="10772830" y="5987018"/>
              <a:ext cx="1157112" cy="369332"/>
            </a:xfrm>
            <a:prstGeom prst="rect">
              <a:avLst/>
            </a:prstGeom>
            <a:noFill/>
          </p:spPr>
          <p:txBody>
            <a:bodyPr wrap="none" rtlCol="0">
              <a:spAutoFit/>
            </a:bodyPr>
            <a:lstStyle/>
            <a:p>
              <a:r>
                <a:rPr lang="en-US" dirty="0">
                  <a:hlinkClick r:id="rId4"/>
                </a:rPr>
                <a:t>IRIS-2022</a:t>
              </a:r>
              <a:endParaRPr lang="en-US" dirty="0"/>
            </a:p>
          </p:txBody>
        </p:sp>
      </p:grpSp>
    </p:spTree>
    <p:extLst>
      <p:ext uri="{BB962C8B-B14F-4D97-AF65-F5344CB8AC3E}">
        <p14:creationId xmlns:p14="http://schemas.microsoft.com/office/powerpoint/2010/main" val="250990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13</a:t>
            </a:fld>
            <a:endParaRPr lang="en-US" dirty="0"/>
          </a:p>
        </p:txBody>
      </p:sp>
      <p:sp>
        <p:nvSpPr>
          <p:cNvPr id="8" name="Title 2">
            <a:extLst>
              <a:ext uri="{FF2B5EF4-FFF2-40B4-BE49-F238E27FC236}">
                <a16:creationId xmlns:a16="http://schemas.microsoft.com/office/drawing/2014/main" id="{EC3A5648-A13A-F498-54A1-827FB82F9FB5}"/>
              </a:ext>
            </a:extLst>
          </p:cNvPr>
          <p:cNvSpPr>
            <a:spLocks noGrp="1"/>
          </p:cNvSpPr>
          <p:nvPr>
            <p:ph type="title"/>
          </p:nvPr>
        </p:nvSpPr>
        <p:spPr>
          <a:xfrm>
            <a:off x="838200" y="365125"/>
            <a:ext cx="10515600" cy="826637"/>
          </a:xfrm>
        </p:spPr>
        <p:txBody>
          <a:bodyPr>
            <a:normAutofit/>
          </a:bodyPr>
          <a:lstStyle/>
          <a:p>
            <a:pPr algn="ctr"/>
            <a:r>
              <a:rPr lang="en-US" dirty="0"/>
              <a:t>Data Sources</a:t>
            </a:r>
          </a:p>
        </p:txBody>
      </p:sp>
      <p:pic>
        <p:nvPicPr>
          <p:cNvPr id="10" name="Picture 9">
            <a:extLst>
              <a:ext uri="{FF2B5EF4-FFF2-40B4-BE49-F238E27FC236}">
                <a16:creationId xmlns:a16="http://schemas.microsoft.com/office/drawing/2014/main" id="{2C6EED67-DC76-3973-DF94-2942AA0F4AA7}"/>
              </a:ext>
            </a:extLst>
          </p:cNvPr>
          <p:cNvPicPr>
            <a:picLocks noChangeAspect="1"/>
          </p:cNvPicPr>
          <p:nvPr/>
        </p:nvPicPr>
        <p:blipFill>
          <a:blip r:embed="rId2"/>
          <a:stretch>
            <a:fillRect/>
          </a:stretch>
        </p:blipFill>
        <p:spPr>
          <a:xfrm>
            <a:off x="6808304" y="3026247"/>
            <a:ext cx="5039428" cy="2734057"/>
          </a:xfrm>
          <a:prstGeom prst="rect">
            <a:avLst/>
          </a:prstGeom>
        </p:spPr>
      </p:pic>
      <p:pic>
        <p:nvPicPr>
          <p:cNvPr id="12" name="Picture 11">
            <a:extLst>
              <a:ext uri="{FF2B5EF4-FFF2-40B4-BE49-F238E27FC236}">
                <a16:creationId xmlns:a16="http://schemas.microsoft.com/office/drawing/2014/main" id="{56C3C50A-8BD6-F112-0CC8-5F78DC4C0C23}"/>
              </a:ext>
            </a:extLst>
          </p:cNvPr>
          <p:cNvPicPr>
            <a:picLocks noChangeAspect="1"/>
          </p:cNvPicPr>
          <p:nvPr/>
        </p:nvPicPr>
        <p:blipFill>
          <a:blip r:embed="rId3"/>
          <a:stretch>
            <a:fillRect/>
          </a:stretch>
        </p:blipFill>
        <p:spPr>
          <a:xfrm>
            <a:off x="149400" y="2317186"/>
            <a:ext cx="6658904" cy="4039164"/>
          </a:xfrm>
          <a:prstGeom prst="rect">
            <a:avLst/>
          </a:prstGeom>
        </p:spPr>
      </p:pic>
      <p:sp>
        <p:nvSpPr>
          <p:cNvPr id="14" name="TextBox 13">
            <a:extLst>
              <a:ext uri="{FF2B5EF4-FFF2-40B4-BE49-F238E27FC236}">
                <a16:creationId xmlns:a16="http://schemas.microsoft.com/office/drawing/2014/main" id="{340D11D6-A1C3-1DED-FFD8-F9D297AC6744}"/>
              </a:ext>
            </a:extLst>
          </p:cNvPr>
          <p:cNvSpPr txBox="1"/>
          <p:nvPr/>
        </p:nvSpPr>
        <p:spPr>
          <a:xfrm>
            <a:off x="5346357" y="1968843"/>
            <a:ext cx="3834511" cy="646331"/>
          </a:xfrm>
          <a:prstGeom prst="rect">
            <a:avLst/>
          </a:prstGeom>
          <a:noFill/>
        </p:spPr>
        <p:txBody>
          <a:bodyPr wrap="none" rtlCol="0">
            <a:spAutoFit/>
          </a:bodyPr>
          <a:lstStyle/>
          <a:p>
            <a:r>
              <a:rPr lang="en-US" dirty="0"/>
              <a:t>Which scenarios should we analyze?</a:t>
            </a:r>
          </a:p>
          <a:p>
            <a:r>
              <a:rPr lang="en-US" dirty="0"/>
              <a:t>IRIS Incident Patterns</a:t>
            </a:r>
          </a:p>
        </p:txBody>
      </p:sp>
      <p:sp>
        <p:nvSpPr>
          <p:cNvPr id="15" name="Rectangle 14">
            <a:extLst>
              <a:ext uri="{FF2B5EF4-FFF2-40B4-BE49-F238E27FC236}">
                <a16:creationId xmlns:a16="http://schemas.microsoft.com/office/drawing/2014/main" id="{9247A7DF-AE0D-A44F-580E-EBF811CFFA94}"/>
              </a:ext>
            </a:extLst>
          </p:cNvPr>
          <p:cNvSpPr/>
          <p:nvPr/>
        </p:nvSpPr>
        <p:spPr>
          <a:xfrm>
            <a:off x="6808304" y="5099221"/>
            <a:ext cx="3694939" cy="255373"/>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3E9310-1679-461B-007D-D4B3F5A7B754}"/>
              </a:ext>
            </a:extLst>
          </p:cNvPr>
          <p:cNvSpPr/>
          <p:nvPr/>
        </p:nvSpPr>
        <p:spPr>
          <a:xfrm>
            <a:off x="6808303" y="4458733"/>
            <a:ext cx="3694939" cy="434543"/>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4076E72-71BB-5C3B-83F8-DD70D6EAF6A2}"/>
              </a:ext>
            </a:extLst>
          </p:cNvPr>
          <p:cNvGrpSpPr/>
          <p:nvPr/>
        </p:nvGrpSpPr>
        <p:grpSpPr>
          <a:xfrm>
            <a:off x="10888159" y="285555"/>
            <a:ext cx="1161940" cy="2006453"/>
            <a:chOff x="10772830" y="4349897"/>
            <a:chExt cx="1161940" cy="2006453"/>
          </a:xfrm>
        </p:grpSpPr>
        <p:pic>
          <p:nvPicPr>
            <p:cNvPr id="19" name="Picture 18">
              <a:extLst>
                <a:ext uri="{FF2B5EF4-FFF2-40B4-BE49-F238E27FC236}">
                  <a16:creationId xmlns:a16="http://schemas.microsoft.com/office/drawing/2014/main" id="{190231A3-2E0C-B4A4-2A56-4F78B335530E}"/>
                </a:ext>
              </a:extLst>
            </p:cNvPr>
            <p:cNvPicPr>
              <a:picLocks noChangeAspect="1"/>
            </p:cNvPicPr>
            <p:nvPr/>
          </p:nvPicPr>
          <p:blipFill>
            <a:blip r:embed="rId4"/>
            <a:stretch>
              <a:fillRect/>
            </a:stretch>
          </p:blipFill>
          <p:spPr>
            <a:xfrm>
              <a:off x="10772830" y="4349897"/>
              <a:ext cx="1161940" cy="1508788"/>
            </a:xfrm>
            <a:prstGeom prst="rect">
              <a:avLst/>
            </a:prstGeom>
          </p:spPr>
        </p:pic>
        <p:sp>
          <p:nvSpPr>
            <p:cNvPr id="20" name="TextBox 19">
              <a:extLst>
                <a:ext uri="{FF2B5EF4-FFF2-40B4-BE49-F238E27FC236}">
                  <a16:creationId xmlns:a16="http://schemas.microsoft.com/office/drawing/2014/main" id="{5B636C93-2EDB-CCBE-0DE5-17D0F7376BE4}"/>
                </a:ext>
              </a:extLst>
            </p:cNvPr>
            <p:cNvSpPr txBox="1"/>
            <p:nvPr/>
          </p:nvSpPr>
          <p:spPr>
            <a:xfrm>
              <a:off x="10772830" y="5987018"/>
              <a:ext cx="1157112" cy="369332"/>
            </a:xfrm>
            <a:prstGeom prst="rect">
              <a:avLst/>
            </a:prstGeom>
            <a:noFill/>
          </p:spPr>
          <p:txBody>
            <a:bodyPr wrap="none" rtlCol="0">
              <a:spAutoFit/>
            </a:bodyPr>
            <a:lstStyle/>
            <a:p>
              <a:r>
                <a:rPr lang="en-US" dirty="0">
                  <a:hlinkClick r:id="rId5"/>
                </a:rPr>
                <a:t>IRIS-2022</a:t>
              </a:r>
              <a:endParaRPr lang="en-US" dirty="0"/>
            </a:p>
          </p:txBody>
        </p:sp>
      </p:grpSp>
    </p:spTree>
    <p:extLst>
      <p:ext uri="{BB962C8B-B14F-4D97-AF65-F5344CB8AC3E}">
        <p14:creationId xmlns:p14="http://schemas.microsoft.com/office/powerpoint/2010/main" val="130688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 Gathering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392592"/>
          </a:xfrm>
        </p:spPr>
        <p:txBody>
          <a:bodyPr>
            <a:normAutofit/>
          </a:bodyPr>
          <a:lstStyle/>
          <a:p>
            <a:pPr marL="342900" indent="-342900">
              <a:buAutoNum type="arabicParenR"/>
            </a:pPr>
            <a:r>
              <a:rPr lang="en-US" dirty="0"/>
              <a:t>Loss Event Frequency or Probability</a:t>
            </a:r>
          </a:p>
          <a:p>
            <a:pPr marL="342900" indent="-342900">
              <a:buAutoNum type="arabicParenR"/>
            </a:pPr>
            <a:r>
              <a:rPr lang="en-US" dirty="0"/>
              <a:t>Loss Magnitude</a:t>
            </a:r>
          </a:p>
          <a:p>
            <a:pPr marL="342900" indent="-342900">
              <a:buFont typeface="Arial" panose="020B0604020202020204" pitchFamily="34" charset="0"/>
              <a:buAutoNum type="arabicParenR"/>
            </a:pPr>
            <a:r>
              <a:rPr lang="en-US" dirty="0"/>
              <a:t>Adjustments by pattern</a:t>
            </a:r>
          </a:p>
          <a:p>
            <a:pPr marL="342900" indent="-342900">
              <a:buAutoNum type="arabicParenR"/>
            </a:pPr>
            <a:endParaRPr lang="en-US" dirty="0"/>
          </a:p>
        </p:txBody>
      </p:sp>
    </p:spTree>
    <p:extLst>
      <p:ext uri="{BB962C8B-B14F-4D97-AF65-F5344CB8AC3E}">
        <p14:creationId xmlns:p14="http://schemas.microsoft.com/office/powerpoint/2010/main" val="3585920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950941" y="1279397"/>
            <a:ext cx="7002161" cy="4282159"/>
          </a:xfrm>
        </p:spPr>
        <p:txBody>
          <a:bodyPr>
            <a:normAutofit/>
          </a:bodyPr>
          <a:lstStyle/>
          <a:p>
            <a:r>
              <a:rPr lang="en-US" sz="2000" cap="none" dirty="0"/>
              <a:t>Now that we’ve selected our scenarios, what LEF values should we use?</a:t>
            </a:r>
            <a:br>
              <a:rPr lang="en-US" sz="2000" cap="none" dirty="0"/>
            </a:br>
            <a:br>
              <a:rPr lang="en-US" sz="2000" cap="none" dirty="0"/>
            </a:br>
            <a:r>
              <a:rPr lang="en-US" sz="2000" cap="none" dirty="0"/>
              <a:t>How do we account for the scenario (incident pattern)?</a:t>
            </a:r>
            <a:br>
              <a:rPr lang="en-US" sz="2000" cap="none" dirty="0"/>
            </a:br>
            <a:br>
              <a:rPr lang="en-US" sz="2000" cap="none" dirty="0"/>
            </a:br>
            <a:r>
              <a:rPr lang="en-US" sz="2000" cap="none" dirty="0"/>
              <a:t>What LM values should we use?</a:t>
            </a:r>
            <a:br>
              <a:rPr lang="en-US" sz="2000" cap="none" dirty="0"/>
            </a:br>
            <a:br>
              <a:rPr lang="en-US" sz="2000" cap="none" dirty="0"/>
            </a:br>
            <a:r>
              <a:rPr lang="en-US" sz="2000" cap="none" dirty="0"/>
              <a:t>How do we account for the scenario (incident pattern)?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15</a:t>
            </a:fld>
            <a:endParaRPr lang="en-US" dirty="0"/>
          </a:p>
        </p:txBody>
      </p:sp>
      <p:sp>
        <p:nvSpPr>
          <p:cNvPr id="3" name="Title 2">
            <a:extLst>
              <a:ext uri="{FF2B5EF4-FFF2-40B4-BE49-F238E27FC236}">
                <a16:creationId xmlns:a16="http://schemas.microsoft.com/office/drawing/2014/main" id="{6B5FE5C2-33F0-33B4-1731-4CE75B72EF59}"/>
              </a:ext>
            </a:extLst>
          </p:cNvPr>
          <p:cNvSpPr txBox="1">
            <a:spLocks/>
          </p:cNvSpPr>
          <p:nvPr/>
        </p:nvSpPr>
        <p:spPr>
          <a:xfrm>
            <a:off x="838200" y="365125"/>
            <a:ext cx="10515600" cy="8266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dirty="0"/>
              <a:t>Data Gathering (data extraction)</a:t>
            </a:r>
          </a:p>
        </p:txBody>
      </p:sp>
    </p:spTree>
    <p:extLst>
      <p:ext uri="{BB962C8B-B14F-4D97-AF65-F5344CB8AC3E}">
        <p14:creationId xmlns:p14="http://schemas.microsoft.com/office/powerpoint/2010/main" val="361430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325985" y="2148840"/>
            <a:ext cx="5866015" cy="1715531"/>
          </a:xfrm>
        </p:spPr>
        <p:txBody>
          <a:bodyPr/>
          <a:lstStyle/>
          <a:p>
            <a:r>
              <a:rPr lang="en-US" dirty="0"/>
              <a:t>2) Simulate with Data</a:t>
            </a:r>
          </a:p>
        </p:txBody>
      </p:sp>
    </p:spTree>
    <p:extLst>
      <p:ext uri="{BB962C8B-B14F-4D97-AF65-F5344CB8AC3E}">
        <p14:creationId xmlns:p14="http://schemas.microsoft.com/office/powerpoint/2010/main" val="150065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41626-37CF-5D9D-BF57-0886FCCB6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C1041-B8BA-488A-873E-ED29DBCD4D02}"/>
              </a:ext>
            </a:extLst>
          </p:cNvPr>
          <p:cNvSpPr>
            <a:spLocks noGrp="1"/>
          </p:cNvSpPr>
          <p:nvPr>
            <p:ph type="title"/>
          </p:nvPr>
        </p:nvSpPr>
        <p:spPr>
          <a:xfrm>
            <a:off x="4950941" y="1279397"/>
            <a:ext cx="7002161" cy="4282159"/>
          </a:xfrm>
        </p:spPr>
        <p:txBody>
          <a:bodyPr>
            <a:normAutofit/>
          </a:bodyPr>
          <a:lstStyle/>
          <a:p>
            <a:r>
              <a:rPr lang="en-US" sz="2000" cap="none" dirty="0"/>
              <a:t>Why do we simulate?</a:t>
            </a:r>
            <a:br>
              <a:rPr lang="en-US" sz="2000" cap="none" dirty="0"/>
            </a:br>
            <a:br>
              <a:rPr lang="en-US" sz="2000" cap="none" dirty="0"/>
            </a:br>
            <a:r>
              <a:rPr lang="en-US" sz="2000" cap="none" dirty="0"/>
              <a:t>What are we looking at?</a:t>
            </a:r>
            <a:br>
              <a:rPr lang="en-US" sz="2000" cap="none" dirty="0"/>
            </a:br>
            <a:br>
              <a:rPr lang="en-US" sz="2000" cap="none" dirty="0"/>
            </a:br>
            <a:r>
              <a:rPr lang="en-US" sz="2000" cap="none" dirty="0"/>
              <a:t>What does it mean?</a:t>
            </a:r>
            <a:br>
              <a:rPr lang="en-US" sz="2000" cap="none" dirty="0"/>
            </a:br>
            <a:br>
              <a:rPr lang="en-US" sz="2000" cap="none" dirty="0"/>
            </a:br>
            <a:r>
              <a:rPr lang="en-US" sz="2000" cap="none" dirty="0"/>
              <a:t>How do we know it is correct or applicable?</a:t>
            </a:r>
          </a:p>
        </p:txBody>
      </p:sp>
      <p:sp>
        <p:nvSpPr>
          <p:cNvPr id="6" name="Slide Number Placeholder 5">
            <a:extLst>
              <a:ext uri="{FF2B5EF4-FFF2-40B4-BE49-F238E27FC236}">
                <a16:creationId xmlns:a16="http://schemas.microsoft.com/office/drawing/2014/main" id="{2F09B8C4-A9DC-38CE-0D4B-27F5067915CA}"/>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17</a:t>
            </a:fld>
            <a:endParaRPr lang="en-US" dirty="0"/>
          </a:p>
        </p:txBody>
      </p:sp>
      <p:sp>
        <p:nvSpPr>
          <p:cNvPr id="3" name="Title 2">
            <a:extLst>
              <a:ext uri="{FF2B5EF4-FFF2-40B4-BE49-F238E27FC236}">
                <a16:creationId xmlns:a16="http://schemas.microsoft.com/office/drawing/2014/main" id="{ADAC6954-7035-34E9-5F14-82B7AA8BCEAC}"/>
              </a:ext>
            </a:extLst>
          </p:cNvPr>
          <p:cNvSpPr txBox="1">
            <a:spLocks/>
          </p:cNvSpPr>
          <p:nvPr/>
        </p:nvSpPr>
        <p:spPr>
          <a:xfrm>
            <a:off x="838200" y="365125"/>
            <a:ext cx="10515600" cy="8266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dirty="0"/>
              <a:t>Simulations and results</a:t>
            </a:r>
          </a:p>
        </p:txBody>
      </p:sp>
    </p:spTree>
    <p:extLst>
      <p:ext uri="{BB962C8B-B14F-4D97-AF65-F5344CB8AC3E}">
        <p14:creationId xmlns:p14="http://schemas.microsoft.com/office/powerpoint/2010/main" val="420560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18</a:t>
            </a:fld>
            <a:endParaRPr lang="en-US" dirty="0"/>
          </a:p>
        </p:txBody>
      </p:sp>
      <p:sp>
        <p:nvSpPr>
          <p:cNvPr id="3" name="Title 2">
            <a:extLst>
              <a:ext uri="{FF2B5EF4-FFF2-40B4-BE49-F238E27FC236}">
                <a16:creationId xmlns:a16="http://schemas.microsoft.com/office/drawing/2014/main" id="{6B5FE5C2-33F0-33B4-1731-4CE75B72EF59}"/>
              </a:ext>
            </a:extLst>
          </p:cNvPr>
          <p:cNvSpPr txBox="1">
            <a:spLocks/>
          </p:cNvSpPr>
          <p:nvPr/>
        </p:nvSpPr>
        <p:spPr>
          <a:xfrm>
            <a:off x="838200" y="365125"/>
            <a:ext cx="10515600" cy="8266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dirty="0"/>
              <a:t>Summary</a:t>
            </a:r>
          </a:p>
        </p:txBody>
      </p:sp>
      <p:sp>
        <p:nvSpPr>
          <p:cNvPr id="4" name="TextBox 3">
            <a:extLst>
              <a:ext uri="{FF2B5EF4-FFF2-40B4-BE49-F238E27FC236}">
                <a16:creationId xmlns:a16="http://schemas.microsoft.com/office/drawing/2014/main" id="{F5C79F5C-C579-A8A2-2D34-6340A413FA19}"/>
              </a:ext>
            </a:extLst>
          </p:cNvPr>
          <p:cNvSpPr txBox="1"/>
          <p:nvPr/>
        </p:nvSpPr>
        <p:spPr>
          <a:xfrm>
            <a:off x="3466407" y="3589390"/>
            <a:ext cx="8611987" cy="2585323"/>
          </a:xfrm>
          <a:prstGeom prst="rect">
            <a:avLst/>
          </a:prstGeom>
          <a:noFill/>
        </p:spPr>
        <p:txBody>
          <a:bodyPr wrap="square" rtlCol="0">
            <a:spAutoFit/>
          </a:bodyPr>
          <a:lstStyle/>
          <a:p>
            <a:r>
              <a:rPr lang="en-US" dirty="0"/>
              <a:t>We’ve created multiple scenarios for an organization in a reference class.</a:t>
            </a:r>
          </a:p>
          <a:p>
            <a:r>
              <a:rPr lang="en-US" dirty="0"/>
              <a:t>We’ve used these to create an aggregated risk profile (1 loss exceedance curve).</a:t>
            </a:r>
          </a:p>
          <a:p>
            <a:endParaRPr lang="en-US" dirty="0"/>
          </a:p>
          <a:p>
            <a:r>
              <a:rPr lang="en-US" dirty="0"/>
              <a:t>Our example reference class is the set of nonprofits. </a:t>
            </a:r>
          </a:p>
          <a:p>
            <a:endParaRPr lang="en-US" dirty="0"/>
          </a:p>
          <a:p>
            <a:r>
              <a:rPr lang="en-US" dirty="0"/>
              <a:t>The results of this analysis pertain to any organization in this reference class.</a:t>
            </a:r>
          </a:p>
          <a:p>
            <a:r>
              <a:rPr lang="en-US" dirty="0"/>
              <a:t>If your organization is a member of this reference class, this does not mean that this </a:t>
            </a:r>
          </a:p>
          <a:p>
            <a:r>
              <a:rPr lang="en-US" dirty="0"/>
              <a:t>is the risk for your organization; it means this is the risk for any randomly selected</a:t>
            </a:r>
          </a:p>
          <a:p>
            <a:r>
              <a:rPr lang="en-US" dirty="0"/>
              <a:t>organization in this reference class.</a:t>
            </a:r>
          </a:p>
        </p:txBody>
      </p:sp>
    </p:spTree>
    <p:extLst>
      <p:ext uri="{BB962C8B-B14F-4D97-AF65-F5344CB8AC3E}">
        <p14:creationId xmlns:p14="http://schemas.microsoft.com/office/powerpoint/2010/main" val="256318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19</a:t>
            </a:fld>
            <a:endParaRPr lang="en-US" dirty="0"/>
          </a:p>
        </p:txBody>
      </p:sp>
      <p:sp>
        <p:nvSpPr>
          <p:cNvPr id="3" name="Title 2">
            <a:extLst>
              <a:ext uri="{FF2B5EF4-FFF2-40B4-BE49-F238E27FC236}">
                <a16:creationId xmlns:a16="http://schemas.microsoft.com/office/drawing/2014/main" id="{6B5FE5C2-33F0-33B4-1731-4CE75B72EF59}"/>
              </a:ext>
            </a:extLst>
          </p:cNvPr>
          <p:cNvSpPr txBox="1">
            <a:spLocks/>
          </p:cNvSpPr>
          <p:nvPr/>
        </p:nvSpPr>
        <p:spPr>
          <a:xfrm>
            <a:off x="838200" y="365125"/>
            <a:ext cx="10515600" cy="826637"/>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dirty="0"/>
              <a:t>What Next?</a:t>
            </a:r>
          </a:p>
          <a:p>
            <a:pPr algn="ctr"/>
            <a:r>
              <a:rPr lang="en-US" dirty="0"/>
              <a:t>A Few </a:t>
            </a:r>
            <a:r>
              <a:rPr lang="en-US" dirty="0" err="1"/>
              <a:t>IDeas</a:t>
            </a:r>
            <a:endParaRPr lang="en-US" dirty="0"/>
          </a:p>
        </p:txBody>
      </p:sp>
      <p:sp>
        <p:nvSpPr>
          <p:cNvPr id="2" name="TextBox 1">
            <a:extLst>
              <a:ext uri="{FF2B5EF4-FFF2-40B4-BE49-F238E27FC236}">
                <a16:creationId xmlns:a16="http://schemas.microsoft.com/office/drawing/2014/main" id="{3766A428-F346-CE20-375F-55977AE4BE3D}"/>
              </a:ext>
            </a:extLst>
          </p:cNvPr>
          <p:cNvSpPr txBox="1"/>
          <p:nvPr/>
        </p:nvSpPr>
        <p:spPr>
          <a:xfrm>
            <a:off x="1573896" y="1142334"/>
            <a:ext cx="9044207" cy="5509200"/>
          </a:xfrm>
          <a:prstGeom prst="rect">
            <a:avLst/>
          </a:prstGeom>
          <a:noFill/>
        </p:spPr>
        <p:txBody>
          <a:bodyPr wrap="none" rtlCol="0">
            <a:spAutoFit/>
          </a:bodyPr>
          <a:lstStyle/>
          <a:p>
            <a:pPr marL="342900" indent="-342900">
              <a:buAutoNum type="arabicParenR"/>
            </a:pPr>
            <a:r>
              <a:rPr lang="en-US" sz="1600" dirty="0"/>
              <a:t>Extend data tables (use more than 1,000 simulations per scenario, recommend at least 10,000)</a:t>
            </a:r>
          </a:p>
          <a:p>
            <a:pPr marL="342900" indent="-342900">
              <a:buFontTx/>
              <a:buAutoNum type="arabicParenR"/>
            </a:pPr>
            <a:r>
              <a:rPr lang="en-US" sz="1600" dirty="0"/>
              <a:t>Analyze all the incident patterns (the 8 from </a:t>
            </a:r>
            <a:r>
              <a:rPr lang="en-US" sz="1600" dirty="0" err="1"/>
              <a:t>Cyentia’s</a:t>
            </a:r>
            <a:r>
              <a:rPr lang="en-US" sz="1600" dirty="0"/>
              <a:t> IRIS)</a:t>
            </a:r>
          </a:p>
          <a:p>
            <a:pPr marL="342900" indent="-342900">
              <a:buAutoNum type="arabicParenR"/>
            </a:pPr>
            <a:r>
              <a:rPr lang="en-US" sz="1600" dirty="0"/>
              <a:t>Compare to other approaches</a:t>
            </a:r>
          </a:p>
          <a:p>
            <a:pPr marL="800100" lvl="1" indent="-342900">
              <a:buAutoNum type="arabicParenR"/>
            </a:pPr>
            <a:r>
              <a:rPr lang="en-US" sz="1600" dirty="0"/>
              <a:t>FREE</a:t>
            </a:r>
          </a:p>
          <a:p>
            <a:pPr marL="1257300" lvl="2" indent="-342900">
              <a:buAutoNum type="arabicParenR"/>
            </a:pPr>
            <a:r>
              <a:rPr lang="en-US" sz="1600" dirty="0" err="1"/>
              <a:t>SIPmath</a:t>
            </a:r>
            <a:r>
              <a:rPr lang="en-US" sz="1600" dirty="0"/>
              <a:t> (</a:t>
            </a:r>
            <a:r>
              <a:rPr lang="en-US" sz="1600" dirty="0">
                <a:hlinkClick r:id="rId2"/>
              </a:rPr>
              <a:t>https://publications.opengroup.org/i181</a:t>
            </a:r>
            <a:r>
              <a:rPr lang="en-US" sz="1600" dirty="0"/>
              <a:t>)</a:t>
            </a:r>
          </a:p>
          <a:p>
            <a:pPr marL="1257300" lvl="2" indent="-342900">
              <a:buAutoNum type="arabicParenR"/>
            </a:pPr>
            <a:r>
              <a:rPr lang="en-US" sz="1600" dirty="0"/>
              <a:t>HTMA (</a:t>
            </a:r>
            <a:r>
              <a:rPr lang="en-US" sz="1600" dirty="0">
                <a:hlinkClick r:id="rId3"/>
              </a:rPr>
              <a:t>http://www.howtomeasureanything.com/cybersecurity/</a:t>
            </a:r>
            <a:r>
              <a:rPr lang="en-US" sz="1600" dirty="0"/>
              <a:t>)</a:t>
            </a:r>
          </a:p>
          <a:p>
            <a:pPr marL="1257300" lvl="2" indent="-342900">
              <a:buAutoNum type="arabicParenR"/>
            </a:pPr>
            <a:r>
              <a:rPr lang="en-US" sz="1600" dirty="0" err="1"/>
              <a:t>Cyentia</a:t>
            </a:r>
            <a:endParaRPr lang="en-US" sz="1600" dirty="0"/>
          </a:p>
          <a:p>
            <a:pPr marL="800100" lvl="1" indent="-342900">
              <a:buAutoNum type="arabicParenR"/>
            </a:pPr>
            <a:r>
              <a:rPr lang="en-US" sz="1600" dirty="0"/>
              <a:t>Use different distributions (PERT, Triangle, Poisson/Lognormal)</a:t>
            </a:r>
          </a:p>
          <a:p>
            <a:pPr marL="800100" lvl="1" indent="-342900">
              <a:buAutoNum type="arabicParenR"/>
            </a:pPr>
            <a:r>
              <a:rPr lang="en-US" sz="1600" dirty="0"/>
              <a:t>Non-Free (vendors)</a:t>
            </a:r>
          </a:p>
          <a:p>
            <a:pPr marL="342900" indent="-342900">
              <a:buAutoNum type="arabicParenR"/>
            </a:pPr>
            <a:r>
              <a:rPr lang="en-US" sz="1600" dirty="0"/>
              <a:t>Get additional data</a:t>
            </a:r>
          </a:p>
          <a:p>
            <a:pPr marL="800100" lvl="1" indent="-342900">
              <a:buAutoNum type="arabicParenR"/>
            </a:pPr>
            <a:r>
              <a:rPr lang="en-US" sz="1600" dirty="0"/>
              <a:t>From outside your organization (</a:t>
            </a:r>
            <a:r>
              <a:rPr lang="en-US" sz="1600" dirty="0" err="1"/>
              <a:t>Cyentia</a:t>
            </a:r>
            <a:r>
              <a:rPr lang="en-US" sz="1600" dirty="0"/>
              <a:t>, Verizon DBIR, </a:t>
            </a:r>
            <a:r>
              <a:rPr lang="en-US" sz="1600" dirty="0" err="1"/>
              <a:t>Advisen</a:t>
            </a:r>
            <a:r>
              <a:rPr lang="en-US" sz="1600" dirty="0"/>
              <a:t>, </a:t>
            </a:r>
            <a:r>
              <a:rPr lang="en-US" sz="1600" dirty="0" err="1"/>
              <a:t>NetDiligence</a:t>
            </a:r>
            <a:r>
              <a:rPr lang="en-US" sz="1600" dirty="0"/>
              <a:t>, etc.)</a:t>
            </a:r>
          </a:p>
          <a:p>
            <a:pPr marL="800100" lvl="1" indent="-342900">
              <a:buAutoNum type="arabicParenR"/>
            </a:pPr>
            <a:r>
              <a:rPr lang="en-US" sz="1600" dirty="0"/>
              <a:t>From inside your organization</a:t>
            </a:r>
          </a:p>
          <a:p>
            <a:pPr marL="1257300" lvl="2" indent="-342900">
              <a:buAutoNum type="arabicParenR"/>
            </a:pPr>
            <a:r>
              <a:rPr lang="en-US" sz="1600" dirty="0"/>
              <a:t>Determine how your organization is different from your reference class</a:t>
            </a:r>
          </a:p>
          <a:p>
            <a:pPr marL="1714500" lvl="3" indent="-342900">
              <a:buAutoNum type="arabicParenR"/>
            </a:pPr>
            <a:r>
              <a:rPr lang="en-US" sz="1600" dirty="0"/>
              <a:t>How is the threat environment compared to your reference class?</a:t>
            </a:r>
          </a:p>
          <a:p>
            <a:pPr marL="1714500" lvl="3" indent="-342900">
              <a:buAutoNum type="arabicParenR"/>
            </a:pPr>
            <a:r>
              <a:rPr lang="en-US" sz="1600" dirty="0"/>
              <a:t>How is your control environment compared to your reference class?</a:t>
            </a:r>
          </a:p>
          <a:p>
            <a:pPr marL="342900" indent="-342900">
              <a:buAutoNum type="arabicParenR"/>
            </a:pPr>
            <a:r>
              <a:rPr lang="en-US" sz="1600" dirty="0"/>
              <a:t>How to Use this: </a:t>
            </a:r>
          </a:p>
          <a:p>
            <a:pPr marL="800100" lvl="1" indent="-342900">
              <a:buAutoNum type="arabicParenR"/>
            </a:pPr>
            <a:r>
              <a:rPr lang="en-US" sz="1600" dirty="0"/>
              <a:t>What control additions or improvements are needed and make most economic sense?</a:t>
            </a:r>
          </a:p>
          <a:p>
            <a:pPr marL="800100" lvl="1" indent="-342900">
              <a:buAutoNum type="arabicParenR"/>
            </a:pPr>
            <a:r>
              <a:rPr lang="en-US" sz="1600" dirty="0"/>
              <a:t>We can express risk quantitatively </a:t>
            </a:r>
            <a:r>
              <a:rPr lang="en-US" sz="1600" dirty="0">
                <a:sym typeface="Wingdings" panose="05000000000000000000" pitchFamily="2" charset="2"/>
              </a:rPr>
              <a:t> how does that compare to what our company wants?</a:t>
            </a:r>
          </a:p>
          <a:p>
            <a:pPr marL="1257300" lvl="2" indent="-342900">
              <a:buAutoNum type="arabicParenR"/>
            </a:pPr>
            <a:r>
              <a:rPr lang="en-US" sz="1600" dirty="0">
                <a:sym typeface="Wingdings" panose="05000000000000000000" pitchFamily="2" charset="2"/>
              </a:rPr>
              <a:t>Risk Appetite / Tolerance / Capacity</a:t>
            </a:r>
            <a:endParaRPr lang="en-US" sz="1600" dirty="0"/>
          </a:p>
          <a:p>
            <a:pPr marL="342900" indent="-342900">
              <a:buAutoNum type="arabicParenR"/>
            </a:pPr>
            <a:r>
              <a:rPr lang="en-US" sz="1600" b="1" u="sng" dirty="0"/>
              <a:t>Remember: this is a starting place</a:t>
            </a:r>
            <a:endParaRPr lang="en-US" sz="1600" dirty="0"/>
          </a:p>
          <a:p>
            <a:pPr marL="800100" lvl="1" indent="-342900">
              <a:buAutoNum type="arabicParenR"/>
            </a:pPr>
            <a:r>
              <a:rPr lang="en-US" sz="1600" dirty="0"/>
              <a:t>Shows you how to structure and what is reasonable starting data</a:t>
            </a:r>
          </a:p>
          <a:p>
            <a:pPr marL="800100" lvl="1" indent="-342900">
              <a:buAutoNum type="arabicParenR"/>
            </a:pPr>
            <a:r>
              <a:rPr lang="en-US" sz="1600" dirty="0"/>
              <a:t>Now improve iteratively</a:t>
            </a:r>
          </a:p>
        </p:txBody>
      </p:sp>
    </p:spTree>
    <p:extLst>
      <p:ext uri="{BB962C8B-B14F-4D97-AF65-F5344CB8AC3E}">
        <p14:creationId xmlns:p14="http://schemas.microsoft.com/office/powerpoint/2010/main" val="324946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091354" y="4434840"/>
            <a:ext cx="7266457" cy="1122202"/>
          </a:xfrm>
        </p:spPr>
        <p:txBody>
          <a:bodyPr/>
          <a:lstStyle/>
          <a:p>
            <a:r>
              <a:rPr lang="en-US" cap="none" dirty="0"/>
              <a:t>Disclaimer: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053914" y="5586889"/>
            <a:ext cx="6993923" cy="1122201"/>
          </a:xfrm>
        </p:spPr>
        <p:txBody>
          <a:bodyPr>
            <a:normAutofit/>
          </a:bodyPr>
          <a:lstStyle/>
          <a:p>
            <a:r>
              <a:rPr lang="en-US" dirty="0"/>
              <a:t>All opinions expressed herein are mine and do not represent my employer. </a:t>
            </a:r>
          </a:p>
          <a:p>
            <a:r>
              <a:rPr lang="en-US" dirty="0"/>
              <a:t>Any perceived recommendations are my opinion and do not constitute professional or consulting services nor do they represent my employer.</a:t>
            </a:r>
          </a:p>
        </p:txBody>
      </p:sp>
    </p:spTree>
    <p:extLst>
      <p:ext uri="{BB962C8B-B14F-4D97-AF65-F5344CB8AC3E}">
        <p14:creationId xmlns:p14="http://schemas.microsoft.com/office/powerpoint/2010/main" val="319407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213537"/>
            <a:ext cx="5111750" cy="1204912"/>
          </a:xfrm>
        </p:spPr>
        <p:txBody>
          <a:bodyPr/>
          <a:lstStyle/>
          <a:p>
            <a:r>
              <a:rPr lang="en-US" dirty="0"/>
              <a:t>Resources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345989" y="1517682"/>
            <a:ext cx="11751275" cy="5040956"/>
          </a:xfrm>
        </p:spPr>
        <p:txBody>
          <a:bodyPr>
            <a:normAutofit lnSpcReduction="10000"/>
          </a:bodyPr>
          <a:lstStyle/>
          <a:p>
            <a:r>
              <a:rPr lang="en-US" dirty="0"/>
              <a:t>1) FAIR Institute (</a:t>
            </a:r>
            <a:r>
              <a:rPr lang="en-US" dirty="0">
                <a:hlinkClick r:id="rId2"/>
              </a:rPr>
              <a:t>www.fairinstitute.org</a:t>
            </a:r>
            <a:r>
              <a:rPr lang="en-US" dirty="0"/>
              <a:t>)</a:t>
            </a:r>
          </a:p>
          <a:p>
            <a:r>
              <a:rPr lang="en-US" dirty="0"/>
              <a:t>2) FAIR on a page (</a:t>
            </a:r>
            <a:r>
              <a:rPr lang="en-US" dirty="0">
                <a:hlinkClick r:id="rId3"/>
              </a:rPr>
              <a:t>link</a:t>
            </a:r>
            <a:r>
              <a:rPr lang="en-US" dirty="0"/>
              <a:t>)</a:t>
            </a:r>
          </a:p>
          <a:p>
            <a:r>
              <a:rPr lang="en-US" dirty="0"/>
              <a:t>3) Verizon DBIR (</a:t>
            </a:r>
            <a:r>
              <a:rPr lang="en-US" dirty="0">
                <a:hlinkClick r:id="rId4"/>
              </a:rPr>
              <a:t>https://www.verizon.com/business/resources/reports/dbir/2023/introduction/</a:t>
            </a:r>
            <a:r>
              <a:rPr lang="en-US" dirty="0"/>
              <a:t>) Free, but behind registration wall</a:t>
            </a:r>
          </a:p>
          <a:p>
            <a:r>
              <a:rPr lang="en-US" dirty="0"/>
              <a:t>4) </a:t>
            </a:r>
            <a:r>
              <a:rPr lang="en-US" dirty="0" err="1"/>
              <a:t>Cyentia</a:t>
            </a:r>
            <a:r>
              <a:rPr lang="en-US" dirty="0"/>
              <a:t> IRIS Reports (</a:t>
            </a:r>
            <a:r>
              <a:rPr lang="en-US" dirty="0">
                <a:hlinkClick r:id="rId5"/>
              </a:rPr>
              <a:t>https://www.cyentia.com/iris/</a:t>
            </a:r>
            <a:r>
              <a:rPr lang="en-US" dirty="0"/>
              <a:t>)</a:t>
            </a:r>
          </a:p>
          <a:p>
            <a:r>
              <a:rPr lang="en-US" dirty="0"/>
              <a:t>5) How To Measure Anything (</a:t>
            </a:r>
            <a:r>
              <a:rPr lang="en-US" dirty="0">
                <a:hlinkClick r:id="rId6"/>
              </a:rPr>
              <a:t>http://www.howtomeasureanything.com/cybersecurity/</a:t>
            </a:r>
            <a:r>
              <a:rPr lang="en-US" dirty="0"/>
              <a:t>)</a:t>
            </a:r>
          </a:p>
          <a:p>
            <a:r>
              <a:rPr lang="en-US" dirty="0"/>
              <a:t>6) </a:t>
            </a:r>
            <a:r>
              <a:rPr lang="en-US" dirty="0" err="1"/>
              <a:t>Ellerhold</a:t>
            </a:r>
            <a:r>
              <a:rPr lang="en-US" dirty="0"/>
              <a:t> et al 2023 (</a:t>
            </a:r>
            <a:r>
              <a:rPr lang="en-US" dirty="0">
                <a:hlinkClick r:id="rId7"/>
              </a:rPr>
              <a:t>Enterprise Cyber Threat Modeling and Simulation of Loss Events for Cyber Risk Quantification</a:t>
            </a:r>
            <a:r>
              <a:rPr lang="en-US" dirty="0"/>
              <a:t>)</a:t>
            </a:r>
          </a:p>
          <a:p>
            <a:r>
              <a:rPr lang="en-US" sz="1400" dirty="0"/>
              <a:t>7) </a:t>
            </a:r>
            <a:r>
              <a:rPr lang="en-US" sz="1400" dirty="0" err="1"/>
              <a:t>SIPmath</a:t>
            </a:r>
            <a:r>
              <a:rPr lang="en-US" sz="1400" dirty="0"/>
              <a:t> (</a:t>
            </a:r>
            <a:r>
              <a:rPr lang="en-US" sz="1400" dirty="0">
                <a:hlinkClick r:id="rId8"/>
              </a:rPr>
              <a:t>https://publications.opengroup.org/i181</a:t>
            </a:r>
            <a:r>
              <a:rPr lang="en-US" sz="1400" dirty="0"/>
              <a:t>)</a:t>
            </a:r>
          </a:p>
          <a:p>
            <a:r>
              <a:rPr lang="en-US" dirty="0"/>
              <a:t>8) Modified PERT distribution (</a:t>
            </a:r>
            <a:r>
              <a:rPr lang="en-US" dirty="0">
                <a:hlinkClick r:id="rId9"/>
              </a:rPr>
              <a:t>https://riskwiki.vosesoftware.com/ModifiedPERTdistribution.php</a:t>
            </a:r>
            <a:r>
              <a:rPr lang="en-US" dirty="0"/>
              <a:t>)</a:t>
            </a:r>
          </a:p>
          <a:p>
            <a:r>
              <a:rPr lang="en-US" dirty="0"/>
              <a:t>9) OpenFAIR OR-A (</a:t>
            </a:r>
            <a:r>
              <a:rPr lang="en-US" dirty="0">
                <a:hlinkClick r:id="rId10"/>
              </a:rPr>
              <a:t>https://pubs.opengroup.org/security/o-ra</a:t>
            </a:r>
            <a:r>
              <a:rPr lang="en-US" dirty="0"/>
              <a:t>) </a:t>
            </a:r>
          </a:p>
          <a:p>
            <a:r>
              <a:rPr lang="en-US" dirty="0"/>
              <a:t>10) OpenFAIR OR-T (</a:t>
            </a:r>
            <a:r>
              <a:rPr lang="en-US" dirty="0">
                <a:hlinkClick r:id="rId11"/>
              </a:rPr>
              <a:t>https://pubs.opengroup.org/security/o-rt/</a:t>
            </a:r>
            <a:r>
              <a:rPr lang="en-US" dirty="0"/>
              <a:t>) </a:t>
            </a:r>
          </a:p>
          <a:p>
            <a:r>
              <a:rPr lang="en-US" dirty="0"/>
              <a:t>11) OpenFAIR Mathematics (</a:t>
            </a:r>
            <a:r>
              <a:rPr lang="en-US" dirty="0">
                <a:hlinkClick r:id="rId12"/>
              </a:rPr>
              <a:t>https://publications.opengroup.org/security-library/g224</a:t>
            </a:r>
            <a:r>
              <a:rPr lang="en-US" dirty="0"/>
              <a:t>) </a:t>
            </a:r>
          </a:p>
          <a:p>
            <a:r>
              <a:rPr lang="en-US" dirty="0"/>
              <a:t>12) HDR PRNG Paper (</a:t>
            </a:r>
            <a:r>
              <a:rPr lang="en-US" dirty="0">
                <a:hlinkClick r:id="rId13"/>
              </a:rPr>
              <a:t>https://hubbardresearch.com/wp-content/uploads/2020/07/Final-Hubbard-WSC-PRNG-version-dwh-8-21-2019.pdf</a:t>
            </a:r>
            <a:r>
              <a:rPr lang="en-US" dirty="0"/>
              <a:t>)</a:t>
            </a:r>
          </a:p>
          <a:p>
            <a:r>
              <a:rPr lang="en-US" sz="1400" dirty="0"/>
              <a:t>13) Society of Actuaries (</a:t>
            </a:r>
            <a:r>
              <a:rPr lang="en-US" dirty="0">
                <a:hlinkClick r:id="rId14"/>
              </a:rPr>
              <a:t>Quantification of Cyber Risk for Actuaries | SOA</a:t>
            </a:r>
            <a:r>
              <a:rPr lang="en-US" dirty="0"/>
              <a:t>)</a:t>
            </a:r>
            <a:endParaRPr lang="en-US" sz="1400" dirty="0"/>
          </a:p>
          <a:p>
            <a:r>
              <a:rPr lang="en-US" sz="1400" dirty="0"/>
              <a:t>14) </a:t>
            </a:r>
            <a:r>
              <a:rPr lang="en-US" sz="1400" dirty="0" err="1"/>
              <a:t>Github</a:t>
            </a:r>
            <a:r>
              <a:rPr lang="en-US" sz="1400" dirty="0"/>
              <a:t> (</a:t>
            </a:r>
            <a:r>
              <a:rPr lang="en-US" dirty="0">
                <a:hlinkClick r:id="rId15"/>
              </a:rPr>
              <a:t>https://github.com/josh-marker/risk-quant</a:t>
            </a:r>
            <a:r>
              <a:rPr lang="en-US" dirty="0"/>
              <a:t>)</a:t>
            </a:r>
          </a:p>
          <a:p>
            <a:r>
              <a:rPr lang="en-US" sz="1400" dirty="0"/>
              <a:t>15) Tony Martin-</a:t>
            </a:r>
            <a:r>
              <a:rPr lang="en-US" sz="1400" dirty="0" err="1"/>
              <a:t>Vegue</a:t>
            </a:r>
            <a:r>
              <a:rPr lang="en-US" sz="1400" dirty="0"/>
              <a:t> (</a:t>
            </a:r>
            <a:r>
              <a:rPr lang="en-US" sz="1400" dirty="0">
                <a:hlinkClick r:id="rId16"/>
              </a:rPr>
              <a:t>https://www.tonym-v.com/blog/easing-your-company-into-a-quantitative-cyber-risk-program-33es5</a:t>
            </a:r>
            <a:r>
              <a:rPr lang="en-US" sz="1400" dirty="0"/>
              <a:t>) </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913636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sz="4400" b="1"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6170141" cy="2576543"/>
          </a:xfrm>
        </p:spPr>
        <p:txBody>
          <a:bodyPr>
            <a:normAutofit/>
          </a:bodyPr>
          <a:lstStyle/>
          <a:p>
            <a:r>
              <a:rPr lang="en-US" sz="2200" b="1" dirty="0"/>
              <a:t>Josh Marker</a:t>
            </a:r>
          </a:p>
          <a:p>
            <a:r>
              <a:rPr lang="en-US" sz="2200" b="1" dirty="0">
                <a:hlinkClick r:id="rId2"/>
              </a:rPr>
              <a:t>Josh.L.Marker@gmail.com</a:t>
            </a:r>
            <a:endParaRPr lang="en-US" sz="2200" b="1" dirty="0"/>
          </a:p>
          <a:p>
            <a:r>
              <a:rPr lang="en-US" sz="2200" b="1" dirty="0">
                <a:hlinkClick r:id="rId3"/>
              </a:rPr>
              <a:t>https://www.linkedin.com/in/joshm314/</a:t>
            </a:r>
            <a:r>
              <a:rPr lang="en-US" sz="2200" b="1" dirty="0"/>
              <a:t> </a:t>
            </a:r>
          </a:p>
          <a:p>
            <a:endParaRPr lang="en-US" b="1"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3361295"/>
          </a:xfrm>
        </p:spPr>
        <p:txBody>
          <a:bodyPr>
            <a:normAutofit lnSpcReduction="10000"/>
          </a:bodyPr>
          <a:lstStyle/>
          <a:p>
            <a:r>
              <a:rPr lang="en-US" dirty="0"/>
              <a:t>Goals of this talk</a:t>
            </a:r>
          </a:p>
          <a:p>
            <a:r>
              <a:rPr lang="en-US" dirty="0"/>
              <a:t>Basics of FAIR</a:t>
            </a:r>
          </a:p>
          <a:p>
            <a:r>
              <a:rPr lang="en-US" dirty="0"/>
              <a:t>Data Sources—</a:t>
            </a:r>
            <a:r>
              <a:rPr lang="en-US" dirty="0" err="1"/>
              <a:t>Cyentia</a:t>
            </a:r>
            <a:endParaRPr lang="en-US" dirty="0"/>
          </a:p>
          <a:p>
            <a:r>
              <a:rPr lang="en-US" dirty="0"/>
              <a:t>Data Gathering</a:t>
            </a:r>
          </a:p>
          <a:p>
            <a:r>
              <a:rPr lang="en-US" dirty="0"/>
              <a:t>Simulate with Data</a:t>
            </a:r>
          </a:p>
          <a:p>
            <a:r>
              <a:rPr lang="en-US" dirty="0"/>
              <a:t>Summary</a:t>
            </a:r>
          </a:p>
          <a:p>
            <a:r>
              <a:rPr lang="en-US" dirty="0"/>
              <a:t>What next?</a:t>
            </a:r>
          </a:p>
          <a:p>
            <a:r>
              <a:rPr lang="en-US" dirty="0"/>
              <a:t>Resources</a:t>
            </a:r>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091354" y="4434840"/>
            <a:ext cx="7266457" cy="1122202"/>
          </a:xfrm>
        </p:spPr>
        <p:txBody>
          <a:bodyPr/>
          <a:lstStyle/>
          <a:p>
            <a:r>
              <a:rPr lang="en-US" cap="none" dirty="0"/>
              <a:t>Goals of this talk:</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053914" y="5586889"/>
            <a:ext cx="6993923" cy="1122201"/>
          </a:xfrm>
        </p:spPr>
        <p:txBody>
          <a:bodyPr>
            <a:normAutofit fontScale="85000" lnSpcReduction="20000"/>
          </a:bodyPr>
          <a:lstStyle/>
          <a:p>
            <a:pPr marL="342900" indent="-342900">
              <a:buAutoNum type="arabicParenR"/>
            </a:pPr>
            <a:r>
              <a:rPr lang="en-US" dirty="0"/>
              <a:t>Get you started with Cyber Risk Quantification</a:t>
            </a:r>
          </a:p>
          <a:p>
            <a:pPr marL="342900" indent="-342900">
              <a:buAutoNum type="arabicParenR"/>
            </a:pPr>
            <a:r>
              <a:rPr lang="en-US" dirty="0"/>
              <a:t>No cost</a:t>
            </a:r>
          </a:p>
          <a:p>
            <a:pPr marL="342900" indent="-342900">
              <a:buAutoNum type="arabicParenR"/>
            </a:pPr>
            <a:r>
              <a:rPr lang="en-US" dirty="0"/>
              <a:t>No special software</a:t>
            </a:r>
          </a:p>
          <a:p>
            <a:pPr marL="342900" indent="-342900">
              <a:buAutoNum type="arabicParenR"/>
            </a:pPr>
            <a:r>
              <a:rPr lang="en-US" dirty="0"/>
              <a:t>High Quality, freely available data</a:t>
            </a:r>
          </a:p>
        </p:txBody>
      </p:sp>
    </p:spTree>
    <p:extLst>
      <p:ext uri="{BB962C8B-B14F-4D97-AF65-F5344CB8AC3E}">
        <p14:creationId xmlns:p14="http://schemas.microsoft.com/office/powerpoint/2010/main" val="29393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Basics of FAIR</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392592"/>
          </a:xfrm>
        </p:spPr>
        <p:txBody>
          <a:bodyPr>
            <a:normAutofit/>
          </a:bodyPr>
          <a:lstStyle/>
          <a:p>
            <a:pPr marL="342900" indent="-342900">
              <a:buAutoNum type="arabicParenR"/>
            </a:pPr>
            <a:r>
              <a:rPr lang="en-US" dirty="0"/>
              <a:t>Scenario-based (scoping)</a:t>
            </a:r>
          </a:p>
          <a:p>
            <a:pPr marL="342900" indent="-342900">
              <a:buAutoNum type="arabicParenR"/>
            </a:pPr>
            <a:r>
              <a:rPr lang="en-US" dirty="0"/>
              <a:t>Threat</a:t>
            </a:r>
          </a:p>
          <a:p>
            <a:pPr marL="342900" indent="-342900">
              <a:buAutoNum type="arabicParenR"/>
            </a:pPr>
            <a:r>
              <a:rPr lang="en-US" dirty="0"/>
              <a:t>Asset</a:t>
            </a:r>
          </a:p>
          <a:p>
            <a:pPr marL="342900" indent="-342900">
              <a:buAutoNum type="arabicParenR"/>
            </a:pPr>
            <a:r>
              <a:rPr lang="en-US" dirty="0"/>
              <a:t>Effect</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pic>
        <p:nvPicPr>
          <p:cNvPr id="5" name="Picture 4">
            <a:extLst>
              <a:ext uri="{FF2B5EF4-FFF2-40B4-BE49-F238E27FC236}">
                <a16:creationId xmlns:a16="http://schemas.microsoft.com/office/drawing/2014/main" id="{38040944-4A98-B22D-D96A-93F2F4596D17}"/>
              </a:ext>
            </a:extLst>
          </p:cNvPr>
          <p:cNvPicPr>
            <a:picLocks noChangeAspect="1"/>
          </p:cNvPicPr>
          <p:nvPr/>
        </p:nvPicPr>
        <p:blipFill>
          <a:blip r:embed="rId2"/>
          <a:stretch>
            <a:fillRect/>
          </a:stretch>
        </p:blipFill>
        <p:spPr>
          <a:xfrm>
            <a:off x="1138583" y="1469664"/>
            <a:ext cx="6207411" cy="4886686"/>
          </a:xfrm>
          <a:prstGeom prst="rect">
            <a:avLst/>
          </a:prstGeom>
        </p:spPr>
      </p:pic>
      <p:pic>
        <p:nvPicPr>
          <p:cNvPr id="7" name="Picture 6">
            <a:extLst>
              <a:ext uri="{FF2B5EF4-FFF2-40B4-BE49-F238E27FC236}">
                <a16:creationId xmlns:a16="http://schemas.microsoft.com/office/drawing/2014/main" id="{82177C83-56F7-C1BB-3815-3246D44E8CEC}"/>
              </a:ext>
            </a:extLst>
          </p:cNvPr>
          <p:cNvPicPr>
            <a:picLocks noChangeAspect="1"/>
          </p:cNvPicPr>
          <p:nvPr/>
        </p:nvPicPr>
        <p:blipFill>
          <a:blip r:embed="rId3"/>
          <a:stretch>
            <a:fillRect/>
          </a:stretch>
        </p:blipFill>
        <p:spPr>
          <a:xfrm>
            <a:off x="7855266" y="1565854"/>
            <a:ext cx="3142251" cy="4877719"/>
          </a:xfrm>
          <a:prstGeom prst="rect">
            <a:avLst/>
          </a:prstGeom>
        </p:spPr>
      </p:pic>
      <p:sp>
        <p:nvSpPr>
          <p:cNvPr id="8" name="Title 2">
            <a:extLst>
              <a:ext uri="{FF2B5EF4-FFF2-40B4-BE49-F238E27FC236}">
                <a16:creationId xmlns:a16="http://schemas.microsoft.com/office/drawing/2014/main" id="{EC3A5648-A13A-F498-54A1-827FB82F9FB5}"/>
              </a:ext>
            </a:extLst>
          </p:cNvPr>
          <p:cNvSpPr>
            <a:spLocks noGrp="1"/>
          </p:cNvSpPr>
          <p:nvPr>
            <p:ph type="title"/>
          </p:nvPr>
        </p:nvSpPr>
        <p:spPr>
          <a:xfrm>
            <a:off x="838200" y="365125"/>
            <a:ext cx="10515600" cy="826637"/>
          </a:xfrm>
        </p:spPr>
        <p:txBody>
          <a:bodyPr/>
          <a:lstStyle/>
          <a:p>
            <a:pPr algn="ctr"/>
            <a:r>
              <a:rPr lang="en-US" dirty="0"/>
              <a:t>Basics of FAIR</a:t>
            </a:r>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8" name="Title 2">
            <a:extLst>
              <a:ext uri="{FF2B5EF4-FFF2-40B4-BE49-F238E27FC236}">
                <a16:creationId xmlns:a16="http://schemas.microsoft.com/office/drawing/2014/main" id="{EC3A5648-A13A-F498-54A1-827FB82F9FB5}"/>
              </a:ext>
            </a:extLst>
          </p:cNvPr>
          <p:cNvSpPr>
            <a:spLocks noGrp="1"/>
          </p:cNvSpPr>
          <p:nvPr>
            <p:ph type="title"/>
          </p:nvPr>
        </p:nvSpPr>
        <p:spPr>
          <a:xfrm>
            <a:off x="838200" y="365125"/>
            <a:ext cx="10515600" cy="826637"/>
          </a:xfrm>
        </p:spPr>
        <p:txBody>
          <a:bodyPr/>
          <a:lstStyle/>
          <a:p>
            <a:pPr algn="ctr"/>
            <a:r>
              <a:rPr lang="en-US" dirty="0"/>
              <a:t>FAIR Scenarios</a:t>
            </a:r>
          </a:p>
        </p:txBody>
      </p:sp>
      <p:sp>
        <p:nvSpPr>
          <p:cNvPr id="2" name="TextBox 1">
            <a:extLst>
              <a:ext uri="{FF2B5EF4-FFF2-40B4-BE49-F238E27FC236}">
                <a16:creationId xmlns:a16="http://schemas.microsoft.com/office/drawing/2014/main" id="{49CB91AA-95AC-2FEF-C682-A8FFD686C13C}"/>
              </a:ext>
            </a:extLst>
          </p:cNvPr>
          <p:cNvSpPr txBox="1"/>
          <p:nvPr/>
        </p:nvSpPr>
        <p:spPr>
          <a:xfrm>
            <a:off x="3361038" y="1556952"/>
            <a:ext cx="5306709" cy="369332"/>
          </a:xfrm>
          <a:prstGeom prst="rect">
            <a:avLst/>
          </a:prstGeom>
          <a:noFill/>
        </p:spPr>
        <p:txBody>
          <a:bodyPr wrap="none" rtlCol="0">
            <a:spAutoFit/>
          </a:bodyPr>
          <a:lstStyle/>
          <a:p>
            <a:r>
              <a:rPr lang="en-US" dirty="0"/>
              <a:t>[THREAT ACTOR] targets [ASSET] causing [EFFECT]</a:t>
            </a:r>
          </a:p>
        </p:txBody>
      </p:sp>
      <p:sp>
        <p:nvSpPr>
          <p:cNvPr id="3" name="TextBox 2">
            <a:extLst>
              <a:ext uri="{FF2B5EF4-FFF2-40B4-BE49-F238E27FC236}">
                <a16:creationId xmlns:a16="http://schemas.microsoft.com/office/drawing/2014/main" id="{18BE2DCE-7804-7804-3F84-3D157DE43999}"/>
              </a:ext>
            </a:extLst>
          </p:cNvPr>
          <p:cNvSpPr txBox="1"/>
          <p:nvPr/>
        </p:nvSpPr>
        <p:spPr>
          <a:xfrm>
            <a:off x="3549534" y="2446753"/>
            <a:ext cx="8663269" cy="2031325"/>
          </a:xfrm>
          <a:prstGeom prst="rect">
            <a:avLst/>
          </a:prstGeom>
          <a:noFill/>
        </p:spPr>
        <p:txBody>
          <a:bodyPr wrap="none" rtlCol="0">
            <a:spAutoFit/>
          </a:bodyPr>
          <a:lstStyle/>
          <a:p>
            <a:r>
              <a:rPr lang="en-US" dirty="0"/>
              <a:t>Cyber criminals target web application 1 causing confidentiality event.</a:t>
            </a:r>
          </a:p>
          <a:p>
            <a:r>
              <a:rPr lang="en-US" dirty="0"/>
              <a:t>Cyber criminals target web application 2 causing confidentiality event.</a:t>
            </a:r>
          </a:p>
          <a:p>
            <a:r>
              <a:rPr lang="en-US" dirty="0"/>
              <a:t>State-affiliated hackers (APT) target web application 3 causing confidentiality event.</a:t>
            </a:r>
          </a:p>
          <a:p>
            <a:r>
              <a:rPr lang="en-US" dirty="0"/>
              <a:t>State-affiliated hackers (APT) target our organization causing confidentiality event.</a:t>
            </a:r>
          </a:p>
          <a:p>
            <a:r>
              <a:rPr lang="en-US" dirty="0"/>
              <a:t>.</a:t>
            </a:r>
          </a:p>
          <a:p>
            <a:r>
              <a:rPr lang="en-US" dirty="0"/>
              <a:t>.</a:t>
            </a:r>
          </a:p>
          <a:p>
            <a:r>
              <a:rPr lang="en-US" dirty="0"/>
              <a:t>.</a:t>
            </a:r>
          </a:p>
        </p:txBody>
      </p:sp>
      <p:sp>
        <p:nvSpPr>
          <p:cNvPr id="4" name="TextBox 3">
            <a:extLst>
              <a:ext uri="{FF2B5EF4-FFF2-40B4-BE49-F238E27FC236}">
                <a16:creationId xmlns:a16="http://schemas.microsoft.com/office/drawing/2014/main" id="{8555EC36-FD6C-A5EE-0C3B-6FBCFE4FB254}"/>
              </a:ext>
            </a:extLst>
          </p:cNvPr>
          <p:cNvSpPr txBox="1"/>
          <p:nvPr/>
        </p:nvSpPr>
        <p:spPr>
          <a:xfrm>
            <a:off x="1381223" y="1543868"/>
            <a:ext cx="1979815" cy="3770263"/>
          </a:xfrm>
          <a:prstGeom prst="rect">
            <a:avLst/>
          </a:prstGeom>
          <a:noFill/>
        </p:spPr>
        <p:txBody>
          <a:bodyPr wrap="square" rtlCol="0">
            <a:spAutoFit/>
          </a:bodyPr>
          <a:lstStyle/>
          <a:p>
            <a:r>
              <a:rPr lang="en-US" sz="23900" dirty="0">
                <a:sym typeface="Symbol" panose="05050102010706020507" pitchFamily="18" charset="2"/>
              </a:rPr>
              <a:t></a:t>
            </a:r>
            <a:endParaRPr lang="en-US" sz="23900" dirty="0"/>
          </a:p>
        </p:txBody>
      </p:sp>
      <p:sp>
        <p:nvSpPr>
          <p:cNvPr id="9" name="TextBox 8">
            <a:extLst>
              <a:ext uri="{FF2B5EF4-FFF2-40B4-BE49-F238E27FC236}">
                <a16:creationId xmlns:a16="http://schemas.microsoft.com/office/drawing/2014/main" id="{236D741B-B409-7A66-047C-FDDA6710F17D}"/>
              </a:ext>
            </a:extLst>
          </p:cNvPr>
          <p:cNvSpPr txBox="1"/>
          <p:nvPr/>
        </p:nvSpPr>
        <p:spPr>
          <a:xfrm>
            <a:off x="3549534" y="4899118"/>
            <a:ext cx="7672648" cy="1446550"/>
          </a:xfrm>
          <a:prstGeom prst="rect">
            <a:avLst/>
          </a:prstGeom>
          <a:noFill/>
        </p:spPr>
        <p:txBody>
          <a:bodyPr wrap="square" rtlCol="0">
            <a:spAutoFit/>
          </a:bodyPr>
          <a:lstStyle/>
          <a:p>
            <a:r>
              <a:rPr lang="en-US" sz="8800" dirty="0">
                <a:sym typeface="Symbol" panose="05050102010706020507" pitchFamily="18" charset="2"/>
              </a:rPr>
              <a:t>= LEF (breach)</a:t>
            </a:r>
            <a:endParaRPr lang="en-US" sz="8800" dirty="0"/>
          </a:p>
        </p:txBody>
      </p:sp>
    </p:spTree>
    <p:extLst>
      <p:ext uri="{BB962C8B-B14F-4D97-AF65-F5344CB8AC3E}">
        <p14:creationId xmlns:p14="http://schemas.microsoft.com/office/powerpoint/2010/main" val="168651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
        <p:nvSpPr>
          <p:cNvPr id="8" name="Title 2">
            <a:extLst>
              <a:ext uri="{FF2B5EF4-FFF2-40B4-BE49-F238E27FC236}">
                <a16:creationId xmlns:a16="http://schemas.microsoft.com/office/drawing/2014/main" id="{EC3A5648-A13A-F498-54A1-827FB82F9FB5}"/>
              </a:ext>
            </a:extLst>
          </p:cNvPr>
          <p:cNvSpPr>
            <a:spLocks noGrp="1"/>
          </p:cNvSpPr>
          <p:nvPr>
            <p:ph type="title"/>
          </p:nvPr>
        </p:nvSpPr>
        <p:spPr>
          <a:xfrm>
            <a:off x="838200" y="365125"/>
            <a:ext cx="10515600" cy="826637"/>
          </a:xfrm>
        </p:spPr>
        <p:txBody>
          <a:bodyPr/>
          <a:lstStyle/>
          <a:p>
            <a:pPr algn="ctr"/>
            <a:r>
              <a:rPr lang="en-US" dirty="0"/>
              <a:t>FAIR Scenarios</a:t>
            </a:r>
          </a:p>
        </p:txBody>
      </p:sp>
      <p:sp>
        <p:nvSpPr>
          <p:cNvPr id="2" name="TextBox 1">
            <a:extLst>
              <a:ext uri="{FF2B5EF4-FFF2-40B4-BE49-F238E27FC236}">
                <a16:creationId xmlns:a16="http://schemas.microsoft.com/office/drawing/2014/main" id="{49CB91AA-95AC-2FEF-C682-A8FFD686C13C}"/>
              </a:ext>
            </a:extLst>
          </p:cNvPr>
          <p:cNvSpPr txBox="1"/>
          <p:nvPr/>
        </p:nvSpPr>
        <p:spPr>
          <a:xfrm>
            <a:off x="3361038" y="1556952"/>
            <a:ext cx="5306709" cy="369332"/>
          </a:xfrm>
          <a:prstGeom prst="rect">
            <a:avLst/>
          </a:prstGeom>
          <a:noFill/>
        </p:spPr>
        <p:txBody>
          <a:bodyPr wrap="none" rtlCol="0">
            <a:spAutoFit/>
          </a:bodyPr>
          <a:lstStyle/>
          <a:p>
            <a:r>
              <a:rPr lang="en-US" dirty="0"/>
              <a:t>[THREAT ACTOR] targets [ASSET] causing [EFFECT]</a:t>
            </a:r>
          </a:p>
        </p:txBody>
      </p:sp>
      <p:sp>
        <p:nvSpPr>
          <p:cNvPr id="3" name="TextBox 2">
            <a:extLst>
              <a:ext uri="{FF2B5EF4-FFF2-40B4-BE49-F238E27FC236}">
                <a16:creationId xmlns:a16="http://schemas.microsoft.com/office/drawing/2014/main" id="{18BE2DCE-7804-7804-3F84-3D157DE43999}"/>
              </a:ext>
            </a:extLst>
          </p:cNvPr>
          <p:cNvSpPr txBox="1"/>
          <p:nvPr/>
        </p:nvSpPr>
        <p:spPr>
          <a:xfrm>
            <a:off x="4067335" y="3711410"/>
            <a:ext cx="3781613" cy="369332"/>
          </a:xfrm>
          <a:prstGeom prst="rect">
            <a:avLst/>
          </a:prstGeom>
          <a:noFill/>
        </p:spPr>
        <p:txBody>
          <a:bodyPr wrap="none" rtlCol="0">
            <a:spAutoFit/>
          </a:bodyPr>
          <a:lstStyle/>
          <a:p>
            <a:r>
              <a:rPr lang="en-US" dirty="0"/>
              <a:t>Which scenarios should we analyze?</a:t>
            </a:r>
          </a:p>
        </p:txBody>
      </p:sp>
    </p:spTree>
    <p:extLst>
      <p:ext uri="{BB962C8B-B14F-4D97-AF65-F5344CB8AC3E}">
        <p14:creationId xmlns:p14="http://schemas.microsoft.com/office/powerpoint/2010/main" val="1488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 Sources</a:t>
            </a:r>
          </a:p>
        </p:txBody>
      </p:sp>
    </p:spTree>
    <p:extLst>
      <p:ext uri="{BB962C8B-B14F-4D97-AF65-F5344CB8AC3E}">
        <p14:creationId xmlns:p14="http://schemas.microsoft.com/office/powerpoint/2010/main" val="347557087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{8FA2F510-3AD9-42F4-A118-C1B68CBBD46B}tf67328976_win32</Template>
  <TotalTime>12757</TotalTime>
  <Words>969</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Tenorite</vt:lpstr>
      <vt:lpstr>Wingdings</vt:lpstr>
      <vt:lpstr>Office Theme</vt:lpstr>
      <vt:lpstr>December 2024 ISACA North Texas: How to Get Started with  Cyber Risk Quantification (for FREE!)</vt:lpstr>
      <vt:lpstr>Disclaimer:</vt:lpstr>
      <vt:lpstr>AGENDA</vt:lpstr>
      <vt:lpstr>Goals of this talk:</vt:lpstr>
      <vt:lpstr>Basics of FAIR</vt:lpstr>
      <vt:lpstr>Basics of FAIR</vt:lpstr>
      <vt:lpstr>FAIR Scenarios</vt:lpstr>
      <vt:lpstr>FAIR Scenarios</vt:lpstr>
      <vt:lpstr>Data Sources</vt:lpstr>
      <vt:lpstr>Data Sources</vt:lpstr>
      <vt:lpstr>Data Sources</vt:lpstr>
      <vt:lpstr>Data Sources</vt:lpstr>
      <vt:lpstr>Data Sources</vt:lpstr>
      <vt:lpstr>Data Gathering</vt:lpstr>
      <vt:lpstr>Now that we’ve selected our scenarios, what LEF values should we use?  How do we account for the scenario (incident pattern)?  What LM values should we use?  How do we account for the scenario (incident pattern)?</vt:lpstr>
      <vt:lpstr>2) Simulate with Data</vt:lpstr>
      <vt:lpstr>Why do we simulate?  What are we looking at?  What does it mean?  How do we know it is correct or applicable?</vt:lpstr>
      <vt:lpstr>PowerPoint Presentation</vt:lpstr>
      <vt:lpstr>PowerPoint Presentation</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Josh Marker</dc:creator>
  <cp:lastModifiedBy>Josh Marker</cp:lastModifiedBy>
  <cp:revision>14</cp:revision>
  <dcterms:created xsi:type="dcterms:W3CDTF">2023-03-22T22:11:46Z</dcterms:created>
  <dcterms:modified xsi:type="dcterms:W3CDTF">2024-12-20T06:51:19Z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