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2" r:id="rId6"/>
    <p:sldId id="257" r:id="rId7"/>
    <p:sldId id="298" r:id="rId8"/>
    <p:sldId id="262" r:id="rId9"/>
    <p:sldId id="265" r:id="rId10"/>
    <p:sldId id="285" r:id="rId11"/>
    <p:sldId id="286" r:id="rId12"/>
    <p:sldId id="278" r:id="rId13"/>
    <p:sldId id="282" r:id="rId14"/>
    <p:sldId id="287" r:id="rId15"/>
    <p:sldId id="288" r:id="rId16"/>
    <p:sldId id="289" r:id="rId17"/>
    <p:sldId id="279" r:id="rId18"/>
    <p:sldId id="281" r:id="rId19"/>
    <p:sldId id="290" r:id="rId20"/>
    <p:sldId id="291" r:id="rId21"/>
    <p:sldId id="294" r:id="rId22"/>
    <p:sldId id="297" r:id="rId23"/>
    <p:sldId id="274" r:id="rId24"/>
    <p:sldId id="299" r:id="rId25"/>
    <p:sldId id="300" r:id="rId26"/>
    <p:sldId id="27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951" autoAdjust="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yentia.com/iri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yentia.com/wp-content/uploads/IRIS-2022_Cyentia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yentia.com/wp-content/uploads/IRIS-2022_Cyentia.pdf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www.cyentia.com/wp-content/uploads/IRIS-2022_Cyentia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yentia.com/wp-content/uploads/IRIS-2022_Cyentia.pdf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entia.com/wp-content/uploads/IRIS-2022_Cyentia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s.opengroup.org/i181" TargetMode="External"/><Relationship Id="rId2" Type="http://schemas.openxmlformats.org/officeDocument/2006/relationships/hyperlink" Target="https://www.fairinstitute.org/fair-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howtomeasureanything.com/cybersecurity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ations.opengroup.org/i181" TargetMode="External"/><Relationship Id="rId13" Type="http://schemas.openxmlformats.org/officeDocument/2006/relationships/hyperlink" Target="https://hubbardresearch.com/wp-content/uploads/2020/07/Final-Hubbard-WSC-PRNG-version-dwh-8-21-2019.pdf" TargetMode="External"/><Relationship Id="rId3" Type="http://schemas.openxmlformats.org/officeDocument/2006/relationships/hyperlink" Target="https://cdn2.hubspot.net/hubfs/1616664/The%20FAIR%20Model_FINAL_Web%20Only.pdf" TargetMode="External"/><Relationship Id="rId7" Type="http://schemas.openxmlformats.org/officeDocument/2006/relationships/hyperlink" Target="https://www.fairinstitute.org/fair-u" TargetMode="External"/><Relationship Id="rId12" Type="http://schemas.openxmlformats.org/officeDocument/2006/relationships/hyperlink" Target="https://publications.opengroup.org/security-library/g224" TargetMode="External"/><Relationship Id="rId2" Type="http://schemas.openxmlformats.org/officeDocument/2006/relationships/hyperlink" Target="http://www.fairinstitute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howtomeasureanything.com/cybersecurity/" TargetMode="External"/><Relationship Id="rId11" Type="http://schemas.openxmlformats.org/officeDocument/2006/relationships/hyperlink" Target="https://pubs.opengroup.org/security/o-rt/" TargetMode="External"/><Relationship Id="rId5" Type="http://schemas.openxmlformats.org/officeDocument/2006/relationships/hyperlink" Target="https://www.cyentia.com/iris/" TargetMode="External"/><Relationship Id="rId10" Type="http://schemas.openxmlformats.org/officeDocument/2006/relationships/hyperlink" Target="https://pubs.opengroup.org/security/o-ra" TargetMode="External"/><Relationship Id="rId4" Type="http://schemas.openxmlformats.org/officeDocument/2006/relationships/hyperlink" Target="https://www.verizon.com/business/resources/reports/dbir/2023/introduction/" TargetMode="External"/><Relationship Id="rId9" Type="http://schemas.openxmlformats.org/officeDocument/2006/relationships/hyperlink" Target="https://riskwiki.vosesoftware.com/ModifiedPERTdistribution.php" TargetMode="External"/><Relationship Id="rId14" Type="http://schemas.openxmlformats.org/officeDocument/2006/relationships/hyperlink" Target="https://github.com/josh-marker/risk-quan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hm314/" TargetMode="External"/><Relationship Id="rId2" Type="http://schemas.openxmlformats.org/officeDocument/2006/relationships/hyperlink" Target="mailto:Josh.L.Marker@gmail.co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598138" cy="1122202"/>
          </a:xfrm>
        </p:spPr>
        <p:txBody>
          <a:bodyPr/>
          <a:lstStyle/>
          <a:p>
            <a:r>
              <a:rPr lang="en-US" u="sng" cap="none" dirty="0"/>
              <a:t>July SIRA Webinar:</a:t>
            </a:r>
            <a:br>
              <a:rPr lang="en-US" u="sng" cap="none" dirty="0"/>
            </a:br>
            <a:r>
              <a:rPr lang="en-US" cap="none" dirty="0"/>
              <a:t>How to Get Started with Cyber Risk Quantification Using FAIR: </a:t>
            </a:r>
            <a:br>
              <a:rPr lang="en-US" cap="none" dirty="0"/>
            </a:br>
            <a:r>
              <a:rPr lang="en-US" cap="none" dirty="0"/>
              <a:t>A Free and Open-Source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Josh Marker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492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Cyentia</a:t>
            </a:r>
            <a:r>
              <a:rPr lang="en-US" dirty="0"/>
              <a:t> Information Risk Insights Study (“IRIS”)</a:t>
            </a:r>
          </a:p>
          <a:p>
            <a:r>
              <a:rPr lang="en-US" dirty="0">
                <a:hlinkClick r:id="rId2"/>
              </a:rPr>
              <a:t>https://www.cyentia.com/iris/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94CB-2455-CC92-06D4-27C49073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80" y="2688188"/>
            <a:ext cx="6607946" cy="3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63939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Cyentia</a:t>
            </a:r>
            <a:r>
              <a:rPr lang="en-US" dirty="0"/>
              <a:t> Information Risk Insights Study (“IRIS”)</a:t>
            </a:r>
            <a:endParaRPr lang="en-US" sz="1600" dirty="0"/>
          </a:p>
          <a:p>
            <a:r>
              <a:rPr lang="en-US" sz="1600" dirty="0">
                <a:hlinkClick r:id="rId2"/>
              </a:rPr>
              <a:t>https://www.cyentia.com/wp-content/uploads/IRIS-2022_Cyentia.pdf</a:t>
            </a: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BC60-BCA7-2983-21B3-6E11DF03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46" y="2804612"/>
            <a:ext cx="6115904" cy="53347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34ACB6-312A-C4E7-598C-B8918D147335}"/>
              </a:ext>
            </a:extLst>
          </p:cNvPr>
          <p:cNvGrpSpPr/>
          <p:nvPr/>
        </p:nvGrpSpPr>
        <p:grpSpPr>
          <a:xfrm>
            <a:off x="10855208" y="4033771"/>
            <a:ext cx="1161940" cy="2006453"/>
            <a:chOff x="10772830" y="4349897"/>
            <a:chExt cx="1161940" cy="20064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84116F-F3B7-7492-E368-7ACEC6951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C2D47-DB44-8759-5DCA-FFB2FBB36014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2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23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383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  <a:p>
            <a:r>
              <a:rPr lang="en-US" dirty="0"/>
              <a:t>IRIS Incident Patterns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FD015E-42F4-A466-4B96-FE122000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55" y="2843615"/>
            <a:ext cx="4272613" cy="33292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9E876-AB3A-BC8A-9326-9036C6A8A3C2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54259C-C0D1-9C71-CD17-6EC8550C2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066886-E8F1-D511-BBF5-611A2B93ADA8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90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6EED67-DC76-3973-DF94-2942AA0F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4" y="3026247"/>
            <a:ext cx="5039428" cy="2734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C3C50A-8BD6-F112-0CC8-5F78DC4C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0" y="2317186"/>
            <a:ext cx="6658904" cy="4039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0D11D6-A1C3-1DED-FFD8-F9D297AC6744}"/>
              </a:ext>
            </a:extLst>
          </p:cNvPr>
          <p:cNvSpPr txBox="1"/>
          <p:nvPr/>
        </p:nvSpPr>
        <p:spPr>
          <a:xfrm>
            <a:off x="5346357" y="1968843"/>
            <a:ext cx="383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  <a:p>
            <a:r>
              <a:rPr lang="en-US" dirty="0"/>
              <a:t>IRIS Incident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7A7DF-AE0D-A44F-580E-EBF811CFFA94}"/>
              </a:ext>
            </a:extLst>
          </p:cNvPr>
          <p:cNvSpPr/>
          <p:nvPr/>
        </p:nvSpPr>
        <p:spPr>
          <a:xfrm>
            <a:off x="6808304" y="5099221"/>
            <a:ext cx="3694939" cy="2553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E9310-1679-461B-007D-D4B3F5A7B754}"/>
              </a:ext>
            </a:extLst>
          </p:cNvPr>
          <p:cNvSpPr/>
          <p:nvPr/>
        </p:nvSpPr>
        <p:spPr>
          <a:xfrm>
            <a:off x="6808303" y="4458733"/>
            <a:ext cx="3694939" cy="43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7952E9-3B7D-A925-D29B-A2535B4E535B}"/>
              </a:ext>
            </a:extLst>
          </p:cNvPr>
          <p:cNvSpPr/>
          <p:nvPr/>
        </p:nvSpPr>
        <p:spPr>
          <a:xfrm>
            <a:off x="6808303" y="3566508"/>
            <a:ext cx="3694939" cy="2553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076E72-71BB-5C3B-83F8-DD70D6EAF6A2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0231A3-2E0C-B4A4-2A56-4F78B3355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636C93-2EDB-CCBE-0DE5-17D0F7376BE4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8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39259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Loss Event Frequency or Probability</a:t>
            </a:r>
          </a:p>
          <a:p>
            <a:pPr marL="342900" indent="-342900">
              <a:buAutoNum type="arabicParenR"/>
            </a:pPr>
            <a:r>
              <a:rPr lang="en-US" dirty="0"/>
              <a:t>Adjustments by pattern &amp; industry</a:t>
            </a:r>
          </a:p>
          <a:p>
            <a:pPr marL="342900" indent="-342900">
              <a:buAutoNum type="arabicParenR"/>
            </a:pPr>
            <a:r>
              <a:rPr lang="en-US" dirty="0"/>
              <a:t>Loss Magnitude</a:t>
            </a:r>
          </a:p>
        </p:txBody>
      </p:sp>
    </p:spTree>
    <p:extLst>
      <p:ext uri="{BB962C8B-B14F-4D97-AF65-F5344CB8AC3E}">
        <p14:creationId xmlns:p14="http://schemas.microsoft.com/office/powerpoint/2010/main" val="358592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41" y="1279397"/>
            <a:ext cx="7002161" cy="1909763"/>
          </a:xfrm>
        </p:spPr>
        <p:txBody>
          <a:bodyPr>
            <a:normAutofit/>
          </a:bodyPr>
          <a:lstStyle/>
          <a:p>
            <a:r>
              <a:rPr lang="en-US" sz="2000" cap="none" dirty="0"/>
              <a:t>Now that we’ve selected our scenarios, what are the LEF values we use?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How do we account for the scenario (incident pattern) and the industry?</a:t>
            </a:r>
            <a:br>
              <a:rPr lang="en-US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</p:spTree>
    <p:extLst>
      <p:ext uri="{BB962C8B-B14F-4D97-AF65-F5344CB8AC3E}">
        <p14:creationId xmlns:p14="http://schemas.microsoft.com/office/powerpoint/2010/main" val="361430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7" y="1195022"/>
            <a:ext cx="8180173" cy="1224902"/>
          </a:xfrm>
        </p:spPr>
        <p:txBody>
          <a:bodyPr>
            <a:normAutofit/>
          </a:bodyPr>
          <a:lstStyle/>
          <a:p>
            <a:r>
              <a:rPr lang="en-US" sz="2000" cap="none" dirty="0"/>
              <a:t>Suppose we work for a company with $500M in annual revenue in the financial services industry.</a:t>
            </a:r>
            <a:endParaRPr lang="en-US" sz="1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6CE8E-042C-9B6A-3E37-6308143F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5" y="3138616"/>
            <a:ext cx="4880152" cy="28502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B5E2CD-AFC4-5BD8-E23C-BA28BD7E424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BAE164-B9E6-9BD8-A80E-0FDC4923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9AB66E-BA6E-81D5-65D4-414026A542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3A85-C700-F061-45CA-7610D0C87119}"/>
              </a:ext>
            </a:extLst>
          </p:cNvPr>
          <p:cNvSpPr/>
          <p:nvPr/>
        </p:nvSpPr>
        <p:spPr>
          <a:xfrm>
            <a:off x="263926" y="4308389"/>
            <a:ext cx="2858216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36E-31D5-C17A-5696-16C0C73B89EE}"/>
              </a:ext>
            </a:extLst>
          </p:cNvPr>
          <p:cNvSpPr/>
          <p:nvPr/>
        </p:nvSpPr>
        <p:spPr>
          <a:xfrm>
            <a:off x="263926" y="5411723"/>
            <a:ext cx="2858216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6B8A29-FA32-8425-DB6B-AF7248080289}"/>
              </a:ext>
            </a:extLst>
          </p:cNvPr>
          <p:cNvSpPr txBox="1">
            <a:spLocks/>
          </p:cNvSpPr>
          <p:nvPr/>
        </p:nvSpPr>
        <p:spPr>
          <a:xfrm>
            <a:off x="263924" y="5562077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company with $500M in annual revenue, there is a 2.18% to 12.95% chance to experience one or more publicly reported events annually (based on data from 2012 to 2021).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F86BC9-3D4F-6B48-BDC8-6358B008F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32" y="3004117"/>
            <a:ext cx="5302266" cy="26588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43D970-EBF1-33E4-420A-11C1D824C04A}"/>
              </a:ext>
            </a:extLst>
          </p:cNvPr>
          <p:cNvSpPr/>
          <p:nvPr/>
        </p:nvSpPr>
        <p:spPr>
          <a:xfrm>
            <a:off x="9292281" y="3295135"/>
            <a:ext cx="2061519" cy="2066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170B728-7450-3610-CA8B-67EA5D8B28FF}"/>
              </a:ext>
            </a:extLst>
          </p:cNvPr>
          <p:cNvSpPr txBox="1">
            <a:spLocks/>
          </p:cNvSpPr>
          <p:nvPr/>
        </p:nvSpPr>
        <p:spPr>
          <a:xfrm>
            <a:off x="6383040" y="5180555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</a:t>
            </a:r>
            <a:r>
              <a:rPr lang="en-US" sz="1200" b="1" u="sng" cap="none" dirty="0"/>
              <a:t>financial services</a:t>
            </a:r>
            <a:r>
              <a:rPr lang="en-US" sz="1200" b="1" cap="none" dirty="0"/>
              <a:t> </a:t>
            </a:r>
            <a:r>
              <a:rPr lang="en-US" sz="1200" cap="none" dirty="0"/>
              <a:t>company with $500M in annual revenue, there is a </a:t>
            </a:r>
            <a:r>
              <a:rPr lang="en-US" sz="1200" b="1" u="sng" cap="none" dirty="0"/>
              <a:t>2.51%</a:t>
            </a:r>
            <a:r>
              <a:rPr lang="en-US" sz="1200" cap="none" dirty="0"/>
              <a:t> to </a:t>
            </a:r>
            <a:r>
              <a:rPr lang="en-US" sz="1200" b="1" u="sng" cap="none" dirty="0"/>
              <a:t>14.89%</a:t>
            </a:r>
            <a:r>
              <a:rPr lang="en-US" sz="1200" cap="none" dirty="0"/>
              <a:t> chance to experience one or more publicly reported events annually (based on data from 2012 to 2021). (This is for all event types.)</a:t>
            </a:r>
          </a:p>
        </p:txBody>
      </p:sp>
    </p:spTree>
    <p:extLst>
      <p:ext uri="{BB962C8B-B14F-4D97-AF65-F5344CB8AC3E}">
        <p14:creationId xmlns:p14="http://schemas.microsoft.com/office/powerpoint/2010/main" val="48257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868E63-46BC-3EB3-E3FC-BFCF61E3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" y="2874479"/>
            <a:ext cx="5039428" cy="2734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7" y="1195022"/>
            <a:ext cx="8180173" cy="1224902"/>
          </a:xfrm>
        </p:spPr>
        <p:txBody>
          <a:bodyPr>
            <a:normAutofit/>
          </a:bodyPr>
          <a:lstStyle/>
          <a:p>
            <a:r>
              <a:rPr lang="en-US" sz="2000" cap="none" dirty="0"/>
              <a:t>Now let’s try to determine the Loss Event Frequency by incident pattern, given that we know the overall LEF.</a:t>
            </a:r>
            <a:endParaRPr lang="en-US" sz="1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B5E2CD-AFC4-5BD8-E23C-BA28BD7E424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BAE164-B9E6-9BD8-A80E-0FDC4923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9AB66E-BA6E-81D5-65D4-414026A542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3A85-C700-F061-45CA-7610D0C87119}"/>
              </a:ext>
            </a:extLst>
          </p:cNvPr>
          <p:cNvSpPr/>
          <p:nvPr/>
        </p:nvSpPr>
        <p:spPr>
          <a:xfrm>
            <a:off x="168606" y="4329145"/>
            <a:ext cx="1843079" cy="418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36E-31D5-C17A-5696-16C0C73B89EE}"/>
              </a:ext>
            </a:extLst>
          </p:cNvPr>
          <p:cNvSpPr/>
          <p:nvPr/>
        </p:nvSpPr>
        <p:spPr>
          <a:xfrm>
            <a:off x="168608" y="4996085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170B728-7450-3610-CA8B-67EA5D8B28FF}"/>
              </a:ext>
            </a:extLst>
          </p:cNvPr>
          <p:cNvSpPr txBox="1">
            <a:spLocks/>
          </p:cNvSpPr>
          <p:nvPr/>
        </p:nvSpPr>
        <p:spPr>
          <a:xfrm>
            <a:off x="263926" y="5199338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</a:t>
            </a:r>
            <a:r>
              <a:rPr lang="en-US" sz="1200" b="1" u="sng" cap="none" dirty="0"/>
              <a:t>financial services</a:t>
            </a:r>
            <a:r>
              <a:rPr lang="en-US" sz="1200" b="1" cap="none" dirty="0"/>
              <a:t> </a:t>
            </a:r>
            <a:r>
              <a:rPr lang="en-US" sz="1200" cap="none" dirty="0"/>
              <a:t>company with $500M in annual revenue, there is a </a:t>
            </a:r>
            <a:r>
              <a:rPr lang="en-US" sz="1200" b="1" u="sng" cap="none" dirty="0"/>
              <a:t>2.51%</a:t>
            </a:r>
            <a:r>
              <a:rPr lang="en-US" sz="1200" cap="none" dirty="0"/>
              <a:t> to </a:t>
            </a:r>
            <a:r>
              <a:rPr lang="en-US" sz="1200" b="1" u="sng" cap="none" dirty="0"/>
              <a:t>14.89%</a:t>
            </a:r>
            <a:r>
              <a:rPr lang="en-US" sz="1200" cap="none" dirty="0"/>
              <a:t> chance to experience one or more publicly reported events annually (based on data from 2012 to 2021). (This is for all event types.)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C27E0-91E6-A9A4-224F-64D081FB3DE8}"/>
              </a:ext>
            </a:extLst>
          </p:cNvPr>
          <p:cNvSpPr txBox="1"/>
          <p:nvPr/>
        </p:nvSpPr>
        <p:spPr>
          <a:xfrm>
            <a:off x="5190256" y="2921045"/>
            <a:ext cx="6692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49.6%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system intrusion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1.24% and 7.39%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system intrusions </a:t>
            </a:r>
            <a:r>
              <a:rPr lang="en-US" sz="1400" dirty="0"/>
              <a:t>per year.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8F63-3D0E-9833-3233-C3019DE29793}"/>
              </a:ext>
            </a:extLst>
          </p:cNvPr>
          <p:cNvSpPr/>
          <p:nvPr/>
        </p:nvSpPr>
        <p:spPr>
          <a:xfrm>
            <a:off x="168606" y="3453763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C310C-3088-C8EA-69C6-D783BD0EFE32}"/>
              </a:ext>
            </a:extLst>
          </p:cNvPr>
          <p:cNvSpPr txBox="1"/>
          <p:nvPr/>
        </p:nvSpPr>
        <p:spPr>
          <a:xfrm>
            <a:off x="5157004" y="3723830"/>
            <a:ext cx="7059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23.3%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accidental disclosure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0.58% and 3.47%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accidental disclosure</a:t>
            </a:r>
            <a:r>
              <a:rPr lang="en-US" sz="1400" dirty="0"/>
              <a:t> per year.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5C2B-AA6D-2DD8-5F61-7CF5CE4089E3}"/>
              </a:ext>
            </a:extLst>
          </p:cNvPr>
          <p:cNvSpPr txBox="1"/>
          <p:nvPr/>
        </p:nvSpPr>
        <p:spPr>
          <a:xfrm>
            <a:off x="5132375" y="4552461"/>
            <a:ext cx="6325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6.5%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ransomware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0.16% and 0.97%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per year.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4DE62-1BA7-09E4-343C-B3419EFA0271}"/>
              </a:ext>
            </a:extLst>
          </p:cNvPr>
          <p:cNvSpPr txBox="1"/>
          <p:nvPr/>
        </p:nvSpPr>
        <p:spPr>
          <a:xfrm>
            <a:off x="5132375" y="5337691"/>
            <a:ext cx="64377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1.4%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scam or fraud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0.04% and 0.21%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scam or fraud events</a:t>
            </a:r>
            <a:r>
              <a:rPr lang="en-US" sz="1400" b="1" dirty="0"/>
              <a:t> </a:t>
            </a:r>
            <a:r>
              <a:rPr lang="en-US" sz="1400" dirty="0"/>
              <a:t>per year.</a:t>
            </a:r>
          </a:p>
        </p:txBody>
      </p:sp>
    </p:spTree>
    <p:extLst>
      <p:ext uri="{BB962C8B-B14F-4D97-AF65-F5344CB8AC3E}">
        <p14:creationId xmlns:p14="http://schemas.microsoft.com/office/powerpoint/2010/main" val="38962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81" y="1279398"/>
            <a:ext cx="7842421" cy="1002484"/>
          </a:xfrm>
        </p:spPr>
        <p:txBody>
          <a:bodyPr>
            <a:normAutofit/>
          </a:bodyPr>
          <a:lstStyle/>
          <a:p>
            <a:r>
              <a:rPr lang="en-US" sz="2000" cap="none" dirty="0"/>
              <a:t>What is my loss magnitude?</a:t>
            </a:r>
            <a:br>
              <a:rPr lang="en-US" sz="2000" cap="none" dirty="0"/>
            </a:br>
            <a:br>
              <a:rPr lang="en-US" sz="2000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F1746F-BE77-5F39-F97B-4EBAFE06D91E}"/>
              </a:ext>
            </a:extLst>
          </p:cNvPr>
          <p:cNvGrpSpPr/>
          <p:nvPr/>
        </p:nvGrpSpPr>
        <p:grpSpPr>
          <a:xfrm>
            <a:off x="562174" y="712324"/>
            <a:ext cx="2899555" cy="5758169"/>
            <a:chOff x="347991" y="56016"/>
            <a:chExt cx="2899555" cy="57581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5C6CFE-8032-0BB4-FE60-DFF679A8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91" y="56016"/>
              <a:ext cx="2896004" cy="54490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E2ED5C-42B2-D456-0C87-BB60145F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281" y="5499816"/>
              <a:ext cx="1419423" cy="3143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82F55-817F-3BC0-5EB3-887ECEA9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651" y="5552210"/>
              <a:ext cx="447737" cy="20957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19219A-0DCE-CA09-9DEF-AAA8651A3B80}"/>
                </a:ext>
              </a:extLst>
            </p:cNvPr>
            <p:cNvSpPr/>
            <p:nvPr/>
          </p:nvSpPr>
          <p:spPr>
            <a:xfrm>
              <a:off x="351542" y="1846570"/>
              <a:ext cx="2896004" cy="2059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A13D71-7EE7-D97C-D90A-B59C38CA0547}"/>
              </a:ext>
            </a:extLst>
          </p:cNvPr>
          <p:cNvGrpSpPr/>
          <p:nvPr/>
        </p:nvGrpSpPr>
        <p:grpSpPr>
          <a:xfrm>
            <a:off x="4683545" y="1887757"/>
            <a:ext cx="6268325" cy="3143689"/>
            <a:chOff x="4683545" y="2019565"/>
            <a:chExt cx="6268325" cy="314368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03F1F7-941C-DBCF-A604-3654256B5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3545" y="2019565"/>
              <a:ext cx="6268325" cy="314368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B8BE79-2A16-FF6E-D9DA-64914F2A9B1C}"/>
                </a:ext>
              </a:extLst>
            </p:cNvPr>
            <p:cNvSpPr/>
            <p:nvPr/>
          </p:nvSpPr>
          <p:spPr>
            <a:xfrm>
              <a:off x="4890153" y="3303374"/>
              <a:ext cx="5118820" cy="3130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14BDA40-0F36-A63A-76C7-4F2235FAFB88}"/>
              </a:ext>
            </a:extLst>
          </p:cNvPr>
          <p:cNvSpPr txBox="1"/>
          <p:nvPr/>
        </p:nvSpPr>
        <p:spPr>
          <a:xfrm>
            <a:off x="3575071" y="5128666"/>
            <a:ext cx="7511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Recommendation: </a:t>
            </a:r>
          </a:p>
          <a:p>
            <a:r>
              <a:rPr lang="en-US" dirty="0"/>
              <a:t>Typical: average (arithmetic mean) of the typical losses by industry &amp; size.</a:t>
            </a:r>
          </a:p>
          <a:p>
            <a:r>
              <a:rPr lang="en-US" dirty="0"/>
              <a:t>Extreme: use larger of the 2 (industry &amp; size).</a:t>
            </a:r>
          </a:p>
          <a:p>
            <a:endParaRPr lang="en-US" dirty="0"/>
          </a:p>
          <a:p>
            <a:r>
              <a:rPr lang="en-US" dirty="0"/>
              <a:t>Typical: ($437k + $276k) / 2 = $357k</a:t>
            </a:r>
          </a:p>
          <a:p>
            <a:r>
              <a:rPr lang="en-US" dirty="0"/>
              <a:t>Extreme: $88M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07CCB2-4B00-DB75-795D-F578C4052439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62082D7-CC75-C1D4-A41D-70C0E91D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068879-2B4D-27B5-9219-E064A4FF837B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8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6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98E5C-B87C-FF42-50ED-8F82ED9B9721}"/>
              </a:ext>
            </a:extLst>
          </p:cNvPr>
          <p:cNvSpPr txBox="1"/>
          <p:nvPr/>
        </p:nvSpPr>
        <p:spPr>
          <a:xfrm>
            <a:off x="5190256" y="2779724"/>
            <a:ext cx="5531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System intrusion</a:t>
            </a:r>
            <a:r>
              <a:rPr lang="en-US" sz="1400" b="1" dirty="0"/>
              <a:t> </a:t>
            </a:r>
            <a:r>
              <a:rPr lang="en-US" sz="1400" dirty="0"/>
              <a:t>data:</a:t>
            </a:r>
          </a:p>
          <a:p>
            <a:r>
              <a:rPr lang="en-US" sz="1400" dirty="0"/>
              <a:t>	Probability of at least one event in a year: </a:t>
            </a:r>
            <a:r>
              <a:rPr lang="en-US" sz="1400" b="1" u="sng" dirty="0"/>
              <a:t>1.24% to 7.39%</a:t>
            </a:r>
            <a:r>
              <a:rPr lang="en-US" sz="1400" dirty="0"/>
              <a:t> </a:t>
            </a:r>
          </a:p>
          <a:p>
            <a:r>
              <a:rPr lang="en-US" sz="1400" dirty="0"/>
              <a:t>	Loss Magnitude: 	(Typical): $357k</a:t>
            </a:r>
          </a:p>
          <a:p>
            <a:r>
              <a:rPr lang="en-US" sz="1400" dirty="0"/>
              <a:t>			(Extreme): $88M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F748D-445F-EDAD-689B-41DD1C3B714D}"/>
              </a:ext>
            </a:extLst>
          </p:cNvPr>
          <p:cNvSpPr txBox="1"/>
          <p:nvPr/>
        </p:nvSpPr>
        <p:spPr>
          <a:xfrm>
            <a:off x="5165938" y="3811384"/>
            <a:ext cx="5492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data:</a:t>
            </a:r>
          </a:p>
          <a:p>
            <a:r>
              <a:rPr lang="en-US" sz="1400" dirty="0"/>
              <a:t>	Probability of at least one event in a year: </a:t>
            </a:r>
            <a:r>
              <a:rPr lang="en-US" sz="1400" b="1" u="sng" dirty="0"/>
              <a:t>0.58% to 3.47%</a:t>
            </a:r>
            <a:endParaRPr lang="en-US" sz="1400" dirty="0"/>
          </a:p>
          <a:p>
            <a:r>
              <a:rPr lang="en-US" sz="1400" dirty="0"/>
              <a:t>	Loss Magnitude: 	(Typical): $357k</a:t>
            </a:r>
          </a:p>
          <a:p>
            <a:r>
              <a:rPr lang="en-US" sz="1400" dirty="0"/>
              <a:t>			(Extreme): $88M</a:t>
            </a:r>
          </a:p>
          <a:p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A837-B0FA-E9FD-4D11-1E42DC25A8A9}"/>
              </a:ext>
            </a:extLst>
          </p:cNvPr>
          <p:cNvSpPr txBox="1"/>
          <p:nvPr/>
        </p:nvSpPr>
        <p:spPr>
          <a:xfrm>
            <a:off x="5165937" y="4843044"/>
            <a:ext cx="55253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Ransomware event</a:t>
            </a:r>
            <a:r>
              <a:rPr lang="en-US" sz="1400" b="1" dirty="0"/>
              <a:t> </a:t>
            </a:r>
            <a:r>
              <a:rPr lang="en-US" sz="1400" dirty="0"/>
              <a:t>data:</a:t>
            </a:r>
          </a:p>
          <a:p>
            <a:r>
              <a:rPr lang="en-US" sz="1400" dirty="0"/>
              <a:t>	Probability of at least one event in a year: </a:t>
            </a:r>
            <a:r>
              <a:rPr lang="en-US" sz="1400" b="1" u="sng" dirty="0"/>
              <a:t>0.16% to 0.97%</a:t>
            </a:r>
            <a:r>
              <a:rPr lang="en-US" sz="1400" dirty="0"/>
              <a:t> </a:t>
            </a:r>
          </a:p>
          <a:p>
            <a:r>
              <a:rPr lang="en-US" sz="1400" dirty="0"/>
              <a:t>	Loss Magnitude: 	(Typical): $357k</a:t>
            </a:r>
          </a:p>
          <a:p>
            <a:r>
              <a:rPr lang="en-US" sz="1400" dirty="0"/>
              <a:t>			(Extreme): $88M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3EA61-1C8E-4467-4A72-DB1B813EC59C}"/>
              </a:ext>
            </a:extLst>
          </p:cNvPr>
          <p:cNvSpPr txBox="1"/>
          <p:nvPr/>
        </p:nvSpPr>
        <p:spPr>
          <a:xfrm>
            <a:off x="5165937" y="5874704"/>
            <a:ext cx="55445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Scam/fraud</a:t>
            </a:r>
            <a:r>
              <a:rPr lang="en-US" sz="1400" b="1" dirty="0"/>
              <a:t> </a:t>
            </a:r>
            <a:r>
              <a:rPr lang="en-US" sz="1400" dirty="0"/>
              <a:t>data:</a:t>
            </a:r>
          </a:p>
          <a:p>
            <a:r>
              <a:rPr lang="en-US" sz="1400" dirty="0"/>
              <a:t>	Probability of at least one event in a year: </a:t>
            </a:r>
            <a:r>
              <a:rPr lang="en-US" sz="1400" b="1" u="sng" dirty="0"/>
              <a:t>0.04% to 0.21%</a:t>
            </a:r>
            <a:r>
              <a:rPr lang="en-US" sz="1400" dirty="0"/>
              <a:t> </a:t>
            </a:r>
          </a:p>
          <a:p>
            <a:r>
              <a:rPr lang="en-US" sz="1400" dirty="0"/>
              <a:t>	Loss Magnitude: 	(Typical): $357k</a:t>
            </a:r>
          </a:p>
          <a:p>
            <a:r>
              <a:rPr lang="en-US" sz="1400" dirty="0"/>
              <a:t>			(Extreme): $88M</a:t>
            </a:r>
          </a:p>
          <a:p>
            <a:endParaRPr lang="en-US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28756-BD34-6A53-1371-6211A11B8C9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FA47DF2-D21D-9361-9644-0AC9A10D7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E8BC19-1161-E794-6026-B82960A00BEE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IRIS-2022</a:t>
              </a:r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A2BAC4C-147F-10B5-CD30-FB1EE056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69" y="1279398"/>
            <a:ext cx="7842421" cy="1208430"/>
          </a:xfrm>
        </p:spPr>
        <p:txBody>
          <a:bodyPr>
            <a:normAutofit/>
          </a:bodyPr>
          <a:lstStyle/>
          <a:p>
            <a:r>
              <a:rPr lang="en-US" sz="2000" cap="none" dirty="0"/>
              <a:t>Now that we have loss event frequency by incident pattern, and typical/extreme loss magnitude for our organization type &amp; size, we can summarize.</a:t>
            </a:r>
            <a:br>
              <a:rPr lang="en-US" sz="2000" cap="none" dirty="0"/>
            </a:b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47871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Disclaimer: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914" y="5586889"/>
            <a:ext cx="6993923" cy="1122201"/>
          </a:xfrm>
        </p:spPr>
        <p:txBody>
          <a:bodyPr>
            <a:normAutofit/>
          </a:bodyPr>
          <a:lstStyle/>
          <a:p>
            <a:r>
              <a:rPr lang="en-US" dirty="0"/>
              <a:t>All opinions expressed herein are mine and do not represent my employer. </a:t>
            </a:r>
          </a:p>
          <a:p>
            <a:r>
              <a:rPr lang="en-US" dirty="0"/>
              <a:t>Any perceived recommendations are my opinion and do not constitute professional or consulting services nor do they represent my employer.</a:t>
            </a:r>
          </a:p>
        </p:txBody>
      </p:sp>
    </p:spTree>
    <p:extLst>
      <p:ext uri="{BB962C8B-B14F-4D97-AF65-F5344CB8AC3E}">
        <p14:creationId xmlns:p14="http://schemas.microsoft.com/office/powerpoint/2010/main" val="31940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5985" y="2148840"/>
            <a:ext cx="5866015" cy="1715531"/>
          </a:xfrm>
        </p:spPr>
        <p:txBody>
          <a:bodyPr/>
          <a:lstStyle/>
          <a:p>
            <a:r>
              <a:rPr lang="en-US" dirty="0"/>
              <a:t>2) Simulate with Data</a:t>
            </a:r>
          </a:p>
        </p:txBody>
      </p:sp>
    </p:spTree>
    <p:extLst>
      <p:ext uri="{BB962C8B-B14F-4D97-AF65-F5344CB8AC3E}">
        <p14:creationId xmlns:p14="http://schemas.microsoft.com/office/powerpoint/2010/main" val="150065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79F5C-C579-A8A2-2D34-6340A413FA19}"/>
              </a:ext>
            </a:extLst>
          </p:cNvPr>
          <p:cNvSpPr txBox="1"/>
          <p:nvPr/>
        </p:nvSpPr>
        <p:spPr>
          <a:xfrm>
            <a:off x="3466407" y="3589390"/>
            <a:ext cx="8611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created multiple scenarios for an organization in a reference class.</a:t>
            </a:r>
          </a:p>
          <a:p>
            <a:r>
              <a:rPr lang="en-US" dirty="0"/>
              <a:t>We’ve used these to create an aggregated risk profile (1 loss exceedance curve).</a:t>
            </a:r>
          </a:p>
          <a:p>
            <a:endParaRPr lang="en-US" dirty="0"/>
          </a:p>
          <a:p>
            <a:r>
              <a:rPr lang="en-US" dirty="0"/>
              <a:t>Our example reference class is the set of companies that are financial organization </a:t>
            </a:r>
          </a:p>
          <a:p>
            <a:r>
              <a:rPr lang="en-US" dirty="0"/>
              <a:t>With annual revenue between $100M and $1B.</a:t>
            </a:r>
          </a:p>
          <a:p>
            <a:endParaRPr lang="en-US" dirty="0"/>
          </a:p>
          <a:p>
            <a:r>
              <a:rPr lang="en-US" dirty="0"/>
              <a:t>The results of this analysis pertain to any company in this reference class.</a:t>
            </a:r>
          </a:p>
          <a:p>
            <a:r>
              <a:rPr lang="en-US" dirty="0"/>
              <a:t>If your organization is a member of this reference class, this does not mean that this </a:t>
            </a:r>
          </a:p>
          <a:p>
            <a:r>
              <a:rPr lang="en-US" dirty="0"/>
              <a:t>is the risk for your organization; it means this is the risk for any randomly selected</a:t>
            </a:r>
          </a:p>
          <a:p>
            <a:r>
              <a:rPr lang="en-US" dirty="0"/>
              <a:t>company in this reference class.</a:t>
            </a:r>
          </a:p>
        </p:txBody>
      </p:sp>
    </p:spTree>
    <p:extLst>
      <p:ext uri="{BB962C8B-B14F-4D97-AF65-F5344CB8AC3E}">
        <p14:creationId xmlns:p14="http://schemas.microsoft.com/office/powerpoint/2010/main" val="256318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Next?</a:t>
            </a:r>
          </a:p>
          <a:p>
            <a:pPr algn="ctr"/>
            <a:r>
              <a:rPr lang="en-US" dirty="0"/>
              <a:t>A Few </a:t>
            </a:r>
            <a:r>
              <a:rPr lang="en-US" dirty="0" err="1"/>
              <a:t>IDeas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6A428-F346-CE20-375F-55977AE4BE3D}"/>
              </a:ext>
            </a:extLst>
          </p:cNvPr>
          <p:cNvSpPr txBox="1"/>
          <p:nvPr/>
        </p:nvSpPr>
        <p:spPr>
          <a:xfrm>
            <a:off x="1573896" y="1142334"/>
            <a:ext cx="904420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Extend data tables (use more than 1,000 simulations per scenario, recommend at least 10,000)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Analyze all the incident patterns (the 8 from </a:t>
            </a:r>
            <a:r>
              <a:rPr lang="en-US" sz="1600" dirty="0" err="1"/>
              <a:t>Cyentia’s</a:t>
            </a:r>
            <a:r>
              <a:rPr lang="en-US" sz="1600" dirty="0"/>
              <a:t> IRIS)</a:t>
            </a:r>
          </a:p>
          <a:p>
            <a:pPr marL="342900" indent="-342900">
              <a:buAutoNum type="arabicParenR"/>
            </a:pPr>
            <a:r>
              <a:rPr lang="en-US" sz="1600" dirty="0"/>
              <a:t>Compare to other approaches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FREE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FAIR U (</a:t>
            </a:r>
            <a:r>
              <a:rPr lang="en-US" sz="1600" dirty="0">
                <a:hlinkClick r:id="rId2"/>
              </a:rPr>
              <a:t>https://www.fairinstitute.org/fair-u</a:t>
            </a:r>
            <a:r>
              <a:rPr lang="en-US" sz="1600" dirty="0"/>
              <a:t>) </a:t>
            </a:r>
          </a:p>
          <a:p>
            <a:pPr marL="1257300" lvl="2" indent="-342900">
              <a:buAutoNum type="arabicParenR"/>
            </a:pPr>
            <a:r>
              <a:rPr lang="en-US" sz="1600" dirty="0" err="1"/>
              <a:t>SIPmath</a:t>
            </a:r>
            <a:r>
              <a:rPr lang="en-US" sz="1600" dirty="0"/>
              <a:t> (</a:t>
            </a:r>
            <a:r>
              <a:rPr lang="en-US" sz="1600" dirty="0">
                <a:hlinkClick r:id="rId3"/>
              </a:rPr>
              <a:t>https://publications.opengroup.org/i181</a:t>
            </a:r>
            <a:r>
              <a:rPr lang="en-US" sz="1600" dirty="0"/>
              <a:t>)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HTMA (</a:t>
            </a:r>
            <a:r>
              <a:rPr lang="en-US" sz="1600" dirty="0">
                <a:hlinkClick r:id="rId4"/>
              </a:rPr>
              <a:t>http://www.howtomeasureanything.com/cybersecurity/</a:t>
            </a:r>
            <a:r>
              <a:rPr lang="en-US" sz="1600" dirty="0"/>
              <a:t>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Use different distributions (PERT, Triangle, Poisson/Lognormal)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Non-Free</a:t>
            </a:r>
          </a:p>
          <a:p>
            <a:pPr marL="342900" indent="-342900">
              <a:buAutoNum type="arabicParenR"/>
            </a:pPr>
            <a:r>
              <a:rPr lang="en-US" sz="1600" dirty="0"/>
              <a:t>Get additional data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From outside your organization (</a:t>
            </a:r>
            <a:r>
              <a:rPr lang="en-US" sz="1600" dirty="0" err="1"/>
              <a:t>Cyentia</a:t>
            </a:r>
            <a:r>
              <a:rPr lang="en-US" sz="1600" dirty="0"/>
              <a:t>, Verizon DBIR, </a:t>
            </a:r>
            <a:r>
              <a:rPr lang="en-US" sz="1600" dirty="0" err="1"/>
              <a:t>Advisen</a:t>
            </a:r>
            <a:r>
              <a:rPr lang="en-US" sz="1600" dirty="0"/>
              <a:t>, </a:t>
            </a:r>
            <a:r>
              <a:rPr lang="en-US" sz="1600" dirty="0" err="1"/>
              <a:t>NetDiligence</a:t>
            </a:r>
            <a:r>
              <a:rPr lang="en-US" sz="1600" dirty="0"/>
              <a:t>, etc.)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From inside your organization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Determine how your organization is different from your reference class</a:t>
            </a:r>
          </a:p>
          <a:p>
            <a:pPr marL="1714500" lvl="3" indent="-342900">
              <a:buAutoNum type="arabicParenR"/>
            </a:pPr>
            <a:r>
              <a:rPr lang="en-US" sz="1600" dirty="0"/>
              <a:t>How is the threat environment compared to your reference class?</a:t>
            </a:r>
          </a:p>
          <a:p>
            <a:pPr marL="1714500" lvl="3" indent="-342900">
              <a:buAutoNum type="arabicParenR"/>
            </a:pPr>
            <a:r>
              <a:rPr lang="en-US" sz="1600" dirty="0"/>
              <a:t>How is your control environment compared to your reference class?</a:t>
            </a:r>
          </a:p>
          <a:p>
            <a:pPr marL="342900" indent="-342900">
              <a:buAutoNum type="arabicParenR"/>
            </a:pPr>
            <a:r>
              <a:rPr lang="en-US" sz="1600" dirty="0"/>
              <a:t>How to Use this: 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What control additions or improvements are needed and make most economic sense?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We can express risk quantitatively </a:t>
            </a:r>
            <a:r>
              <a:rPr lang="en-US" sz="1600" dirty="0">
                <a:sym typeface="Wingdings" panose="05000000000000000000" pitchFamily="2" charset="2"/>
              </a:rPr>
              <a:t> how does that compare to what our company wants?</a:t>
            </a:r>
          </a:p>
          <a:p>
            <a:pPr marL="1257300" lvl="2" indent="-342900">
              <a:buAutoNum type="arabicParenR"/>
            </a:pPr>
            <a:r>
              <a:rPr lang="en-US" sz="1600" dirty="0">
                <a:sym typeface="Wingdings" panose="05000000000000000000" pitchFamily="2" charset="2"/>
              </a:rPr>
              <a:t>Risk Appetite / Tolerance / Capacity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b="1" u="sng" dirty="0"/>
              <a:t>Remember: this is a starting place</a:t>
            </a:r>
            <a:endParaRPr lang="en-US" sz="1600" dirty="0"/>
          </a:p>
          <a:p>
            <a:pPr marL="800100" lvl="1" indent="-342900">
              <a:buAutoNum type="arabicParenR"/>
            </a:pPr>
            <a:r>
              <a:rPr lang="en-US" sz="1600" dirty="0"/>
              <a:t>Shows you how to structure and what is reasonable starting data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Now improve iteratively</a:t>
            </a:r>
          </a:p>
        </p:txBody>
      </p:sp>
    </p:spTree>
    <p:extLst>
      <p:ext uri="{BB962C8B-B14F-4D97-AF65-F5344CB8AC3E}">
        <p14:creationId xmlns:p14="http://schemas.microsoft.com/office/powerpoint/2010/main" val="3249460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13537"/>
            <a:ext cx="5111750" cy="12049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" y="1680520"/>
            <a:ext cx="11751275" cy="5040956"/>
          </a:xfrm>
        </p:spPr>
        <p:txBody>
          <a:bodyPr>
            <a:normAutofit/>
          </a:bodyPr>
          <a:lstStyle/>
          <a:p>
            <a:r>
              <a:rPr lang="en-US" dirty="0"/>
              <a:t>1) FAIR Institute (</a:t>
            </a:r>
            <a:r>
              <a:rPr lang="en-US" dirty="0">
                <a:hlinkClick r:id="rId2"/>
              </a:rPr>
              <a:t>www.fairinstitute.org</a:t>
            </a:r>
            <a:r>
              <a:rPr lang="en-US" dirty="0"/>
              <a:t>)</a:t>
            </a:r>
          </a:p>
          <a:p>
            <a:r>
              <a:rPr lang="en-US" dirty="0"/>
              <a:t>2) FAIR on a page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3) Verizon DBIR (</a:t>
            </a:r>
            <a:r>
              <a:rPr lang="en-US" dirty="0">
                <a:hlinkClick r:id="rId4"/>
              </a:rPr>
              <a:t>https://www.verizon.com/business/resources/reports/dbir/2023/introduction/</a:t>
            </a:r>
            <a:r>
              <a:rPr lang="en-US" dirty="0"/>
              <a:t>)</a:t>
            </a:r>
          </a:p>
          <a:p>
            <a:r>
              <a:rPr lang="en-US" dirty="0"/>
              <a:t>	Free, but behind registration wall</a:t>
            </a:r>
          </a:p>
          <a:p>
            <a:r>
              <a:rPr lang="en-US" dirty="0"/>
              <a:t>4) </a:t>
            </a:r>
            <a:r>
              <a:rPr lang="en-US" dirty="0" err="1"/>
              <a:t>Cyentia</a:t>
            </a:r>
            <a:r>
              <a:rPr lang="en-US" dirty="0"/>
              <a:t> IRIS Reports (</a:t>
            </a:r>
            <a:r>
              <a:rPr lang="en-US" dirty="0">
                <a:hlinkClick r:id="rId5"/>
              </a:rPr>
              <a:t>https://www.cyentia.com/iris/</a:t>
            </a:r>
            <a:r>
              <a:rPr lang="en-US" dirty="0"/>
              <a:t>)</a:t>
            </a:r>
          </a:p>
          <a:p>
            <a:r>
              <a:rPr lang="en-US" dirty="0"/>
              <a:t>5) How To Measure Anything (</a:t>
            </a:r>
            <a:r>
              <a:rPr lang="en-US" dirty="0">
                <a:hlinkClick r:id="rId6"/>
              </a:rPr>
              <a:t>http://www.howtomeasureanything.com/cybersecurity/</a:t>
            </a:r>
            <a:r>
              <a:rPr lang="en-US" dirty="0"/>
              <a:t>)</a:t>
            </a:r>
          </a:p>
          <a:p>
            <a:r>
              <a:rPr lang="en-US" dirty="0"/>
              <a:t>6) F</a:t>
            </a:r>
            <a:r>
              <a:rPr lang="en-US" sz="1400" dirty="0"/>
              <a:t>AIR U (</a:t>
            </a:r>
            <a:r>
              <a:rPr lang="en-US" sz="1400" dirty="0">
                <a:hlinkClick r:id="rId7"/>
              </a:rPr>
              <a:t>https://www.fairinstitute.org/fair-u</a:t>
            </a:r>
            <a:r>
              <a:rPr lang="en-US" dirty="0"/>
              <a:t>)</a:t>
            </a:r>
          </a:p>
          <a:p>
            <a:r>
              <a:rPr lang="en-US" sz="1400" dirty="0"/>
              <a:t>7) </a:t>
            </a:r>
            <a:r>
              <a:rPr lang="en-US" sz="1400" dirty="0" err="1"/>
              <a:t>SIPmath</a:t>
            </a:r>
            <a:r>
              <a:rPr lang="en-US" sz="1400" dirty="0"/>
              <a:t> (</a:t>
            </a:r>
            <a:r>
              <a:rPr lang="en-US" sz="1400" dirty="0">
                <a:hlinkClick r:id="rId8"/>
              </a:rPr>
              <a:t>https://publications.opengroup.org/i181</a:t>
            </a:r>
            <a:r>
              <a:rPr lang="en-US" sz="1400" dirty="0"/>
              <a:t>)</a:t>
            </a:r>
          </a:p>
          <a:p>
            <a:r>
              <a:rPr lang="en-US" dirty="0"/>
              <a:t>8) Modified PERT distribution (</a:t>
            </a:r>
            <a:r>
              <a:rPr lang="en-US" dirty="0">
                <a:hlinkClick r:id="rId9"/>
              </a:rPr>
              <a:t>https://riskwiki.vosesoftware.com/ModifiedPERTdistribution.php</a:t>
            </a:r>
            <a:r>
              <a:rPr lang="en-US" dirty="0"/>
              <a:t>)</a:t>
            </a:r>
          </a:p>
          <a:p>
            <a:r>
              <a:rPr lang="en-US" dirty="0"/>
              <a:t>9) OpenFAIR OR-A (</a:t>
            </a:r>
            <a:r>
              <a:rPr lang="en-US" dirty="0">
                <a:hlinkClick r:id="rId10"/>
              </a:rPr>
              <a:t>https://pubs.opengroup.org/security/o-ra</a:t>
            </a:r>
            <a:r>
              <a:rPr lang="en-US" dirty="0"/>
              <a:t>) </a:t>
            </a:r>
          </a:p>
          <a:p>
            <a:r>
              <a:rPr lang="en-US" dirty="0"/>
              <a:t>10) OpenFAIR OR-T (</a:t>
            </a:r>
            <a:r>
              <a:rPr lang="en-US" dirty="0">
                <a:hlinkClick r:id="rId11"/>
              </a:rPr>
              <a:t>https://pubs.opengroup.org/security/o-rt/</a:t>
            </a:r>
            <a:r>
              <a:rPr lang="en-US" dirty="0"/>
              <a:t>) </a:t>
            </a:r>
          </a:p>
          <a:p>
            <a:r>
              <a:rPr lang="en-US" dirty="0"/>
              <a:t>11) OpenFAIR Mathematics (</a:t>
            </a:r>
            <a:r>
              <a:rPr lang="en-US" dirty="0">
                <a:hlinkClick r:id="rId12"/>
              </a:rPr>
              <a:t>https://publications.opengroup.org/security-library/g224</a:t>
            </a:r>
            <a:r>
              <a:rPr lang="en-US" dirty="0"/>
              <a:t>) </a:t>
            </a:r>
          </a:p>
          <a:p>
            <a:r>
              <a:rPr lang="en-US" dirty="0"/>
              <a:t>12) HDR PRNG Paper (</a:t>
            </a:r>
            <a:r>
              <a:rPr lang="en-US" dirty="0">
                <a:hlinkClick r:id="rId13"/>
              </a:rPr>
              <a:t>https://hubbardresearch.com/wp-content/uploads/2020/07/Final-Hubbard-WSC-PRNG-version-dwh-8-21-2019.pdf</a:t>
            </a:r>
            <a:r>
              <a:rPr lang="en-US" dirty="0"/>
              <a:t>)</a:t>
            </a:r>
          </a:p>
          <a:p>
            <a:r>
              <a:rPr lang="en-US" sz="1400" dirty="0"/>
              <a:t>13) </a:t>
            </a:r>
            <a:r>
              <a:rPr lang="en-US" sz="1400" dirty="0" err="1"/>
              <a:t>Github</a:t>
            </a:r>
            <a:r>
              <a:rPr lang="en-US" sz="1400" dirty="0"/>
              <a:t> (</a:t>
            </a:r>
            <a:r>
              <a:rPr lang="en-US" dirty="0">
                <a:hlinkClick r:id="rId14"/>
              </a:rPr>
              <a:t>https://github.com/josh-marker/risk-quant</a:t>
            </a:r>
            <a:r>
              <a:rPr lang="en-US" dirty="0"/>
              <a:t>)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3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4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70141" cy="2576543"/>
          </a:xfrm>
        </p:spPr>
        <p:txBody>
          <a:bodyPr>
            <a:normAutofit/>
          </a:bodyPr>
          <a:lstStyle/>
          <a:p>
            <a:r>
              <a:rPr lang="en-US" sz="2200" b="1" dirty="0"/>
              <a:t>Josh Marker</a:t>
            </a:r>
          </a:p>
          <a:p>
            <a:r>
              <a:rPr lang="en-US" sz="2200" b="1" dirty="0">
                <a:hlinkClick r:id="rId2"/>
              </a:rPr>
              <a:t>Josh.L.Marker@gmail.com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https://www.linkedin.com/in/joshm314/</a:t>
            </a:r>
            <a:r>
              <a:rPr lang="en-US" sz="2200" b="1" dirty="0"/>
              <a:t> </a:t>
            </a: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3361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 of this talk</a:t>
            </a:r>
          </a:p>
          <a:p>
            <a:r>
              <a:rPr lang="en-US" dirty="0"/>
              <a:t>Basics of FAIR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Data Gathering</a:t>
            </a:r>
          </a:p>
          <a:p>
            <a:r>
              <a:rPr lang="en-US" dirty="0"/>
              <a:t>Simulate with Data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What next?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Goals of this talk: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914" y="5586889"/>
            <a:ext cx="6993923" cy="112220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Get you started with Cyber Risk Quantification</a:t>
            </a:r>
          </a:p>
          <a:p>
            <a:pPr marL="342900" indent="-342900">
              <a:buAutoNum type="arabicParenR"/>
            </a:pPr>
            <a:r>
              <a:rPr lang="en-US" dirty="0"/>
              <a:t>No cost</a:t>
            </a:r>
          </a:p>
          <a:p>
            <a:pPr marL="342900" indent="-342900">
              <a:buAutoNum type="arabicParenR"/>
            </a:pPr>
            <a:r>
              <a:rPr lang="en-US" dirty="0"/>
              <a:t>No special software</a:t>
            </a:r>
          </a:p>
          <a:p>
            <a:pPr marL="342900" indent="-342900">
              <a:buAutoNum type="arabicParenR"/>
            </a:pPr>
            <a:r>
              <a:rPr lang="en-US" dirty="0"/>
              <a:t>High Quality, freely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2939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Basics of FAIR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39259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Scenario-based (scoping)</a:t>
            </a:r>
          </a:p>
          <a:p>
            <a:pPr marL="342900" indent="-342900">
              <a:buAutoNum type="arabicParenR"/>
            </a:pPr>
            <a:r>
              <a:rPr lang="en-US" dirty="0"/>
              <a:t>Threat</a:t>
            </a:r>
          </a:p>
          <a:p>
            <a:pPr marL="342900" indent="-342900">
              <a:buAutoNum type="arabicParenR"/>
            </a:pPr>
            <a:r>
              <a:rPr lang="en-US" dirty="0"/>
              <a:t>Asset</a:t>
            </a:r>
          </a:p>
          <a:p>
            <a:pPr marL="342900" indent="-342900">
              <a:buAutoNum type="arabicParenR"/>
            </a:pPr>
            <a:r>
              <a:rPr lang="en-US" dirty="0"/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0944-4A98-B22D-D96A-93F2F45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83" y="1469664"/>
            <a:ext cx="6207411" cy="488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77C83-56F7-C1BB-3815-3246D44E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266" y="1565854"/>
            <a:ext cx="3142251" cy="487771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Basics of FAIR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FAIR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B91AA-95AC-2FEF-C682-A8FFD686C13C}"/>
              </a:ext>
            </a:extLst>
          </p:cNvPr>
          <p:cNvSpPr txBox="1"/>
          <p:nvPr/>
        </p:nvSpPr>
        <p:spPr>
          <a:xfrm>
            <a:off x="3361038" y="1556952"/>
            <a:ext cx="530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[THREAT ACTOR] targets [ASSET] causing [EFFECT]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E2DCE-7804-7804-3F84-3D157DE43999}"/>
              </a:ext>
            </a:extLst>
          </p:cNvPr>
          <p:cNvSpPr txBox="1"/>
          <p:nvPr/>
        </p:nvSpPr>
        <p:spPr>
          <a:xfrm>
            <a:off x="3549534" y="2446753"/>
            <a:ext cx="8663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 criminals target web application 1 causing confidentiality event.</a:t>
            </a:r>
          </a:p>
          <a:p>
            <a:r>
              <a:rPr lang="en-US" dirty="0"/>
              <a:t>Cyber criminals target web application 2 causing confidentiality event.</a:t>
            </a:r>
          </a:p>
          <a:p>
            <a:r>
              <a:rPr lang="en-US" dirty="0"/>
              <a:t>State-affiliated hackers (APT) target web application 3 causing confidentiality event.</a:t>
            </a:r>
          </a:p>
          <a:p>
            <a:r>
              <a:rPr lang="en-US" dirty="0"/>
              <a:t>State-affiliated hackers (APT) target our organization causing confidentiality event.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5EC36-FD6C-A5EE-0C3B-6FBCFE4FB254}"/>
              </a:ext>
            </a:extLst>
          </p:cNvPr>
          <p:cNvSpPr txBox="1"/>
          <p:nvPr/>
        </p:nvSpPr>
        <p:spPr>
          <a:xfrm>
            <a:off x="1381223" y="1543868"/>
            <a:ext cx="197981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ym typeface="Symbol" panose="05050102010706020507" pitchFamily="18" charset="2"/>
              </a:rPr>
              <a:t></a:t>
            </a:r>
            <a:endParaRPr lang="en-US" sz="23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D741B-B409-7A66-047C-FDDA6710F17D}"/>
              </a:ext>
            </a:extLst>
          </p:cNvPr>
          <p:cNvSpPr txBox="1"/>
          <p:nvPr/>
        </p:nvSpPr>
        <p:spPr>
          <a:xfrm>
            <a:off x="3549534" y="4899118"/>
            <a:ext cx="767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ym typeface="Symbol" panose="05050102010706020507" pitchFamily="18" charset="2"/>
              </a:rPr>
              <a:t>= LEF (breach)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8651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FAIR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B91AA-95AC-2FEF-C682-A8FFD686C13C}"/>
              </a:ext>
            </a:extLst>
          </p:cNvPr>
          <p:cNvSpPr txBox="1"/>
          <p:nvPr/>
        </p:nvSpPr>
        <p:spPr>
          <a:xfrm>
            <a:off x="3361038" y="1556952"/>
            <a:ext cx="530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[THREAT ACTOR] targets [ASSET] causing [EFFECT]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E2DCE-7804-7804-3F84-3D157DE43999}"/>
              </a:ext>
            </a:extLst>
          </p:cNvPr>
          <p:cNvSpPr txBox="1"/>
          <p:nvPr/>
        </p:nvSpPr>
        <p:spPr>
          <a:xfrm>
            <a:off x="4067335" y="3711410"/>
            <a:ext cx="378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</p:txBody>
      </p:sp>
    </p:spTree>
    <p:extLst>
      <p:ext uri="{BB962C8B-B14F-4D97-AF65-F5344CB8AC3E}">
        <p14:creationId xmlns:p14="http://schemas.microsoft.com/office/powerpoint/2010/main" val="1488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47557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{8FA2F510-3AD9-42F4-A118-C1B68CBBD46B}tf67328976_win32</Template>
  <TotalTime>11938</TotalTime>
  <Words>1541</Words>
  <Application>Microsoft Office PowerPoint</Application>
  <PresentationFormat>Widescreen</PresentationFormat>
  <Paragraphs>182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Office Theme</vt:lpstr>
      <vt:lpstr>July SIRA Webinar: How to Get Started with Cyber Risk Quantification Using FAIR:  A Free and Open-Source Approach</vt:lpstr>
      <vt:lpstr>Disclaimer:</vt:lpstr>
      <vt:lpstr>AGENDA</vt:lpstr>
      <vt:lpstr>Goals of this talk:</vt:lpstr>
      <vt:lpstr>Basics of FAIR</vt:lpstr>
      <vt:lpstr>Basics of FAIR</vt:lpstr>
      <vt:lpstr>FAIR Scenarios</vt:lpstr>
      <vt:lpstr>FAIR Scenarios</vt:lpstr>
      <vt:lpstr>Data Sources</vt:lpstr>
      <vt:lpstr>Data Sources</vt:lpstr>
      <vt:lpstr>Data Sources</vt:lpstr>
      <vt:lpstr>Data Sources</vt:lpstr>
      <vt:lpstr>Data Sources</vt:lpstr>
      <vt:lpstr>Data Gathering</vt:lpstr>
      <vt:lpstr>Now that we’ve selected our scenarios, what are the LEF values we use?  How do we account for the scenario (incident pattern) and the industry? </vt:lpstr>
      <vt:lpstr>Suppose we work for a company with $500M in annual revenue in the financial services industry.</vt:lpstr>
      <vt:lpstr>Now let’s try to determine the Loss Event Frequency by incident pattern, given that we know the overall LEF.</vt:lpstr>
      <vt:lpstr>What is my loss magnitude?  </vt:lpstr>
      <vt:lpstr>Now that we have loss event frequency by incident pattern, and typical/extreme loss magnitude for our organization type &amp; size, we can summarize. </vt:lpstr>
      <vt:lpstr>2) Simulate with Data</vt:lpstr>
      <vt:lpstr>PowerPoint Presentation</vt:lpstr>
      <vt:lpstr>PowerPoint Presentation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Josh Marker</dc:creator>
  <cp:lastModifiedBy>Josh Marker</cp:lastModifiedBy>
  <cp:revision>13</cp:revision>
  <dcterms:created xsi:type="dcterms:W3CDTF">2023-03-22T22:11:46Z</dcterms:created>
  <dcterms:modified xsi:type="dcterms:W3CDTF">2023-07-28T17:08:25Z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