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5"/>
  </p:notesMasterIdLst>
  <p:handoutMasterIdLst>
    <p:handoutMasterId r:id="rId76"/>
  </p:handoutMasterIdLst>
  <p:sldIdLst>
    <p:sldId id="407" r:id="rId2"/>
    <p:sldId id="408" r:id="rId3"/>
    <p:sldId id="409" r:id="rId4"/>
    <p:sldId id="425" r:id="rId5"/>
    <p:sldId id="426" r:id="rId6"/>
    <p:sldId id="410" r:id="rId7"/>
    <p:sldId id="345" r:id="rId8"/>
    <p:sldId id="351" r:id="rId9"/>
    <p:sldId id="350" r:id="rId10"/>
    <p:sldId id="352" r:id="rId11"/>
    <p:sldId id="353" r:id="rId12"/>
    <p:sldId id="354" r:id="rId13"/>
    <p:sldId id="356" r:id="rId14"/>
    <p:sldId id="358" r:id="rId15"/>
    <p:sldId id="359" r:id="rId16"/>
    <p:sldId id="360" r:id="rId17"/>
    <p:sldId id="363" r:id="rId18"/>
    <p:sldId id="364" r:id="rId19"/>
    <p:sldId id="362" r:id="rId20"/>
    <p:sldId id="365" r:id="rId21"/>
    <p:sldId id="285" r:id="rId22"/>
    <p:sldId id="288" r:id="rId23"/>
    <p:sldId id="289" r:id="rId24"/>
    <p:sldId id="411" r:id="rId25"/>
    <p:sldId id="366" r:id="rId26"/>
    <p:sldId id="376" r:id="rId27"/>
    <p:sldId id="346" r:id="rId28"/>
    <p:sldId id="396" r:id="rId29"/>
    <p:sldId id="412" r:id="rId30"/>
    <p:sldId id="295" r:id="rId31"/>
    <p:sldId id="413" r:id="rId32"/>
    <p:sldId id="414" r:id="rId33"/>
    <p:sldId id="416" r:id="rId34"/>
    <p:sldId id="417" r:id="rId35"/>
    <p:sldId id="418" r:id="rId36"/>
    <p:sldId id="379" r:id="rId37"/>
    <p:sldId id="291" r:id="rId38"/>
    <p:sldId id="292" r:id="rId39"/>
    <p:sldId id="303" r:id="rId40"/>
    <p:sldId id="305" r:id="rId41"/>
    <p:sldId id="382" r:id="rId42"/>
    <p:sldId id="306" r:id="rId43"/>
    <p:sldId id="347" r:id="rId44"/>
    <p:sldId id="307" r:id="rId45"/>
    <p:sldId id="310" r:id="rId46"/>
    <p:sldId id="311" r:id="rId47"/>
    <p:sldId id="385" r:id="rId48"/>
    <p:sldId id="397" r:id="rId49"/>
    <p:sldId id="419" r:id="rId50"/>
    <p:sldId id="420" r:id="rId51"/>
    <p:sldId id="323" r:id="rId52"/>
    <p:sldId id="324" r:id="rId53"/>
    <p:sldId id="395" r:id="rId54"/>
    <p:sldId id="325" r:id="rId55"/>
    <p:sldId id="386" r:id="rId56"/>
    <p:sldId id="326" r:id="rId57"/>
    <p:sldId id="327" r:id="rId58"/>
    <p:sldId id="400" r:id="rId59"/>
    <p:sldId id="329" r:id="rId60"/>
    <p:sldId id="330" r:id="rId61"/>
    <p:sldId id="401" r:id="rId62"/>
    <p:sldId id="402" r:id="rId63"/>
    <p:sldId id="403" r:id="rId64"/>
    <p:sldId id="348" r:id="rId65"/>
    <p:sldId id="392" r:id="rId66"/>
    <p:sldId id="336" r:id="rId67"/>
    <p:sldId id="404" r:id="rId68"/>
    <p:sldId id="427" r:id="rId69"/>
    <p:sldId id="337" r:id="rId70"/>
    <p:sldId id="349" r:id="rId71"/>
    <p:sldId id="428" r:id="rId72"/>
    <p:sldId id="338" r:id="rId73"/>
    <p:sldId id="406" r:id="rId74"/>
  </p:sldIdLst>
  <p:sldSz cx="9144000" cy="6858000" type="screen4x3"/>
  <p:notesSz cx="7077075" cy="9383713"/>
  <p:custDataLst>
    <p:tags r:id="rId7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51372D-4D40-446D-B222-AA6DDBB01200}" v="178" dt="2018-09-27T20:55:31.0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06" autoAdjust="0"/>
    <p:restoredTop sz="91725" autoAdjust="0"/>
  </p:normalViewPr>
  <p:slideViewPr>
    <p:cSldViewPr>
      <p:cViewPr varScale="1">
        <p:scale>
          <a:sx n="71" d="100"/>
          <a:sy n="71" d="100"/>
        </p:scale>
        <p:origin x="1524"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P." userId="1fc811710148c276" providerId="LiveId" clId="{BC49C9ED-4815-46DC-9584-2352108A453D}"/>
    <pc:docChg chg="modSld">
      <pc:chgData name="Joshua P." userId="1fc811710148c276" providerId="LiveId" clId="{BC49C9ED-4815-46DC-9584-2352108A453D}" dt="2018-09-27T20:55:31.002" v="177" actId="20577"/>
      <pc:docMkLst>
        <pc:docMk/>
      </pc:docMkLst>
      <pc:sldChg chg="modSp modAnim">
        <pc:chgData name="Joshua P." userId="1fc811710148c276" providerId="LiveId" clId="{BC49C9ED-4815-46DC-9584-2352108A453D}" dt="2018-09-27T20:48:26.734" v="51" actId="20577"/>
        <pc:sldMkLst>
          <pc:docMk/>
          <pc:sldMk cId="0" sldId="337"/>
        </pc:sldMkLst>
        <pc:spChg chg="mod">
          <ac:chgData name="Joshua P." userId="1fc811710148c276" providerId="LiveId" clId="{BC49C9ED-4815-46DC-9584-2352108A453D}" dt="2018-09-27T20:48:26.734" v="51" actId="20577"/>
          <ac:spMkLst>
            <pc:docMk/>
            <pc:sldMk cId="0" sldId="337"/>
            <ac:spMk id="64515" creationId="{00000000-0000-0000-0000-000000000000}"/>
          </ac:spMkLst>
        </pc:spChg>
      </pc:sldChg>
      <pc:sldChg chg="modSp">
        <pc:chgData name="Joshua P." userId="1fc811710148c276" providerId="LiveId" clId="{BC49C9ED-4815-46DC-9584-2352108A453D}" dt="2018-09-27T20:52:06.481" v="157"/>
        <pc:sldMkLst>
          <pc:docMk/>
          <pc:sldMk cId="0" sldId="338"/>
        </pc:sldMkLst>
        <pc:graphicFrameChg chg="mod">
          <ac:chgData name="Joshua P." userId="1fc811710148c276" providerId="LiveId" clId="{BC49C9ED-4815-46DC-9584-2352108A453D}" dt="2018-09-27T20:52:06.481" v="157"/>
          <ac:graphicFrameMkLst>
            <pc:docMk/>
            <pc:sldMk cId="0" sldId="338"/>
            <ac:graphicFrameMk id="121860" creationId="{00000000-0000-0000-0000-000000000000}"/>
          </ac:graphicFrameMkLst>
        </pc:graphicFrameChg>
      </pc:sldChg>
      <pc:sldChg chg="modSp">
        <pc:chgData name="Joshua P." userId="1fc811710148c276" providerId="LiveId" clId="{BC49C9ED-4815-46DC-9584-2352108A453D}" dt="2018-09-27T20:55:31.002" v="177" actId="20577"/>
        <pc:sldMkLst>
          <pc:docMk/>
          <pc:sldMk cId="3584467429" sldId="406"/>
        </pc:sldMkLst>
        <pc:spChg chg="mod">
          <ac:chgData name="Joshua P." userId="1fc811710148c276" providerId="LiveId" clId="{BC49C9ED-4815-46DC-9584-2352108A453D}" dt="2018-09-27T20:55:31.002" v="177" actId="20577"/>
          <ac:spMkLst>
            <pc:docMk/>
            <pc:sldMk cId="3584467429" sldId="406"/>
            <ac:spMk id="15364" creationId="{00000000-0000-0000-0000-000000000000}"/>
          </ac:spMkLst>
        </pc:spChg>
      </pc:sldChg>
      <pc:sldChg chg="modSp">
        <pc:chgData name="Joshua P." userId="1fc811710148c276" providerId="LiveId" clId="{BC49C9ED-4815-46DC-9584-2352108A453D}" dt="2018-09-27T20:46:10.475" v="17" actId="20577"/>
        <pc:sldMkLst>
          <pc:docMk/>
          <pc:sldMk cId="2892368269" sldId="427"/>
        </pc:sldMkLst>
        <pc:spChg chg="mod">
          <ac:chgData name="Joshua P." userId="1fc811710148c276" providerId="LiveId" clId="{BC49C9ED-4815-46DC-9584-2352108A453D}" dt="2018-09-27T20:46:10.475" v="17" actId="20577"/>
          <ac:spMkLst>
            <pc:docMk/>
            <pc:sldMk cId="2892368269" sldId="427"/>
            <ac:spMk id="64515" creationId="{00000000-0000-0000-0000-000000000000}"/>
          </ac:spMkLst>
        </pc:spChg>
      </pc:sldChg>
      <pc:sldChg chg="modSp">
        <pc:chgData name="Joshua P." userId="1fc811710148c276" providerId="LiveId" clId="{BC49C9ED-4815-46DC-9584-2352108A453D}" dt="2018-09-27T20:50:30.325" v="156" actId="115"/>
        <pc:sldMkLst>
          <pc:docMk/>
          <pc:sldMk cId="3641188790" sldId="428"/>
        </pc:sldMkLst>
        <pc:spChg chg="mod">
          <ac:chgData name="Joshua P." userId="1fc811710148c276" providerId="LiveId" clId="{BC49C9ED-4815-46DC-9584-2352108A453D}" dt="2018-09-27T20:50:30.325" v="156" actId="115"/>
          <ac:spMkLst>
            <pc:docMk/>
            <pc:sldMk cId="3641188790" sldId="428"/>
            <ac:spMk id="14340"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70815"/>
          </a:xfrm>
          <a:prstGeom prst="rect">
            <a:avLst/>
          </a:prstGeom>
        </p:spPr>
        <p:txBody>
          <a:bodyPr vert="horz" lIns="94055" tIns="47028" rIns="94055" bIns="47028" rtlCol="0"/>
          <a:lstStyle>
            <a:lvl1pPr algn="l">
              <a:defRPr sz="1200"/>
            </a:lvl1pPr>
          </a:lstStyle>
          <a:p>
            <a:endParaRPr lang="en-US"/>
          </a:p>
        </p:txBody>
      </p:sp>
      <p:sp>
        <p:nvSpPr>
          <p:cNvPr id="3" name="Date Placeholder 2"/>
          <p:cNvSpPr>
            <a:spLocks noGrp="1"/>
          </p:cNvSpPr>
          <p:nvPr>
            <p:ph type="dt" sz="quarter" idx="1"/>
          </p:nvPr>
        </p:nvSpPr>
        <p:spPr>
          <a:xfrm>
            <a:off x="4008705" y="0"/>
            <a:ext cx="3066733" cy="470815"/>
          </a:xfrm>
          <a:prstGeom prst="rect">
            <a:avLst/>
          </a:prstGeom>
        </p:spPr>
        <p:txBody>
          <a:bodyPr vert="horz" lIns="94055" tIns="47028" rIns="94055" bIns="47028" rtlCol="0"/>
          <a:lstStyle>
            <a:lvl1pPr algn="r">
              <a:defRPr sz="1200"/>
            </a:lvl1pPr>
          </a:lstStyle>
          <a:p>
            <a:r>
              <a:rPr lang="en-US"/>
              <a:t>6/11/2018</a:t>
            </a:r>
          </a:p>
        </p:txBody>
      </p:sp>
      <p:sp>
        <p:nvSpPr>
          <p:cNvPr id="4" name="Footer Placeholder 3"/>
          <p:cNvSpPr>
            <a:spLocks noGrp="1"/>
          </p:cNvSpPr>
          <p:nvPr>
            <p:ph type="ftr" sz="quarter" idx="2"/>
          </p:nvPr>
        </p:nvSpPr>
        <p:spPr>
          <a:xfrm>
            <a:off x="0" y="8912899"/>
            <a:ext cx="3066733" cy="470814"/>
          </a:xfrm>
          <a:prstGeom prst="rect">
            <a:avLst/>
          </a:prstGeom>
        </p:spPr>
        <p:txBody>
          <a:bodyPr vert="horz" lIns="94055" tIns="47028" rIns="94055" bIns="47028"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912899"/>
            <a:ext cx="3066733" cy="470814"/>
          </a:xfrm>
          <a:prstGeom prst="rect">
            <a:avLst/>
          </a:prstGeom>
        </p:spPr>
        <p:txBody>
          <a:bodyPr vert="horz" lIns="94055" tIns="47028" rIns="94055" bIns="47028" rtlCol="0" anchor="b"/>
          <a:lstStyle>
            <a:lvl1pPr algn="r">
              <a:defRPr sz="1200"/>
            </a:lvl1pPr>
          </a:lstStyle>
          <a:p>
            <a:fld id="{A8B596FF-84EC-42F4-85AB-7E3939C61EC3}" type="slidenum">
              <a:rPr lang="en-US" smtClean="0"/>
              <a:t>‹#›</a:t>
            </a:fld>
            <a:endParaRPr lang="en-US"/>
          </a:p>
        </p:txBody>
      </p:sp>
    </p:spTree>
    <p:extLst>
      <p:ext uri="{BB962C8B-B14F-4D97-AF65-F5344CB8AC3E}">
        <p14:creationId xmlns:p14="http://schemas.microsoft.com/office/powerpoint/2010/main" val="39685363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186"/>
          </a:xfrm>
          <a:prstGeom prst="rect">
            <a:avLst/>
          </a:prstGeom>
        </p:spPr>
        <p:txBody>
          <a:bodyPr vert="horz" lIns="94055" tIns="47028" rIns="94055" bIns="47028"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4008705" y="0"/>
            <a:ext cx="3066733" cy="469186"/>
          </a:xfrm>
          <a:prstGeom prst="rect">
            <a:avLst/>
          </a:prstGeom>
        </p:spPr>
        <p:txBody>
          <a:bodyPr vert="horz" lIns="94055" tIns="47028" rIns="94055" bIns="47028" rtlCol="0"/>
          <a:lstStyle>
            <a:lvl1pPr algn="r" fontAlgn="auto">
              <a:spcBef>
                <a:spcPts val="0"/>
              </a:spcBef>
              <a:spcAft>
                <a:spcPts val="0"/>
              </a:spcAft>
              <a:defRPr sz="1200">
                <a:latin typeface="+mn-lt"/>
              </a:defRPr>
            </a:lvl1pPr>
          </a:lstStyle>
          <a:p>
            <a:pPr>
              <a:defRPr/>
            </a:pPr>
            <a:r>
              <a:rPr lang="en-US"/>
              <a:t>6/11/2018</a:t>
            </a:r>
          </a:p>
        </p:txBody>
      </p:sp>
      <p:sp>
        <p:nvSpPr>
          <p:cNvPr id="4" name="Slide Image Placeholder 3"/>
          <p:cNvSpPr>
            <a:spLocks noGrp="1" noRot="1" noChangeAspect="1"/>
          </p:cNvSpPr>
          <p:nvPr>
            <p:ph type="sldImg" idx="2"/>
          </p:nvPr>
        </p:nvSpPr>
        <p:spPr>
          <a:xfrm>
            <a:off x="1192213" y="703263"/>
            <a:ext cx="4692650" cy="3519487"/>
          </a:xfrm>
          <a:prstGeom prst="rect">
            <a:avLst/>
          </a:prstGeom>
          <a:noFill/>
          <a:ln w="12700">
            <a:solidFill>
              <a:prstClr val="black"/>
            </a:solidFill>
          </a:ln>
        </p:spPr>
        <p:txBody>
          <a:bodyPr vert="horz" lIns="94055" tIns="47028" rIns="94055" bIns="47028" rtlCol="0" anchor="ctr"/>
          <a:lstStyle/>
          <a:p>
            <a:pPr lvl="0"/>
            <a:endParaRPr lang="en-US" noProof="0"/>
          </a:p>
        </p:txBody>
      </p:sp>
      <p:sp>
        <p:nvSpPr>
          <p:cNvPr id="5" name="Notes Placeholder 4"/>
          <p:cNvSpPr>
            <a:spLocks noGrp="1"/>
          </p:cNvSpPr>
          <p:nvPr>
            <p:ph type="body" sz="quarter" idx="3"/>
          </p:nvPr>
        </p:nvSpPr>
        <p:spPr>
          <a:xfrm>
            <a:off x="707708" y="4457264"/>
            <a:ext cx="5661660" cy="4222671"/>
          </a:xfrm>
          <a:prstGeom prst="rect">
            <a:avLst/>
          </a:prstGeom>
        </p:spPr>
        <p:txBody>
          <a:bodyPr vert="horz" lIns="94055" tIns="47028" rIns="94055" bIns="4702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912899"/>
            <a:ext cx="3066733" cy="469186"/>
          </a:xfrm>
          <a:prstGeom prst="rect">
            <a:avLst/>
          </a:prstGeom>
        </p:spPr>
        <p:txBody>
          <a:bodyPr vert="horz" lIns="94055" tIns="47028" rIns="94055" bIns="47028"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4008705" y="8912899"/>
            <a:ext cx="3066733" cy="469186"/>
          </a:xfrm>
          <a:prstGeom prst="rect">
            <a:avLst/>
          </a:prstGeom>
        </p:spPr>
        <p:txBody>
          <a:bodyPr vert="horz" lIns="94055" tIns="47028" rIns="94055" bIns="47028" rtlCol="0" anchor="b"/>
          <a:lstStyle>
            <a:lvl1pPr algn="r" fontAlgn="auto">
              <a:spcBef>
                <a:spcPts val="0"/>
              </a:spcBef>
              <a:spcAft>
                <a:spcPts val="0"/>
              </a:spcAft>
              <a:defRPr sz="1200">
                <a:latin typeface="+mn-lt"/>
              </a:defRPr>
            </a:lvl1pPr>
          </a:lstStyle>
          <a:p>
            <a:pPr>
              <a:defRPr/>
            </a:pPr>
            <a:fld id="{366743C3-46CD-49AE-B735-C3B49F285EFF}" type="slidenum">
              <a:rPr lang="en-US"/>
              <a:pPr>
                <a:defRPr/>
              </a:pPr>
              <a:t>‹#›</a:t>
            </a:fld>
            <a:endParaRPr lang="en-US"/>
          </a:p>
        </p:txBody>
      </p:sp>
    </p:spTree>
    <p:extLst>
      <p:ext uri="{BB962C8B-B14F-4D97-AF65-F5344CB8AC3E}">
        <p14:creationId xmlns:p14="http://schemas.microsoft.com/office/powerpoint/2010/main" val="3660475691"/>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2" name="Date Placeholder 1">
            <a:extLst>
              <a:ext uri="{FF2B5EF4-FFF2-40B4-BE49-F238E27FC236}">
                <a16:creationId xmlns:a16="http://schemas.microsoft.com/office/drawing/2014/main" id="{E331650A-8282-44A3-9C1C-A1F200338DE1}"/>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8DB79CE0-7002-4986-ACDD-2BDA337092A5}"/>
              </a:ext>
            </a:extLst>
          </p:cNvPr>
          <p:cNvSpPr>
            <a:spLocks noGrp="1"/>
          </p:cNvSpPr>
          <p:nvPr>
            <p:ph type="sldNum" sz="quarter" idx="11"/>
          </p:nvPr>
        </p:nvSpPr>
        <p:spPr/>
        <p:txBody>
          <a:bodyPr/>
          <a:lstStyle/>
          <a:p>
            <a:pPr>
              <a:defRPr/>
            </a:pPr>
            <a:fld id="{366743C3-46CD-49AE-B735-C3B49F285EFF}" type="slidenum">
              <a:rPr lang="en-US" smtClean="0"/>
              <a:pPr>
                <a:defRPr/>
              </a:pPr>
              <a:t>4</a:t>
            </a:fld>
            <a:endParaRPr lang="en-US"/>
          </a:p>
        </p:txBody>
      </p:sp>
    </p:spTree>
    <p:extLst>
      <p:ext uri="{BB962C8B-B14F-4D97-AF65-F5344CB8AC3E}">
        <p14:creationId xmlns:p14="http://schemas.microsoft.com/office/powerpoint/2010/main" val="2706415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 name="Date Placeholder 1">
            <a:extLst>
              <a:ext uri="{FF2B5EF4-FFF2-40B4-BE49-F238E27FC236}">
                <a16:creationId xmlns:a16="http://schemas.microsoft.com/office/drawing/2014/main" id="{8364FAE2-B510-4D73-ACB9-CFB999882D0D}"/>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EA637911-C50F-4D37-9747-6A9774EAEDF1}"/>
              </a:ext>
            </a:extLst>
          </p:cNvPr>
          <p:cNvSpPr>
            <a:spLocks noGrp="1"/>
          </p:cNvSpPr>
          <p:nvPr>
            <p:ph type="sldNum" sz="quarter" idx="11"/>
          </p:nvPr>
        </p:nvSpPr>
        <p:spPr/>
        <p:txBody>
          <a:bodyPr/>
          <a:lstStyle/>
          <a:p>
            <a:pPr>
              <a:defRPr/>
            </a:pPr>
            <a:fld id="{366743C3-46CD-49AE-B735-C3B49F285EFF}" type="slidenum">
              <a:rPr lang="en-US" smtClean="0"/>
              <a:pPr>
                <a:defRPr/>
              </a:pPr>
              <a:t>15</a:t>
            </a:fld>
            <a:endParaRPr lang="en-US"/>
          </a:p>
        </p:txBody>
      </p:sp>
    </p:spTree>
    <p:extLst>
      <p:ext uri="{BB962C8B-B14F-4D97-AF65-F5344CB8AC3E}">
        <p14:creationId xmlns:p14="http://schemas.microsoft.com/office/powerpoint/2010/main" val="2582516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With rounding up to dollars, we achieve the identical answer.</a:t>
            </a:r>
          </a:p>
        </p:txBody>
      </p:sp>
      <p:sp>
        <p:nvSpPr>
          <p:cNvPr id="2" name="Date Placeholder 1">
            <a:extLst>
              <a:ext uri="{FF2B5EF4-FFF2-40B4-BE49-F238E27FC236}">
                <a16:creationId xmlns:a16="http://schemas.microsoft.com/office/drawing/2014/main" id="{A6F1F1DC-A598-48D6-9614-DF6A032413B9}"/>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FA1FA2A7-906E-4524-A167-9BDC4BB612FC}"/>
              </a:ext>
            </a:extLst>
          </p:cNvPr>
          <p:cNvSpPr>
            <a:spLocks noGrp="1"/>
          </p:cNvSpPr>
          <p:nvPr>
            <p:ph type="sldNum" sz="quarter" idx="11"/>
          </p:nvPr>
        </p:nvSpPr>
        <p:spPr/>
        <p:txBody>
          <a:bodyPr/>
          <a:lstStyle/>
          <a:p>
            <a:pPr>
              <a:defRPr/>
            </a:pPr>
            <a:fld id="{366743C3-46CD-49AE-B735-C3B49F285EFF}" type="slidenum">
              <a:rPr lang="en-US" smtClean="0"/>
              <a:pPr>
                <a:defRPr/>
              </a:pPr>
              <a:t>16</a:t>
            </a:fld>
            <a:endParaRPr lang="en-US"/>
          </a:p>
        </p:txBody>
      </p:sp>
    </p:spTree>
    <p:extLst>
      <p:ext uri="{BB962C8B-B14F-4D97-AF65-F5344CB8AC3E}">
        <p14:creationId xmlns:p14="http://schemas.microsoft.com/office/powerpoint/2010/main" val="2423199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p:cNvSpPr>
          <p:nvPr>
            <p:ph type="sldImg"/>
          </p:nvPr>
        </p:nvSpPr>
        <p:spPr bwMode="auto">
          <a:noFill/>
          <a:ln>
            <a:solidFill>
              <a:srgbClr val="000000"/>
            </a:solidFill>
            <a:miter lim="800000"/>
            <a:headEnd/>
            <a:tailEnd/>
          </a:ln>
        </p:spPr>
      </p:sp>
      <p:sp>
        <p:nvSpPr>
          <p:cNvPr id="1228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 name="Date Placeholder 1">
            <a:extLst>
              <a:ext uri="{FF2B5EF4-FFF2-40B4-BE49-F238E27FC236}">
                <a16:creationId xmlns:a16="http://schemas.microsoft.com/office/drawing/2014/main" id="{2640B927-A0D3-4414-9ED0-123D510BD4DF}"/>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A3C37FC2-E2AC-45EA-97DF-3CAF0CDD8F7D}"/>
              </a:ext>
            </a:extLst>
          </p:cNvPr>
          <p:cNvSpPr>
            <a:spLocks noGrp="1"/>
          </p:cNvSpPr>
          <p:nvPr>
            <p:ph type="sldNum" sz="quarter" idx="11"/>
          </p:nvPr>
        </p:nvSpPr>
        <p:spPr/>
        <p:txBody>
          <a:bodyPr/>
          <a:lstStyle/>
          <a:p>
            <a:pPr>
              <a:defRPr/>
            </a:pPr>
            <a:fld id="{366743C3-46CD-49AE-B735-C3B49F285EFF}" type="slidenum">
              <a:rPr lang="en-US" smtClean="0"/>
              <a:pPr>
                <a:defRPr/>
              </a:pPr>
              <a:t>19</a:t>
            </a:fld>
            <a:endParaRPr lang="en-US"/>
          </a:p>
        </p:txBody>
      </p:sp>
    </p:spTree>
    <p:extLst>
      <p:ext uri="{BB962C8B-B14F-4D97-AF65-F5344CB8AC3E}">
        <p14:creationId xmlns:p14="http://schemas.microsoft.com/office/powerpoint/2010/main" val="1477688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 name="Date Placeholder 1">
            <a:extLst>
              <a:ext uri="{FF2B5EF4-FFF2-40B4-BE49-F238E27FC236}">
                <a16:creationId xmlns:a16="http://schemas.microsoft.com/office/drawing/2014/main" id="{CDE1F392-D159-44C3-9E72-A7854F302C23}"/>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F1E9F436-07B5-4AFD-A6A6-6DAF1DA43422}"/>
              </a:ext>
            </a:extLst>
          </p:cNvPr>
          <p:cNvSpPr>
            <a:spLocks noGrp="1"/>
          </p:cNvSpPr>
          <p:nvPr>
            <p:ph type="sldNum" sz="quarter" idx="11"/>
          </p:nvPr>
        </p:nvSpPr>
        <p:spPr/>
        <p:txBody>
          <a:bodyPr/>
          <a:lstStyle/>
          <a:p>
            <a:pPr>
              <a:defRPr/>
            </a:pPr>
            <a:fld id="{366743C3-46CD-49AE-B735-C3B49F285EFF}" type="slidenum">
              <a:rPr lang="en-US" smtClean="0"/>
              <a:pPr>
                <a:defRPr/>
              </a:pPr>
              <a:t>20</a:t>
            </a:fld>
            <a:endParaRPr lang="en-US"/>
          </a:p>
        </p:txBody>
      </p:sp>
    </p:spTree>
    <p:extLst>
      <p:ext uri="{BB962C8B-B14F-4D97-AF65-F5344CB8AC3E}">
        <p14:creationId xmlns:p14="http://schemas.microsoft.com/office/powerpoint/2010/main" val="111101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1" name="Rectangle 3"/>
          <p:cNvSpPr>
            <a:spLocks noGrp="1" noChangeArrowheads="1"/>
          </p:cNvSpPr>
          <p:nvPr>
            <p:ph type="body" idx="1"/>
          </p:nvPr>
        </p:nvSpPr>
        <p:spPr bwMode="auto">
          <a:noFill/>
        </p:spPr>
        <p:txBody>
          <a:bodyPr wrap="square" numCol="1" anchor="t" anchorCtr="0" compatLnSpc="1">
            <a:prstTxWarp prst="textNoShape">
              <a:avLst/>
            </a:prstTxWarp>
            <a:normAutofit lnSpcReduction="10000"/>
          </a:bodyPr>
          <a:lstStyle/>
          <a:p>
            <a:pPr eaLnBrk="1" hangingPunct="1">
              <a:spcBef>
                <a:spcPct val="0"/>
              </a:spcBef>
            </a:pPr>
            <a:r>
              <a:rPr lang="en-US"/>
              <a:t>The students can read the example in the book.</a:t>
            </a:r>
          </a:p>
          <a:p>
            <a:pPr eaLnBrk="1" hangingPunct="1">
              <a:spcBef>
                <a:spcPct val="0"/>
              </a:spcBef>
            </a:pPr>
            <a:endParaRPr lang="en-US"/>
          </a:p>
          <a:p>
            <a:pPr eaLnBrk="1" hangingPunct="1">
              <a:spcBef>
                <a:spcPct val="0"/>
              </a:spcBef>
            </a:pPr>
            <a:r>
              <a:rPr lang="en-US"/>
              <a:t>You are offered an investment that will pay you $200 in one year, $400 the next year, $600 the next year and $800 at the end of the next year.  You can earn 12 percent on very similar investments. What is the most you should pay for this one?</a:t>
            </a:r>
          </a:p>
          <a:p>
            <a:pPr eaLnBrk="1" hangingPunct="1">
              <a:spcBef>
                <a:spcPct val="0"/>
              </a:spcBef>
            </a:pPr>
            <a:endParaRPr lang="en-US"/>
          </a:p>
          <a:p>
            <a:pPr eaLnBrk="1" hangingPunct="1">
              <a:spcBef>
                <a:spcPct val="0"/>
              </a:spcBef>
            </a:pPr>
            <a:r>
              <a:rPr lang="en-US"/>
              <a:t>Point out that the question could also be phrased as “How much is this investment worth?”</a:t>
            </a:r>
          </a:p>
          <a:p>
            <a:pPr eaLnBrk="1" hangingPunct="1">
              <a:spcBef>
                <a:spcPct val="0"/>
              </a:spcBef>
            </a:pPr>
            <a:endParaRPr lang="en-US"/>
          </a:p>
          <a:p>
            <a:pPr eaLnBrk="1" hangingPunct="1">
              <a:spcBef>
                <a:spcPct val="0"/>
              </a:spcBef>
            </a:pPr>
            <a:r>
              <a:rPr lang="en-US"/>
              <a:t>Remember the sign convention.  The negative numbers imply that we would have to pay 1,432.93 today to receive the cash flows in the future.</a:t>
            </a:r>
          </a:p>
          <a:p>
            <a:pPr eaLnBrk="1" hangingPunct="1">
              <a:spcBef>
                <a:spcPct val="0"/>
              </a:spcBef>
            </a:pPr>
            <a:endParaRPr lang="en-US"/>
          </a:p>
          <a:p>
            <a:pPr eaLnBrk="1" hangingPunct="1">
              <a:spcBef>
                <a:spcPct val="0"/>
              </a:spcBef>
            </a:pPr>
            <a:r>
              <a:rPr lang="en-US"/>
              <a:t>Formula:</a:t>
            </a:r>
          </a:p>
          <a:p>
            <a:pPr lvl="1" eaLnBrk="1" hangingPunct="1">
              <a:spcBef>
                <a:spcPct val="0"/>
              </a:spcBef>
            </a:pPr>
            <a:r>
              <a:rPr lang="en-US"/>
              <a:t>Year 1 CF: 200 / (1.12)</a:t>
            </a:r>
            <a:r>
              <a:rPr lang="en-US" baseline="30000"/>
              <a:t>1</a:t>
            </a:r>
            <a:r>
              <a:rPr lang="en-US"/>
              <a:t> = 178.57</a:t>
            </a:r>
          </a:p>
          <a:p>
            <a:pPr lvl="1" eaLnBrk="1" hangingPunct="1">
              <a:spcBef>
                <a:spcPct val="0"/>
              </a:spcBef>
            </a:pPr>
            <a:r>
              <a:rPr lang="en-US"/>
              <a:t>Year 2 CF: 400 / (1.12)</a:t>
            </a:r>
            <a:r>
              <a:rPr lang="en-US" baseline="30000"/>
              <a:t>2</a:t>
            </a:r>
            <a:r>
              <a:rPr lang="en-US"/>
              <a:t> = 318.88</a:t>
            </a:r>
          </a:p>
          <a:p>
            <a:pPr lvl="1" eaLnBrk="1" hangingPunct="1">
              <a:spcBef>
                <a:spcPct val="0"/>
              </a:spcBef>
            </a:pPr>
            <a:r>
              <a:rPr lang="en-US"/>
              <a:t>Year 3 CF: 600 / (1.12)</a:t>
            </a:r>
            <a:r>
              <a:rPr lang="en-US" baseline="30000"/>
              <a:t>3</a:t>
            </a:r>
            <a:r>
              <a:rPr lang="en-US"/>
              <a:t> = 427.07</a:t>
            </a:r>
          </a:p>
          <a:p>
            <a:pPr lvl="1" eaLnBrk="1" hangingPunct="1">
              <a:spcBef>
                <a:spcPct val="0"/>
              </a:spcBef>
            </a:pPr>
            <a:r>
              <a:rPr lang="en-US"/>
              <a:t>Year 4 CF: 800 / (1.12)</a:t>
            </a:r>
            <a:r>
              <a:rPr lang="en-US" baseline="30000"/>
              <a:t>4</a:t>
            </a:r>
            <a:r>
              <a:rPr lang="en-US"/>
              <a:t> = 508.41</a:t>
            </a:r>
          </a:p>
          <a:p>
            <a:pPr lvl="1" eaLnBrk="1" hangingPunct="1">
              <a:spcBef>
                <a:spcPct val="0"/>
              </a:spcBef>
            </a:pPr>
            <a:endParaRPr lang="en-US"/>
          </a:p>
          <a:p>
            <a:pPr eaLnBrk="1" hangingPunct="1">
              <a:spcBef>
                <a:spcPct val="0"/>
              </a:spcBef>
            </a:pPr>
            <a:r>
              <a:rPr lang="en-US"/>
              <a:t>Calculator:</a:t>
            </a:r>
          </a:p>
          <a:p>
            <a:pPr lvl="1" eaLnBrk="1" hangingPunct="1">
              <a:spcBef>
                <a:spcPct val="0"/>
              </a:spcBef>
            </a:pPr>
            <a:r>
              <a:rPr lang="en-US"/>
              <a:t>Year 1 CF: N = 1; I/Y = 12; FV = 200; CPT PV = -178.57</a:t>
            </a:r>
          </a:p>
          <a:p>
            <a:pPr lvl="1" eaLnBrk="1" hangingPunct="1">
              <a:spcBef>
                <a:spcPct val="0"/>
              </a:spcBef>
            </a:pPr>
            <a:r>
              <a:rPr lang="en-US"/>
              <a:t>Year 2 CF: N = 2; I/Y = 12; FV = 400; CPT PV = -318.88</a:t>
            </a:r>
          </a:p>
          <a:p>
            <a:pPr lvl="1" eaLnBrk="1" hangingPunct="1">
              <a:spcBef>
                <a:spcPct val="0"/>
              </a:spcBef>
            </a:pPr>
            <a:r>
              <a:rPr lang="en-US"/>
              <a:t>Year 3 CF: N = 3; I/Y = 12; FV = 600; CPT PV = -427.07</a:t>
            </a:r>
          </a:p>
          <a:p>
            <a:pPr lvl="1" eaLnBrk="1" hangingPunct="1">
              <a:spcBef>
                <a:spcPct val="0"/>
              </a:spcBef>
            </a:pPr>
            <a:r>
              <a:rPr lang="en-US"/>
              <a:t>Year 4 CF: N = 4; I/Y = 12; FV = 800; CPT PV = - 508.41</a:t>
            </a:r>
          </a:p>
          <a:p>
            <a:pPr lvl="1" eaLnBrk="1" hangingPunct="1">
              <a:spcBef>
                <a:spcPct val="0"/>
              </a:spcBef>
            </a:pPr>
            <a:r>
              <a:rPr lang="en-US"/>
              <a:t>Total PV = 178.57 + 318.88 + 427.07 + 508.41 = 1,432.93</a:t>
            </a:r>
          </a:p>
          <a:p>
            <a:pPr lvl="1" eaLnBrk="1" hangingPunct="1">
              <a:spcBef>
                <a:spcPct val="0"/>
              </a:spcBef>
            </a:pPr>
            <a:endParaRPr lang="en-US"/>
          </a:p>
        </p:txBody>
      </p:sp>
      <p:sp>
        <p:nvSpPr>
          <p:cNvPr id="2" name="Date Placeholder 1">
            <a:extLst>
              <a:ext uri="{FF2B5EF4-FFF2-40B4-BE49-F238E27FC236}">
                <a16:creationId xmlns:a16="http://schemas.microsoft.com/office/drawing/2014/main" id="{5D3FDE04-14EB-412B-A2BA-B05657898136}"/>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7CF7FDDC-5CDD-4DF1-9D3B-8895375A8C25}"/>
              </a:ext>
            </a:extLst>
          </p:cNvPr>
          <p:cNvSpPr>
            <a:spLocks noGrp="1"/>
          </p:cNvSpPr>
          <p:nvPr>
            <p:ph type="sldNum" sz="quarter" idx="11"/>
          </p:nvPr>
        </p:nvSpPr>
        <p:spPr/>
        <p:txBody>
          <a:bodyPr/>
          <a:lstStyle/>
          <a:p>
            <a:pPr>
              <a:defRPr/>
            </a:pPr>
            <a:fld id="{366743C3-46CD-49AE-B735-C3B49F285EFF}" type="slidenum">
              <a:rPr lang="en-US" smtClean="0"/>
              <a:pPr>
                <a:defRPr/>
              </a:pPr>
              <a:t>21</a:t>
            </a:fld>
            <a:endParaRPr lang="en-US"/>
          </a:p>
        </p:txBody>
      </p:sp>
    </p:spTree>
    <p:extLst>
      <p:ext uri="{BB962C8B-B14F-4D97-AF65-F5344CB8AC3E}">
        <p14:creationId xmlns:p14="http://schemas.microsoft.com/office/powerpoint/2010/main" val="1172191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005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Formula:</a:t>
            </a:r>
          </a:p>
          <a:p>
            <a:pPr lvl="1" eaLnBrk="1" hangingPunct="1">
              <a:spcBef>
                <a:spcPct val="0"/>
              </a:spcBef>
            </a:pPr>
            <a:r>
              <a:rPr lang="en-US"/>
              <a:t>PV = 1000 / (1.1)</a:t>
            </a:r>
            <a:r>
              <a:rPr lang="en-US" baseline="30000"/>
              <a:t>1</a:t>
            </a:r>
            <a:r>
              <a:rPr lang="en-US"/>
              <a:t> = 909.09</a:t>
            </a:r>
          </a:p>
          <a:p>
            <a:pPr lvl="1" eaLnBrk="1" hangingPunct="1">
              <a:spcBef>
                <a:spcPct val="0"/>
              </a:spcBef>
            </a:pPr>
            <a:r>
              <a:rPr lang="en-US"/>
              <a:t>PV = 2000 / (1.1)</a:t>
            </a:r>
            <a:r>
              <a:rPr lang="en-US" baseline="30000"/>
              <a:t>2</a:t>
            </a:r>
            <a:r>
              <a:rPr lang="en-US"/>
              <a:t> = 1,652.89</a:t>
            </a:r>
          </a:p>
          <a:p>
            <a:pPr lvl="1" eaLnBrk="1" hangingPunct="1">
              <a:spcBef>
                <a:spcPct val="0"/>
              </a:spcBef>
            </a:pPr>
            <a:r>
              <a:rPr lang="en-US"/>
              <a:t>PV = 3000 / (1.1)</a:t>
            </a:r>
            <a:r>
              <a:rPr lang="en-US" baseline="30000"/>
              <a:t>3</a:t>
            </a:r>
            <a:r>
              <a:rPr lang="en-US"/>
              <a:t> = 2,253.94</a:t>
            </a:r>
          </a:p>
          <a:p>
            <a:pPr lvl="1" eaLnBrk="1" hangingPunct="1">
              <a:spcBef>
                <a:spcPct val="0"/>
              </a:spcBef>
            </a:pPr>
            <a:endParaRPr lang="en-US"/>
          </a:p>
          <a:p>
            <a:pPr eaLnBrk="1" hangingPunct="1">
              <a:spcBef>
                <a:spcPct val="0"/>
              </a:spcBef>
            </a:pPr>
            <a:r>
              <a:rPr lang="en-US"/>
              <a:t>Calculator:</a:t>
            </a:r>
          </a:p>
          <a:p>
            <a:pPr lvl="1" eaLnBrk="1" hangingPunct="1">
              <a:spcBef>
                <a:spcPct val="0"/>
              </a:spcBef>
            </a:pPr>
            <a:r>
              <a:rPr lang="en-US"/>
              <a:t>N = 1; I/Y = 10; FV = 1000; CPT PV = -909.09</a:t>
            </a:r>
          </a:p>
          <a:p>
            <a:pPr lvl="1" eaLnBrk="1" hangingPunct="1">
              <a:spcBef>
                <a:spcPct val="0"/>
              </a:spcBef>
            </a:pPr>
            <a:r>
              <a:rPr lang="en-US"/>
              <a:t>N = 2; I/Y = 10; FV = 2000; CPT PV = -1,652.89</a:t>
            </a:r>
          </a:p>
          <a:p>
            <a:pPr lvl="1" eaLnBrk="1" hangingPunct="1">
              <a:spcBef>
                <a:spcPct val="0"/>
              </a:spcBef>
            </a:pPr>
            <a:r>
              <a:rPr lang="en-US"/>
              <a:t>N = 3; I/Y = 10; FV = 3000; CPT PV = -2,253.94</a:t>
            </a:r>
          </a:p>
          <a:p>
            <a:pPr lvl="1" eaLnBrk="1" hangingPunct="1">
              <a:spcBef>
                <a:spcPct val="0"/>
              </a:spcBef>
            </a:pPr>
            <a:endParaRPr lang="en-US"/>
          </a:p>
        </p:txBody>
      </p:sp>
      <p:sp>
        <p:nvSpPr>
          <p:cNvPr id="2" name="Date Placeholder 1">
            <a:extLst>
              <a:ext uri="{FF2B5EF4-FFF2-40B4-BE49-F238E27FC236}">
                <a16:creationId xmlns:a16="http://schemas.microsoft.com/office/drawing/2014/main" id="{8D0B23C3-AB75-4DCF-A7BC-B4388AEAF103}"/>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F3D2A3AB-4590-42FA-9C5D-77BBD3E96AD0}"/>
              </a:ext>
            </a:extLst>
          </p:cNvPr>
          <p:cNvSpPr>
            <a:spLocks noGrp="1"/>
          </p:cNvSpPr>
          <p:nvPr>
            <p:ph type="sldNum" sz="quarter" idx="11"/>
          </p:nvPr>
        </p:nvSpPr>
        <p:spPr/>
        <p:txBody>
          <a:bodyPr/>
          <a:lstStyle/>
          <a:p>
            <a:pPr>
              <a:defRPr/>
            </a:pPr>
            <a:fld id="{366743C3-46CD-49AE-B735-C3B49F285EFF}" type="slidenum">
              <a:rPr lang="en-US" smtClean="0"/>
              <a:pPr>
                <a:defRPr/>
              </a:pPr>
              <a:t>22</a:t>
            </a:fld>
            <a:endParaRPr lang="en-US"/>
          </a:p>
        </p:txBody>
      </p:sp>
    </p:spTree>
    <p:extLst>
      <p:ext uri="{BB962C8B-B14F-4D97-AF65-F5344CB8AC3E}">
        <p14:creationId xmlns:p14="http://schemas.microsoft.com/office/powerpoint/2010/main" val="4034284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36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The next example will be worked using the cash flow keys.</a:t>
            </a:r>
          </a:p>
          <a:p>
            <a:pPr eaLnBrk="1" hangingPunct="1">
              <a:spcBef>
                <a:spcPct val="0"/>
              </a:spcBef>
            </a:pPr>
            <a:endParaRPr lang="en-US"/>
          </a:p>
          <a:p>
            <a:pPr eaLnBrk="1" hangingPunct="1">
              <a:spcBef>
                <a:spcPct val="0"/>
              </a:spcBef>
            </a:pPr>
            <a:r>
              <a:rPr lang="en-US"/>
              <a:t>Note that with the BA-II Plus, the students can double check the numbers they have entered by pressing the up and down arrows.  It is similar to entering the cash flows into spreadsheet cells.</a:t>
            </a:r>
          </a:p>
          <a:p>
            <a:pPr eaLnBrk="1" hangingPunct="1">
              <a:spcBef>
                <a:spcPct val="0"/>
              </a:spcBef>
            </a:pPr>
            <a:endParaRPr lang="en-US"/>
          </a:p>
          <a:p>
            <a:pPr eaLnBrk="1" hangingPunct="1">
              <a:spcBef>
                <a:spcPct val="0"/>
              </a:spcBef>
            </a:pPr>
            <a:r>
              <a:rPr lang="en-US"/>
              <a:t>Other calculators also have cash flow keys.  You enter the information by putting in the cash flow and then pressing CF.  You have to always start with the year 0 cash flow, even if it is zero.</a:t>
            </a:r>
          </a:p>
          <a:p>
            <a:pPr eaLnBrk="1" hangingPunct="1">
              <a:spcBef>
                <a:spcPct val="0"/>
              </a:spcBef>
            </a:pPr>
            <a:endParaRPr lang="en-US"/>
          </a:p>
          <a:p>
            <a:pPr eaLnBrk="1" hangingPunct="1">
              <a:spcBef>
                <a:spcPct val="0"/>
              </a:spcBef>
            </a:pPr>
            <a:r>
              <a:rPr lang="en-US"/>
              <a:t>Remind the students that the cash flows have to occur at even intervals, so if you skip a year, you still have to enter a 0 cash flow for that year.</a:t>
            </a:r>
          </a:p>
          <a:p>
            <a:pPr eaLnBrk="1" hangingPunct="1">
              <a:spcBef>
                <a:spcPct val="0"/>
              </a:spcBef>
            </a:pPr>
            <a:endParaRPr lang="en-US"/>
          </a:p>
        </p:txBody>
      </p:sp>
      <p:sp>
        <p:nvSpPr>
          <p:cNvPr id="2" name="Date Placeholder 1">
            <a:extLst>
              <a:ext uri="{FF2B5EF4-FFF2-40B4-BE49-F238E27FC236}">
                <a16:creationId xmlns:a16="http://schemas.microsoft.com/office/drawing/2014/main" id="{6B9B75E8-6F7C-4A6B-B494-6774CC18B444}"/>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16ACA6D1-3349-45AE-9AE3-22000CE7EFEE}"/>
              </a:ext>
            </a:extLst>
          </p:cNvPr>
          <p:cNvSpPr>
            <a:spLocks noGrp="1"/>
          </p:cNvSpPr>
          <p:nvPr>
            <p:ph type="sldNum" sz="quarter" idx="11"/>
          </p:nvPr>
        </p:nvSpPr>
        <p:spPr/>
        <p:txBody>
          <a:bodyPr/>
          <a:lstStyle/>
          <a:p>
            <a:pPr>
              <a:defRPr/>
            </a:pPr>
            <a:fld id="{366743C3-46CD-49AE-B735-C3B49F285EFF}" type="slidenum">
              <a:rPr lang="en-US" smtClean="0"/>
              <a:pPr>
                <a:defRPr/>
              </a:pPr>
              <a:t>23</a:t>
            </a:fld>
            <a:endParaRPr lang="en-US"/>
          </a:p>
        </p:txBody>
      </p:sp>
    </p:spTree>
    <p:extLst>
      <p:ext uri="{BB962C8B-B14F-4D97-AF65-F5344CB8AC3E}">
        <p14:creationId xmlns:p14="http://schemas.microsoft.com/office/powerpoint/2010/main" val="1410052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61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You can also use this as an introduction to NPV by having the students put –100 in for CF</a:t>
            </a:r>
            <a:r>
              <a:rPr lang="en-US" baseline="-25000"/>
              <a:t>0</a:t>
            </a:r>
            <a:r>
              <a:rPr lang="en-US"/>
              <a:t>.  When they compute the NPV, they will get –8.51.  You can then discuss the NPV rule and point out that a negative NPV means that you do not earn your required return.  You should also remind them that the sign convention on the regular TVM keys is NOT the same as getting a negative NPV.</a:t>
            </a:r>
          </a:p>
        </p:txBody>
      </p:sp>
      <p:sp>
        <p:nvSpPr>
          <p:cNvPr id="2" name="Date Placeholder 1">
            <a:extLst>
              <a:ext uri="{FF2B5EF4-FFF2-40B4-BE49-F238E27FC236}">
                <a16:creationId xmlns:a16="http://schemas.microsoft.com/office/drawing/2014/main" id="{E6926DCD-AF31-4D20-AAB8-25A4868A405E}"/>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6A78228C-B618-43D8-9BDF-527C1182DE3A}"/>
              </a:ext>
            </a:extLst>
          </p:cNvPr>
          <p:cNvSpPr>
            <a:spLocks noGrp="1"/>
          </p:cNvSpPr>
          <p:nvPr>
            <p:ph type="sldNum" sz="quarter" idx="11"/>
          </p:nvPr>
        </p:nvSpPr>
        <p:spPr/>
        <p:txBody>
          <a:bodyPr/>
          <a:lstStyle/>
          <a:p>
            <a:pPr>
              <a:defRPr/>
            </a:pPr>
            <a:fld id="{366743C3-46CD-49AE-B735-C3B49F285EFF}" type="slidenum">
              <a:rPr lang="en-US" smtClean="0"/>
              <a:pPr>
                <a:defRPr/>
              </a:pPr>
              <a:t>24</a:t>
            </a:fld>
            <a:endParaRPr lang="en-US"/>
          </a:p>
        </p:txBody>
      </p:sp>
    </p:spTree>
    <p:extLst>
      <p:ext uri="{BB962C8B-B14F-4D97-AF65-F5344CB8AC3E}">
        <p14:creationId xmlns:p14="http://schemas.microsoft.com/office/powerpoint/2010/main" val="3877261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Slide Image Placeholder 1"/>
          <p:cNvSpPr>
            <a:spLocks noGrp="1" noRot="1" noChangeAspect="1"/>
          </p:cNvSpPr>
          <p:nvPr>
            <p:ph type="sldImg"/>
          </p:nvPr>
        </p:nvSpPr>
        <p:spPr bwMode="auto">
          <a:noFill/>
          <a:ln>
            <a:solidFill>
              <a:srgbClr val="000000"/>
            </a:solidFill>
            <a:miter lim="800000"/>
            <a:headEnd/>
            <a:tailEnd/>
          </a:ln>
        </p:spPr>
      </p:sp>
      <p:sp>
        <p:nvSpPr>
          <p:cNvPr id="1976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You must use the down arrow key (↓) to move to the next cash flow.</a:t>
            </a:r>
          </a:p>
          <a:p>
            <a:pPr eaLnBrk="1" hangingPunct="1">
              <a:spcBef>
                <a:spcPct val="0"/>
              </a:spcBef>
            </a:pPr>
            <a:endParaRPr lang="en-US"/>
          </a:p>
          <a:p>
            <a:pPr eaLnBrk="1" hangingPunct="1">
              <a:spcBef>
                <a:spcPct val="0"/>
              </a:spcBef>
            </a:pPr>
            <a:r>
              <a:rPr lang="en-US"/>
              <a:t>If student’s use -$100 for CF</a:t>
            </a:r>
            <a:r>
              <a:rPr lang="en-US" baseline="-25000"/>
              <a:t>0</a:t>
            </a:r>
            <a:r>
              <a:rPr lang="en-US"/>
              <a:t>, then they will obtain the NPV as the answer and not the PV of the cash flows.  NPV will be discussed in detail in a later chapter with calculator examples presented.</a:t>
            </a:r>
            <a:endParaRPr lang="en-US" baseline="-25000"/>
          </a:p>
        </p:txBody>
      </p:sp>
      <p:sp>
        <p:nvSpPr>
          <p:cNvPr id="2" name="Date Placeholder 1">
            <a:extLst>
              <a:ext uri="{FF2B5EF4-FFF2-40B4-BE49-F238E27FC236}">
                <a16:creationId xmlns:a16="http://schemas.microsoft.com/office/drawing/2014/main" id="{91CD4C2A-D4AC-4287-AFA2-6400AE8C85B8}"/>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17401D2A-44F6-4E12-AC62-DDE2705A927D}"/>
              </a:ext>
            </a:extLst>
          </p:cNvPr>
          <p:cNvSpPr>
            <a:spLocks noGrp="1"/>
          </p:cNvSpPr>
          <p:nvPr>
            <p:ph type="sldNum" sz="quarter" idx="11"/>
          </p:nvPr>
        </p:nvSpPr>
        <p:spPr/>
        <p:txBody>
          <a:bodyPr/>
          <a:lstStyle/>
          <a:p>
            <a:pPr>
              <a:defRPr/>
            </a:pPr>
            <a:fld id="{366743C3-46CD-49AE-B735-C3B49F285EFF}" type="slidenum">
              <a:rPr lang="en-US" smtClean="0"/>
              <a:pPr>
                <a:defRPr/>
              </a:pPr>
              <a:t>25</a:t>
            </a:fld>
            <a:endParaRPr lang="en-US"/>
          </a:p>
        </p:txBody>
      </p:sp>
    </p:spTree>
    <p:extLst>
      <p:ext uri="{BB962C8B-B14F-4D97-AF65-F5344CB8AC3E}">
        <p14:creationId xmlns:p14="http://schemas.microsoft.com/office/powerpoint/2010/main" val="3005270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19" name="Rectangle 3"/>
          <p:cNvSpPr>
            <a:spLocks noGrp="1" noChangeArrowheads="1"/>
          </p:cNvSpPr>
          <p:nvPr>
            <p:ph type="body" idx="1"/>
          </p:nvPr>
        </p:nvSpPr>
        <p:spPr bwMode="auto">
          <a:noFill/>
        </p:spPr>
        <p:txBody>
          <a:bodyPr wrap="square" numCol="1" anchor="t" anchorCtr="0" compatLnSpc="1">
            <a:prstTxWarp prst="textNoShape">
              <a:avLst/>
            </a:prstTxWarp>
            <a:normAutofit/>
          </a:bodyPr>
          <a:lstStyle/>
          <a:p>
            <a:pPr eaLnBrk="1" hangingPunct="1">
              <a:spcBef>
                <a:spcPct val="0"/>
              </a:spcBef>
            </a:pPr>
            <a:r>
              <a:rPr lang="en-US" dirty="0"/>
              <a:t>The easiest way to work this problem is to use the uneven cash flow keys and find the present value first and then compute the others based on that.</a:t>
            </a:r>
          </a:p>
          <a:p>
            <a:pPr eaLnBrk="1" hangingPunct="1">
              <a:spcBef>
                <a:spcPct val="0"/>
              </a:spcBef>
            </a:pPr>
            <a:endParaRPr lang="en-US" dirty="0"/>
          </a:p>
          <a:p>
            <a:pPr eaLnBrk="1" hangingPunct="1">
              <a:spcBef>
                <a:spcPct val="0"/>
              </a:spcBef>
            </a:pPr>
            <a:r>
              <a:rPr lang="en-US" dirty="0"/>
              <a:t>CF</a:t>
            </a:r>
            <a:r>
              <a:rPr lang="en-US" baseline="-25000" dirty="0"/>
              <a:t>0</a:t>
            </a:r>
            <a:r>
              <a:rPr lang="en-US" dirty="0"/>
              <a:t> = 0; C01 = 100; F01 = 1; C02 = 200; F02 = 2; C03 = 300; F03 = 2; I = 7; CPT NPV = 874.17</a:t>
            </a:r>
          </a:p>
          <a:p>
            <a:pPr eaLnBrk="1" hangingPunct="1">
              <a:spcBef>
                <a:spcPct val="0"/>
              </a:spcBef>
            </a:pPr>
            <a:endParaRPr lang="en-US" dirty="0"/>
          </a:p>
          <a:p>
            <a:pPr eaLnBrk="1" hangingPunct="1">
              <a:spcBef>
                <a:spcPct val="0"/>
              </a:spcBef>
            </a:pPr>
            <a:r>
              <a:rPr lang="en-US" dirty="0"/>
              <a:t>Value in year 5: PV = 874.17; N = 5; I/Y = 7; CPT FV = 1,226.07</a:t>
            </a:r>
          </a:p>
          <a:p>
            <a:pPr eaLnBrk="1" hangingPunct="1">
              <a:spcBef>
                <a:spcPct val="0"/>
              </a:spcBef>
            </a:pPr>
            <a:r>
              <a:rPr lang="en-US" dirty="0"/>
              <a:t>Value in year 3: PV = 874.17; N = 3; I/Y = 7; CPT FV = 1,070.90</a:t>
            </a:r>
          </a:p>
          <a:p>
            <a:pPr eaLnBrk="1" hangingPunct="1">
              <a:spcBef>
                <a:spcPct val="0"/>
              </a:spcBef>
            </a:pPr>
            <a:endParaRPr lang="en-US" dirty="0"/>
          </a:p>
          <a:p>
            <a:pPr eaLnBrk="1" hangingPunct="1">
              <a:spcBef>
                <a:spcPct val="0"/>
              </a:spcBef>
            </a:pPr>
            <a:r>
              <a:rPr lang="en-US" dirty="0"/>
              <a:t>Using formulas and one CF at a time:</a:t>
            </a:r>
          </a:p>
          <a:p>
            <a:pPr eaLnBrk="1" hangingPunct="1">
              <a:spcBef>
                <a:spcPct val="0"/>
              </a:spcBef>
            </a:pPr>
            <a:r>
              <a:rPr lang="en-US" dirty="0"/>
              <a:t>Year 1 CF: FV</a:t>
            </a:r>
            <a:r>
              <a:rPr lang="en-US" baseline="-25000" dirty="0"/>
              <a:t>5</a:t>
            </a:r>
            <a:r>
              <a:rPr lang="en-US" dirty="0"/>
              <a:t> = 100(1.07)</a:t>
            </a:r>
            <a:r>
              <a:rPr lang="en-US" baseline="30000" dirty="0"/>
              <a:t>4</a:t>
            </a:r>
            <a:r>
              <a:rPr lang="en-US" dirty="0"/>
              <a:t> = 131.08; PV</a:t>
            </a:r>
            <a:r>
              <a:rPr lang="en-US" baseline="-25000" dirty="0"/>
              <a:t>0</a:t>
            </a:r>
            <a:r>
              <a:rPr lang="en-US" dirty="0"/>
              <a:t> = 100 / 1.07 = 93.46; FV</a:t>
            </a:r>
            <a:r>
              <a:rPr lang="en-US" baseline="-25000" dirty="0"/>
              <a:t>3</a:t>
            </a:r>
            <a:r>
              <a:rPr lang="en-US" dirty="0"/>
              <a:t> = 100(1.07)</a:t>
            </a:r>
            <a:r>
              <a:rPr lang="en-US" baseline="30000" dirty="0"/>
              <a:t>2</a:t>
            </a:r>
            <a:r>
              <a:rPr lang="en-US" dirty="0"/>
              <a:t> = 114.49</a:t>
            </a:r>
          </a:p>
          <a:p>
            <a:pPr eaLnBrk="1" hangingPunct="1">
              <a:spcBef>
                <a:spcPct val="0"/>
              </a:spcBef>
            </a:pPr>
            <a:r>
              <a:rPr lang="en-US" dirty="0"/>
              <a:t>Year 2 CF: FV</a:t>
            </a:r>
            <a:r>
              <a:rPr lang="en-US" baseline="-25000" dirty="0"/>
              <a:t>5</a:t>
            </a:r>
            <a:r>
              <a:rPr lang="en-US" dirty="0"/>
              <a:t> = 200(1.07)</a:t>
            </a:r>
            <a:r>
              <a:rPr lang="en-US" baseline="30000" dirty="0"/>
              <a:t>3</a:t>
            </a:r>
            <a:r>
              <a:rPr lang="en-US" dirty="0"/>
              <a:t> = 245.01; PV</a:t>
            </a:r>
            <a:r>
              <a:rPr lang="en-US" baseline="-25000" dirty="0"/>
              <a:t>0</a:t>
            </a:r>
            <a:r>
              <a:rPr lang="en-US" dirty="0"/>
              <a:t> = 200 / (1.07)</a:t>
            </a:r>
            <a:r>
              <a:rPr lang="en-US" baseline="30000" dirty="0"/>
              <a:t>2</a:t>
            </a:r>
            <a:r>
              <a:rPr lang="en-US" dirty="0"/>
              <a:t> = 174.69; FV</a:t>
            </a:r>
            <a:r>
              <a:rPr lang="en-US" baseline="-25000" dirty="0"/>
              <a:t>3</a:t>
            </a:r>
            <a:r>
              <a:rPr lang="en-US" dirty="0"/>
              <a:t> = 200(1.07) = 214</a:t>
            </a:r>
          </a:p>
          <a:p>
            <a:pPr eaLnBrk="1" hangingPunct="1">
              <a:spcBef>
                <a:spcPct val="0"/>
              </a:spcBef>
            </a:pPr>
            <a:r>
              <a:rPr lang="en-US" dirty="0"/>
              <a:t>Year 3 CF: FV</a:t>
            </a:r>
            <a:r>
              <a:rPr lang="en-US" baseline="-25000" dirty="0"/>
              <a:t>5</a:t>
            </a:r>
            <a:r>
              <a:rPr lang="en-US" dirty="0"/>
              <a:t> = 200(1.07)</a:t>
            </a:r>
            <a:r>
              <a:rPr lang="en-US" baseline="30000" dirty="0"/>
              <a:t>2</a:t>
            </a:r>
            <a:r>
              <a:rPr lang="en-US" dirty="0"/>
              <a:t> = 228.98; PV</a:t>
            </a:r>
            <a:r>
              <a:rPr lang="en-US" baseline="-25000" dirty="0"/>
              <a:t>0</a:t>
            </a:r>
            <a:r>
              <a:rPr lang="en-US" dirty="0"/>
              <a:t> = 200 / (1.07)</a:t>
            </a:r>
            <a:r>
              <a:rPr lang="en-US" baseline="30000" dirty="0"/>
              <a:t>3</a:t>
            </a:r>
            <a:r>
              <a:rPr lang="en-US" dirty="0"/>
              <a:t> = 163.26; FV</a:t>
            </a:r>
            <a:r>
              <a:rPr lang="en-US" baseline="-25000" dirty="0"/>
              <a:t>3</a:t>
            </a:r>
            <a:r>
              <a:rPr lang="en-US" dirty="0"/>
              <a:t> = 200</a:t>
            </a:r>
          </a:p>
          <a:p>
            <a:pPr eaLnBrk="1" hangingPunct="1">
              <a:spcBef>
                <a:spcPct val="0"/>
              </a:spcBef>
            </a:pPr>
            <a:r>
              <a:rPr lang="en-US" dirty="0"/>
              <a:t>Year 4 CF: FV</a:t>
            </a:r>
            <a:r>
              <a:rPr lang="en-US" baseline="-25000" dirty="0"/>
              <a:t>5</a:t>
            </a:r>
            <a:r>
              <a:rPr lang="en-US" dirty="0"/>
              <a:t> = 300(1.07) = 321; PV</a:t>
            </a:r>
            <a:r>
              <a:rPr lang="en-US" baseline="-25000" dirty="0"/>
              <a:t>0</a:t>
            </a:r>
            <a:r>
              <a:rPr lang="en-US" dirty="0"/>
              <a:t> = 300 / (1.07)</a:t>
            </a:r>
            <a:r>
              <a:rPr lang="en-US" baseline="30000" dirty="0"/>
              <a:t>4</a:t>
            </a:r>
            <a:r>
              <a:rPr lang="en-US" dirty="0"/>
              <a:t> = 228.87; PV</a:t>
            </a:r>
            <a:r>
              <a:rPr lang="en-US" baseline="-25000" dirty="0"/>
              <a:t>3</a:t>
            </a:r>
            <a:r>
              <a:rPr lang="en-US" dirty="0"/>
              <a:t> = 300 / 1.07 = 280.37</a:t>
            </a:r>
          </a:p>
          <a:p>
            <a:pPr eaLnBrk="1" hangingPunct="1">
              <a:spcBef>
                <a:spcPct val="0"/>
              </a:spcBef>
            </a:pPr>
            <a:r>
              <a:rPr lang="en-US" dirty="0"/>
              <a:t>Year 5 CF: FV</a:t>
            </a:r>
            <a:r>
              <a:rPr lang="en-US" baseline="-25000" dirty="0"/>
              <a:t>5</a:t>
            </a:r>
            <a:r>
              <a:rPr lang="en-US" dirty="0"/>
              <a:t> = 300; PV</a:t>
            </a:r>
            <a:r>
              <a:rPr lang="en-US" baseline="-25000" dirty="0"/>
              <a:t>0</a:t>
            </a:r>
            <a:r>
              <a:rPr lang="en-US" dirty="0"/>
              <a:t> = 300 / (1.07)</a:t>
            </a:r>
            <a:r>
              <a:rPr lang="en-US" baseline="30000" dirty="0"/>
              <a:t>5</a:t>
            </a:r>
            <a:r>
              <a:rPr lang="en-US" dirty="0"/>
              <a:t> = 213.90; PV</a:t>
            </a:r>
            <a:r>
              <a:rPr lang="en-US" baseline="-25000" dirty="0"/>
              <a:t>3</a:t>
            </a:r>
            <a:r>
              <a:rPr lang="en-US" dirty="0"/>
              <a:t> = 300 / (1.07)</a:t>
            </a:r>
            <a:r>
              <a:rPr lang="en-US" baseline="30000" dirty="0"/>
              <a:t>2</a:t>
            </a:r>
            <a:r>
              <a:rPr lang="en-US" dirty="0"/>
              <a:t> = 262.03</a:t>
            </a:r>
          </a:p>
          <a:p>
            <a:pPr eaLnBrk="1" hangingPunct="1">
              <a:spcBef>
                <a:spcPct val="0"/>
              </a:spcBef>
            </a:pPr>
            <a:endParaRPr lang="en-US" dirty="0"/>
          </a:p>
          <a:p>
            <a:pPr eaLnBrk="1" hangingPunct="1">
              <a:spcBef>
                <a:spcPct val="0"/>
              </a:spcBef>
            </a:pPr>
            <a:r>
              <a:rPr lang="en-US" dirty="0"/>
              <a:t>Value at year 5 = 131.08 + 245.01 + 228.98 + 321 + 300 = 1,226.07</a:t>
            </a:r>
          </a:p>
          <a:p>
            <a:pPr eaLnBrk="1" hangingPunct="1">
              <a:spcBef>
                <a:spcPct val="0"/>
              </a:spcBef>
            </a:pPr>
            <a:r>
              <a:rPr lang="en-US" dirty="0"/>
              <a:t>Present value today = 93.46 + 174.69 + 163.26 + 228.87 + 213.90 = 874.18 (difference due to rounding)</a:t>
            </a:r>
          </a:p>
          <a:p>
            <a:pPr eaLnBrk="1" hangingPunct="1">
              <a:spcBef>
                <a:spcPct val="0"/>
              </a:spcBef>
            </a:pPr>
            <a:r>
              <a:rPr lang="en-US" dirty="0"/>
              <a:t>Value at year 3 = 114.49 + 214 + 200 + 280.37 + 262.03 = 1,070.89</a:t>
            </a:r>
          </a:p>
          <a:p>
            <a:pPr eaLnBrk="1" hangingPunct="1">
              <a:spcBef>
                <a:spcPct val="0"/>
              </a:spcBef>
            </a:pPr>
            <a:endParaRPr lang="en-US" dirty="0"/>
          </a:p>
        </p:txBody>
      </p:sp>
      <p:sp>
        <p:nvSpPr>
          <p:cNvPr id="2" name="Date Placeholder 1">
            <a:extLst>
              <a:ext uri="{FF2B5EF4-FFF2-40B4-BE49-F238E27FC236}">
                <a16:creationId xmlns:a16="http://schemas.microsoft.com/office/drawing/2014/main" id="{E27215D9-CD5C-4DCA-9779-A31866E4740E}"/>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CAFAC5CF-8F1F-4FA4-A680-B1342D768F13}"/>
              </a:ext>
            </a:extLst>
          </p:cNvPr>
          <p:cNvSpPr>
            <a:spLocks noGrp="1"/>
          </p:cNvSpPr>
          <p:nvPr>
            <p:ph type="sldNum" sz="quarter" idx="11"/>
          </p:nvPr>
        </p:nvSpPr>
        <p:spPr/>
        <p:txBody>
          <a:bodyPr/>
          <a:lstStyle/>
          <a:p>
            <a:pPr>
              <a:defRPr/>
            </a:pPr>
            <a:fld id="{366743C3-46CD-49AE-B735-C3B49F285EFF}" type="slidenum">
              <a:rPr lang="en-US" smtClean="0"/>
              <a:pPr>
                <a:defRPr/>
              </a:pPr>
              <a:t>26</a:t>
            </a:fld>
            <a:endParaRPr lang="en-US"/>
          </a:p>
        </p:txBody>
      </p:sp>
    </p:spTree>
    <p:extLst>
      <p:ext uri="{BB962C8B-B14F-4D97-AF65-F5344CB8AC3E}">
        <p14:creationId xmlns:p14="http://schemas.microsoft.com/office/powerpoint/2010/main" val="300450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2" name="Date Placeholder 1">
            <a:extLst>
              <a:ext uri="{FF2B5EF4-FFF2-40B4-BE49-F238E27FC236}">
                <a16:creationId xmlns:a16="http://schemas.microsoft.com/office/drawing/2014/main" id="{00879BE0-1F3F-4077-A7B7-447567CA5C30}"/>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4558468C-CD89-42B0-A45F-B01E312D1689}"/>
              </a:ext>
            </a:extLst>
          </p:cNvPr>
          <p:cNvSpPr>
            <a:spLocks noGrp="1"/>
          </p:cNvSpPr>
          <p:nvPr>
            <p:ph type="sldNum" sz="quarter" idx="11"/>
          </p:nvPr>
        </p:nvSpPr>
        <p:spPr/>
        <p:txBody>
          <a:bodyPr/>
          <a:lstStyle/>
          <a:p>
            <a:pPr>
              <a:defRPr/>
            </a:pPr>
            <a:fld id="{366743C3-46CD-49AE-B735-C3B49F285EFF}" type="slidenum">
              <a:rPr lang="en-US" smtClean="0"/>
              <a:pPr>
                <a:defRPr/>
              </a:pPr>
              <a:t>5</a:t>
            </a:fld>
            <a:endParaRPr lang="en-US"/>
          </a:p>
        </p:txBody>
      </p:sp>
    </p:spTree>
    <p:extLst>
      <p:ext uri="{BB962C8B-B14F-4D97-AF65-F5344CB8AC3E}">
        <p14:creationId xmlns:p14="http://schemas.microsoft.com/office/powerpoint/2010/main" val="37523104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i="1" dirty="0"/>
              <a:t>Lecture Tip: </a:t>
            </a:r>
            <a:r>
              <a:rPr lang="en-US" dirty="0"/>
              <a:t>The annuity factor approach is a short-cut approach in the process of calculating the present value of multiple cash flows and that it is only applicable to a finite series of level cash flows. Financial calculators have reduced the need for annuity factors, but it may still be useful from a conceptual standpoint to show that the PVIFA is just the sum of the PVIFs across the same time period.</a:t>
            </a:r>
          </a:p>
        </p:txBody>
      </p:sp>
      <p:sp>
        <p:nvSpPr>
          <p:cNvPr id="2" name="Date Placeholder 1">
            <a:extLst>
              <a:ext uri="{FF2B5EF4-FFF2-40B4-BE49-F238E27FC236}">
                <a16:creationId xmlns:a16="http://schemas.microsoft.com/office/drawing/2014/main" id="{E653A584-719D-45F7-B7E9-CBD91181365F}"/>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CC108BF3-3578-4F51-9692-C4858BF48E61}"/>
              </a:ext>
            </a:extLst>
          </p:cNvPr>
          <p:cNvSpPr>
            <a:spLocks noGrp="1"/>
          </p:cNvSpPr>
          <p:nvPr>
            <p:ph type="sldNum" sz="quarter" idx="11"/>
          </p:nvPr>
        </p:nvSpPr>
        <p:spPr/>
        <p:txBody>
          <a:bodyPr/>
          <a:lstStyle/>
          <a:p>
            <a:pPr>
              <a:defRPr/>
            </a:pPr>
            <a:fld id="{366743C3-46CD-49AE-B735-C3B49F285EFF}" type="slidenum">
              <a:rPr lang="en-US" smtClean="0"/>
              <a:pPr>
                <a:defRPr/>
              </a:pPr>
              <a:t>30</a:t>
            </a:fld>
            <a:endParaRPr lang="en-US"/>
          </a:p>
        </p:txBody>
      </p:sp>
    </p:spTree>
    <p:extLst>
      <p:ext uri="{BB962C8B-B14F-4D97-AF65-F5344CB8AC3E}">
        <p14:creationId xmlns:p14="http://schemas.microsoft.com/office/powerpoint/2010/main" val="2149764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a:extLst>
              <a:ext uri="{FF2B5EF4-FFF2-40B4-BE49-F238E27FC236}">
                <a16:creationId xmlns:a16="http://schemas.microsoft.com/office/drawing/2014/main" id="{EF7F3970-2D6F-4C68-953D-87327FF537E2}"/>
              </a:ext>
            </a:extLst>
          </p:cNvPr>
          <p:cNvSpPr>
            <a:spLocks noGrp="1"/>
          </p:cNvSpPr>
          <p:nvPr>
            <p:ph type="dt" idx="10"/>
          </p:nvPr>
        </p:nvSpPr>
        <p:spPr/>
        <p:txBody>
          <a:bodyPr/>
          <a:lstStyle/>
          <a:p>
            <a:pPr>
              <a:defRPr/>
            </a:pPr>
            <a:r>
              <a:rPr lang="en-US"/>
              <a:t>6/11/2018</a:t>
            </a:r>
          </a:p>
        </p:txBody>
      </p:sp>
      <p:sp>
        <p:nvSpPr>
          <p:cNvPr id="6" name="Slide Number Placeholder 5">
            <a:extLst>
              <a:ext uri="{FF2B5EF4-FFF2-40B4-BE49-F238E27FC236}">
                <a16:creationId xmlns:a16="http://schemas.microsoft.com/office/drawing/2014/main" id="{594D1573-07C5-4D99-8049-86D02F44963A}"/>
              </a:ext>
            </a:extLst>
          </p:cNvPr>
          <p:cNvSpPr>
            <a:spLocks noGrp="1"/>
          </p:cNvSpPr>
          <p:nvPr>
            <p:ph type="sldNum" sz="quarter" idx="11"/>
          </p:nvPr>
        </p:nvSpPr>
        <p:spPr/>
        <p:txBody>
          <a:bodyPr/>
          <a:lstStyle/>
          <a:p>
            <a:pPr>
              <a:defRPr/>
            </a:pPr>
            <a:fld id="{366743C3-46CD-49AE-B735-C3B49F285EFF}" type="slidenum">
              <a:rPr lang="en-US" smtClean="0"/>
              <a:pPr>
                <a:defRPr/>
              </a:pPr>
              <a:t>31</a:t>
            </a:fld>
            <a:endParaRPr lang="en-US"/>
          </a:p>
        </p:txBody>
      </p:sp>
    </p:spTree>
    <p:extLst>
      <p:ext uri="{BB962C8B-B14F-4D97-AF65-F5344CB8AC3E}">
        <p14:creationId xmlns:p14="http://schemas.microsoft.com/office/powerpoint/2010/main" val="3410022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a:extLst>
              <a:ext uri="{FF2B5EF4-FFF2-40B4-BE49-F238E27FC236}">
                <a16:creationId xmlns:a16="http://schemas.microsoft.com/office/drawing/2014/main" id="{CB612F0B-5029-4503-B731-C3097BE2CA7C}"/>
              </a:ext>
            </a:extLst>
          </p:cNvPr>
          <p:cNvSpPr>
            <a:spLocks noGrp="1"/>
          </p:cNvSpPr>
          <p:nvPr>
            <p:ph type="dt" idx="10"/>
          </p:nvPr>
        </p:nvSpPr>
        <p:spPr/>
        <p:txBody>
          <a:bodyPr/>
          <a:lstStyle/>
          <a:p>
            <a:pPr>
              <a:defRPr/>
            </a:pPr>
            <a:r>
              <a:rPr lang="en-US"/>
              <a:t>6/11/2018</a:t>
            </a:r>
          </a:p>
        </p:txBody>
      </p:sp>
      <p:sp>
        <p:nvSpPr>
          <p:cNvPr id="6" name="Slide Number Placeholder 5">
            <a:extLst>
              <a:ext uri="{FF2B5EF4-FFF2-40B4-BE49-F238E27FC236}">
                <a16:creationId xmlns:a16="http://schemas.microsoft.com/office/drawing/2014/main" id="{F51DA00D-0745-46F6-A256-F8C90FFF36A7}"/>
              </a:ext>
            </a:extLst>
          </p:cNvPr>
          <p:cNvSpPr>
            <a:spLocks noGrp="1"/>
          </p:cNvSpPr>
          <p:nvPr>
            <p:ph type="sldNum" sz="quarter" idx="11"/>
          </p:nvPr>
        </p:nvSpPr>
        <p:spPr/>
        <p:txBody>
          <a:bodyPr/>
          <a:lstStyle/>
          <a:p>
            <a:pPr>
              <a:defRPr/>
            </a:pPr>
            <a:fld id="{366743C3-46CD-49AE-B735-C3B49F285EFF}" type="slidenum">
              <a:rPr lang="en-US" smtClean="0"/>
              <a:pPr>
                <a:defRPr/>
              </a:pPr>
              <a:t>32</a:t>
            </a:fld>
            <a:endParaRPr lang="en-US"/>
          </a:p>
        </p:txBody>
      </p:sp>
    </p:spTree>
    <p:extLst>
      <p:ext uri="{BB962C8B-B14F-4D97-AF65-F5344CB8AC3E}">
        <p14:creationId xmlns:p14="http://schemas.microsoft.com/office/powerpoint/2010/main" val="3032657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2" name="Date Placeholder 1">
            <a:extLst>
              <a:ext uri="{FF2B5EF4-FFF2-40B4-BE49-F238E27FC236}">
                <a16:creationId xmlns:a16="http://schemas.microsoft.com/office/drawing/2014/main" id="{11DD61D7-30BC-4606-A703-87C8024A244F}"/>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80F4E172-29E3-431F-B6C9-D90B1A76922F}"/>
              </a:ext>
            </a:extLst>
          </p:cNvPr>
          <p:cNvSpPr>
            <a:spLocks noGrp="1"/>
          </p:cNvSpPr>
          <p:nvPr>
            <p:ph type="sldNum" sz="quarter" idx="11"/>
          </p:nvPr>
        </p:nvSpPr>
        <p:spPr/>
        <p:txBody>
          <a:bodyPr/>
          <a:lstStyle/>
          <a:p>
            <a:pPr>
              <a:defRPr/>
            </a:pPr>
            <a:fld id="{366743C3-46CD-49AE-B735-C3B49F285EFF}" type="slidenum">
              <a:rPr lang="en-US" smtClean="0"/>
              <a:pPr>
                <a:defRPr/>
              </a:pPr>
              <a:t>33</a:t>
            </a:fld>
            <a:endParaRPr lang="en-US"/>
          </a:p>
        </p:txBody>
      </p:sp>
    </p:spTree>
    <p:extLst>
      <p:ext uri="{BB962C8B-B14F-4D97-AF65-F5344CB8AC3E}">
        <p14:creationId xmlns:p14="http://schemas.microsoft.com/office/powerpoint/2010/main" val="19343541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2" name="Date Placeholder 1">
            <a:extLst>
              <a:ext uri="{FF2B5EF4-FFF2-40B4-BE49-F238E27FC236}">
                <a16:creationId xmlns:a16="http://schemas.microsoft.com/office/drawing/2014/main" id="{D0CE74B6-B6CD-40EA-8494-00C4617D5854}"/>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9175124C-D814-4D36-AC3A-DF48AFD085AE}"/>
              </a:ext>
            </a:extLst>
          </p:cNvPr>
          <p:cNvSpPr>
            <a:spLocks noGrp="1"/>
          </p:cNvSpPr>
          <p:nvPr>
            <p:ph type="sldNum" sz="quarter" idx="11"/>
          </p:nvPr>
        </p:nvSpPr>
        <p:spPr/>
        <p:txBody>
          <a:bodyPr/>
          <a:lstStyle/>
          <a:p>
            <a:pPr>
              <a:defRPr/>
            </a:pPr>
            <a:fld id="{366743C3-46CD-49AE-B735-C3B49F285EFF}" type="slidenum">
              <a:rPr lang="en-US" smtClean="0"/>
              <a:pPr>
                <a:defRPr/>
              </a:pPr>
              <a:t>34</a:t>
            </a:fld>
            <a:endParaRPr lang="en-US"/>
          </a:p>
        </p:txBody>
      </p:sp>
    </p:spTree>
    <p:extLst>
      <p:ext uri="{BB962C8B-B14F-4D97-AF65-F5344CB8AC3E}">
        <p14:creationId xmlns:p14="http://schemas.microsoft.com/office/powerpoint/2010/main" val="2840261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The students can read the example in the book.</a:t>
            </a:r>
          </a:p>
          <a:p>
            <a:pPr eaLnBrk="1" hangingPunct="1">
              <a:spcBef>
                <a:spcPct val="0"/>
              </a:spcBef>
            </a:pPr>
            <a:endParaRPr lang="en-US"/>
          </a:p>
          <a:p>
            <a:pPr eaLnBrk="1" hangingPunct="1">
              <a:spcBef>
                <a:spcPct val="0"/>
              </a:spcBef>
            </a:pPr>
            <a:endParaRPr lang="en-US"/>
          </a:p>
          <a:p>
            <a:pPr eaLnBrk="1" hangingPunct="1">
              <a:spcBef>
                <a:spcPct val="0"/>
              </a:spcBef>
            </a:pPr>
            <a:r>
              <a:rPr lang="en-US"/>
              <a:t>Note that the difference between the answer here and the one in the book is due to the rounding of the Annuity PV factor in the book.</a:t>
            </a:r>
          </a:p>
        </p:txBody>
      </p:sp>
      <p:sp>
        <p:nvSpPr>
          <p:cNvPr id="2" name="Date Placeholder 1">
            <a:extLst>
              <a:ext uri="{FF2B5EF4-FFF2-40B4-BE49-F238E27FC236}">
                <a16:creationId xmlns:a16="http://schemas.microsoft.com/office/drawing/2014/main" id="{5F278A9A-21DE-407C-9CBA-D351BA6D44EA}"/>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7C0F0190-F50C-4621-AAB3-A145863C23CA}"/>
              </a:ext>
            </a:extLst>
          </p:cNvPr>
          <p:cNvSpPr>
            <a:spLocks noGrp="1"/>
          </p:cNvSpPr>
          <p:nvPr>
            <p:ph type="sldNum" sz="quarter" idx="11"/>
          </p:nvPr>
        </p:nvSpPr>
        <p:spPr/>
        <p:txBody>
          <a:bodyPr/>
          <a:lstStyle/>
          <a:p>
            <a:pPr>
              <a:defRPr/>
            </a:pPr>
            <a:fld id="{366743C3-46CD-49AE-B735-C3B49F285EFF}" type="slidenum">
              <a:rPr lang="en-US" smtClean="0"/>
              <a:pPr>
                <a:defRPr/>
              </a:pPr>
              <a:t>35</a:t>
            </a:fld>
            <a:endParaRPr lang="en-US"/>
          </a:p>
        </p:txBody>
      </p:sp>
    </p:spTree>
    <p:extLst>
      <p:ext uri="{BB962C8B-B14F-4D97-AF65-F5344CB8AC3E}">
        <p14:creationId xmlns:p14="http://schemas.microsoft.com/office/powerpoint/2010/main" val="2911511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68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The students can read the example in the book.</a:t>
            </a:r>
          </a:p>
          <a:p>
            <a:pPr eaLnBrk="1" hangingPunct="1">
              <a:spcBef>
                <a:spcPct val="0"/>
              </a:spcBef>
            </a:pPr>
            <a:endParaRPr lang="en-US"/>
          </a:p>
          <a:p>
            <a:pPr eaLnBrk="1" hangingPunct="1">
              <a:spcBef>
                <a:spcPct val="0"/>
              </a:spcBef>
            </a:pPr>
            <a:r>
              <a:rPr lang="en-US"/>
              <a:t>After carefully going over your budget, you have determined you can afford to pay $632 per month towards a new sports car. You call up your local bank and find out that the going rate is 1 percent per month for 48 months. How much can you borrow?</a:t>
            </a:r>
          </a:p>
          <a:p>
            <a:pPr eaLnBrk="1" hangingPunct="1">
              <a:spcBef>
                <a:spcPct val="0"/>
              </a:spcBef>
            </a:pPr>
            <a:endParaRPr lang="en-US"/>
          </a:p>
          <a:p>
            <a:pPr eaLnBrk="1" hangingPunct="1">
              <a:spcBef>
                <a:spcPct val="0"/>
              </a:spcBef>
            </a:pPr>
            <a:r>
              <a:rPr lang="en-US"/>
              <a:t>Note that the difference between the answer here and the one in the book is due to the rounding of the Annuity PV factor in the book.</a:t>
            </a:r>
          </a:p>
        </p:txBody>
      </p:sp>
      <p:sp>
        <p:nvSpPr>
          <p:cNvPr id="2" name="Date Placeholder 1">
            <a:extLst>
              <a:ext uri="{FF2B5EF4-FFF2-40B4-BE49-F238E27FC236}">
                <a16:creationId xmlns:a16="http://schemas.microsoft.com/office/drawing/2014/main" id="{59AC3F67-6A92-47B6-AE51-8A56A75E0DF1}"/>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E82201F8-E5E8-4576-8DB5-D0FD551D1C31}"/>
              </a:ext>
            </a:extLst>
          </p:cNvPr>
          <p:cNvSpPr>
            <a:spLocks noGrp="1"/>
          </p:cNvSpPr>
          <p:nvPr>
            <p:ph type="sldNum" sz="quarter" idx="11"/>
          </p:nvPr>
        </p:nvSpPr>
        <p:spPr/>
        <p:txBody>
          <a:bodyPr/>
          <a:lstStyle/>
          <a:p>
            <a:pPr>
              <a:defRPr/>
            </a:pPr>
            <a:fld id="{366743C3-46CD-49AE-B735-C3B49F285EFF}" type="slidenum">
              <a:rPr lang="en-US" smtClean="0"/>
              <a:pPr>
                <a:defRPr/>
              </a:pPr>
              <a:t>36</a:t>
            </a:fld>
            <a:endParaRPr lang="en-US"/>
          </a:p>
        </p:txBody>
      </p:sp>
    </p:spTree>
    <p:extLst>
      <p:ext uri="{BB962C8B-B14F-4D97-AF65-F5344CB8AC3E}">
        <p14:creationId xmlns:p14="http://schemas.microsoft.com/office/powerpoint/2010/main" val="3987135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lvl="1" eaLnBrk="1" fontAlgn="auto" hangingPunct="1">
              <a:spcBef>
                <a:spcPts val="0"/>
              </a:spcBef>
              <a:spcAft>
                <a:spcPts val="0"/>
              </a:spcAft>
              <a:defRPr/>
            </a:pPr>
            <a:r>
              <a:rPr lang="en-US" sz="2500" dirty="0"/>
              <a:t>Use cash flow keys for the TI BA II +:</a:t>
            </a:r>
          </a:p>
          <a:p>
            <a:pPr lvl="2" eaLnBrk="1" fontAlgn="auto" hangingPunct="1">
              <a:spcBef>
                <a:spcPts val="0"/>
              </a:spcBef>
              <a:spcAft>
                <a:spcPts val="0"/>
              </a:spcAft>
              <a:defRPr/>
            </a:pPr>
            <a:r>
              <a:rPr lang="en-US" sz="2100" dirty="0"/>
              <a:t>CF; CF</a:t>
            </a:r>
            <a:r>
              <a:rPr lang="en-US" sz="2100" baseline="-25000" dirty="0"/>
              <a:t>0</a:t>
            </a:r>
            <a:r>
              <a:rPr lang="en-US" sz="2100" dirty="0"/>
              <a:t> = 0; C01 = 0; F01 = 39; C02 = 25,000; F02 = 5; NPV; I = 12; CPT NPV = 1,084.71</a:t>
            </a:r>
          </a:p>
          <a:p>
            <a:pPr lvl="2" eaLnBrk="1" fontAlgn="auto" hangingPunct="1">
              <a:spcBef>
                <a:spcPts val="0"/>
              </a:spcBef>
              <a:spcAft>
                <a:spcPts val="0"/>
              </a:spcAft>
              <a:defRPr/>
            </a:pPr>
            <a:endParaRPr lang="en-US" sz="2100" dirty="0"/>
          </a:p>
          <a:p>
            <a:pPr lvl="2" eaLnBrk="1" fontAlgn="auto" hangingPunct="1">
              <a:spcBef>
                <a:spcPts val="0"/>
              </a:spcBef>
              <a:spcAft>
                <a:spcPts val="0"/>
              </a:spcAft>
              <a:defRPr/>
            </a:pPr>
            <a:r>
              <a:rPr lang="en-US" sz="2100" dirty="0"/>
              <a:t>Use the cash flow keys for the HP 12C:</a:t>
            </a:r>
          </a:p>
          <a:p>
            <a:pPr lvl="2" eaLnBrk="1" fontAlgn="auto" hangingPunct="1">
              <a:spcBef>
                <a:spcPts val="0"/>
              </a:spcBef>
              <a:spcAft>
                <a:spcPts val="0"/>
              </a:spcAft>
              <a:defRPr/>
            </a:pPr>
            <a:r>
              <a:rPr lang="en-US" sz="2100" dirty="0"/>
              <a:t>“g” CF0 = 0; “g” </a:t>
            </a:r>
            <a:r>
              <a:rPr lang="en-US" sz="2100" dirty="0" err="1"/>
              <a:t>Nj</a:t>
            </a:r>
            <a:r>
              <a:rPr lang="en-US" sz="2100" dirty="0"/>
              <a:t> = 40; “g” </a:t>
            </a:r>
            <a:r>
              <a:rPr lang="en-US" sz="2100" dirty="0" err="1"/>
              <a:t>CFj</a:t>
            </a:r>
            <a:r>
              <a:rPr lang="en-US" sz="2100" dirty="0"/>
              <a:t> = 25,000; “g” </a:t>
            </a:r>
            <a:r>
              <a:rPr lang="en-US" sz="2100" dirty="0" err="1"/>
              <a:t>CFj</a:t>
            </a:r>
            <a:r>
              <a:rPr lang="en-US" sz="2100" dirty="0"/>
              <a:t> = 25,000; “g” </a:t>
            </a:r>
            <a:r>
              <a:rPr lang="en-US" sz="2100" dirty="0" err="1"/>
              <a:t>CFj</a:t>
            </a:r>
            <a:r>
              <a:rPr lang="en-US" sz="2100" dirty="0"/>
              <a:t> = 25,000; “g” </a:t>
            </a:r>
            <a:r>
              <a:rPr lang="en-US" sz="2100" dirty="0" err="1"/>
              <a:t>CFj</a:t>
            </a:r>
            <a:r>
              <a:rPr lang="en-US" sz="2100" dirty="0"/>
              <a:t> = 25,000; “g” </a:t>
            </a:r>
            <a:r>
              <a:rPr lang="en-US" sz="2100" dirty="0" err="1"/>
              <a:t>CFj</a:t>
            </a:r>
            <a:r>
              <a:rPr lang="en-US" sz="2100" dirty="0"/>
              <a:t> = 25,000; I = 12; “f” NPV = 1,084.71.</a:t>
            </a:r>
          </a:p>
          <a:p>
            <a:pPr lvl="2" eaLnBrk="1" fontAlgn="auto" hangingPunct="1">
              <a:spcBef>
                <a:spcPts val="0"/>
              </a:spcBef>
              <a:spcAft>
                <a:spcPts val="0"/>
              </a:spcAft>
              <a:defRPr/>
            </a:pPr>
            <a:endParaRPr lang="en-US" sz="2100" dirty="0"/>
          </a:p>
          <a:p>
            <a:pPr lvl="2" eaLnBrk="1" fontAlgn="auto" hangingPunct="1">
              <a:spcBef>
                <a:spcPts val="0"/>
              </a:spcBef>
              <a:spcAft>
                <a:spcPts val="0"/>
              </a:spcAft>
              <a:defRPr/>
            </a:pPr>
            <a:r>
              <a:rPr lang="en-US" sz="2100" dirty="0"/>
              <a:t>The HP and the TI approach annuities slightly differently, which can be a cause for problems if both calculator types are used.</a:t>
            </a:r>
          </a:p>
          <a:p>
            <a:pPr eaLnBrk="1" fontAlgn="auto" hangingPunct="1">
              <a:spcBef>
                <a:spcPts val="0"/>
              </a:spcBef>
              <a:spcAft>
                <a:spcPts val="0"/>
              </a:spcAft>
              <a:defRPr/>
            </a:pPr>
            <a:endParaRPr lang="en-US" dirty="0"/>
          </a:p>
        </p:txBody>
      </p:sp>
      <p:sp>
        <p:nvSpPr>
          <p:cNvPr id="2" name="Date Placeholder 1">
            <a:extLst>
              <a:ext uri="{FF2B5EF4-FFF2-40B4-BE49-F238E27FC236}">
                <a16:creationId xmlns:a16="http://schemas.microsoft.com/office/drawing/2014/main" id="{33F46F57-03D7-45A6-837D-AB7BDC91EA90}"/>
              </a:ext>
            </a:extLst>
          </p:cNvPr>
          <p:cNvSpPr>
            <a:spLocks noGrp="1"/>
          </p:cNvSpPr>
          <p:nvPr>
            <p:ph type="dt" idx="10"/>
          </p:nvPr>
        </p:nvSpPr>
        <p:spPr/>
        <p:txBody>
          <a:bodyPr/>
          <a:lstStyle/>
          <a:p>
            <a:pPr>
              <a:defRPr/>
            </a:pPr>
            <a:r>
              <a:rPr lang="en-US"/>
              <a:t>6/11/2018</a:t>
            </a:r>
          </a:p>
        </p:txBody>
      </p:sp>
      <p:sp>
        <p:nvSpPr>
          <p:cNvPr id="4" name="Slide Number Placeholder 3">
            <a:extLst>
              <a:ext uri="{FF2B5EF4-FFF2-40B4-BE49-F238E27FC236}">
                <a16:creationId xmlns:a16="http://schemas.microsoft.com/office/drawing/2014/main" id="{CE62E9F4-F75E-4877-95B1-AB945B75BA26}"/>
              </a:ext>
            </a:extLst>
          </p:cNvPr>
          <p:cNvSpPr>
            <a:spLocks noGrp="1"/>
          </p:cNvSpPr>
          <p:nvPr>
            <p:ph type="sldNum" sz="quarter" idx="11"/>
          </p:nvPr>
        </p:nvSpPr>
        <p:spPr/>
        <p:txBody>
          <a:bodyPr/>
          <a:lstStyle/>
          <a:p>
            <a:pPr>
              <a:defRPr/>
            </a:pPr>
            <a:fld id="{366743C3-46CD-49AE-B735-C3B49F285EFF}" type="slidenum">
              <a:rPr lang="en-US" smtClean="0"/>
              <a:pPr>
                <a:defRPr/>
              </a:pPr>
              <a:t>38</a:t>
            </a:fld>
            <a:endParaRPr lang="en-US"/>
          </a:p>
        </p:txBody>
      </p:sp>
    </p:spTree>
    <p:extLst>
      <p:ext uri="{BB962C8B-B14F-4D97-AF65-F5344CB8AC3E}">
        <p14:creationId xmlns:p14="http://schemas.microsoft.com/office/powerpoint/2010/main" val="35447494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1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Note if you do not round the monthly rate and actually use 8/12, then the payment will be 448.30</a:t>
            </a:r>
          </a:p>
          <a:p>
            <a:pPr eaLnBrk="1" hangingPunct="1">
              <a:spcBef>
                <a:spcPct val="0"/>
              </a:spcBef>
            </a:pPr>
            <a:r>
              <a:rPr lang="en-US"/>
              <a:t> </a:t>
            </a:r>
          </a:p>
          <a:p>
            <a:pPr eaLnBrk="1" hangingPunct="1">
              <a:spcBef>
                <a:spcPct val="0"/>
              </a:spcBef>
            </a:pPr>
            <a:endParaRPr lang="en-US"/>
          </a:p>
          <a:p>
            <a:pPr eaLnBrk="1" hangingPunct="1">
              <a:spcBef>
                <a:spcPct val="0"/>
              </a:spcBef>
            </a:pPr>
            <a:r>
              <a:rPr lang="en-US"/>
              <a:t>Formula</a:t>
            </a:r>
          </a:p>
          <a:p>
            <a:pPr eaLnBrk="1" hangingPunct="1">
              <a:spcBef>
                <a:spcPct val="0"/>
              </a:spcBef>
            </a:pPr>
            <a:r>
              <a:rPr lang="en-US"/>
              <a:t>20,000 = PMT[1 – 1 / 1.0066667</a:t>
            </a:r>
            <a:r>
              <a:rPr lang="en-US" baseline="30000"/>
              <a:t>48</a:t>
            </a:r>
            <a:r>
              <a:rPr lang="en-US"/>
              <a:t>] / .0066667</a:t>
            </a:r>
          </a:p>
          <a:p>
            <a:pPr eaLnBrk="1" hangingPunct="1">
              <a:spcBef>
                <a:spcPct val="0"/>
              </a:spcBef>
            </a:pPr>
            <a:r>
              <a:rPr lang="en-US"/>
              <a:t>PMT = 488.26</a:t>
            </a:r>
          </a:p>
          <a:p>
            <a:pPr eaLnBrk="1" hangingPunct="1">
              <a:spcBef>
                <a:spcPct val="0"/>
              </a:spcBef>
            </a:pPr>
            <a:endParaRPr lang="en-US"/>
          </a:p>
          <a:p>
            <a:pPr eaLnBrk="1" hangingPunct="1">
              <a:spcBef>
                <a:spcPct val="0"/>
              </a:spcBef>
            </a:pPr>
            <a:r>
              <a:rPr lang="en-US"/>
              <a:t>Calculator:</a:t>
            </a:r>
          </a:p>
          <a:p>
            <a:pPr eaLnBrk="1" hangingPunct="1">
              <a:spcBef>
                <a:spcPct val="0"/>
              </a:spcBef>
            </a:pPr>
            <a:r>
              <a:rPr lang="en-US"/>
              <a:t>4(12) = 48 N; 20,000 PV; .66667 I/Y; CPT PMT = 488.26</a:t>
            </a:r>
          </a:p>
          <a:p>
            <a:pPr eaLnBrk="1" hangingPunct="1">
              <a:spcBef>
                <a:spcPct val="0"/>
              </a:spcBef>
            </a:pPr>
            <a:endParaRPr lang="en-US"/>
          </a:p>
        </p:txBody>
      </p:sp>
      <p:sp>
        <p:nvSpPr>
          <p:cNvPr id="2" name="Date Placeholder 1">
            <a:extLst>
              <a:ext uri="{FF2B5EF4-FFF2-40B4-BE49-F238E27FC236}">
                <a16:creationId xmlns:a16="http://schemas.microsoft.com/office/drawing/2014/main" id="{AAD2AE06-1B0D-4F95-8246-6F42BE61BFBD}"/>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1D2D0DE6-347C-4C1D-A132-0E3DCDDD9DA8}"/>
              </a:ext>
            </a:extLst>
          </p:cNvPr>
          <p:cNvSpPr>
            <a:spLocks noGrp="1"/>
          </p:cNvSpPr>
          <p:nvPr>
            <p:ph type="sldNum" sz="quarter" idx="11"/>
          </p:nvPr>
        </p:nvSpPr>
        <p:spPr/>
        <p:txBody>
          <a:bodyPr/>
          <a:lstStyle/>
          <a:p>
            <a:pPr>
              <a:defRPr/>
            </a:pPr>
            <a:fld id="{366743C3-46CD-49AE-B735-C3B49F285EFF}" type="slidenum">
              <a:rPr lang="en-US" smtClean="0"/>
              <a:pPr>
                <a:defRPr/>
              </a:pPr>
              <a:t>39</a:t>
            </a:fld>
            <a:endParaRPr lang="en-US"/>
          </a:p>
        </p:txBody>
      </p:sp>
    </p:spTree>
    <p:extLst>
      <p:ext uri="{BB962C8B-B14F-4D97-AF65-F5344CB8AC3E}">
        <p14:creationId xmlns:p14="http://schemas.microsoft.com/office/powerpoint/2010/main" val="20985931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62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r>
              <a:rPr lang="en-US"/>
              <a:t>This is an excellent opportunity to talk about credit card debt and the problems that can develop if it is not handled properly.  Many students don’t understand how it works, and it is rarely discussed.  This is something that students can take away from the class, even if they aren’t finance majors.</a:t>
            </a:r>
          </a:p>
          <a:p>
            <a:pPr eaLnBrk="1" hangingPunct="1">
              <a:spcBef>
                <a:spcPct val="0"/>
              </a:spcBef>
            </a:pPr>
            <a:endParaRPr lang="en-US"/>
          </a:p>
          <a:p>
            <a:pPr eaLnBrk="1" hangingPunct="1">
              <a:spcBef>
                <a:spcPct val="0"/>
              </a:spcBef>
            </a:pPr>
            <a:endParaRPr lang="en-US"/>
          </a:p>
        </p:txBody>
      </p:sp>
      <p:sp>
        <p:nvSpPr>
          <p:cNvPr id="2" name="Date Placeholder 1">
            <a:extLst>
              <a:ext uri="{FF2B5EF4-FFF2-40B4-BE49-F238E27FC236}">
                <a16:creationId xmlns:a16="http://schemas.microsoft.com/office/drawing/2014/main" id="{27330A5E-3A6B-48DB-88D0-B687265B4412}"/>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3A283FE3-7FFF-4848-927E-E7015A113787}"/>
              </a:ext>
            </a:extLst>
          </p:cNvPr>
          <p:cNvSpPr>
            <a:spLocks noGrp="1"/>
          </p:cNvSpPr>
          <p:nvPr>
            <p:ph type="sldNum" sz="quarter" idx="11"/>
          </p:nvPr>
        </p:nvSpPr>
        <p:spPr/>
        <p:txBody>
          <a:bodyPr/>
          <a:lstStyle/>
          <a:p>
            <a:pPr>
              <a:defRPr/>
            </a:pPr>
            <a:fld id="{366743C3-46CD-49AE-B735-C3B49F285EFF}" type="slidenum">
              <a:rPr lang="en-US" smtClean="0"/>
              <a:pPr>
                <a:defRPr/>
              </a:pPr>
              <a:t>40</a:t>
            </a:fld>
            <a:endParaRPr lang="en-US"/>
          </a:p>
        </p:txBody>
      </p:sp>
    </p:spTree>
    <p:extLst>
      <p:ext uri="{BB962C8B-B14F-4D97-AF65-F5344CB8AC3E}">
        <p14:creationId xmlns:p14="http://schemas.microsoft.com/office/powerpoint/2010/main" val="1294855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xfrm>
            <a:off x="943610" y="4532204"/>
            <a:ext cx="5189855" cy="429272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2" name="Date Placeholder 1">
            <a:extLst>
              <a:ext uri="{FF2B5EF4-FFF2-40B4-BE49-F238E27FC236}">
                <a16:creationId xmlns:a16="http://schemas.microsoft.com/office/drawing/2014/main" id="{4E4C9CDF-2FA7-40DA-AAD7-D3A5C813813B}"/>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52A1F57F-3166-45F9-8D0C-FB313584A80B}"/>
              </a:ext>
            </a:extLst>
          </p:cNvPr>
          <p:cNvSpPr>
            <a:spLocks noGrp="1"/>
          </p:cNvSpPr>
          <p:nvPr>
            <p:ph type="sldNum" sz="quarter" idx="11"/>
          </p:nvPr>
        </p:nvSpPr>
        <p:spPr/>
        <p:txBody>
          <a:bodyPr/>
          <a:lstStyle/>
          <a:p>
            <a:pPr>
              <a:defRPr/>
            </a:pPr>
            <a:fld id="{366743C3-46CD-49AE-B735-C3B49F285EFF}" type="slidenum">
              <a:rPr lang="en-US" smtClean="0"/>
              <a:pPr>
                <a:defRPr/>
              </a:pPr>
              <a:t>6</a:t>
            </a:fld>
            <a:endParaRPr lang="en-US"/>
          </a:p>
        </p:txBody>
      </p:sp>
    </p:spTree>
    <p:extLst>
      <p:ext uri="{BB962C8B-B14F-4D97-AF65-F5344CB8AC3E}">
        <p14:creationId xmlns:p14="http://schemas.microsoft.com/office/powerpoint/2010/main" val="19017705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83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r>
              <a:rPr lang="en-US"/>
              <a:t>Formula:</a:t>
            </a:r>
          </a:p>
          <a:p>
            <a:pPr lvl="1" eaLnBrk="1" hangingPunct="1">
              <a:spcBef>
                <a:spcPct val="0"/>
              </a:spcBef>
            </a:pPr>
            <a:r>
              <a:rPr lang="en-US"/>
              <a:t>1000 = 20(1 – 1/1.015</a:t>
            </a:r>
            <a:r>
              <a:rPr lang="en-US" baseline="30000"/>
              <a:t>t</a:t>
            </a:r>
            <a:r>
              <a:rPr lang="en-US"/>
              <a:t>) / .015</a:t>
            </a:r>
          </a:p>
          <a:p>
            <a:pPr lvl="1" eaLnBrk="1" hangingPunct="1">
              <a:spcBef>
                <a:spcPct val="0"/>
              </a:spcBef>
            </a:pPr>
            <a:r>
              <a:rPr lang="en-US"/>
              <a:t>.75 = 1 – 1 / 1.015</a:t>
            </a:r>
            <a:r>
              <a:rPr lang="en-US" baseline="30000"/>
              <a:t>t</a:t>
            </a:r>
            <a:endParaRPr lang="en-US"/>
          </a:p>
          <a:p>
            <a:pPr lvl="1" eaLnBrk="1" hangingPunct="1">
              <a:spcBef>
                <a:spcPct val="0"/>
              </a:spcBef>
            </a:pPr>
            <a:r>
              <a:rPr lang="en-US"/>
              <a:t>1 / 1.015</a:t>
            </a:r>
            <a:r>
              <a:rPr lang="en-US" baseline="30000"/>
              <a:t>t</a:t>
            </a:r>
            <a:r>
              <a:rPr lang="en-US"/>
              <a:t> = .25</a:t>
            </a:r>
          </a:p>
          <a:p>
            <a:pPr lvl="1" eaLnBrk="1" hangingPunct="1">
              <a:spcBef>
                <a:spcPct val="0"/>
              </a:spcBef>
            </a:pPr>
            <a:r>
              <a:rPr lang="en-US"/>
              <a:t>1 / .25 = 1.015</a:t>
            </a:r>
            <a:r>
              <a:rPr lang="en-US" baseline="30000"/>
              <a:t>t</a:t>
            </a:r>
            <a:endParaRPr lang="en-US"/>
          </a:p>
          <a:p>
            <a:pPr lvl="1" eaLnBrk="1" hangingPunct="1">
              <a:spcBef>
                <a:spcPct val="0"/>
              </a:spcBef>
            </a:pPr>
            <a:r>
              <a:rPr lang="en-US"/>
              <a:t>t = ln(1/.25) / ln(1.015) = 93.111 months = 7.75 years</a:t>
            </a:r>
          </a:p>
          <a:p>
            <a:pPr eaLnBrk="1" hangingPunct="1">
              <a:spcBef>
                <a:spcPct val="0"/>
              </a:spcBef>
            </a:pPr>
            <a:endParaRPr lang="en-US"/>
          </a:p>
          <a:p>
            <a:pPr eaLnBrk="1" hangingPunct="1">
              <a:spcBef>
                <a:spcPct val="0"/>
              </a:spcBef>
            </a:pPr>
            <a:r>
              <a:rPr lang="en-US"/>
              <a:t>Calculator:</a:t>
            </a:r>
          </a:p>
          <a:p>
            <a:pPr lvl="1" eaLnBrk="1" hangingPunct="1">
              <a:spcBef>
                <a:spcPct val="0"/>
              </a:spcBef>
            </a:pPr>
            <a:r>
              <a:rPr lang="en-US"/>
              <a:t>1.5 I/Y</a:t>
            </a:r>
          </a:p>
          <a:p>
            <a:pPr lvl="1" eaLnBrk="1" hangingPunct="1">
              <a:spcBef>
                <a:spcPct val="0"/>
              </a:spcBef>
            </a:pPr>
            <a:r>
              <a:rPr lang="en-US"/>
              <a:t>1,000 PV</a:t>
            </a:r>
          </a:p>
          <a:p>
            <a:pPr lvl="1" eaLnBrk="1" hangingPunct="1">
              <a:spcBef>
                <a:spcPct val="0"/>
              </a:spcBef>
            </a:pPr>
            <a:r>
              <a:rPr lang="en-US"/>
              <a:t>-20 PMT</a:t>
            </a:r>
          </a:p>
          <a:p>
            <a:pPr lvl="1" eaLnBrk="1" hangingPunct="1">
              <a:spcBef>
                <a:spcPct val="0"/>
              </a:spcBef>
            </a:pPr>
            <a:r>
              <a:rPr lang="en-US"/>
              <a:t>CPT N = 93.111 MONTHS = 7.75 years</a:t>
            </a:r>
          </a:p>
          <a:p>
            <a:pPr eaLnBrk="1" hangingPunct="1">
              <a:spcBef>
                <a:spcPct val="0"/>
              </a:spcBef>
            </a:pPr>
            <a:endParaRPr lang="en-US"/>
          </a:p>
        </p:txBody>
      </p:sp>
      <p:sp>
        <p:nvSpPr>
          <p:cNvPr id="2" name="Date Placeholder 1">
            <a:extLst>
              <a:ext uri="{FF2B5EF4-FFF2-40B4-BE49-F238E27FC236}">
                <a16:creationId xmlns:a16="http://schemas.microsoft.com/office/drawing/2014/main" id="{3EEDDB93-E304-4112-8E46-8361501FCE0B}"/>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6204462E-8314-4E80-B3DF-09AE9E2CCB28}"/>
              </a:ext>
            </a:extLst>
          </p:cNvPr>
          <p:cNvSpPr>
            <a:spLocks noGrp="1"/>
          </p:cNvSpPr>
          <p:nvPr>
            <p:ph type="sldNum" sz="quarter" idx="11"/>
          </p:nvPr>
        </p:nvSpPr>
        <p:spPr/>
        <p:txBody>
          <a:bodyPr/>
          <a:lstStyle/>
          <a:p>
            <a:pPr>
              <a:defRPr/>
            </a:pPr>
            <a:fld id="{366743C3-46CD-49AE-B735-C3B49F285EFF}" type="slidenum">
              <a:rPr lang="en-US" smtClean="0"/>
              <a:pPr>
                <a:defRPr/>
              </a:pPr>
              <a:t>41</a:t>
            </a:fld>
            <a:endParaRPr lang="en-US"/>
          </a:p>
        </p:txBody>
      </p:sp>
    </p:spTree>
    <p:extLst>
      <p:ext uri="{BB962C8B-B14F-4D97-AF65-F5344CB8AC3E}">
        <p14:creationId xmlns:p14="http://schemas.microsoft.com/office/powerpoint/2010/main" val="1244427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035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Formula:</a:t>
            </a:r>
          </a:p>
          <a:p>
            <a:pPr lvl="1" eaLnBrk="1" hangingPunct="1">
              <a:spcBef>
                <a:spcPct val="0"/>
              </a:spcBef>
            </a:pPr>
            <a:r>
              <a:rPr lang="en-US"/>
              <a:t>2000 = 734.42(1 – 1/1.05</a:t>
            </a:r>
            <a:r>
              <a:rPr lang="en-US" baseline="30000"/>
              <a:t>t</a:t>
            </a:r>
            <a:r>
              <a:rPr lang="en-US"/>
              <a:t>) / .05</a:t>
            </a:r>
          </a:p>
          <a:p>
            <a:pPr lvl="1" eaLnBrk="1" hangingPunct="1">
              <a:spcBef>
                <a:spcPct val="0"/>
              </a:spcBef>
            </a:pPr>
            <a:r>
              <a:rPr lang="en-US"/>
              <a:t>.136161869 = 1 – 1/1.05</a:t>
            </a:r>
            <a:r>
              <a:rPr lang="en-US" baseline="30000"/>
              <a:t>t</a:t>
            </a:r>
            <a:endParaRPr lang="en-US"/>
          </a:p>
          <a:p>
            <a:pPr lvl="1" eaLnBrk="1" hangingPunct="1">
              <a:spcBef>
                <a:spcPct val="0"/>
              </a:spcBef>
            </a:pPr>
            <a:r>
              <a:rPr lang="en-US"/>
              <a:t>1/1.05</a:t>
            </a:r>
            <a:r>
              <a:rPr lang="en-US" baseline="30000"/>
              <a:t>t</a:t>
            </a:r>
            <a:r>
              <a:rPr lang="en-US"/>
              <a:t> = .863838131</a:t>
            </a:r>
          </a:p>
          <a:p>
            <a:pPr lvl="1" eaLnBrk="1" hangingPunct="1">
              <a:spcBef>
                <a:spcPct val="0"/>
              </a:spcBef>
            </a:pPr>
            <a:r>
              <a:rPr lang="en-US"/>
              <a:t>1.157624287 = 1.05</a:t>
            </a:r>
            <a:r>
              <a:rPr lang="en-US" baseline="30000"/>
              <a:t>t</a:t>
            </a:r>
            <a:endParaRPr lang="en-US"/>
          </a:p>
          <a:p>
            <a:pPr lvl="1" eaLnBrk="1" hangingPunct="1">
              <a:spcBef>
                <a:spcPct val="0"/>
              </a:spcBef>
            </a:pPr>
            <a:r>
              <a:rPr lang="en-US"/>
              <a:t>t = ln(1.157624287) / ln(1.05) = 3 years</a:t>
            </a:r>
          </a:p>
          <a:p>
            <a:pPr lvl="1" eaLnBrk="1" hangingPunct="1">
              <a:spcBef>
                <a:spcPct val="0"/>
              </a:spcBef>
            </a:pPr>
            <a:endParaRPr lang="en-US"/>
          </a:p>
          <a:p>
            <a:pPr eaLnBrk="1" hangingPunct="1">
              <a:spcBef>
                <a:spcPct val="0"/>
              </a:spcBef>
            </a:pPr>
            <a:r>
              <a:rPr lang="en-US"/>
              <a:t>Calculator:</a:t>
            </a:r>
          </a:p>
          <a:p>
            <a:pPr lvl="1" eaLnBrk="1" hangingPunct="1">
              <a:spcBef>
                <a:spcPct val="0"/>
              </a:spcBef>
            </a:pPr>
            <a:r>
              <a:rPr lang="en-US"/>
              <a:t>Sign convention matters!!!</a:t>
            </a:r>
          </a:p>
          <a:p>
            <a:pPr lvl="1" eaLnBrk="1" hangingPunct="1">
              <a:spcBef>
                <a:spcPct val="0"/>
              </a:spcBef>
            </a:pPr>
            <a:r>
              <a:rPr lang="en-US"/>
              <a:t>5 I/Y</a:t>
            </a:r>
          </a:p>
          <a:p>
            <a:pPr lvl="1" eaLnBrk="1" hangingPunct="1">
              <a:spcBef>
                <a:spcPct val="0"/>
              </a:spcBef>
            </a:pPr>
            <a:r>
              <a:rPr lang="en-US"/>
              <a:t>2,000 PV</a:t>
            </a:r>
          </a:p>
          <a:p>
            <a:pPr lvl="1" eaLnBrk="1" hangingPunct="1">
              <a:spcBef>
                <a:spcPct val="0"/>
              </a:spcBef>
            </a:pPr>
            <a:r>
              <a:rPr lang="en-US"/>
              <a:t>-734.42 PMT </a:t>
            </a:r>
          </a:p>
          <a:p>
            <a:pPr lvl="1" eaLnBrk="1" hangingPunct="1">
              <a:spcBef>
                <a:spcPct val="0"/>
              </a:spcBef>
            </a:pPr>
            <a:r>
              <a:rPr lang="en-US"/>
              <a:t>CPT N = 3 years</a:t>
            </a:r>
          </a:p>
          <a:p>
            <a:pPr lvl="1" eaLnBrk="1" hangingPunct="1">
              <a:spcBef>
                <a:spcPct val="0"/>
              </a:spcBef>
            </a:pPr>
            <a:endParaRPr lang="en-US"/>
          </a:p>
        </p:txBody>
      </p:sp>
      <p:sp>
        <p:nvSpPr>
          <p:cNvPr id="2" name="Date Placeholder 1">
            <a:extLst>
              <a:ext uri="{FF2B5EF4-FFF2-40B4-BE49-F238E27FC236}">
                <a16:creationId xmlns:a16="http://schemas.microsoft.com/office/drawing/2014/main" id="{0B797710-BB2D-426A-ABB2-7EBFA4995771}"/>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36786754-D746-48FC-AB04-7790081DE7FD}"/>
              </a:ext>
            </a:extLst>
          </p:cNvPr>
          <p:cNvSpPr>
            <a:spLocks noGrp="1"/>
          </p:cNvSpPr>
          <p:nvPr>
            <p:ph type="sldNum" sz="quarter" idx="11"/>
          </p:nvPr>
        </p:nvSpPr>
        <p:spPr/>
        <p:txBody>
          <a:bodyPr/>
          <a:lstStyle/>
          <a:p>
            <a:pPr>
              <a:defRPr/>
            </a:pPr>
            <a:fld id="{366743C3-46CD-49AE-B735-C3B49F285EFF}" type="slidenum">
              <a:rPr lang="en-US" smtClean="0"/>
              <a:pPr>
                <a:defRPr/>
              </a:pPr>
              <a:t>42</a:t>
            </a:fld>
            <a:endParaRPr lang="en-US"/>
          </a:p>
        </p:txBody>
      </p:sp>
    </p:spTree>
    <p:extLst>
      <p:ext uri="{BB962C8B-B14F-4D97-AF65-F5344CB8AC3E}">
        <p14:creationId xmlns:p14="http://schemas.microsoft.com/office/powerpoint/2010/main" val="41451360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p:cNvSpPr>
          <p:nvPr>
            <p:ph type="sldImg"/>
          </p:nvPr>
        </p:nvSpPr>
        <p:spPr bwMode="auto">
          <a:noFill/>
          <a:ln>
            <a:solidFill>
              <a:srgbClr val="000000"/>
            </a:solidFill>
            <a:miter lim="800000"/>
            <a:headEnd/>
            <a:tailEnd/>
          </a:ln>
        </p:spPr>
      </p:sp>
      <p:sp>
        <p:nvSpPr>
          <p:cNvPr id="103426" name="Notes Placeholder 2"/>
          <p:cNvSpPr>
            <a:spLocks noGrp="1"/>
          </p:cNvSpPr>
          <p:nvPr>
            <p:ph type="body" idx="1"/>
          </p:nvPr>
        </p:nvSpPr>
        <p:spPr bwMode="auto">
          <a:noFill/>
        </p:spPr>
        <p:txBody>
          <a:bodyPr wrap="square" numCol="1" anchor="t" anchorCtr="0" compatLnSpc="1">
            <a:prstTxWarp prst="textNoShape">
              <a:avLst/>
            </a:prstTxWarp>
          </a:bodyPr>
          <a:lstStyle/>
          <a:p>
            <a:pPr lvl="1" eaLnBrk="1" hangingPunct="1">
              <a:spcBef>
                <a:spcPct val="0"/>
              </a:spcBef>
            </a:pPr>
            <a:r>
              <a:rPr lang="en-US"/>
              <a:t>The next slide talks about how to do this without a financial calculator.</a:t>
            </a:r>
          </a:p>
          <a:p>
            <a:pPr eaLnBrk="1" hangingPunct="1">
              <a:spcBef>
                <a:spcPct val="0"/>
              </a:spcBef>
            </a:pPr>
            <a:endParaRPr lang="en-US"/>
          </a:p>
          <a:p>
            <a:pPr eaLnBrk="1" hangingPunct="1">
              <a:spcBef>
                <a:spcPct val="0"/>
              </a:spcBef>
            </a:pPr>
            <a:endParaRPr lang="en-US"/>
          </a:p>
        </p:txBody>
      </p:sp>
      <p:sp>
        <p:nvSpPr>
          <p:cNvPr id="2" name="Date Placeholder 1">
            <a:extLst>
              <a:ext uri="{FF2B5EF4-FFF2-40B4-BE49-F238E27FC236}">
                <a16:creationId xmlns:a16="http://schemas.microsoft.com/office/drawing/2014/main" id="{00CA2E0A-0D49-4EB6-AAFD-DF2F39754401}"/>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8828FC9D-BF08-4188-8894-04D17335C0A2}"/>
              </a:ext>
            </a:extLst>
          </p:cNvPr>
          <p:cNvSpPr>
            <a:spLocks noGrp="1"/>
          </p:cNvSpPr>
          <p:nvPr>
            <p:ph type="sldNum" sz="quarter" idx="11"/>
          </p:nvPr>
        </p:nvSpPr>
        <p:spPr/>
        <p:txBody>
          <a:bodyPr/>
          <a:lstStyle/>
          <a:p>
            <a:pPr>
              <a:defRPr/>
            </a:pPr>
            <a:fld id="{366743C3-46CD-49AE-B735-C3B49F285EFF}" type="slidenum">
              <a:rPr lang="en-US" smtClean="0"/>
              <a:pPr>
                <a:defRPr/>
              </a:pPr>
              <a:t>44</a:t>
            </a:fld>
            <a:endParaRPr lang="en-US"/>
          </a:p>
        </p:txBody>
      </p:sp>
    </p:spTree>
    <p:extLst>
      <p:ext uri="{BB962C8B-B14F-4D97-AF65-F5344CB8AC3E}">
        <p14:creationId xmlns:p14="http://schemas.microsoft.com/office/powerpoint/2010/main" val="11961020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85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Formula:</a:t>
            </a:r>
          </a:p>
          <a:p>
            <a:pPr lvl="1" eaLnBrk="1" hangingPunct="1">
              <a:spcBef>
                <a:spcPct val="0"/>
              </a:spcBef>
            </a:pPr>
            <a:r>
              <a:rPr lang="en-US"/>
              <a:t>FV = 2000(1.075</a:t>
            </a:r>
            <a:r>
              <a:rPr lang="en-US" baseline="30000"/>
              <a:t>40</a:t>
            </a:r>
            <a:r>
              <a:rPr lang="en-US"/>
              <a:t> – 1)/.075 = 454,513.04</a:t>
            </a:r>
          </a:p>
          <a:p>
            <a:pPr lvl="1" eaLnBrk="1" hangingPunct="1">
              <a:spcBef>
                <a:spcPct val="0"/>
              </a:spcBef>
            </a:pPr>
            <a:endParaRPr lang="en-US"/>
          </a:p>
          <a:p>
            <a:pPr eaLnBrk="1" hangingPunct="1">
              <a:spcBef>
                <a:spcPct val="0"/>
              </a:spcBef>
            </a:pPr>
            <a:r>
              <a:rPr lang="en-US"/>
              <a:t>Calculator:</a:t>
            </a:r>
          </a:p>
          <a:p>
            <a:pPr eaLnBrk="1" hangingPunct="1">
              <a:spcBef>
                <a:spcPct val="0"/>
              </a:spcBef>
            </a:pPr>
            <a:r>
              <a:rPr lang="en-US"/>
              <a:t>Remember the sign convention!!!</a:t>
            </a:r>
          </a:p>
          <a:p>
            <a:pPr lvl="1" eaLnBrk="1" hangingPunct="1">
              <a:spcBef>
                <a:spcPct val="0"/>
              </a:spcBef>
            </a:pPr>
            <a:r>
              <a:rPr lang="en-US"/>
              <a:t>40 N</a:t>
            </a:r>
          </a:p>
          <a:p>
            <a:pPr lvl="1" eaLnBrk="1" hangingPunct="1">
              <a:spcBef>
                <a:spcPct val="0"/>
              </a:spcBef>
            </a:pPr>
            <a:r>
              <a:rPr lang="en-US"/>
              <a:t>7.5 I/Y</a:t>
            </a:r>
          </a:p>
          <a:p>
            <a:pPr lvl="1" eaLnBrk="1" hangingPunct="1">
              <a:spcBef>
                <a:spcPct val="0"/>
              </a:spcBef>
            </a:pPr>
            <a:r>
              <a:rPr lang="en-US"/>
              <a:t>-2,000 PMT</a:t>
            </a:r>
          </a:p>
          <a:p>
            <a:pPr lvl="1" eaLnBrk="1" hangingPunct="1">
              <a:spcBef>
                <a:spcPct val="0"/>
              </a:spcBef>
            </a:pPr>
            <a:r>
              <a:rPr lang="en-US"/>
              <a:t>CPT FV = 454,513.04</a:t>
            </a:r>
          </a:p>
          <a:p>
            <a:pPr eaLnBrk="1" hangingPunct="1">
              <a:spcBef>
                <a:spcPct val="0"/>
              </a:spcBef>
            </a:pPr>
            <a:endParaRPr lang="en-US"/>
          </a:p>
          <a:p>
            <a:pPr eaLnBrk="1" hangingPunct="1">
              <a:spcBef>
                <a:spcPct val="0"/>
              </a:spcBef>
            </a:pPr>
            <a:endParaRPr lang="en-US"/>
          </a:p>
          <a:p>
            <a:pPr eaLnBrk="1" hangingPunct="1">
              <a:spcBef>
                <a:spcPct val="0"/>
              </a:spcBef>
            </a:pPr>
            <a:r>
              <a:rPr lang="en-US" i="1"/>
              <a:t>Lecture Tip: </a:t>
            </a:r>
            <a:r>
              <a:rPr lang="en-US"/>
              <a:t>It should be emphasized that annuity factor tables (and the annuity factors in the formulas) assumes that the first payment occurs one period from the present, with the final payment at the end of the annuity’s life. If the first payment occurs at the beginning of the period, then FV’s have one additional period for compounding and PV’s have one less period to be discounted. Consequently, you can multiply both the future value and the present value by (1 + r) to account for the change in timing. </a:t>
            </a:r>
          </a:p>
        </p:txBody>
      </p:sp>
      <p:sp>
        <p:nvSpPr>
          <p:cNvPr id="2" name="Date Placeholder 1">
            <a:extLst>
              <a:ext uri="{FF2B5EF4-FFF2-40B4-BE49-F238E27FC236}">
                <a16:creationId xmlns:a16="http://schemas.microsoft.com/office/drawing/2014/main" id="{9DDF5EB3-2B6F-498F-9E4C-61606492140D}"/>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D977D920-353C-468A-9CE3-F6920E4F0DC4}"/>
              </a:ext>
            </a:extLst>
          </p:cNvPr>
          <p:cNvSpPr>
            <a:spLocks noGrp="1"/>
          </p:cNvSpPr>
          <p:nvPr>
            <p:ph type="sldNum" sz="quarter" idx="11"/>
          </p:nvPr>
        </p:nvSpPr>
        <p:spPr/>
        <p:txBody>
          <a:bodyPr/>
          <a:lstStyle/>
          <a:p>
            <a:pPr>
              <a:defRPr/>
            </a:pPr>
            <a:fld id="{366743C3-46CD-49AE-B735-C3B49F285EFF}" type="slidenum">
              <a:rPr lang="en-US" smtClean="0"/>
              <a:pPr>
                <a:defRPr/>
              </a:pPr>
              <a:t>45</a:t>
            </a:fld>
            <a:endParaRPr lang="en-US"/>
          </a:p>
        </p:txBody>
      </p:sp>
    </p:spTree>
    <p:extLst>
      <p:ext uri="{BB962C8B-B14F-4D97-AF65-F5344CB8AC3E}">
        <p14:creationId xmlns:p14="http://schemas.microsoft.com/office/powerpoint/2010/main" val="33201503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059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Note that the procedure for changing the calculator to an annuity due is similar on other calculators.</a:t>
            </a:r>
          </a:p>
          <a:p>
            <a:pPr eaLnBrk="1" hangingPunct="1">
              <a:spcBef>
                <a:spcPct val="0"/>
              </a:spcBef>
            </a:pPr>
            <a:endParaRPr lang="en-US" dirty="0"/>
          </a:p>
          <a:p>
            <a:pPr eaLnBrk="1" hangingPunct="1">
              <a:spcBef>
                <a:spcPct val="0"/>
              </a:spcBef>
            </a:pPr>
            <a:r>
              <a:rPr lang="en-US" dirty="0"/>
              <a:t>Formula:</a:t>
            </a:r>
          </a:p>
          <a:p>
            <a:pPr lvl="1" eaLnBrk="1" hangingPunct="1">
              <a:spcBef>
                <a:spcPct val="0"/>
              </a:spcBef>
            </a:pPr>
            <a:r>
              <a:rPr lang="en-US" dirty="0"/>
              <a:t>FV = 10,000[(1.08</a:t>
            </a:r>
            <a:r>
              <a:rPr lang="en-US" baseline="30000" dirty="0"/>
              <a:t>3</a:t>
            </a:r>
            <a:r>
              <a:rPr lang="en-US" dirty="0"/>
              <a:t> – 1) / .08](1.08) = 35,061.12</a:t>
            </a:r>
          </a:p>
          <a:p>
            <a:pPr eaLnBrk="1" hangingPunct="1">
              <a:spcBef>
                <a:spcPct val="0"/>
              </a:spcBef>
            </a:pPr>
            <a:r>
              <a:rPr lang="en-US" dirty="0"/>
              <a:t>Calculator:</a:t>
            </a:r>
          </a:p>
          <a:p>
            <a:pPr lvl="1" eaLnBrk="1" hangingPunct="1">
              <a:spcBef>
                <a:spcPct val="0"/>
              </a:spcBef>
            </a:pPr>
            <a:r>
              <a:rPr lang="en-US" dirty="0"/>
              <a:t>2</a:t>
            </a:r>
            <a:r>
              <a:rPr lang="en-US" baseline="30000" dirty="0"/>
              <a:t>nd</a:t>
            </a:r>
            <a:r>
              <a:rPr lang="en-US" dirty="0"/>
              <a:t> BGN 2</a:t>
            </a:r>
            <a:r>
              <a:rPr lang="en-US" baseline="30000" dirty="0"/>
              <a:t>nd</a:t>
            </a:r>
            <a:r>
              <a:rPr lang="en-US" dirty="0"/>
              <a:t> Set (you should see BGN in the display)</a:t>
            </a:r>
          </a:p>
          <a:p>
            <a:pPr lvl="1" eaLnBrk="1" hangingPunct="1">
              <a:spcBef>
                <a:spcPct val="0"/>
              </a:spcBef>
            </a:pPr>
            <a:r>
              <a:rPr lang="en-US" dirty="0"/>
              <a:t>3 N</a:t>
            </a:r>
          </a:p>
          <a:p>
            <a:pPr lvl="1" eaLnBrk="1" hangingPunct="1">
              <a:spcBef>
                <a:spcPct val="0"/>
              </a:spcBef>
            </a:pPr>
            <a:r>
              <a:rPr lang="en-US" dirty="0"/>
              <a:t>-10,000 PMT</a:t>
            </a:r>
          </a:p>
          <a:p>
            <a:pPr lvl="1" eaLnBrk="1" hangingPunct="1">
              <a:spcBef>
                <a:spcPct val="0"/>
              </a:spcBef>
            </a:pPr>
            <a:r>
              <a:rPr lang="en-US" dirty="0"/>
              <a:t>8 I/Y</a:t>
            </a:r>
          </a:p>
          <a:p>
            <a:pPr lvl="1" eaLnBrk="1" hangingPunct="1">
              <a:spcBef>
                <a:spcPct val="0"/>
              </a:spcBef>
            </a:pPr>
            <a:r>
              <a:rPr lang="en-US" dirty="0"/>
              <a:t>CPT FV = 35,061.12</a:t>
            </a:r>
          </a:p>
          <a:p>
            <a:pPr lvl="1" eaLnBrk="1" hangingPunct="1">
              <a:spcBef>
                <a:spcPct val="0"/>
              </a:spcBef>
            </a:pPr>
            <a:r>
              <a:rPr lang="en-US" dirty="0"/>
              <a:t>2</a:t>
            </a:r>
            <a:r>
              <a:rPr lang="en-US" baseline="30000" dirty="0"/>
              <a:t>nd</a:t>
            </a:r>
            <a:r>
              <a:rPr lang="en-US" dirty="0"/>
              <a:t> BGN 2</a:t>
            </a:r>
            <a:r>
              <a:rPr lang="en-US" baseline="30000" dirty="0"/>
              <a:t>nd</a:t>
            </a:r>
            <a:r>
              <a:rPr lang="en-US" dirty="0"/>
              <a:t> Set (be sure to change it back to an ordinary annuity)</a:t>
            </a:r>
          </a:p>
          <a:p>
            <a:pPr eaLnBrk="1" hangingPunct="1">
              <a:spcBef>
                <a:spcPct val="0"/>
              </a:spcBef>
            </a:pPr>
            <a:endParaRPr lang="en-US" dirty="0"/>
          </a:p>
          <a:p>
            <a:pPr eaLnBrk="1" hangingPunct="1">
              <a:spcBef>
                <a:spcPct val="0"/>
              </a:spcBef>
            </a:pPr>
            <a:endParaRPr lang="en-US" dirty="0"/>
          </a:p>
          <a:p>
            <a:pPr eaLnBrk="1" hangingPunct="1">
              <a:spcBef>
                <a:spcPct val="0"/>
              </a:spcBef>
            </a:pPr>
            <a:r>
              <a:rPr lang="en-US" dirty="0"/>
              <a:t>What if it were an ordinary annuity?  FV = 32,464 (so you receive an additional 2,597.12 by starting to save today.)</a:t>
            </a:r>
          </a:p>
        </p:txBody>
      </p:sp>
      <p:sp>
        <p:nvSpPr>
          <p:cNvPr id="2" name="Date Placeholder 1">
            <a:extLst>
              <a:ext uri="{FF2B5EF4-FFF2-40B4-BE49-F238E27FC236}">
                <a16:creationId xmlns:a16="http://schemas.microsoft.com/office/drawing/2014/main" id="{DE061121-EB04-466A-989D-99FD914056CB}"/>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80E412E2-6AFF-4DCC-9FD0-EAF975140E28}"/>
              </a:ext>
            </a:extLst>
          </p:cNvPr>
          <p:cNvSpPr>
            <a:spLocks noGrp="1"/>
          </p:cNvSpPr>
          <p:nvPr>
            <p:ph type="sldNum" sz="quarter" idx="11"/>
          </p:nvPr>
        </p:nvSpPr>
        <p:spPr/>
        <p:txBody>
          <a:bodyPr/>
          <a:lstStyle/>
          <a:p>
            <a:pPr>
              <a:defRPr/>
            </a:pPr>
            <a:fld id="{366743C3-46CD-49AE-B735-C3B49F285EFF}" type="slidenum">
              <a:rPr lang="en-US" smtClean="0"/>
              <a:pPr>
                <a:defRPr/>
              </a:pPr>
              <a:t>46</a:t>
            </a:fld>
            <a:endParaRPr lang="en-US"/>
          </a:p>
        </p:txBody>
      </p:sp>
    </p:spTree>
    <p:extLst>
      <p:ext uri="{BB962C8B-B14F-4D97-AF65-F5344CB8AC3E}">
        <p14:creationId xmlns:p14="http://schemas.microsoft.com/office/powerpoint/2010/main" val="37123641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2" name="Date Placeholder 1">
            <a:extLst>
              <a:ext uri="{FF2B5EF4-FFF2-40B4-BE49-F238E27FC236}">
                <a16:creationId xmlns:a16="http://schemas.microsoft.com/office/drawing/2014/main" id="{FB3EF8CB-0B4D-4DE6-9331-4F18B0755859}"/>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92470BB9-0926-445F-B74D-E04C89E0F1F0}"/>
              </a:ext>
            </a:extLst>
          </p:cNvPr>
          <p:cNvSpPr>
            <a:spLocks noGrp="1"/>
          </p:cNvSpPr>
          <p:nvPr>
            <p:ph type="sldNum" sz="quarter" idx="11"/>
          </p:nvPr>
        </p:nvSpPr>
        <p:spPr/>
        <p:txBody>
          <a:bodyPr/>
          <a:lstStyle/>
          <a:p>
            <a:pPr>
              <a:defRPr/>
            </a:pPr>
            <a:fld id="{366743C3-46CD-49AE-B735-C3B49F285EFF}" type="slidenum">
              <a:rPr lang="en-US" smtClean="0"/>
              <a:pPr>
                <a:defRPr/>
              </a:pPr>
              <a:t>50</a:t>
            </a:fld>
            <a:endParaRPr lang="en-US"/>
          </a:p>
        </p:txBody>
      </p:sp>
    </p:spTree>
    <p:extLst>
      <p:ext uri="{BB962C8B-B14F-4D97-AF65-F5344CB8AC3E}">
        <p14:creationId xmlns:p14="http://schemas.microsoft.com/office/powerpoint/2010/main" val="964241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23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 name="Date Placeholder 1">
            <a:extLst>
              <a:ext uri="{FF2B5EF4-FFF2-40B4-BE49-F238E27FC236}">
                <a16:creationId xmlns:a16="http://schemas.microsoft.com/office/drawing/2014/main" id="{CFBF7D0A-B570-4E41-8BF4-7834752B8A22}"/>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6B89D2F5-CCE8-471A-89BA-C161B42BE751}"/>
              </a:ext>
            </a:extLst>
          </p:cNvPr>
          <p:cNvSpPr>
            <a:spLocks noGrp="1"/>
          </p:cNvSpPr>
          <p:nvPr>
            <p:ph type="sldNum" sz="quarter" idx="11"/>
          </p:nvPr>
        </p:nvSpPr>
        <p:spPr/>
        <p:txBody>
          <a:bodyPr/>
          <a:lstStyle/>
          <a:p>
            <a:pPr>
              <a:defRPr/>
            </a:pPr>
            <a:fld id="{366743C3-46CD-49AE-B735-C3B49F285EFF}" type="slidenum">
              <a:rPr lang="en-US" smtClean="0"/>
              <a:pPr>
                <a:defRPr/>
              </a:pPr>
              <a:t>54</a:t>
            </a:fld>
            <a:endParaRPr lang="en-US"/>
          </a:p>
        </p:txBody>
      </p:sp>
    </p:spTree>
    <p:extLst>
      <p:ext uri="{BB962C8B-B14F-4D97-AF65-F5344CB8AC3E}">
        <p14:creationId xmlns:p14="http://schemas.microsoft.com/office/powerpoint/2010/main" val="16853072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438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Point out that the APR is the same in either case, but your effective rate is different.  Ask them which account they should use.</a:t>
            </a:r>
          </a:p>
        </p:txBody>
      </p:sp>
      <p:sp>
        <p:nvSpPr>
          <p:cNvPr id="2" name="Date Placeholder 1">
            <a:extLst>
              <a:ext uri="{FF2B5EF4-FFF2-40B4-BE49-F238E27FC236}">
                <a16:creationId xmlns:a16="http://schemas.microsoft.com/office/drawing/2014/main" id="{C3DF4E6D-E86B-4077-B879-73FB542A2D61}"/>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0347BBAB-A119-4FBC-AD85-2D097C192B85}"/>
              </a:ext>
            </a:extLst>
          </p:cNvPr>
          <p:cNvSpPr>
            <a:spLocks noGrp="1"/>
          </p:cNvSpPr>
          <p:nvPr>
            <p:ph type="sldNum" sz="quarter" idx="11"/>
          </p:nvPr>
        </p:nvSpPr>
        <p:spPr/>
        <p:txBody>
          <a:bodyPr/>
          <a:lstStyle/>
          <a:p>
            <a:pPr>
              <a:defRPr/>
            </a:pPr>
            <a:fld id="{366743C3-46CD-49AE-B735-C3B49F285EFF}" type="slidenum">
              <a:rPr lang="en-US" smtClean="0"/>
              <a:pPr>
                <a:defRPr/>
              </a:pPr>
              <a:t>55</a:t>
            </a:fld>
            <a:endParaRPr lang="en-US"/>
          </a:p>
        </p:txBody>
      </p:sp>
    </p:spTree>
    <p:extLst>
      <p:ext uri="{BB962C8B-B14F-4D97-AF65-F5344CB8AC3E}">
        <p14:creationId xmlns:p14="http://schemas.microsoft.com/office/powerpoint/2010/main" val="29257168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74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Using the calculator:</a:t>
            </a:r>
          </a:p>
          <a:p>
            <a:pPr eaLnBrk="1" hangingPunct="1">
              <a:spcBef>
                <a:spcPct val="0"/>
              </a:spcBef>
            </a:pPr>
            <a:endParaRPr lang="en-US"/>
          </a:p>
          <a:p>
            <a:pPr eaLnBrk="1" hangingPunct="1">
              <a:spcBef>
                <a:spcPct val="0"/>
              </a:spcBef>
            </a:pPr>
            <a:r>
              <a:rPr lang="en-US"/>
              <a:t>The TI BA-II Plus has an I conversion key that allows for easy conversion between quoted rates and effective rates.</a:t>
            </a:r>
          </a:p>
          <a:p>
            <a:pPr eaLnBrk="1" hangingPunct="1">
              <a:spcBef>
                <a:spcPct val="0"/>
              </a:spcBef>
            </a:pPr>
            <a:r>
              <a:rPr lang="en-US"/>
              <a:t>2</a:t>
            </a:r>
            <a:r>
              <a:rPr lang="en-US" baseline="30000"/>
              <a:t>nd</a:t>
            </a:r>
            <a:r>
              <a:rPr lang="en-US"/>
              <a:t> I Conv  NOM is the quoted rate; down arrow EFF is the effective rate; down arrow C/Y is compounding periods per year.  You can compute either the NOM or the EFF by entering the other two pieces of information, then going to the one you wish to compute and pressing CPT.</a:t>
            </a:r>
          </a:p>
          <a:p>
            <a:pPr eaLnBrk="1" hangingPunct="1">
              <a:spcBef>
                <a:spcPct val="0"/>
              </a:spcBef>
            </a:pPr>
            <a:endParaRPr lang="en-US"/>
          </a:p>
        </p:txBody>
      </p:sp>
      <p:sp>
        <p:nvSpPr>
          <p:cNvPr id="2" name="Date Placeholder 1">
            <a:extLst>
              <a:ext uri="{FF2B5EF4-FFF2-40B4-BE49-F238E27FC236}">
                <a16:creationId xmlns:a16="http://schemas.microsoft.com/office/drawing/2014/main" id="{868699D7-EF5E-4DDA-A790-9900030A4510}"/>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AF3C5B00-3A75-4131-88D7-28F1E6F7CF29}"/>
              </a:ext>
            </a:extLst>
          </p:cNvPr>
          <p:cNvSpPr>
            <a:spLocks noGrp="1"/>
          </p:cNvSpPr>
          <p:nvPr>
            <p:ph type="sldNum" sz="quarter" idx="11"/>
          </p:nvPr>
        </p:nvSpPr>
        <p:spPr/>
        <p:txBody>
          <a:bodyPr/>
          <a:lstStyle/>
          <a:p>
            <a:pPr>
              <a:defRPr/>
            </a:pPr>
            <a:fld id="{366743C3-46CD-49AE-B735-C3B49F285EFF}" type="slidenum">
              <a:rPr lang="en-US" smtClean="0"/>
              <a:pPr>
                <a:defRPr/>
              </a:pPr>
              <a:t>56</a:t>
            </a:fld>
            <a:endParaRPr lang="en-US"/>
          </a:p>
        </p:txBody>
      </p:sp>
    </p:spTree>
    <p:extLst>
      <p:ext uri="{BB962C8B-B14F-4D97-AF65-F5344CB8AC3E}">
        <p14:creationId xmlns:p14="http://schemas.microsoft.com/office/powerpoint/2010/main" val="22824682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95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Remind students that rates are quoted on an annual basis.  The given numbers are APRs, not daily or semiannual rates.</a:t>
            </a:r>
          </a:p>
          <a:p>
            <a:pPr eaLnBrk="1" hangingPunct="1">
              <a:spcBef>
                <a:spcPct val="0"/>
              </a:spcBef>
            </a:pPr>
            <a:endParaRPr lang="en-US" dirty="0"/>
          </a:p>
          <a:p>
            <a:pPr eaLnBrk="1" hangingPunct="1">
              <a:spcBef>
                <a:spcPct val="0"/>
              </a:spcBef>
            </a:pPr>
            <a:r>
              <a:rPr lang="en-US" dirty="0"/>
              <a:t>Calculator:</a:t>
            </a:r>
          </a:p>
          <a:p>
            <a:pPr eaLnBrk="1" hangingPunct="1">
              <a:spcBef>
                <a:spcPct val="0"/>
              </a:spcBef>
            </a:pPr>
            <a:r>
              <a:rPr lang="en-US" dirty="0"/>
              <a:t>2</a:t>
            </a:r>
            <a:r>
              <a:rPr lang="en-US" baseline="30000" dirty="0"/>
              <a:t>nd</a:t>
            </a:r>
            <a:r>
              <a:rPr lang="en-US" dirty="0"/>
              <a:t> I </a:t>
            </a:r>
            <a:r>
              <a:rPr lang="en-US" dirty="0" err="1"/>
              <a:t>conv</a:t>
            </a:r>
            <a:r>
              <a:rPr lang="en-US" dirty="0"/>
              <a:t> 5.25 NOM Enter up arrow 365 C/Y Enter up arrow CPT EFF = 5.39%</a:t>
            </a:r>
          </a:p>
          <a:p>
            <a:pPr eaLnBrk="1" hangingPunct="1">
              <a:spcBef>
                <a:spcPct val="0"/>
              </a:spcBef>
            </a:pPr>
            <a:r>
              <a:rPr lang="en-US" dirty="0"/>
              <a:t>5.3 NOM Enter up arrow 2 C/Y Enter up arrow CPT EFF = 5.37%</a:t>
            </a:r>
          </a:p>
        </p:txBody>
      </p:sp>
      <p:sp>
        <p:nvSpPr>
          <p:cNvPr id="2" name="Date Placeholder 1">
            <a:extLst>
              <a:ext uri="{FF2B5EF4-FFF2-40B4-BE49-F238E27FC236}">
                <a16:creationId xmlns:a16="http://schemas.microsoft.com/office/drawing/2014/main" id="{8A42F3A3-E8B7-48FB-80DD-6F3E22C8E1ED}"/>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1002730D-6DE8-41A4-9DB6-0343A1120B1F}"/>
              </a:ext>
            </a:extLst>
          </p:cNvPr>
          <p:cNvSpPr>
            <a:spLocks noGrp="1"/>
          </p:cNvSpPr>
          <p:nvPr>
            <p:ph type="sldNum" sz="quarter" idx="11"/>
          </p:nvPr>
        </p:nvSpPr>
        <p:spPr/>
        <p:txBody>
          <a:bodyPr/>
          <a:lstStyle/>
          <a:p>
            <a:pPr>
              <a:defRPr/>
            </a:pPr>
            <a:fld id="{366743C3-46CD-49AE-B735-C3B49F285EFF}" type="slidenum">
              <a:rPr lang="en-US" smtClean="0"/>
              <a:pPr>
                <a:defRPr/>
              </a:pPr>
              <a:t>57</a:t>
            </a:fld>
            <a:endParaRPr lang="en-US"/>
          </a:p>
        </p:txBody>
      </p:sp>
    </p:spTree>
    <p:extLst>
      <p:ext uri="{BB962C8B-B14F-4D97-AF65-F5344CB8AC3E}">
        <p14:creationId xmlns:p14="http://schemas.microsoft.com/office/powerpoint/2010/main" val="2903270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 name="Date Placeholder 1">
            <a:extLst>
              <a:ext uri="{FF2B5EF4-FFF2-40B4-BE49-F238E27FC236}">
                <a16:creationId xmlns:a16="http://schemas.microsoft.com/office/drawing/2014/main" id="{5F23935B-35A8-4A88-9CC4-C4EA899D4CB5}"/>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0041B294-F97A-41D4-8BA5-E1C3C9F5F44A}"/>
              </a:ext>
            </a:extLst>
          </p:cNvPr>
          <p:cNvSpPr>
            <a:spLocks noGrp="1"/>
          </p:cNvSpPr>
          <p:nvPr>
            <p:ph type="sldNum" sz="quarter" idx="11"/>
          </p:nvPr>
        </p:nvSpPr>
        <p:spPr/>
        <p:txBody>
          <a:bodyPr/>
          <a:lstStyle/>
          <a:p>
            <a:pPr>
              <a:defRPr/>
            </a:pPr>
            <a:fld id="{366743C3-46CD-49AE-B735-C3B49F285EFF}" type="slidenum">
              <a:rPr lang="en-US" smtClean="0"/>
              <a:pPr>
                <a:defRPr/>
              </a:pPr>
              <a:t>8</a:t>
            </a:fld>
            <a:endParaRPr lang="en-US"/>
          </a:p>
        </p:txBody>
      </p:sp>
    </p:spTree>
    <p:extLst>
      <p:ext uri="{BB962C8B-B14F-4D97-AF65-F5344CB8AC3E}">
        <p14:creationId xmlns:p14="http://schemas.microsoft.com/office/powerpoint/2010/main" val="34197299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155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It is important to point out that the daily rate is NOT .014, it is .014383562</a:t>
            </a:r>
          </a:p>
          <a:p>
            <a:pPr lvl="1" eaLnBrk="1" hangingPunct="1">
              <a:spcBef>
                <a:spcPct val="0"/>
              </a:spcBef>
            </a:pPr>
            <a:endParaRPr lang="en-US"/>
          </a:p>
          <a:p>
            <a:pPr lvl="1" eaLnBrk="1" hangingPunct="1">
              <a:spcBef>
                <a:spcPct val="0"/>
              </a:spcBef>
            </a:pPr>
            <a:r>
              <a:rPr lang="en-US"/>
              <a:t>First Account:</a:t>
            </a:r>
          </a:p>
          <a:p>
            <a:pPr lvl="2" eaLnBrk="1" hangingPunct="1">
              <a:spcBef>
                <a:spcPct val="0"/>
              </a:spcBef>
            </a:pPr>
            <a:r>
              <a:rPr lang="en-US"/>
              <a:t>365 N; 5.25 / 365 = .014383562 I/Y; 100 PV; CPT FV = 105.39</a:t>
            </a:r>
          </a:p>
          <a:p>
            <a:pPr lvl="1" eaLnBrk="1" hangingPunct="1">
              <a:spcBef>
                <a:spcPct val="0"/>
              </a:spcBef>
            </a:pPr>
            <a:r>
              <a:rPr lang="en-US"/>
              <a:t>Second Account:</a:t>
            </a:r>
          </a:p>
          <a:p>
            <a:pPr lvl="2" eaLnBrk="1" hangingPunct="1">
              <a:spcBef>
                <a:spcPct val="0"/>
              </a:spcBef>
            </a:pPr>
            <a:r>
              <a:rPr lang="en-US"/>
              <a:t>2 N; 5.3 / 2 = 2.65 I/Y; 100 PV; CPT FV = 105.37</a:t>
            </a:r>
          </a:p>
          <a:p>
            <a:pPr eaLnBrk="1" hangingPunct="1">
              <a:spcBef>
                <a:spcPct val="0"/>
              </a:spcBef>
            </a:pPr>
            <a:endParaRPr lang="en-US"/>
          </a:p>
          <a:p>
            <a:pPr eaLnBrk="1" hangingPunct="1">
              <a:spcBef>
                <a:spcPct val="0"/>
              </a:spcBef>
            </a:pPr>
            <a:endParaRPr lang="en-US"/>
          </a:p>
          <a:p>
            <a:pPr eaLnBrk="1" hangingPunct="1">
              <a:spcBef>
                <a:spcPct val="0"/>
              </a:spcBef>
            </a:pPr>
            <a:r>
              <a:rPr lang="en-US" i="1"/>
              <a:t>Lecture Tip: </a:t>
            </a:r>
            <a:r>
              <a:rPr lang="en-US"/>
              <a:t>Here is a way to drive the point of this section home. Ask how many students have taken out a car loan. Now ask one of them what annual interest rate s/he is paying on the loan. Students will typically quote the loan in terms of the APR. Point out that, since payments are made monthly, the effective rate is actually more than the rate s/he just quoted, and demonstrate the calculation of the EAR.</a:t>
            </a:r>
          </a:p>
        </p:txBody>
      </p:sp>
      <p:sp>
        <p:nvSpPr>
          <p:cNvPr id="2" name="Date Placeholder 1">
            <a:extLst>
              <a:ext uri="{FF2B5EF4-FFF2-40B4-BE49-F238E27FC236}">
                <a16:creationId xmlns:a16="http://schemas.microsoft.com/office/drawing/2014/main" id="{A58D7F07-E778-43E1-BECA-DCB036C7E453}"/>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F6F7C76D-F627-473D-B9C0-468AB6E41A3D}"/>
              </a:ext>
            </a:extLst>
          </p:cNvPr>
          <p:cNvSpPr>
            <a:spLocks noGrp="1"/>
          </p:cNvSpPr>
          <p:nvPr>
            <p:ph type="sldNum" sz="quarter" idx="11"/>
          </p:nvPr>
        </p:nvSpPr>
        <p:spPr/>
        <p:txBody>
          <a:bodyPr/>
          <a:lstStyle/>
          <a:p>
            <a:pPr>
              <a:defRPr/>
            </a:pPr>
            <a:fld id="{366743C3-46CD-49AE-B735-C3B49F285EFF}" type="slidenum">
              <a:rPr lang="en-US" smtClean="0"/>
              <a:pPr>
                <a:defRPr/>
              </a:pPr>
              <a:t>58</a:t>
            </a:fld>
            <a:endParaRPr lang="en-US"/>
          </a:p>
        </p:txBody>
      </p:sp>
    </p:spTree>
    <p:extLst>
      <p:ext uri="{BB962C8B-B14F-4D97-AF65-F5344CB8AC3E}">
        <p14:creationId xmlns:p14="http://schemas.microsoft.com/office/powerpoint/2010/main" val="27815405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66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On the calculator: 2</a:t>
            </a:r>
            <a:r>
              <a:rPr lang="en-US" baseline="30000"/>
              <a:t>nd</a:t>
            </a:r>
            <a:r>
              <a:rPr lang="en-US"/>
              <a:t> I conv down arrow 12 EFF Enter down arrow 12 C/Y Enter down arrow CPT NOM</a:t>
            </a:r>
          </a:p>
        </p:txBody>
      </p:sp>
      <p:sp>
        <p:nvSpPr>
          <p:cNvPr id="2" name="Date Placeholder 1">
            <a:extLst>
              <a:ext uri="{FF2B5EF4-FFF2-40B4-BE49-F238E27FC236}">
                <a16:creationId xmlns:a16="http://schemas.microsoft.com/office/drawing/2014/main" id="{57EFCF1A-9FBD-4E5C-8D38-A06C6C9B86EF}"/>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78DA206F-AA0E-48BD-968D-973F52B17BB4}"/>
              </a:ext>
            </a:extLst>
          </p:cNvPr>
          <p:cNvSpPr>
            <a:spLocks noGrp="1"/>
          </p:cNvSpPr>
          <p:nvPr>
            <p:ph type="sldNum" sz="quarter" idx="11"/>
          </p:nvPr>
        </p:nvSpPr>
        <p:spPr/>
        <p:txBody>
          <a:bodyPr/>
          <a:lstStyle/>
          <a:p>
            <a:pPr>
              <a:defRPr/>
            </a:pPr>
            <a:fld id="{366743C3-46CD-49AE-B735-C3B49F285EFF}" type="slidenum">
              <a:rPr lang="en-US" smtClean="0"/>
              <a:pPr>
                <a:defRPr/>
              </a:pPr>
              <a:t>60</a:t>
            </a:fld>
            <a:endParaRPr lang="en-US"/>
          </a:p>
        </p:txBody>
      </p:sp>
    </p:spTree>
    <p:extLst>
      <p:ext uri="{BB962C8B-B14F-4D97-AF65-F5344CB8AC3E}">
        <p14:creationId xmlns:p14="http://schemas.microsoft.com/office/powerpoint/2010/main" val="14146356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87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a:p>
            <a:pPr marL="0" lvl="1" eaLnBrk="1" hangingPunct="1">
              <a:spcBef>
                <a:spcPct val="0"/>
              </a:spcBef>
            </a:pPr>
            <a:r>
              <a:rPr lang="en-US"/>
              <a:t>2(12) = 24 N; 16.9 / 12 = 1.408333333 I/Y; 3,500 PV; CPT PMT = -172.88</a:t>
            </a:r>
          </a:p>
          <a:p>
            <a:pPr eaLnBrk="1" hangingPunct="1">
              <a:spcBef>
                <a:spcPct val="0"/>
              </a:spcBef>
            </a:pPr>
            <a:endParaRPr lang="en-US"/>
          </a:p>
          <a:p>
            <a:pPr eaLnBrk="1" hangingPunct="1">
              <a:spcBef>
                <a:spcPct val="0"/>
              </a:spcBef>
            </a:pPr>
            <a:endParaRPr lang="en-US"/>
          </a:p>
          <a:p>
            <a:pPr eaLnBrk="1" hangingPunct="1">
              <a:spcBef>
                <a:spcPct val="0"/>
              </a:spcBef>
            </a:pPr>
            <a:r>
              <a:rPr lang="en-US"/>
              <a:t>See the </a:t>
            </a:r>
            <a:r>
              <a:rPr lang="en-US" i="1"/>
              <a:t>Lecture Tip</a:t>
            </a:r>
            <a:r>
              <a:rPr lang="en-US"/>
              <a:t> in the IM for a discussion of situations that present a mismatch between the payment period and the compounding period.</a:t>
            </a:r>
          </a:p>
        </p:txBody>
      </p:sp>
      <p:sp>
        <p:nvSpPr>
          <p:cNvPr id="2" name="Date Placeholder 1">
            <a:extLst>
              <a:ext uri="{FF2B5EF4-FFF2-40B4-BE49-F238E27FC236}">
                <a16:creationId xmlns:a16="http://schemas.microsoft.com/office/drawing/2014/main" id="{4DB60D03-83F7-4D4C-B6ED-78EF84885383}"/>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8EF3FEF1-3A77-418D-ACAB-A520F456602E}"/>
              </a:ext>
            </a:extLst>
          </p:cNvPr>
          <p:cNvSpPr>
            <a:spLocks noGrp="1"/>
          </p:cNvSpPr>
          <p:nvPr>
            <p:ph type="sldNum" sz="quarter" idx="11"/>
          </p:nvPr>
        </p:nvSpPr>
        <p:spPr/>
        <p:txBody>
          <a:bodyPr/>
          <a:lstStyle/>
          <a:p>
            <a:pPr>
              <a:defRPr/>
            </a:pPr>
            <a:fld id="{366743C3-46CD-49AE-B735-C3B49F285EFF}" type="slidenum">
              <a:rPr lang="en-US" smtClean="0"/>
              <a:pPr>
                <a:defRPr/>
              </a:pPr>
              <a:t>61</a:t>
            </a:fld>
            <a:endParaRPr lang="en-US"/>
          </a:p>
        </p:txBody>
      </p:sp>
    </p:spTree>
    <p:extLst>
      <p:ext uri="{BB962C8B-B14F-4D97-AF65-F5344CB8AC3E}">
        <p14:creationId xmlns:p14="http://schemas.microsoft.com/office/powerpoint/2010/main" val="11886347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07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Formula:</a:t>
            </a:r>
          </a:p>
          <a:p>
            <a:pPr lvl="1" eaLnBrk="1" hangingPunct="1">
              <a:spcBef>
                <a:spcPct val="0"/>
              </a:spcBef>
            </a:pPr>
            <a:r>
              <a:rPr lang="en-US"/>
              <a:t>FV = 50[1.0075</a:t>
            </a:r>
            <a:r>
              <a:rPr lang="en-US" baseline="30000"/>
              <a:t>420</a:t>
            </a:r>
            <a:r>
              <a:rPr lang="en-US"/>
              <a:t> – 1] / .0075 = 147,089.22</a:t>
            </a:r>
          </a:p>
          <a:p>
            <a:pPr lvl="1" eaLnBrk="1" hangingPunct="1">
              <a:spcBef>
                <a:spcPct val="0"/>
              </a:spcBef>
            </a:pPr>
            <a:endParaRPr lang="en-US"/>
          </a:p>
          <a:p>
            <a:pPr eaLnBrk="1" hangingPunct="1">
              <a:spcBef>
                <a:spcPct val="0"/>
              </a:spcBef>
            </a:pPr>
            <a:r>
              <a:rPr lang="en-US"/>
              <a:t>Calculator:</a:t>
            </a:r>
          </a:p>
          <a:p>
            <a:pPr lvl="1" eaLnBrk="1" hangingPunct="1">
              <a:spcBef>
                <a:spcPct val="0"/>
              </a:spcBef>
            </a:pPr>
            <a:r>
              <a:rPr lang="en-US"/>
              <a:t>35(12) = 420 N</a:t>
            </a:r>
          </a:p>
          <a:p>
            <a:pPr lvl="1" eaLnBrk="1" hangingPunct="1">
              <a:spcBef>
                <a:spcPct val="0"/>
              </a:spcBef>
            </a:pPr>
            <a:r>
              <a:rPr lang="en-US"/>
              <a:t>9 / 12 = .75 I/Y</a:t>
            </a:r>
          </a:p>
          <a:p>
            <a:pPr lvl="1" eaLnBrk="1" hangingPunct="1">
              <a:spcBef>
                <a:spcPct val="0"/>
              </a:spcBef>
            </a:pPr>
            <a:r>
              <a:rPr lang="en-US"/>
              <a:t>50 PMT</a:t>
            </a:r>
          </a:p>
          <a:p>
            <a:pPr lvl="1" eaLnBrk="1" hangingPunct="1">
              <a:spcBef>
                <a:spcPct val="0"/>
              </a:spcBef>
            </a:pPr>
            <a:r>
              <a:rPr lang="en-US"/>
              <a:t>CPT FV = 147,089.22</a:t>
            </a:r>
          </a:p>
          <a:p>
            <a:pPr eaLnBrk="1" hangingPunct="1">
              <a:spcBef>
                <a:spcPct val="0"/>
              </a:spcBef>
            </a:pPr>
            <a:endParaRPr lang="en-US"/>
          </a:p>
          <a:p>
            <a:pPr eaLnBrk="1" hangingPunct="1">
              <a:spcBef>
                <a:spcPct val="0"/>
              </a:spcBef>
            </a:pPr>
            <a:endParaRPr lang="en-US"/>
          </a:p>
        </p:txBody>
      </p:sp>
      <p:sp>
        <p:nvSpPr>
          <p:cNvPr id="2" name="Date Placeholder 1">
            <a:extLst>
              <a:ext uri="{FF2B5EF4-FFF2-40B4-BE49-F238E27FC236}">
                <a16:creationId xmlns:a16="http://schemas.microsoft.com/office/drawing/2014/main" id="{76E8A0A9-4614-4DE7-BEFE-1C0680656EB9}"/>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619198BA-8183-47D2-A58D-0874318BBBE9}"/>
              </a:ext>
            </a:extLst>
          </p:cNvPr>
          <p:cNvSpPr>
            <a:spLocks noGrp="1"/>
          </p:cNvSpPr>
          <p:nvPr>
            <p:ph type="sldNum" sz="quarter" idx="11"/>
          </p:nvPr>
        </p:nvSpPr>
        <p:spPr/>
        <p:txBody>
          <a:bodyPr/>
          <a:lstStyle/>
          <a:p>
            <a:pPr>
              <a:defRPr/>
            </a:pPr>
            <a:fld id="{366743C3-46CD-49AE-B735-C3B49F285EFF}" type="slidenum">
              <a:rPr lang="en-US" smtClean="0"/>
              <a:pPr>
                <a:defRPr/>
              </a:pPr>
              <a:t>62</a:t>
            </a:fld>
            <a:endParaRPr lang="en-US"/>
          </a:p>
        </p:txBody>
      </p:sp>
    </p:spTree>
    <p:extLst>
      <p:ext uri="{BB962C8B-B14F-4D97-AF65-F5344CB8AC3E}">
        <p14:creationId xmlns:p14="http://schemas.microsoft.com/office/powerpoint/2010/main" val="3953631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28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Formula:</a:t>
            </a:r>
          </a:p>
          <a:p>
            <a:pPr lvl="1" eaLnBrk="1" hangingPunct="1">
              <a:spcBef>
                <a:spcPct val="0"/>
              </a:spcBef>
            </a:pPr>
            <a:r>
              <a:rPr lang="en-US"/>
              <a:t>FV = 15,000 / (1.00015068493)</a:t>
            </a:r>
            <a:r>
              <a:rPr lang="en-US" baseline="30000"/>
              <a:t>1095</a:t>
            </a:r>
            <a:r>
              <a:rPr lang="en-US"/>
              <a:t> = 12,718.56</a:t>
            </a:r>
          </a:p>
          <a:p>
            <a:pPr lvl="1" eaLnBrk="1" hangingPunct="1">
              <a:spcBef>
                <a:spcPct val="0"/>
              </a:spcBef>
            </a:pPr>
            <a:endParaRPr lang="en-US"/>
          </a:p>
          <a:p>
            <a:pPr eaLnBrk="1" hangingPunct="1">
              <a:spcBef>
                <a:spcPct val="0"/>
              </a:spcBef>
            </a:pPr>
            <a:r>
              <a:rPr lang="en-US"/>
              <a:t>Calculator:</a:t>
            </a:r>
          </a:p>
          <a:p>
            <a:pPr lvl="1" eaLnBrk="1" hangingPunct="1">
              <a:spcBef>
                <a:spcPct val="0"/>
              </a:spcBef>
            </a:pPr>
            <a:r>
              <a:rPr lang="en-US"/>
              <a:t>3(365) = 1095 N</a:t>
            </a:r>
          </a:p>
          <a:p>
            <a:pPr lvl="1" eaLnBrk="1" hangingPunct="1">
              <a:spcBef>
                <a:spcPct val="0"/>
              </a:spcBef>
            </a:pPr>
            <a:r>
              <a:rPr lang="en-US"/>
              <a:t>5.5 / 365 = .015068493 I/Y</a:t>
            </a:r>
          </a:p>
          <a:p>
            <a:pPr lvl="1" eaLnBrk="1" hangingPunct="1">
              <a:spcBef>
                <a:spcPct val="0"/>
              </a:spcBef>
            </a:pPr>
            <a:r>
              <a:rPr lang="en-US"/>
              <a:t>15,000 FV</a:t>
            </a:r>
          </a:p>
          <a:p>
            <a:pPr lvl="1" eaLnBrk="1" hangingPunct="1">
              <a:spcBef>
                <a:spcPct val="0"/>
              </a:spcBef>
            </a:pPr>
            <a:r>
              <a:rPr lang="en-US"/>
              <a:t>CPT PV = -12,718.56</a:t>
            </a:r>
          </a:p>
          <a:p>
            <a:pPr eaLnBrk="1" hangingPunct="1">
              <a:spcBef>
                <a:spcPct val="0"/>
              </a:spcBef>
            </a:pPr>
            <a:endParaRPr lang="en-US"/>
          </a:p>
        </p:txBody>
      </p:sp>
      <p:sp>
        <p:nvSpPr>
          <p:cNvPr id="2" name="Date Placeholder 1">
            <a:extLst>
              <a:ext uri="{FF2B5EF4-FFF2-40B4-BE49-F238E27FC236}">
                <a16:creationId xmlns:a16="http://schemas.microsoft.com/office/drawing/2014/main" id="{4E088A7A-AF42-4763-9251-7FB6AEF2ED0F}"/>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7FC5F2CC-1578-4F93-82F5-48A9F65B70EF}"/>
              </a:ext>
            </a:extLst>
          </p:cNvPr>
          <p:cNvSpPr>
            <a:spLocks noGrp="1"/>
          </p:cNvSpPr>
          <p:nvPr>
            <p:ph type="sldNum" sz="quarter" idx="11"/>
          </p:nvPr>
        </p:nvSpPr>
        <p:spPr/>
        <p:txBody>
          <a:bodyPr/>
          <a:lstStyle/>
          <a:p>
            <a:pPr>
              <a:defRPr/>
            </a:pPr>
            <a:fld id="{366743C3-46CD-49AE-B735-C3B49F285EFF}" type="slidenum">
              <a:rPr lang="en-US" smtClean="0"/>
              <a:pPr>
                <a:defRPr/>
              </a:pPr>
              <a:t>63</a:t>
            </a:fld>
            <a:endParaRPr lang="en-US"/>
          </a:p>
        </p:txBody>
      </p:sp>
    </p:spTree>
    <p:extLst>
      <p:ext uri="{BB962C8B-B14F-4D97-AF65-F5344CB8AC3E}">
        <p14:creationId xmlns:p14="http://schemas.microsoft.com/office/powerpoint/2010/main" val="3712199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998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r>
              <a:rPr lang="en-US"/>
              <a:t>Remind students that the value of an investment is the present value of expected future cash flows.</a:t>
            </a:r>
          </a:p>
          <a:p>
            <a:pPr eaLnBrk="1" hangingPunct="1">
              <a:spcBef>
                <a:spcPct val="0"/>
              </a:spcBef>
            </a:pPr>
            <a:endParaRPr lang="en-US"/>
          </a:p>
          <a:p>
            <a:pPr eaLnBrk="1" hangingPunct="1">
              <a:spcBef>
                <a:spcPct val="0"/>
              </a:spcBef>
            </a:pPr>
            <a:r>
              <a:rPr lang="en-US"/>
              <a:t>Formula:</a:t>
            </a:r>
          </a:p>
          <a:p>
            <a:pPr lvl="1" eaLnBrk="1" hangingPunct="1">
              <a:spcBef>
                <a:spcPct val="0"/>
              </a:spcBef>
            </a:pPr>
            <a:r>
              <a:rPr lang="en-US"/>
              <a:t>PV = 10,000 / 1.07 = 9345.79</a:t>
            </a:r>
          </a:p>
          <a:p>
            <a:pPr lvl="1" eaLnBrk="1" hangingPunct="1">
              <a:spcBef>
                <a:spcPct val="0"/>
              </a:spcBef>
            </a:pPr>
            <a:endParaRPr lang="en-US"/>
          </a:p>
          <a:p>
            <a:pPr eaLnBrk="1" hangingPunct="1">
              <a:spcBef>
                <a:spcPct val="0"/>
              </a:spcBef>
            </a:pPr>
            <a:r>
              <a:rPr lang="en-US"/>
              <a:t>Calculator:</a:t>
            </a:r>
          </a:p>
          <a:p>
            <a:pPr eaLnBrk="1" hangingPunct="1">
              <a:spcBef>
                <a:spcPct val="0"/>
              </a:spcBef>
            </a:pPr>
            <a:endParaRPr lang="en-US"/>
          </a:p>
          <a:p>
            <a:pPr lvl="1" eaLnBrk="1" hangingPunct="1">
              <a:spcBef>
                <a:spcPct val="0"/>
              </a:spcBef>
            </a:pPr>
            <a:r>
              <a:rPr lang="en-US"/>
              <a:t>1 N; 10,000 FV; 7 I/Y; CPT PV = -9,345.79</a:t>
            </a:r>
          </a:p>
          <a:p>
            <a:pPr eaLnBrk="1" hangingPunct="1">
              <a:spcBef>
                <a:spcPct val="0"/>
              </a:spcBef>
            </a:pPr>
            <a:endParaRPr lang="en-US"/>
          </a:p>
          <a:p>
            <a:pPr eaLnBrk="1" hangingPunct="1">
              <a:spcBef>
                <a:spcPct val="0"/>
              </a:spcBef>
            </a:pPr>
            <a:endParaRPr lang="en-US"/>
          </a:p>
        </p:txBody>
      </p:sp>
      <p:sp>
        <p:nvSpPr>
          <p:cNvPr id="2" name="Date Placeholder 1">
            <a:extLst>
              <a:ext uri="{FF2B5EF4-FFF2-40B4-BE49-F238E27FC236}">
                <a16:creationId xmlns:a16="http://schemas.microsoft.com/office/drawing/2014/main" id="{337F94DD-4EF2-46A6-8631-FA1ABE9BD837}"/>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898CF387-4A47-4E92-AF98-134742C432CA}"/>
              </a:ext>
            </a:extLst>
          </p:cNvPr>
          <p:cNvSpPr>
            <a:spLocks noGrp="1"/>
          </p:cNvSpPr>
          <p:nvPr>
            <p:ph type="sldNum" sz="quarter" idx="11"/>
          </p:nvPr>
        </p:nvSpPr>
        <p:spPr/>
        <p:txBody>
          <a:bodyPr/>
          <a:lstStyle/>
          <a:p>
            <a:pPr>
              <a:defRPr/>
            </a:pPr>
            <a:fld id="{366743C3-46CD-49AE-B735-C3B49F285EFF}" type="slidenum">
              <a:rPr lang="en-US" smtClean="0"/>
              <a:pPr>
                <a:defRPr/>
              </a:pPr>
              <a:t>66</a:t>
            </a:fld>
            <a:endParaRPr lang="en-US"/>
          </a:p>
        </p:txBody>
      </p:sp>
    </p:spTree>
    <p:extLst>
      <p:ext uri="{BB962C8B-B14F-4D97-AF65-F5344CB8AC3E}">
        <p14:creationId xmlns:p14="http://schemas.microsoft.com/office/powerpoint/2010/main" val="607330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20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r>
              <a:rPr lang="en-US"/>
              <a:t>Remind students that the value of an investment is the present value of expected future cash flows.</a:t>
            </a:r>
          </a:p>
          <a:p>
            <a:pPr eaLnBrk="1" hangingPunct="1">
              <a:spcBef>
                <a:spcPct val="0"/>
              </a:spcBef>
            </a:pPr>
            <a:endParaRPr lang="en-US"/>
          </a:p>
          <a:p>
            <a:pPr eaLnBrk="1" hangingPunct="1">
              <a:spcBef>
                <a:spcPct val="0"/>
              </a:spcBef>
            </a:pPr>
            <a:r>
              <a:rPr lang="en-US"/>
              <a:t>Formula:</a:t>
            </a:r>
          </a:p>
          <a:p>
            <a:pPr lvl="1" eaLnBrk="1" hangingPunct="1">
              <a:spcBef>
                <a:spcPct val="0"/>
              </a:spcBef>
            </a:pPr>
            <a:r>
              <a:rPr lang="en-US"/>
              <a:t>PV = 10,000 / 1.07 = 9345.79</a:t>
            </a:r>
          </a:p>
          <a:p>
            <a:pPr lvl="1" eaLnBrk="1" hangingPunct="1">
              <a:spcBef>
                <a:spcPct val="0"/>
              </a:spcBef>
            </a:pPr>
            <a:endParaRPr lang="en-US"/>
          </a:p>
          <a:p>
            <a:pPr eaLnBrk="1" hangingPunct="1">
              <a:spcBef>
                <a:spcPct val="0"/>
              </a:spcBef>
            </a:pPr>
            <a:r>
              <a:rPr lang="en-US"/>
              <a:t>Calculator:</a:t>
            </a:r>
          </a:p>
          <a:p>
            <a:pPr eaLnBrk="1" hangingPunct="1">
              <a:spcBef>
                <a:spcPct val="0"/>
              </a:spcBef>
            </a:pPr>
            <a:endParaRPr lang="en-US"/>
          </a:p>
          <a:p>
            <a:pPr lvl="1" eaLnBrk="1" hangingPunct="1">
              <a:spcBef>
                <a:spcPct val="0"/>
              </a:spcBef>
            </a:pPr>
            <a:r>
              <a:rPr lang="en-US"/>
              <a:t>1 N; 10,000 FV; 7 I/Y; CPT PV = -9,345.79</a:t>
            </a:r>
          </a:p>
          <a:p>
            <a:pPr eaLnBrk="1" hangingPunct="1">
              <a:spcBef>
                <a:spcPct val="0"/>
              </a:spcBef>
            </a:pPr>
            <a:endParaRPr lang="en-US"/>
          </a:p>
          <a:p>
            <a:pPr eaLnBrk="1" hangingPunct="1">
              <a:spcBef>
                <a:spcPct val="0"/>
              </a:spcBef>
            </a:pPr>
            <a:endParaRPr lang="en-US"/>
          </a:p>
        </p:txBody>
      </p:sp>
      <p:sp>
        <p:nvSpPr>
          <p:cNvPr id="2" name="Date Placeholder 1">
            <a:extLst>
              <a:ext uri="{FF2B5EF4-FFF2-40B4-BE49-F238E27FC236}">
                <a16:creationId xmlns:a16="http://schemas.microsoft.com/office/drawing/2014/main" id="{BFE8C787-9734-494A-ACEA-41450523B758}"/>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24EFAE36-5F8B-4D9A-954B-A704586B775D}"/>
              </a:ext>
            </a:extLst>
          </p:cNvPr>
          <p:cNvSpPr>
            <a:spLocks noGrp="1"/>
          </p:cNvSpPr>
          <p:nvPr>
            <p:ph type="sldNum" sz="quarter" idx="11"/>
          </p:nvPr>
        </p:nvSpPr>
        <p:spPr/>
        <p:txBody>
          <a:bodyPr/>
          <a:lstStyle/>
          <a:p>
            <a:pPr>
              <a:defRPr/>
            </a:pPr>
            <a:fld id="{366743C3-46CD-49AE-B735-C3B49F285EFF}" type="slidenum">
              <a:rPr lang="en-US" smtClean="0"/>
              <a:pPr>
                <a:defRPr/>
              </a:pPr>
              <a:t>67</a:t>
            </a:fld>
            <a:endParaRPr lang="en-US"/>
          </a:p>
        </p:txBody>
      </p:sp>
    </p:spTree>
    <p:extLst>
      <p:ext uri="{BB962C8B-B14F-4D97-AF65-F5344CB8AC3E}">
        <p14:creationId xmlns:p14="http://schemas.microsoft.com/office/powerpoint/2010/main" val="24056929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92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i="1"/>
              <a:t>Lecture Tip: </a:t>
            </a:r>
            <a:r>
              <a:rPr lang="en-US"/>
              <a:t>Consider a $200,000, 30-year loan with monthly payments of $1330.60 (7% APR with monthly compounding). You would pay a total of $279,016 in interest over the life of the loan. Suppose instead, you cut the payment in half and pay $665.30 every two weeks (note that this entails paying an extra $1330.60 per year because there are 26 two week periods). You will cut your loan term to just under 24 years and save almost $70,000 in interest over the life of the loan.</a:t>
            </a:r>
            <a:br>
              <a:rPr lang="en-US"/>
            </a:br>
            <a:br>
              <a:rPr lang="en-US"/>
            </a:br>
            <a:r>
              <a:rPr lang="en-US"/>
              <a:t>Calculations on TI-BAII plus</a:t>
            </a:r>
            <a:br>
              <a:rPr lang="en-US"/>
            </a:br>
            <a:r>
              <a:rPr lang="en-US"/>
              <a:t>First: PV = 200,000; N=360; I=7; P/Y=C/Y=12; CPT PMT = 1330.60 (interest = 1330.60*360 – 200,000)</a:t>
            </a:r>
            <a:br>
              <a:rPr lang="en-US"/>
            </a:br>
            <a:r>
              <a:rPr lang="en-US"/>
              <a:t>Second: PV = 200,000; PMT = -665.30; I = 7; P/Y = 26; C/Y = 12; CPT N = 614 payments / 26 = 23.65 years (interest = 665.30*614 – 200,000) </a:t>
            </a:r>
          </a:p>
        </p:txBody>
      </p:sp>
      <p:sp>
        <p:nvSpPr>
          <p:cNvPr id="2" name="Date Placeholder 1">
            <a:extLst>
              <a:ext uri="{FF2B5EF4-FFF2-40B4-BE49-F238E27FC236}">
                <a16:creationId xmlns:a16="http://schemas.microsoft.com/office/drawing/2014/main" id="{97230B02-6FA8-4CFE-A120-DFAEA628E7A8}"/>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2BE0557B-8AA6-4E63-AF0F-6962B5C1260F}"/>
              </a:ext>
            </a:extLst>
          </p:cNvPr>
          <p:cNvSpPr>
            <a:spLocks noGrp="1"/>
          </p:cNvSpPr>
          <p:nvPr>
            <p:ph type="sldNum" sz="quarter" idx="11"/>
          </p:nvPr>
        </p:nvSpPr>
        <p:spPr/>
        <p:txBody>
          <a:bodyPr/>
          <a:lstStyle/>
          <a:p>
            <a:pPr>
              <a:defRPr/>
            </a:pPr>
            <a:fld id="{366743C3-46CD-49AE-B735-C3B49F285EFF}" type="slidenum">
              <a:rPr lang="en-US" smtClean="0"/>
              <a:pPr>
                <a:defRPr/>
              </a:pPr>
              <a:t>73</a:t>
            </a:fld>
            <a:endParaRPr lang="en-US"/>
          </a:p>
        </p:txBody>
      </p:sp>
    </p:spTree>
    <p:extLst>
      <p:ext uri="{BB962C8B-B14F-4D97-AF65-F5344CB8AC3E}">
        <p14:creationId xmlns:p14="http://schemas.microsoft.com/office/powerpoint/2010/main" val="2027789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 name="Date Placeholder 1">
            <a:extLst>
              <a:ext uri="{FF2B5EF4-FFF2-40B4-BE49-F238E27FC236}">
                <a16:creationId xmlns:a16="http://schemas.microsoft.com/office/drawing/2014/main" id="{07A9A5B9-3BFA-47A6-AA9D-90E8DF6E5E99}"/>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829843F3-46BC-4EDD-8815-47B94DD87649}"/>
              </a:ext>
            </a:extLst>
          </p:cNvPr>
          <p:cNvSpPr>
            <a:spLocks noGrp="1"/>
          </p:cNvSpPr>
          <p:nvPr>
            <p:ph type="sldNum" sz="quarter" idx="11"/>
          </p:nvPr>
        </p:nvSpPr>
        <p:spPr/>
        <p:txBody>
          <a:bodyPr/>
          <a:lstStyle/>
          <a:p>
            <a:pPr>
              <a:defRPr/>
            </a:pPr>
            <a:fld id="{366743C3-46CD-49AE-B735-C3B49F285EFF}" type="slidenum">
              <a:rPr lang="en-US" smtClean="0"/>
              <a:pPr>
                <a:defRPr/>
              </a:pPr>
              <a:t>10</a:t>
            </a:fld>
            <a:endParaRPr lang="en-US"/>
          </a:p>
        </p:txBody>
      </p:sp>
    </p:spTree>
    <p:extLst>
      <p:ext uri="{BB962C8B-B14F-4D97-AF65-F5344CB8AC3E}">
        <p14:creationId xmlns:p14="http://schemas.microsoft.com/office/powerpoint/2010/main" val="1707076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It is important to point out that the last deposit of $700 was NOT adjusted in time as it already is in the time period we want: 2 years.</a:t>
            </a:r>
          </a:p>
          <a:p>
            <a:pPr eaLnBrk="1" hangingPunct="1">
              <a:spcBef>
                <a:spcPct val="0"/>
              </a:spcBef>
            </a:pPr>
            <a:r>
              <a:rPr lang="en-US"/>
              <a:t>The idea of adding money up in the identical time frame is critical to the understanding of the time value of money.  We cannot simply add up the $1,000 + $500 + $700 because they are in different time periods.</a:t>
            </a:r>
          </a:p>
          <a:p>
            <a:pPr eaLnBrk="1" hangingPunct="1">
              <a:spcBef>
                <a:spcPct val="0"/>
              </a:spcBef>
            </a:pPr>
            <a:endParaRPr lang="en-US"/>
          </a:p>
          <a:p>
            <a:pPr eaLnBrk="1" hangingPunct="1">
              <a:spcBef>
                <a:spcPct val="0"/>
              </a:spcBef>
            </a:pPr>
            <a:r>
              <a:rPr lang="en-US"/>
              <a:t>The future value of the $1,000 original deposit is actually $1,123.60 but it was rounded up to the nearest dollar for visual simplicity.</a:t>
            </a:r>
          </a:p>
        </p:txBody>
      </p:sp>
      <p:sp>
        <p:nvSpPr>
          <p:cNvPr id="2" name="Date Placeholder 1">
            <a:extLst>
              <a:ext uri="{FF2B5EF4-FFF2-40B4-BE49-F238E27FC236}">
                <a16:creationId xmlns:a16="http://schemas.microsoft.com/office/drawing/2014/main" id="{23A16226-6F71-4BE1-874A-F41429412536}"/>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6B87995E-EE2C-4053-B8ED-EB5CB178F8CE}"/>
              </a:ext>
            </a:extLst>
          </p:cNvPr>
          <p:cNvSpPr>
            <a:spLocks noGrp="1"/>
          </p:cNvSpPr>
          <p:nvPr>
            <p:ph type="sldNum" sz="quarter" idx="11"/>
          </p:nvPr>
        </p:nvSpPr>
        <p:spPr/>
        <p:txBody>
          <a:bodyPr/>
          <a:lstStyle/>
          <a:p>
            <a:pPr>
              <a:defRPr/>
            </a:pPr>
            <a:fld id="{366743C3-46CD-49AE-B735-C3B49F285EFF}" type="slidenum">
              <a:rPr lang="en-US" smtClean="0"/>
              <a:pPr>
                <a:defRPr/>
              </a:pPr>
              <a:t>11</a:t>
            </a:fld>
            <a:endParaRPr lang="en-US"/>
          </a:p>
        </p:txBody>
      </p:sp>
    </p:spTree>
    <p:extLst>
      <p:ext uri="{BB962C8B-B14F-4D97-AF65-F5344CB8AC3E}">
        <p14:creationId xmlns:p14="http://schemas.microsoft.com/office/powerpoint/2010/main" val="2936037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This demonstration is a refresher of how to use the calculator, taking the $1,000 today and computing its future value at time 2.</a:t>
            </a:r>
          </a:p>
          <a:p>
            <a:pPr eaLnBrk="1" hangingPunct="1">
              <a:spcBef>
                <a:spcPct val="0"/>
              </a:spcBef>
            </a:pPr>
            <a:endParaRPr lang="en-US"/>
          </a:p>
          <a:p>
            <a:pPr eaLnBrk="1" hangingPunct="1">
              <a:spcBef>
                <a:spcPct val="0"/>
              </a:spcBef>
            </a:pPr>
            <a:r>
              <a:rPr lang="en-US"/>
              <a:t>Students should be capable of computing the future value of the $500 payment on their own.</a:t>
            </a:r>
          </a:p>
        </p:txBody>
      </p:sp>
      <p:sp>
        <p:nvSpPr>
          <p:cNvPr id="2" name="Date Placeholder 1">
            <a:extLst>
              <a:ext uri="{FF2B5EF4-FFF2-40B4-BE49-F238E27FC236}">
                <a16:creationId xmlns:a16="http://schemas.microsoft.com/office/drawing/2014/main" id="{BF0E8E23-7F8A-48EF-BD34-569E6DD4DC03}"/>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79F0FC18-C2B9-4F71-BF9A-355F32AC0AB4}"/>
              </a:ext>
            </a:extLst>
          </p:cNvPr>
          <p:cNvSpPr>
            <a:spLocks noGrp="1"/>
          </p:cNvSpPr>
          <p:nvPr>
            <p:ph type="sldNum" sz="quarter" idx="11"/>
          </p:nvPr>
        </p:nvSpPr>
        <p:spPr/>
        <p:txBody>
          <a:bodyPr/>
          <a:lstStyle/>
          <a:p>
            <a:pPr>
              <a:defRPr/>
            </a:pPr>
            <a:fld id="{366743C3-46CD-49AE-B735-C3B49F285EFF}" type="slidenum">
              <a:rPr lang="en-US" smtClean="0"/>
              <a:pPr>
                <a:defRPr/>
              </a:pPr>
              <a:t>12</a:t>
            </a:fld>
            <a:endParaRPr lang="en-US"/>
          </a:p>
        </p:txBody>
      </p:sp>
    </p:spTree>
    <p:extLst>
      <p:ext uri="{BB962C8B-B14F-4D97-AF65-F5344CB8AC3E}">
        <p14:creationId xmlns:p14="http://schemas.microsoft.com/office/powerpoint/2010/main" val="1195048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66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It is important to point out that the last deposit of $700 was NOT adjusted in time as it already is in the time period we want: 2 years.</a:t>
            </a:r>
          </a:p>
          <a:p>
            <a:pPr eaLnBrk="1" hangingPunct="1">
              <a:spcBef>
                <a:spcPct val="0"/>
              </a:spcBef>
            </a:pPr>
            <a:r>
              <a:rPr lang="en-US"/>
              <a:t>The idea of adding money up in the identical time frame is critical to the understanding of the time value of money.  We cannot simply add up the $1,000 + $500 + $700 because they are in different time periods.</a:t>
            </a:r>
          </a:p>
          <a:p>
            <a:pPr eaLnBrk="1" hangingPunct="1">
              <a:spcBef>
                <a:spcPct val="0"/>
              </a:spcBef>
            </a:pPr>
            <a:endParaRPr lang="en-US"/>
          </a:p>
          <a:p>
            <a:pPr eaLnBrk="1" hangingPunct="1">
              <a:spcBef>
                <a:spcPct val="0"/>
              </a:spcBef>
            </a:pPr>
            <a:r>
              <a:rPr lang="en-US"/>
              <a:t>The future value of the $1,560 year one total is actually $1,653.60 but it was rounded up to the nearest dollar for visual simplicity.</a:t>
            </a:r>
          </a:p>
        </p:txBody>
      </p:sp>
      <p:sp>
        <p:nvSpPr>
          <p:cNvPr id="2" name="Date Placeholder 1">
            <a:extLst>
              <a:ext uri="{FF2B5EF4-FFF2-40B4-BE49-F238E27FC236}">
                <a16:creationId xmlns:a16="http://schemas.microsoft.com/office/drawing/2014/main" id="{64477989-0981-4078-BFFF-3F6BBE48E3B6}"/>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EBB213D7-6C44-4639-8073-3DC56093FCAE}"/>
              </a:ext>
            </a:extLst>
          </p:cNvPr>
          <p:cNvSpPr>
            <a:spLocks noGrp="1"/>
          </p:cNvSpPr>
          <p:nvPr>
            <p:ph type="sldNum" sz="quarter" idx="11"/>
          </p:nvPr>
        </p:nvSpPr>
        <p:spPr/>
        <p:txBody>
          <a:bodyPr/>
          <a:lstStyle/>
          <a:p>
            <a:pPr>
              <a:defRPr/>
            </a:pPr>
            <a:fld id="{366743C3-46CD-49AE-B735-C3B49F285EFF}" type="slidenum">
              <a:rPr lang="en-US" smtClean="0"/>
              <a:pPr>
                <a:defRPr/>
              </a:pPr>
              <a:t>13</a:t>
            </a:fld>
            <a:endParaRPr lang="en-US"/>
          </a:p>
        </p:txBody>
      </p:sp>
    </p:spTree>
    <p:extLst>
      <p:ext uri="{BB962C8B-B14F-4D97-AF65-F5344CB8AC3E}">
        <p14:creationId xmlns:p14="http://schemas.microsoft.com/office/powerpoint/2010/main" val="2945515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 name="Date Placeholder 1">
            <a:extLst>
              <a:ext uri="{FF2B5EF4-FFF2-40B4-BE49-F238E27FC236}">
                <a16:creationId xmlns:a16="http://schemas.microsoft.com/office/drawing/2014/main" id="{1982EE8F-62B0-41CB-98D3-E2214B5D70AE}"/>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4A26C1FF-8C36-40E6-8ED3-935F03003E32}"/>
              </a:ext>
            </a:extLst>
          </p:cNvPr>
          <p:cNvSpPr>
            <a:spLocks noGrp="1"/>
          </p:cNvSpPr>
          <p:nvPr>
            <p:ph type="sldNum" sz="quarter" idx="11"/>
          </p:nvPr>
        </p:nvSpPr>
        <p:spPr/>
        <p:txBody>
          <a:bodyPr/>
          <a:lstStyle/>
          <a:p>
            <a:pPr>
              <a:defRPr/>
            </a:pPr>
            <a:fld id="{366743C3-46CD-49AE-B735-C3B49F285EFF}" type="slidenum">
              <a:rPr lang="en-US" smtClean="0"/>
              <a:pPr>
                <a:defRPr/>
              </a:pPr>
              <a:t>14</a:t>
            </a:fld>
            <a:endParaRPr lang="en-US"/>
          </a:p>
        </p:txBody>
      </p:sp>
    </p:spTree>
    <p:extLst>
      <p:ext uri="{BB962C8B-B14F-4D97-AF65-F5344CB8AC3E}">
        <p14:creationId xmlns:p14="http://schemas.microsoft.com/office/powerpoint/2010/main" val="4066721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7D6B9B52-0B3B-4FB1-8D3D-20DDA0C97467}" type="datetime1">
              <a:rPr lang="en-US"/>
              <a:pPr>
                <a:defRPr/>
              </a:pPr>
              <a:t>9/27/2018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r>
              <a:rPr lang="en-US"/>
              <a:t>6-</a:t>
            </a:r>
            <a:fld id="{7E79307C-CBC1-49EB-B568-899032A6BFE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87D50685-AA61-4BAC-81FA-EBBF8234FDE2}" type="datetime1">
              <a:rPr lang="en-US"/>
              <a:pPr>
                <a:defRPr/>
              </a:pPr>
              <a:t>9/27/2018</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r>
              <a:rPr lang="en-US"/>
              <a:t>6-</a:t>
            </a:r>
            <a:fld id="{6145313B-E5CD-4154-9046-81059C836DF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3F9B3986-53B4-4AE1-B8F7-9A72D2D0B74C}" type="datetime1">
              <a:rPr lang="en-US"/>
              <a:pPr>
                <a:defRPr/>
              </a:pPr>
              <a:t>9/27/2018</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r>
              <a:rPr lang="en-US"/>
              <a:t>6-</a:t>
            </a:r>
            <a:fld id="{31A46D57-3147-40A1-BBAD-1DD27397719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DE81F4AE-FFB0-4137-AF4D-0F8B91D77A42}" type="datetime1">
              <a:rPr lang="en-US"/>
              <a:pPr>
                <a:defRPr/>
              </a:pPr>
              <a:t>9/27/2018</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r>
              <a:rPr lang="en-US"/>
              <a:t>6-</a:t>
            </a:r>
            <a:fld id="{41E0D6C4-B8E9-4E2A-BF88-ADFED573812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905EE0B4-0A09-44D7-AD97-CAA4687BE847}" type="datetime1">
              <a:rPr lang="en-US"/>
              <a:pPr>
                <a:defRPr/>
              </a:pPr>
              <a:t>9/27/2018</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r>
              <a:rPr lang="en-US"/>
              <a:t>6-</a:t>
            </a:r>
            <a:fld id="{6C125195-E673-4B41-96EC-3A78FBACB7F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7B06F2D1-7EE5-42D6-A20A-8AF006BF2C2A}" type="datetime1">
              <a:rPr lang="en-US"/>
              <a:pPr>
                <a:defRPr/>
              </a:pPr>
              <a:t>9/27/2018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r>
              <a:rPr lang="en-US"/>
              <a:t>6-</a:t>
            </a:r>
            <a:fld id="{8158ED1C-626E-4D4B-AA12-24E6F5C7BE9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CB52284A-996A-46FA-AE58-46B7F7D94CDF}" type="datetime1">
              <a:rPr lang="en-US"/>
              <a:pPr>
                <a:defRPr/>
              </a:pPr>
              <a:t>9/27/2018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r>
              <a:rPr lang="en-US"/>
              <a:t>6-</a:t>
            </a:r>
            <a:fld id="{174846D6-BF59-4044-8CA2-BD960971A9A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15300" y="0"/>
            <a:ext cx="10287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lgn="ctr">
                <a:solidFill>
                  <a:srgbClr val="99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29713"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lgn="ctr">
                <a:solidFill>
                  <a:srgbClr val="99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457200" y="3581400"/>
            <a:ext cx="7772400" cy="1470025"/>
          </a:xfrm>
          <a:solidFill>
            <a:schemeClr val="bg1"/>
          </a:solidFill>
        </p:spPr>
        <p:txBody>
          <a:bodyPr/>
          <a:lstStyle/>
          <a:p>
            <a:r>
              <a:rPr lang="en-US" dirty="0"/>
              <a:t>Click to edit Master title style</a:t>
            </a:r>
          </a:p>
        </p:txBody>
      </p:sp>
      <p:sp>
        <p:nvSpPr>
          <p:cNvPr id="3" name="Subtitle 2"/>
          <p:cNvSpPr>
            <a:spLocks noGrp="1"/>
          </p:cNvSpPr>
          <p:nvPr>
            <p:ph type="subTitle" idx="1"/>
          </p:nvPr>
        </p:nvSpPr>
        <p:spPr>
          <a:xfrm>
            <a:off x="3962400" y="5048250"/>
            <a:ext cx="4343400" cy="1181100"/>
          </a:xfrm>
          <a:solidFill>
            <a:schemeClr val="bg1"/>
          </a:solidFill>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
        <p:nvSpPr>
          <p:cNvPr id="8" name="Rectangle 8"/>
          <p:cNvSpPr>
            <a:spLocks noGrp="1" noChangeArrowheads="1"/>
          </p:cNvSpPr>
          <p:nvPr>
            <p:ph type="sldNum" sz="quarter" idx="12"/>
          </p:nvPr>
        </p:nvSpPr>
        <p:spPr bwMode="auto">
          <a:xfrm>
            <a:off x="6553200" y="6248400"/>
            <a:ext cx="1562100" cy="4730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b="1">
                <a:solidFill>
                  <a:srgbClr val="FF6600"/>
                </a:solidFill>
              </a:defRPr>
            </a:lvl1pPr>
          </a:lstStyle>
          <a:p>
            <a:pPr>
              <a:defRPr/>
            </a:pPr>
            <a:r>
              <a:rPr lang="en-US" altLang="en-US"/>
              <a:t>5-</a:t>
            </a:r>
            <a:fld id="{65689D2D-5BC9-4855-8C50-3B9C6267CD8B}" type="slidenum">
              <a:rPr lang="en-US" altLang="en-US"/>
              <a:pPr>
                <a:defRPr/>
              </a:pPr>
              <a:t>‹#›</a:t>
            </a:fld>
            <a:endParaRPr lang="en-US" altLang="en-US"/>
          </a:p>
        </p:txBody>
      </p:sp>
    </p:spTree>
    <p:extLst>
      <p:ext uri="{BB962C8B-B14F-4D97-AF65-F5344CB8AC3E}">
        <p14:creationId xmlns:p14="http://schemas.microsoft.com/office/powerpoint/2010/main" val="2766630816"/>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558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a:t>Click to edit Master title style</a:t>
            </a:r>
          </a:p>
        </p:txBody>
      </p:sp>
      <p:sp>
        <p:nvSpPr>
          <p:cNvPr id="19558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defRPr>
            </a:lvl1pPr>
          </a:lstStyle>
          <a:p>
            <a:pPr>
              <a:defRPr/>
            </a:pPr>
            <a:fld id="{8C73D43B-1EE1-4F3B-B744-AB4637891F48}" type="datetime1">
              <a:rPr lang="en-US"/>
              <a:pPr>
                <a:defRPr/>
              </a:pPr>
              <a:t>9/27/2018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vert="horz" wrap="square" lIns="91440" tIns="45720" rIns="91440" bIns="45720" numCol="1" anchor="ctr" anchorCtr="0" compatLnSpc="1">
            <a:prstTxWarp prst="textNoShape">
              <a:avLst/>
            </a:prstTxWarp>
          </a:bodyPr>
          <a:lstStyle>
            <a:lvl1pPr>
              <a:defRPr sz="1400">
                <a:solidFill>
                  <a:schemeClr val="tx2"/>
                </a:solidFill>
                <a:latin typeface="Perpetua" pitchFamily="18" charset="0"/>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000">
                <a:solidFill>
                  <a:srgbClr val="FFFFFF"/>
                </a:solidFill>
                <a:latin typeface="Times New Roman" pitchFamily="18" charset="0"/>
              </a:defRPr>
            </a:lvl1pPr>
          </a:lstStyle>
          <a:p>
            <a:pPr>
              <a:defRPr/>
            </a:pPr>
            <a:r>
              <a:rPr lang="en-US"/>
              <a:t>6-</a:t>
            </a:r>
            <a:fld id="{985903AE-464C-4A1F-9AA2-D4962E98B3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B6BDD6"/>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E68422"/>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E68422"/>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finra-markets.morningstar.com/BondCenter/BondDetail.jsp?ticker=C610233&amp;symbol=AAPL4122386"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0.emf"/><Relationship Id="rId4" Type="http://schemas.openxmlformats.org/officeDocument/2006/relationships/oleObject" Target="../embeddings/oleObject4.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Microsoft_Excel_97-2003_Worksheet.xls"/><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13.wmf"/></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14.w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t>Chunks of the FI 393 course</a:t>
            </a:r>
          </a:p>
        </p:txBody>
      </p:sp>
      <p:sp>
        <p:nvSpPr>
          <p:cNvPr id="5123" name="Slide Number Placeholder 3"/>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solidFill>
                  <a:srgbClr val="FF6600"/>
                </a:solidFill>
                <a:latin typeface="Arial" panose="020B0604020202020204" pitchFamily="34" charset="0"/>
              </a:rPr>
              <a:t>1-</a:t>
            </a:r>
            <a:fld id="{BE1D6640-B884-4540-AA80-38C67B85926B}" type="slidenum">
              <a:rPr lang="en-US" altLang="en-US" sz="1400">
                <a:solidFill>
                  <a:srgbClr val="FF6600"/>
                </a:solidFill>
                <a:latin typeface="Arial" panose="020B0604020202020204" pitchFamily="34" charset="0"/>
              </a:rPr>
              <a:pPr algn="ctr" eaLnBrk="1" hangingPunct="1">
                <a:spcBef>
                  <a:spcPct val="0"/>
                </a:spcBef>
                <a:buFontTx/>
                <a:buNone/>
              </a:pPr>
              <a:t>1</a:t>
            </a:fld>
            <a:endParaRPr lang="en-US" altLang="en-US" sz="1400">
              <a:solidFill>
                <a:srgbClr val="FF6600"/>
              </a:solidFill>
              <a:latin typeface="Arial" panose="020B0604020202020204" pitchFamily="34" charset="0"/>
            </a:endParaRPr>
          </a:p>
        </p:txBody>
      </p:sp>
      <p:sp>
        <p:nvSpPr>
          <p:cNvPr id="6" name="Rectangle 5"/>
          <p:cNvSpPr/>
          <p:nvPr/>
        </p:nvSpPr>
        <p:spPr>
          <a:xfrm>
            <a:off x="457200" y="3246438"/>
            <a:ext cx="1122363" cy="8921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200" b="1" dirty="0">
                <a:solidFill>
                  <a:schemeClr val="bg1"/>
                </a:solidFill>
              </a:rPr>
              <a:t>Firms’ goal</a:t>
            </a:r>
          </a:p>
        </p:txBody>
      </p:sp>
      <p:sp>
        <p:nvSpPr>
          <p:cNvPr id="7" name="Rectangle 6"/>
          <p:cNvSpPr/>
          <p:nvPr/>
        </p:nvSpPr>
        <p:spPr>
          <a:xfrm>
            <a:off x="2057400" y="3246438"/>
            <a:ext cx="1601788" cy="8921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200" dirty="0"/>
              <a:t>Measuring cash flow</a:t>
            </a:r>
          </a:p>
        </p:txBody>
      </p:sp>
      <p:sp>
        <p:nvSpPr>
          <p:cNvPr id="8" name="Rectangle 7"/>
          <p:cNvSpPr/>
          <p:nvPr/>
        </p:nvSpPr>
        <p:spPr>
          <a:xfrm>
            <a:off x="4140200" y="2314575"/>
            <a:ext cx="1522413" cy="27574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200" b="1" dirty="0">
                <a:solidFill>
                  <a:srgbClr val="00B0F0"/>
                </a:solidFill>
              </a:rPr>
              <a:t>Valuing promises to pay you cash</a:t>
            </a:r>
          </a:p>
        </p:txBody>
      </p:sp>
      <p:sp>
        <p:nvSpPr>
          <p:cNvPr id="9" name="Rectangle 8"/>
          <p:cNvSpPr/>
          <p:nvPr/>
        </p:nvSpPr>
        <p:spPr>
          <a:xfrm>
            <a:off x="6224588" y="1835150"/>
            <a:ext cx="1601787" cy="5683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200" dirty="0"/>
              <a:t>Bonds</a:t>
            </a:r>
          </a:p>
        </p:txBody>
      </p:sp>
      <p:sp>
        <p:nvSpPr>
          <p:cNvPr id="10" name="Rectangle 9"/>
          <p:cNvSpPr/>
          <p:nvPr/>
        </p:nvSpPr>
        <p:spPr>
          <a:xfrm>
            <a:off x="6224588" y="3409950"/>
            <a:ext cx="1601787" cy="56673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200" dirty="0"/>
              <a:t>Stocks</a:t>
            </a:r>
          </a:p>
        </p:txBody>
      </p:sp>
      <p:sp>
        <p:nvSpPr>
          <p:cNvPr id="11" name="Rectangle 10"/>
          <p:cNvSpPr/>
          <p:nvPr/>
        </p:nvSpPr>
        <p:spPr>
          <a:xfrm>
            <a:off x="6224588" y="4908550"/>
            <a:ext cx="1843087" cy="730250"/>
          </a:xfrm>
          <a:prstGeom prst="rect">
            <a:avLst/>
          </a:prstGeom>
          <a:solidFill>
            <a:srgbClr val="AD0B07"/>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200" dirty="0"/>
              <a:t>Capital investments</a:t>
            </a:r>
          </a:p>
        </p:txBody>
      </p:sp>
      <p:cxnSp>
        <p:nvCxnSpPr>
          <p:cNvPr id="12" name="Straight Arrow Connector 11"/>
          <p:cNvCxnSpPr>
            <a:stCxn id="6" idx="3"/>
          </p:cNvCxnSpPr>
          <p:nvPr/>
        </p:nvCxnSpPr>
        <p:spPr>
          <a:xfrm>
            <a:off x="1579563" y="3692525"/>
            <a:ext cx="477837"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a:endCxn id="8" idx="1"/>
          </p:cNvCxnSpPr>
          <p:nvPr/>
        </p:nvCxnSpPr>
        <p:spPr>
          <a:xfrm>
            <a:off x="3659188" y="3692525"/>
            <a:ext cx="48101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3"/>
            <a:endCxn id="9" idx="1"/>
          </p:cNvCxnSpPr>
          <p:nvPr/>
        </p:nvCxnSpPr>
        <p:spPr>
          <a:xfrm flipV="1">
            <a:off x="5662613" y="2119313"/>
            <a:ext cx="561975" cy="15732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11" idx="1"/>
          </p:cNvCxnSpPr>
          <p:nvPr/>
        </p:nvCxnSpPr>
        <p:spPr>
          <a:xfrm>
            <a:off x="5662613" y="3692525"/>
            <a:ext cx="561975" cy="15811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0" idx="1"/>
          </p:cNvCxnSpPr>
          <p:nvPr/>
        </p:nvCxnSpPr>
        <p:spPr>
          <a:xfrm>
            <a:off x="5662613" y="3692525"/>
            <a:ext cx="56197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135" name="Content Placeholder 16"/>
          <p:cNvSpPr>
            <a:spLocks noGrp="1"/>
          </p:cNvSpPr>
          <p:nvPr>
            <p:ph idx="1"/>
          </p:nvPr>
        </p:nvSpPr>
        <p:spPr>
          <a:xfrm>
            <a:off x="188913" y="6172200"/>
            <a:ext cx="8229600" cy="447675"/>
          </a:xfrm>
        </p:spPr>
        <p:txBody>
          <a:bodyPr/>
          <a:lstStyle/>
          <a:p>
            <a:endParaRPr lang="en-US" altLang="en-US"/>
          </a:p>
        </p:txBody>
      </p:sp>
    </p:spTree>
    <p:extLst>
      <p:ext uri="{BB962C8B-B14F-4D97-AF65-F5344CB8AC3E}">
        <p14:creationId xmlns:p14="http://schemas.microsoft.com/office/powerpoint/2010/main" val="3977756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22"/>
          <p:cNvSpPr>
            <a:spLocks noGrp="1"/>
          </p:cNvSpPr>
          <p:nvPr>
            <p:ph type="sldNum" sz="quarter" idx="12"/>
          </p:nvPr>
        </p:nvSpPr>
        <p:spPr bwMode="auto">
          <a:ln>
            <a:round/>
            <a:headEnd/>
            <a:tailEnd/>
          </a:ln>
        </p:spPr>
        <p:txBody>
          <a:bodyPr/>
          <a:lstStyle/>
          <a:p>
            <a:r>
              <a:rPr lang="en-US"/>
              <a:t>6-</a:t>
            </a:r>
            <a:fld id="{78BDFCEC-893F-48BB-A56B-1DFC1F5149A6}" type="slidenum">
              <a:rPr lang="en-US" smtClean="0"/>
              <a:pPr/>
              <a:t>10</a:t>
            </a:fld>
            <a:endParaRPr lang="en-US"/>
          </a:p>
        </p:txBody>
      </p:sp>
      <p:sp>
        <p:nvSpPr>
          <p:cNvPr id="17410" name="Rectangle 2"/>
          <p:cNvSpPr>
            <a:spLocks noGrp="1" noChangeArrowheads="1"/>
          </p:cNvSpPr>
          <p:nvPr>
            <p:ph type="title"/>
          </p:nvPr>
        </p:nvSpPr>
        <p:spPr>
          <a:xfrm>
            <a:off x="903288" y="76200"/>
            <a:ext cx="7772400" cy="1371600"/>
          </a:xfrm>
          <a:solidFill>
            <a:schemeClr val="bg2"/>
          </a:solidFill>
        </p:spPr>
        <p:txBody>
          <a:bodyPr/>
          <a:lstStyle/>
          <a:p>
            <a:pPr algn="ctr" eaLnBrk="1" hangingPunct="1"/>
            <a:r>
              <a:rPr lang="en-US" sz="3800" b="1" dirty="0"/>
              <a:t>Future Value with</a:t>
            </a:r>
            <a:br>
              <a:rPr lang="en-US" sz="3800" b="1" dirty="0"/>
            </a:br>
            <a:r>
              <a:rPr lang="en-US" sz="3800" b="1" dirty="0"/>
              <a:t>Multiple Cash Flows: Example 1</a:t>
            </a:r>
          </a:p>
        </p:txBody>
      </p:sp>
      <p:sp>
        <p:nvSpPr>
          <p:cNvPr id="8195" name="Rectangle 3"/>
          <p:cNvSpPr>
            <a:spLocks noGrp="1" noChangeArrowheads="1"/>
          </p:cNvSpPr>
          <p:nvPr>
            <p:ph sz="quarter" idx="1"/>
          </p:nvPr>
        </p:nvSpPr>
        <p:spPr>
          <a:xfrm>
            <a:off x="533400" y="1485900"/>
            <a:ext cx="8458200" cy="4525963"/>
          </a:xfrm>
        </p:spPr>
        <p:txBody>
          <a:bodyPr/>
          <a:lstStyle/>
          <a:p>
            <a:pPr eaLnBrk="1" hangingPunct="1">
              <a:lnSpc>
                <a:spcPct val="90000"/>
              </a:lnSpc>
              <a:buFont typeface="Wingdings 2" pitchFamily="18" charset="2"/>
              <a:buNone/>
            </a:pPr>
            <a:r>
              <a:rPr lang="en-US" sz="2800" b="1">
                <a:latin typeface="Arial" charset="0"/>
                <a:cs typeface="Arial" charset="0"/>
              </a:rPr>
              <a:t>	</a:t>
            </a:r>
            <a:r>
              <a:rPr lang="en-US" sz="2800" b="1">
                <a:solidFill>
                  <a:srgbClr val="0070C0"/>
                </a:solidFill>
                <a:cs typeface="Arial" charset="0"/>
              </a:rPr>
              <a:t>Suppose you have $1,000 now in a savings account that is earning 6%. You want to add $500 one year from now and $700 two years from now.  </a:t>
            </a:r>
          </a:p>
          <a:p>
            <a:pPr eaLnBrk="1" hangingPunct="1">
              <a:lnSpc>
                <a:spcPct val="90000"/>
              </a:lnSpc>
            </a:pPr>
            <a:endParaRPr lang="en-US" sz="2800" b="1">
              <a:latin typeface="Arial" charset="0"/>
              <a:cs typeface="Arial" charset="0"/>
            </a:endParaRPr>
          </a:p>
          <a:p>
            <a:pPr eaLnBrk="1" hangingPunct="1">
              <a:lnSpc>
                <a:spcPct val="90000"/>
              </a:lnSpc>
            </a:pPr>
            <a:endParaRPr lang="en-US" sz="2800" b="1">
              <a:latin typeface="Arial" charset="0"/>
              <a:cs typeface="Arial" charset="0"/>
            </a:endParaRPr>
          </a:p>
          <a:p>
            <a:pPr eaLnBrk="1" hangingPunct="1">
              <a:lnSpc>
                <a:spcPct val="90000"/>
              </a:lnSpc>
              <a:buFont typeface="Wingdings 2" pitchFamily="18" charset="2"/>
              <a:buNone/>
            </a:pPr>
            <a:endParaRPr lang="en-US" sz="2800" b="1">
              <a:latin typeface="Arial" charset="0"/>
              <a:cs typeface="Arial" charset="0"/>
            </a:endParaRPr>
          </a:p>
          <a:p>
            <a:pPr eaLnBrk="1" hangingPunct="1">
              <a:lnSpc>
                <a:spcPct val="90000"/>
              </a:lnSpc>
              <a:buFont typeface="Wingdings 2" pitchFamily="18" charset="2"/>
              <a:buNone/>
            </a:pPr>
            <a:endParaRPr lang="en-US" sz="2800" b="1">
              <a:latin typeface="Arial" charset="0"/>
              <a:cs typeface="Arial" charset="0"/>
            </a:endParaRPr>
          </a:p>
          <a:p>
            <a:pPr eaLnBrk="1" hangingPunct="1">
              <a:lnSpc>
                <a:spcPct val="90000"/>
              </a:lnSpc>
              <a:buFont typeface="Wingdings 2" pitchFamily="18" charset="2"/>
              <a:buNone/>
            </a:pPr>
            <a:endParaRPr lang="en-US" sz="2000" b="1">
              <a:latin typeface="Arial" charset="0"/>
              <a:cs typeface="Arial" charset="0"/>
            </a:endParaRPr>
          </a:p>
          <a:p>
            <a:pPr eaLnBrk="1" hangingPunct="1">
              <a:lnSpc>
                <a:spcPct val="90000"/>
              </a:lnSpc>
              <a:buFont typeface="Wingdings 2" pitchFamily="18" charset="2"/>
              <a:buNone/>
            </a:pPr>
            <a:r>
              <a:rPr lang="en-US" sz="2800" b="1">
                <a:latin typeface="Arial" charset="0"/>
                <a:cs typeface="Arial" charset="0"/>
              </a:rPr>
              <a:t>	</a:t>
            </a:r>
            <a:r>
              <a:rPr lang="en-US" sz="2800" b="1">
                <a:cs typeface="Arial" charset="0"/>
              </a:rPr>
              <a:t>How much will you have </a:t>
            </a:r>
            <a:r>
              <a:rPr lang="en-US" sz="2800" b="1">
                <a:solidFill>
                  <a:srgbClr val="0070C0"/>
                </a:solidFill>
                <a:cs typeface="Arial" charset="0"/>
              </a:rPr>
              <a:t>two</a:t>
            </a:r>
            <a:r>
              <a:rPr lang="en-US" sz="2800" b="1">
                <a:cs typeface="Arial" charset="0"/>
              </a:rPr>
              <a:t> years from now in your savings account (after you make your $700 deposit)?</a:t>
            </a:r>
          </a:p>
          <a:p>
            <a:pPr eaLnBrk="1" hangingPunct="1">
              <a:lnSpc>
                <a:spcPct val="90000"/>
              </a:lnSpc>
              <a:buFont typeface="Wingdings 2" pitchFamily="18" charset="2"/>
              <a:buNone/>
            </a:pPr>
            <a:endParaRPr lang="en-US" sz="1200" b="1">
              <a:latin typeface="Arial" charset="0"/>
              <a:cs typeface="Arial" charset="0"/>
            </a:endParaRPr>
          </a:p>
        </p:txBody>
      </p:sp>
      <p:grpSp>
        <p:nvGrpSpPr>
          <p:cNvPr id="16" name="Group 15"/>
          <p:cNvGrpSpPr>
            <a:grpSpLocks/>
          </p:cNvGrpSpPr>
          <p:nvPr/>
        </p:nvGrpSpPr>
        <p:grpSpPr bwMode="auto">
          <a:xfrm>
            <a:off x="903288" y="2757488"/>
            <a:ext cx="7239000" cy="1941512"/>
            <a:chOff x="723900" y="2362200"/>
            <a:chExt cx="7239000" cy="1941731"/>
          </a:xfrm>
        </p:grpSpPr>
        <p:cxnSp>
          <p:nvCxnSpPr>
            <p:cNvPr id="5" name="Straight Connector 4"/>
            <p:cNvCxnSpPr/>
            <p:nvPr/>
          </p:nvCxnSpPr>
          <p:spPr>
            <a:xfrm>
              <a:off x="1524000" y="3352912"/>
              <a:ext cx="54102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524000" y="2895660"/>
              <a:ext cx="0" cy="4572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229100" y="2895660"/>
              <a:ext cx="0" cy="4572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934200" y="2895660"/>
              <a:ext cx="0" cy="457252"/>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7418" name="TextBox 8"/>
            <p:cNvSpPr txBox="1">
              <a:spLocks noChangeArrowheads="1"/>
            </p:cNvSpPr>
            <p:nvPr/>
          </p:nvSpPr>
          <p:spPr bwMode="auto">
            <a:xfrm>
              <a:off x="914400" y="2400300"/>
              <a:ext cx="1371600" cy="523220"/>
            </a:xfrm>
            <a:prstGeom prst="rect">
              <a:avLst/>
            </a:prstGeom>
            <a:noFill/>
            <a:ln w="9525">
              <a:noFill/>
              <a:miter lim="800000"/>
              <a:headEnd/>
              <a:tailEnd/>
            </a:ln>
          </p:spPr>
          <p:txBody>
            <a:bodyPr>
              <a:spAutoFit/>
            </a:bodyPr>
            <a:lstStyle/>
            <a:p>
              <a:r>
                <a:rPr lang="en-US" sz="2800">
                  <a:latin typeface="Arial Black" pitchFamily="34" charset="0"/>
                </a:rPr>
                <a:t>Today</a:t>
              </a:r>
            </a:p>
          </p:txBody>
        </p:sp>
        <p:sp>
          <p:nvSpPr>
            <p:cNvPr id="17419" name="TextBox 9"/>
            <p:cNvSpPr txBox="1">
              <a:spLocks noChangeArrowheads="1"/>
            </p:cNvSpPr>
            <p:nvPr/>
          </p:nvSpPr>
          <p:spPr bwMode="auto">
            <a:xfrm>
              <a:off x="3467100" y="2362200"/>
              <a:ext cx="1600200" cy="523220"/>
            </a:xfrm>
            <a:prstGeom prst="rect">
              <a:avLst/>
            </a:prstGeom>
            <a:noFill/>
            <a:ln w="9525">
              <a:noFill/>
              <a:miter lim="800000"/>
              <a:headEnd/>
              <a:tailEnd/>
            </a:ln>
          </p:spPr>
          <p:txBody>
            <a:bodyPr>
              <a:spAutoFit/>
            </a:bodyPr>
            <a:lstStyle/>
            <a:p>
              <a:r>
                <a:rPr lang="en-US" sz="2800">
                  <a:latin typeface="Arial Black" pitchFamily="34" charset="0"/>
                </a:rPr>
                <a:t>1 Year</a:t>
              </a:r>
            </a:p>
          </p:txBody>
        </p:sp>
        <p:sp>
          <p:nvSpPr>
            <p:cNvPr id="17420" name="TextBox 10"/>
            <p:cNvSpPr txBox="1">
              <a:spLocks noChangeArrowheads="1"/>
            </p:cNvSpPr>
            <p:nvPr/>
          </p:nvSpPr>
          <p:spPr bwMode="auto">
            <a:xfrm>
              <a:off x="6210300" y="2362200"/>
              <a:ext cx="1752600" cy="523220"/>
            </a:xfrm>
            <a:prstGeom prst="rect">
              <a:avLst/>
            </a:prstGeom>
            <a:noFill/>
            <a:ln w="9525">
              <a:noFill/>
              <a:miter lim="800000"/>
              <a:headEnd/>
              <a:tailEnd/>
            </a:ln>
          </p:spPr>
          <p:txBody>
            <a:bodyPr>
              <a:spAutoFit/>
            </a:bodyPr>
            <a:lstStyle/>
            <a:p>
              <a:r>
                <a:rPr lang="en-US" sz="2800">
                  <a:latin typeface="Arial Black" pitchFamily="34" charset="0"/>
                </a:rPr>
                <a:t>2 Years</a:t>
              </a:r>
            </a:p>
          </p:txBody>
        </p:sp>
        <p:sp>
          <p:nvSpPr>
            <p:cNvPr id="17421" name="TextBox 11"/>
            <p:cNvSpPr txBox="1">
              <a:spLocks noChangeArrowheads="1"/>
            </p:cNvSpPr>
            <p:nvPr/>
          </p:nvSpPr>
          <p:spPr bwMode="auto">
            <a:xfrm>
              <a:off x="723900" y="3619500"/>
              <a:ext cx="2019300" cy="646331"/>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$1,000</a:t>
              </a:r>
            </a:p>
          </p:txBody>
        </p:sp>
        <p:sp>
          <p:nvSpPr>
            <p:cNvPr id="17422" name="TextBox 12"/>
            <p:cNvSpPr txBox="1">
              <a:spLocks noChangeArrowheads="1"/>
            </p:cNvSpPr>
            <p:nvPr/>
          </p:nvSpPr>
          <p:spPr bwMode="auto">
            <a:xfrm>
              <a:off x="3581400" y="3657600"/>
              <a:ext cx="1752600" cy="646331"/>
            </a:xfrm>
            <a:prstGeom prst="rect">
              <a:avLst/>
            </a:prstGeom>
            <a:noFill/>
            <a:ln w="9525">
              <a:noFill/>
              <a:miter lim="800000"/>
              <a:headEnd/>
              <a:tailEnd/>
            </a:ln>
          </p:spPr>
          <p:txBody>
            <a:bodyPr>
              <a:spAutoFit/>
            </a:bodyPr>
            <a:lstStyle/>
            <a:p>
              <a:r>
                <a:rPr lang="en-US" sz="3600" dirty="0">
                  <a:solidFill>
                    <a:srgbClr val="008000"/>
                  </a:solidFill>
                  <a:latin typeface="Arial Black" pitchFamily="34" charset="0"/>
                </a:rPr>
                <a:t>$500</a:t>
              </a:r>
            </a:p>
          </p:txBody>
        </p:sp>
        <p:sp>
          <p:nvSpPr>
            <p:cNvPr id="17423" name="TextBox 13"/>
            <p:cNvSpPr txBox="1">
              <a:spLocks noChangeArrowheads="1"/>
            </p:cNvSpPr>
            <p:nvPr/>
          </p:nvSpPr>
          <p:spPr bwMode="auto">
            <a:xfrm>
              <a:off x="6324600" y="3657600"/>
              <a:ext cx="1562100" cy="646331"/>
            </a:xfrm>
            <a:prstGeom prst="rect">
              <a:avLst/>
            </a:prstGeom>
            <a:noFill/>
            <a:ln w="9525">
              <a:noFill/>
              <a:miter lim="800000"/>
              <a:headEnd/>
              <a:tailEnd/>
            </a:ln>
          </p:spPr>
          <p:txBody>
            <a:bodyPr>
              <a:spAutoFit/>
            </a:bodyPr>
            <a:lstStyle/>
            <a:p>
              <a:r>
                <a:rPr lang="en-US" sz="3600" dirty="0">
                  <a:solidFill>
                    <a:srgbClr val="008000"/>
                  </a:solidFill>
                  <a:latin typeface="Arial Black" pitchFamily="34" charset="0"/>
                </a:rPr>
                <a:t>$700</a:t>
              </a:r>
            </a:p>
          </p:txBody>
        </p:sp>
      </p:grpSp>
      <p:sp>
        <p:nvSpPr>
          <p:cNvPr id="18" name="Rectangle 17"/>
          <p:cNvSpPr/>
          <p:nvPr/>
        </p:nvSpPr>
        <p:spPr>
          <a:xfrm>
            <a:off x="6736215" y="3683446"/>
            <a:ext cx="707245" cy="1446550"/>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8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l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p:cTn id="7" dur="1000" fill="hold"/>
                                        <p:tgtEl>
                                          <p:spTgt spid="819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8195">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819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1000" fill="hold"/>
                                        <p:tgtEl>
                                          <p:spTgt spid="16"/>
                                        </p:tgtEl>
                                        <p:attrNameLst>
                                          <p:attrName>ppt_w</p:attrName>
                                        </p:attrNameLst>
                                      </p:cBhvr>
                                      <p:tavLst>
                                        <p:tav tm="0">
                                          <p:val>
                                            <p:strVal val="#ppt_w*0.70"/>
                                          </p:val>
                                        </p:tav>
                                        <p:tav tm="100000">
                                          <p:val>
                                            <p:strVal val="#ppt_w"/>
                                          </p:val>
                                        </p:tav>
                                      </p:tavLst>
                                    </p:anim>
                                    <p:anim calcmode="lin" valueType="num">
                                      <p:cBhvr>
                                        <p:cTn id="15" dur="1000" fill="hold"/>
                                        <p:tgtEl>
                                          <p:spTgt spid="16"/>
                                        </p:tgtEl>
                                        <p:attrNameLst>
                                          <p:attrName>ppt_h</p:attrName>
                                        </p:attrNameLst>
                                      </p:cBhvr>
                                      <p:tavLst>
                                        <p:tav tm="0">
                                          <p:val>
                                            <p:strVal val="#ppt_h"/>
                                          </p:val>
                                        </p:tav>
                                        <p:tav tm="100000">
                                          <p:val>
                                            <p:strVal val="#ppt_h"/>
                                          </p:val>
                                        </p:tav>
                                      </p:tavLst>
                                    </p:anim>
                                    <p:animEffect transition="in" filter="fade">
                                      <p:cBhvr>
                                        <p:cTn id="16" dur="10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8195">
                                            <p:txEl>
                                              <p:pRg st="6" end="6"/>
                                            </p:txEl>
                                          </p:spTgt>
                                        </p:tgtEl>
                                        <p:attrNameLst>
                                          <p:attrName>style.visibility</p:attrName>
                                        </p:attrNameLst>
                                      </p:cBhvr>
                                      <p:to>
                                        <p:strVal val="visible"/>
                                      </p:to>
                                    </p:set>
                                    <p:anim calcmode="lin" valueType="num">
                                      <p:cBhvr>
                                        <p:cTn id="21" dur="1000" fill="hold"/>
                                        <p:tgtEl>
                                          <p:spTgt spid="8195">
                                            <p:txEl>
                                              <p:pRg st="6" end="6"/>
                                            </p:txEl>
                                          </p:spTgt>
                                        </p:tgtEl>
                                        <p:attrNameLst>
                                          <p:attrName>ppt_w</p:attrName>
                                        </p:attrNameLst>
                                      </p:cBhvr>
                                      <p:tavLst>
                                        <p:tav tm="0">
                                          <p:val>
                                            <p:fltVal val="0"/>
                                          </p:val>
                                        </p:tav>
                                        <p:tav tm="100000">
                                          <p:val>
                                            <p:strVal val="#ppt_w"/>
                                          </p:val>
                                        </p:tav>
                                      </p:tavLst>
                                    </p:anim>
                                    <p:anim calcmode="lin" valueType="num">
                                      <p:cBhvr>
                                        <p:cTn id="22" dur="1000" fill="hold"/>
                                        <p:tgtEl>
                                          <p:spTgt spid="8195">
                                            <p:txEl>
                                              <p:pRg st="6" end="6"/>
                                            </p:txEl>
                                          </p:spTgt>
                                        </p:tgtEl>
                                        <p:attrNameLst>
                                          <p:attrName>ppt_h</p:attrName>
                                        </p:attrNameLst>
                                      </p:cBhvr>
                                      <p:tavLst>
                                        <p:tav tm="0">
                                          <p:val>
                                            <p:fltVal val="0"/>
                                          </p:val>
                                        </p:tav>
                                        <p:tav tm="100000">
                                          <p:val>
                                            <p:strVal val="#ppt_h"/>
                                          </p:val>
                                        </p:tav>
                                      </p:tavLst>
                                    </p:anim>
                                    <p:animEffect transition="in" filter="fade">
                                      <p:cBhvr>
                                        <p:cTn id="23" dur="1000"/>
                                        <p:tgtEl>
                                          <p:spTgt spid="8195">
                                            <p:txEl>
                                              <p:pRg st="6" end="6"/>
                                            </p:txEl>
                                          </p:spTgt>
                                        </p:tgtEl>
                                      </p:cBhvr>
                                    </p:animEffect>
                                  </p:childTnLst>
                                </p:cTn>
                              </p:par>
                            </p:childTnLst>
                          </p:cTn>
                        </p:par>
                        <p:par>
                          <p:cTn id="24" fill="hold">
                            <p:stCondLst>
                              <p:cond delay="1000"/>
                            </p:stCondLst>
                            <p:childTnLst>
                              <p:par>
                                <p:cTn id="25" presetID="55" presetClass="entr" presetSubtype="0"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1000" fill="hold"/>
                                        <p:tgtEl>
                                          <p:spTgt spid="18"/>
                                        </p:tgtEl>
                                        <p:attrNameLst>
                                          <p:attrName>ppt_w</p:attrName>
                                        </p:attrNameLst>
                                      </p:cBhvr>
                                      <p:tavLst>
                                        <p:tav tm="0">
                                          <p:val>
                                            <p:strVal val="#ppt_w*0.70"/>
                                          </p:val>
                                        </p:tav>
                                        <p:tav tm="100000">
                                          <p:val>
                                            <p:strVal val="#ppt_w"/>
                                          </p:val>
                                        </p:tav>
                                      </p:tavLst>
                                    </p:anim>
                                    <p:anim calcmode="lin" valueType="num">
                                      <p:cBhvr>
                                        <p:cTn id="28" dur="1000" fill="hold"/>
                                        <p:tgtEl>
                                          <p:spTgt spid="18"/>
                                        </p:tgtEl>
                                        <p:attrNameLst>
                                          <p:attrName>ppt_h</p:attrName>
                                        </p:attrNameLst>
                                      </p:cBhvr>
                                      <p:tavLst>
                                        <p:tav tm="0">
                                          <p:val>
                                            <p:strVal val="#ppt_h"/>
                                          </p:val>
                                        </p:tav>
                                        <p:tav tm="100000">
                                          <p:val>
                                            <p:strVal val="#ppt_h"/>
                                          </p:val>
                                        </p:tav>
                                      </p:tavLst>
                                    </p:anim>
                                    <p:animEffect transition="in" filter="fade">
                                      <p:cBhvr>
                                        <p:cTn id="29"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22"/>
          <p:cNvSpPr>
            <a:spLocks noGrp="1"/>
          </p:cNvSpPr>
          <p:nvPr>
            <p:ph type="sldNum" sz="quarter" idx="12"/>
          </p:nvPr>
        </p:nvSpPr>
        <p:spPr bwMode="auto">
          <a:ln>
            <a:round/>
            <a:headEnd/>
            <a:tailEnd/>
          </a:ln>
        </p:spPr>
        <p:txBody>
          <a:bodyPr/>
          <a:lstStyle/>
          <a:p>
            <a:r>
              <a:rPr lang="en-US"/>
              <a:t>6-</a:t>
            </a:r>
            <a:fld id="{D20E95BF-3630-40C1-9776-02BA038BE274}" type="slidenum">
              <a:rPr lang="en-US" smtClean="0"/>
              <a:pPr/>
              <a:t>11</a:t>
            </a:fld>
            <a:endParaRPr lang="en-US"/>
          </a:p>
        </p:txBody>
      </p:sp>
      <p:sp>
        <p:nvSpPr>
          <p:cNvPr id="19458" name="Rectangle 2"/>
          <p:cNvSpPr>
            <a:spLocks noGrp="1" noChangeArrowheads="1"/>
          </p:cNvSpPr>
          <p:nvPr>
            <p:ph type="title"/>
          </p:nvPr>
        </p:nvSpPr>
        <p:spPr>
          <a:xfrm>
            <a:off x="914400" y="76200"/>
            <a:ext cx="7772400" cy="1447800"/>
          </a:xfrm>
          <a:solidFill>
            <a:schemeClr val="bg2"/>
          </a:solidFill>
        </p:spPr>
        <p:txBody>
          <a:bodyPr/>
          <a:lstStyle/>
          <a:p>
            <a:pPr algn="ctr" eaLnBrk="1" hangingPunct="1"/>
            <a:r>
              <a:rPr lang="en-US" sz="3800" b="1" dirty="0"/>
              <a:t>Future Value with</a:t>
            </a:r>
            <a:br>
              <a:rPr lang="en-US" sz="3800" b="1" dirty="0"/>
            </a:br>
            <a:r>
              <a:rPr lang="en-US" sz="3800" b="1" dirty="0"/>
              <a:t>Multiple Cash Flows: Example 1</a:t>
            </a:r>
          </a:p>
        </p:txBody>
      </p:sp>
      <p:sp>
        <p:nvSpPr>
          <p:cNvPr id="8195" name="Rectangle 3"/>
          <p:cNvSpPr>
            <a:spLocks noGrp="1" noChangeArrowheads="1"/>
          </p:cNvSpPr>
          <p:nvPr>
            <p:ph sz="quarter" idx="1"/>
          </p:nvPr>
        </p:nvSpPr>
        <p:spPr>
          <a:xfrm>
            <a:off x="457200" y="1647825"/>
            <a:ext cx="8458200" cy="4525963"/>
          </a:xfrm>
        </p:spPr>
        <p:txBody>
          <a:bodyPr/>
          <a:lstStyle/>
          <a:p>
            <a:pPr eaLnBrk="1" hangingPunct="1">
              <a:lnSpc>
                <a:spcPct val="90000"/>
              </a:lnSpc>
              <a:buFont typeface="Wingdings 2" pitchFamily="18" charset="2"/>
              <a:buNone/>
            </a:pPr>
            <a:r>
              <a:rPr lang="en-US" sz="2800" b="1">
                <a:latin typeface="Arial" charset="0"/>
                <a:cs typeface="Arial" charset="0"/>
              </a:rPr>
              <a:t>	</a:t>
            </a:r>
            <a:r>
              <a:rPr lang="en-US" sz="2800" b="1">
                <a:solidFill>
                  <a:srgbClr val="0070C0"/>
                </a:solidFill>
                <a:cs typeface="Arial" charset="0"/>
              </a:rPr>
              <a:t>Simply look at each payment separately and move them through time as we did in the earlier chapter.  </a:t>
            </a:r>
          </a:p>
          <a:p>
            <a:pPr eaLnBrk="1" hangingPunct="1">
              <a:lnSpc>
                <a:spcPct val="90000"/>
              </a:lnSpc>
            </a:pPr>
            <a:endParaRPr lang="en-US" sz="2800" b="1">
              <a:latin typeface="Arial" charset="0"/>
              <a:cs typeface="Arial" charset="0"/>
            </a:endParaRPr>
          </a:p>
          <a:p>
            <a:pPr eaLnBrk="1" hangingPunct="1">
              <a:lnSpc>
                <a:spcPct val="90000"/>
              </a:lnSpc>
            </a:pPr>
            <a:endParaRPr lang="en-US" sz="2800" b="1">
              <a:latin typeface="Arial" charset="0"/>
              <a:cs typeface="Arial" charset="0"/>
            </a:endParaRPr>
          </a:p>
          <a:p>
            <a:pPr eaLnBrk="1" hangingPunct="1">
              <a:lnSpc>
                <a:spcPct val="90000"/>
              </a:lnSpc>
              <a:buFont typeface="Wingdings 2" pitchFamily="18" charset="2"/>
              <a:buNone/>
            </a:pPr>
            <a:endParaRPr lang="en-US" sz="2800" b="1">
              <a:latin typeface="Arial" charset="0"/>
              <a:cs typeface="Arial" charset="0"/>
            </a:endParaRPr>
          </a:p>
          <a:p>
            <a:pPr eaLnBrk="1" hangingPunct="1">
              <a:lnSpc>
                <a:spcPct val="90000"/>
              </a:lnSpc>
            </a:pPr>
            <a:endParaRPr lang="en-US" sz="2800" b="1">
              <a:latin typeface="Arial" charset="0"/>
              <a:cs typeface="Arial" charset="0"/>
            </a:endParaRPr>
          </a:p>
          <a:p>
            <a:pPr eaLnBrk="1" hangingPunct="1">
              <a:lnSpc>
                <a:spcPct val="90000"/>
              </a:lnSpc>
            </a:pPr>
            <a:endParaRPr lang="en-US" sz="2800" b="1">
              <a:latin typeface="Arial" charset="0"/>
              <a:cs typeface="Arial" charset="0"/>
            </a:endParaRPr>
          </a:p>
          <a:p>
            <a:pPr eaLnBrk="1" hangingPunct="1">
              <a:lnSpc>
                <a:spcPct val="90000"/>
              </a:lnSpc>
              <a:buFont typeface="Wingdings 2" pitchFamily="18" charset="2"/>
              <a:buNone/>
            </a:pPr>
            <a:r>
              <a:rPr lang="en-US" sz="2800" b="1">
                <a:latin typeface="Arial" charset="0"/>
                <a:cs typeface="Arial" charset="0"/>
              </a:rPr>
              <a:t>	</a:t>
            </a:r>
          </a:p>
          <a:p>
            <a:pPr eaLnBrk="1" hangingPunct="1">
              <a:lnSpc>
                <a:spcPct val="90000"/>
              </a:lnSpc>
              <a:buFont typeface="Wingdings 2" pitchFamily="18" charset="2"/>
              <a:buNone/>
            </a:pPr>
            <a:endParaRPr lang="en-US" sz="1200" b="1">
              <a:latin typeface="Arial" charset="0"/>
              <a:cs typeface="Arial" charset="0"/>
            </a:endParaRPr>
          </a:p>
        </p:txBody>
      </p:sp>
      <p:cxnSp>
        <p:nvCxnSpPr>
          <p:cNvPr id="5" name="Straight Connector 4"/>
          <p:cNvCxnSpPr/>
          <p:nvPr/>
        </p:nvCxnSpPr>
        <p:spPr>
          <a:xfrm>
            <a:off x="1562100" y="3657600"/>
            <a:ext cx="54102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562100" y="32004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267200" y="32004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972300" y="32004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9464" name="TextBox 8"/>
          <p:cNvSpPr txBox="1">
            <a:spLocks noChangeArrowheads="1"/>
          </p:cNvSpPr>
          <p:nvPr/>
        </p:nvSpPr>
        <p:spPr bwMode="auto">
          <a:xfrm>
            <a:off x="952500" y="2705100"/>
            <a:ext cx="1371600" cy="523875"/>
          </a:xfrm>
          <a:prstGeom prst="rect">
            <a:avLst/>
          </a:prstGeom>
          <a:noFill/>
          <a:ln w="9525">
            <a:noFill/>
            <a:miter lim="800000"/>
            <a:headEnd/>
            <a:tailEnd/>
          </a:ln>
        </p:spPr>
        <p:txBody>
          <a:bodyPr>
            <a:spAutoFit/>
          </a:bodyPr>
          <a:lstStyle/>
          <a:p>
            <a:r>
              <a:rPr lang="en-US" sz="2800">
                <a:latin typeface="Arial Black" pitchFamily="34" charset="0"/>
              </a:rPr>
              <a:t>Today</a:t>
            </a:r>
          </a:p>
        </p:txBody>
      </p:sp>
      <p:sp>
        <p:nvSpPr>
          <p:cNvPr id="19465" name="TextBox 9"/>
          <p:cNvSpPr txBox="1">
            <a:spLocks noChangeArrowheads="1"/>
          </p:cNvSpPr>
          <p:nvPr/>
        </p:nvSpPr>
        <p:spPr bwMode="auto">
          <a:xfrm>
            <a:off x="3467100" y="2655888"/>
            <a:ext cx="1600200" cy="522287"/>
          </a:xfrm>
          <a:prstGeom prst="rect">
            <a:avLst/>
          </a:prstGeom>
          <a:noFill/>
          <a:ln w="9525">
            <a:noFill/>
            <a:miter lim="800000"/>
            <a:headEnd/>
            <a:tailEnd/>
          </a:ln>
        </p:spPr>
        <p:txBody>
          <a:bodyPr>
            <a:spAutoFit/>
          </a:bodyPr>
          <a:lstStyle/>
          <a:p>
            <a:r>
              <a:rPr lang="en-US" sz="2800">
                <a:latin typeface="Arial Black" pitchFamily="34" charset="0"/>
              </a:rPr>
              <a:t>1 Year</a:t>
            </a:r>
          </a:p>
        </p:txBody>
      </p:sp>
      <p:sp>
        <p:nvSpPr>
          <p:cNvPr id="19466" name="TextBox 10"/>
          <p:cNvSpPr txBox="1">
            <a:spLocks noChangeArrowheads="1"/>
          </p:cNvSpPr>
          <p:nvPr/>
        </p:nvSpPr>
        <p:spPr bwMode="auto">
          <a:xfrm>
            <a:off x="6248400" y="2667000"/>
            <a:ext cx="1752600" cy="523875"/>
          </a:xfrm>
          <a:prstGeom prst="rect">
            <a:avLst/>
          </a:prstGeom>
          <a:noFill/>
          <a:ln w="9525">
            <a:noFill/>
            <a:miter lim="800000"/>
            <a:headEnd/>
            <a:tailEnd/>
          </a:ln>
        </p:spPr>
        <p:txBody>
          <a:bodyPr>
            <a:spAutoFit/>
          </a:bodyPr>
          <a:lstStyle/>
          <a:p>
            <a:r>
              <a:rPr lang="en-US" sz="2800">
                <a:latin typeface="Arial Black" pitchFamily="34" charset="0"/>
              </a:rPr>
              <a:t>2 Years</a:t>
            </a:r>
          </a:p>
        </p:txBody>
      </p:sp>
      <p:sp>
        <p:nvSpPr>
          <p:cNvPr id="12" name="TextBox 11"/>
          <p:cNvSpPr txBox="1">
            <a:spLocks noChangeArrowheads="1"/>
          </p:cNvSpPr>
          <p:nvPr/>
        </p:nvSpPr>
        <p:spPr bwMode="auto">
          <a:xfrm>
            <a:off x="762000" y="3924300"/>
            <a:ext cx="2019300" cy="646113"/>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$1,000</a:t>
            </a:r>
          </a:p>
        </p:txBody>
      </p:sp>
      <p:sp>
        <p:nvSpPr>
          <p:cNvPr id="13" name="TextBox 12"/>
          <p:cNvSpPr txBox="1">
            <a:spLocks noChangeArrowheads="1"/>
          </p:cNvSpPr>
          <p:nvPr/>
        </p:nvSpPr>
        <p:spPr bwMode="auto">
          <a:xfrm>
            <a:off x="3619500" y="3962400"/>
            <a:ext cx="1752600" cy="646113"/>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  500</a:t>
            </a:r>
          </a:p>
        </p:txBody>
      </p:sp>
      <p:sp>
        <p:nvSpPr>
          <p:cNvPr id="19469" name="TextBox 13"/>
          <p:cNvSpPr txBox="1">
            <a:spLocks noChangeArrowheads="1"/>
          </p:cNvSpPr>
          <p:nvPr/>
        </p:nvSpPr>
        <p:spPr bwMode="auto">
          <a:xfrm>
            <a:off x="6362700" y="3962400"/>
            <a:ext cx="2019300" cy="646113"/>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  700</a:t>
            </a:r>
          </a:p>
        </p:txBody>
      </p:sp>
      <p:cxnSp>
        <p:nvCxnSpPr>
          <p:cNvPr id="20" name="Straight Arrow Connector 19"/>
          <p:cNvCxnSpPr/>
          <p:nvPr/>
        </p:nvCxnSpPr>
        <p:spPr>
          <a:xfrm>
            <a:off x="1752600" y="4953000"/>
            <a:ext cx="4495800"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752600" y="4572000"/>
            <a:ext cx="0" cy="38100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419600" y="5562600"/>
            <a:ext cx="1828800"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419600" y="4572000"/>
            <a:ext cx="0" cy="99060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TextBox 36"/>
          <p:cNvSpPr txBox="1">
            <a:spLocks noChangeArrowheads="1"/>
          </p:cNvSpPr>
          <p:nvPr/>
        </p:nvSpPr>
        <p:spPr bwMode="auto">
          <a:xfrm>
            <a:off x="685800" y="5184775"/>
            <a:ext cx="6172200" cy="1385888"/>
          </a:xfrm>
          <a:prstGeom prst="rect">
            <a:avLst/>
          </a:prstGeom>
          <a:noFill/>
          <a:ln w="9525">
            <a:noFill/>
            <a:miter lim="800000"/>
            <a:headEnd/>
            <a:tailEnd/>
          </a:ln>
        </p:spPr>
        <p:txBody>
          <a:bodyPr>
            <a:spAutoFit/>
          </a:bodyPr>
          <a:lstStyle/>
          <a:p>
            <a:r>
              <a:rPr lang="en-US" sz="2800" b="1">
                <a:solidFill>
                  <a:srgbClr val="0070C0"/>
                </a:solidFill>
                <a:latin typeface="Perpetua" pitchFamily="18" charset="0"/>
                <a:cs typeface="Arial" charset="0"/>
              </a:rPr>
              <a:t>Now just </a:t>
            </a:r>
            <a:r>
              <a:rPr lang="en-US" sz="2800" b="1" u="sng">
                <a:solidFill>
                  <a:srgbClr val="0070C0"/>
                </a:solidFill>
                <a:latin typeface="Perpetua" pitchFamily="18" charset="0"/>
                <a:cs typeface="Arial" charset="0"/>
              </a:rPr>
              <a:t>add them up </a:t>
            </a:r>
          </a:p>
          <a:p>
            <a:r>
              <a:rPr lang="en-US" sz="2800" b="1">
                <a:solidFill>
                  <a:srgbClr val="0070C0"/>
                </a:solidFill>
                <a:latin typeface="Perpetua" pitchFamily="18" charset="0"/>
                <a:cs typeface="Arial" charset="0"/>
              </a:rPr>
              <a:t>because they are all </a:t>
            </a:r>
          </a:p>
          <a:p>
            <a:r>
              <a:rPr lang="en-US" sz="2800" b="1">
                <a:solidFill>
                  <a:srgbClr val="0070C0"/>
                </a:solidFill>
                <a:latin typeface="Perpetua" pitchFamily="18" charset="0"/>
                <a:cs typeface="Arial" charset="0"/>
              </a:rPr>
              <a:t>adjusted to be in “year 3” value</a:t>
            </a:r>
          </a:p>
        </p:txBody>
      </p:sp>
      <p:cxnSp>
        <p:nvCxnSpPr>
          <p:cNvPr id="39" name="Straight Connector 38"/>
          <p:cNvCxnSpPr/>
          <p:nvPr/>
        </p:nvCxnSpPr>
        <p:spPr>
          <a:xfrm>
            <a:off x="6248400" y="5791200"/>
            <a:ext cx="1905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a:spLocks noChangeArrowheads="1"/>
          </p:cNvSpPr>
          <p:nvPr/>
        </p:nvSpPr>
        <p:spPr bwMode="auto">
          <a:xfrm>
            <a:off x="6324600" y="5867400"/>
            <a:ext cx="2209800" cy="646113"/>
          </a:xfrm>
          <a:prstGeom prst="rect">
            <a:avLst/>
          </a:prstGeom>
          <a:noFill/>
          <a:ln w="9525">
            <a:noFill/>
            <a:miter lim="800000"/>
            <a:headEnd/>
            <a:tailEnd/>
          </a:ln>
        </p:spPr>
        <p:txBody>
          <a:bodyPr>
            <a:spAutoFit/>
          </a:bodyPr>
          <a:lstStyle/>
          <a:p>
            <a:r>
              <a:rPr lang="en-US" sz="3600" dirty="0">
                <a:solidFill>
                  <a:srgbClr val="C00000"/>
                </a:solidFill>
                <a:latin typeface="Arial Black"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p:cTn id="7" dur="1000" fill="hold"/>
                                        <p:tgtEl>
                                          <p:spTgt spid="819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8195">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819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1000"/>
                                        <p:tgtEl>
                                          <p:spTgt spid="20"/>
                                        </p:tgtEl>
                                      </p:cBhvr>
                                    </p:animEffect>
                                  </p:childTnLst>
                                </p:cTn>
                              </p:par>
                            </p:childTnLst>
                          </p:cTn>
                        </p:par>
                        <p:par>
                          <p:cTn id="19" fill="hold">
                            <p:stCondLst>
                              <p:cond delay="1500"/>
                            </p:stCondLst>
                            <p:childTnLst>
                              <p:par>
                                <p:cTn id="20" presetID="10" presetClass="exit" presetSubtype="0" fill="hold" grpId="0" nodeType="afterEffect">
                                  <p:stCondLst>
                                    <p:cond delay="0"/>
                                  </p:stCondLst>
                                  <p:childTnLst>
                                    <p:animEffect transition="out" filter="fade">
                                      <p:cBhvr>
                                        <p:cTn id="21" dur="1000"/>
                                        <p:tgtEl>
                                          <p:spTgt spid="12"/>
                                        </p:tgtEl>
                                      </p:cBhvr>
                                    </p:animEffect>
                                    <p:set>
                                      <p:cBhvr>
                                        <p:cTn id="22" dur="1" fill="hold">
                                          <p:stCondLst>
                                            <p:cond delay="9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up)">
                                      <p:cBhvr>
                                        <p:cTn id="27" dur="500"/>
                                        <p:tgtEl>
                                          <p:spTgt spid="33"/>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1000"/>
                                        <p:tgtEl>
                                          <p:spTgt spid="30"/>
                                        </p:tgtEl>
                                      </p:cBhvr>
                                    </p:animEffect>
                                  </p:childTnLst>
                                </p:cTn>
                              </p:par>
                            </p:childTnLst>
                          </p:cTn>
                        </p:par>
                        <p:par>
                          <p:cTn id="32" fill="hold">
                            <p:stCondLst>
                              <p:cond delay="1500"/>
                            </p:stCondLst>
                            <p:childTnLst>
                              <p:par>
                                <p:cTn id="33" presetID="10" presetClass="exit" presetSubtype="0" fill="hold" nodeType="afterEffect">
                                  <p:stCondLst>
                                    <p:cond delay="0"/>
                                  </p:stCondLst>
                                  <p:childTnLst>
                                    <p:animEffect transition="out" filter="fade">
                                      <p:cBhvr>
                                        <p:cTn id="34" dur="1000"/>
                                        <p:tgtEl>
                                          <p:spTgt spid="13">
                                            <p:txEl>
                                              <p:pRg st="0" end="0"/>
                                            </p:txEl>
                                          </p:spTgt>
                                        </p:tgtEl>
                                      </p:cBhvr>
                                    </p:animEffect>
                                    <p:set>
                                      <p:cBhvr>
                                        <p:cTn id="35" dur="1" fill="hold">
                                          <p:stCondLst>
                                            <p:cond delay="999"/>
                                          </p:stCondLst>
                                        </p:cTn>
                                        <p:tgtEl>
                                          <p:spTgt spid="13">
                                            <p:txEl>
                                              <p:pRg st="0" end="0"/>
                                            </p:txEl>
                                          </p:spTgt>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53" presetClass="entr" presetSubtype="0" fill="hold" grpId="0" nodeType="clickEffect">
                                  <p:stCondLst>
                                    <p:cond delay="0"/>
                                  </p:stCondLst>
                                  <p:childTnLst>
                                    <p:set>
                                      <p:cBhvr>
                                        <p:cTn id="39" dur="1" fill="hold">
                                          <p:stCondLst>
                                            <p:cond delay="0"/>
                                          </p:stCondLst>
                                        </p:cTn>
                                        <p:tgtEl>
                                          <p:spTgt spid="37"/>
                                        </p:tgtEl>
                                        <p:attrNameLst>
                                          <p:attrName>style.visibility</p:attrName>
                                        </p:attrNameLst>
                                      </p:cBhvr>
                                      <p:to>
                                        <p:strVal val="visible"/>
                                      </p:to>
                                    </p:set>
                                    <p:anim calcmode="lin" valueType="num">
                                      <p:cBhvr>
                                        <p:cTn id="40" dur="500" fill="hold"/>
                                        <p:tgtEl>
                                          <p:spTgt spid="37"/>
                                        </p:tgtEl>
                                        <p:attrNameLst>
                                          <p:attrName>ppt_w</p:attrName>
                                        </p:attrNameLst>
                                      </p:cBhvr>
                                      <p:tavLst>
                                        <p:tav tm="0">
                                          <p:val>
                                            <p:fltVal val="0"/>
                                          </p:val>
                                        </p:tav>
                                        <p:tav tm="100000">
                                          <p:val>
                                            <p:strVal val="#ppt_w"/>
                                          </p:val>
                                        </p:tav>
                                      </p:tavLst>
                                    </p:anim>
                                    <p:anim calcmode="lin" valueType="num">
                                      <p:cBhvr>
                                        <p:cTn id="41" dur="500" fill="hold"/>
                                        <p:tgtEl>
                                          <p:spTgt spid="37"/>
                                        </p:tgtEl>
                                        <p:attrNameLst>
                                          <p:attrName>ppt_h</p:attrName>
                                        </p:attrNameLst>
                                      </p:cBhvr>
                                      <p:tavLst>
                                        <p:tav tm="0">
                                          <p:val>
                                            <p:fltVal val="0"/>
                                          </p:val>
                                        </p:tav>
                                        <p:tav tm="100000">
                                          <p:val>
                                            <p:strVal val="#ppt_h"/>
                                          </p:val>
                                        </p:tav>
                                      </p:tavLst>
                                    </p:anim>
                                    <p:animEffect transition="in" filter="fade">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55" presetClass="entr" presetSubtype="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p:cTn id="47" dur="2000" fill="hold"/>
                                        <p:tgtEl>
                                          <p:spTgt spid="39"/>
                                        </p:tgtEl>
                                        <p:attrNameLst>
                                          <p:attrName>ppt_w</p:attrName>
                                        </p:attrNameLst>
                                      </p:cBhvr>
                                      <p:tavLst>
                                        <p:tav tm="0">
                                          <p:val>
                                            <p:strVal val="#ppt_w*0.70"/>
                                          </p:val>
                                        </p:tav>
                                        <p:tav tm="100000">
                                          <p:val>
                                            <p:strVal val="#ppt_w"/>
                                          </p:val>
                                        </p:tav>
                                      </p:tavLst>
                                    </p:anim>
                                    <p:anim calcmode="lin" valueType="num">
                                      <p:cBhvr>
                                        <p:cTn id="48" dur="2000" fill="hold"/>
                                        <p:tgtEl>
                                          <p:spTgt spid="39"/>
                                        </p:tgtEl>
                                        <p:attrNameLst>
                                          <p:attrName>ppt_h</p:attrName>
                                        </p:attrNameLst>
                                      </p:cBhvr>
                                      <p:tavLst>
                                        <p:tav tm="0">
                                          <p:val>
                                            <p:strVal val="#ppt_h"/>
                                          </p:val>
                                        </p:tav>
                                        <p:tav tm="100000">
                                          <p:val>
                                            <p:strVal val="#ppt_h"/>
                                          </p:val>
                                        </p:tav>
                                      </p:tavLst>
                                    </p:anim>
                                    <p:animEffect transition="in" filter="fade">
                                      <p:cBhvr>
                                        <p:cTn id="49" dur="2000"/>
                                        <p:tgtEl>
                                          <p:spTgt spid="39"/>
                                        </p:tgtEl>
                                      </p:cBhvr>
                                    </p:animEffect>
                                  </p:childTnLst>
                                </p:cTn>
                              </p:par>
                            </p:childTnLst>
                          </p:cTn>
                        </p:par>
                        <p:par>
                          <p:cTn id="50" fill="hold">
                            <p:stCondLst>
                              <p:cond delay="2000"/>
                            </p:stCondLst>
                            <p:childTnLst>
                              <p:par>
                                <p:cTn id="51" presetID="27" presetClass="entr" presetSubtype="0" fill="hold" grpId="0" nodeType="afterEffect">
                                  <p:stCondLst>
                                    <p:cond delay="0"/>
                                  </p:stCondLst>
                                  <p:iterate type="lt">
                                    <p:tmPct val="50000"/>
                                  </p:iterate>
                                  <p:childTnLst>
                                    <p:set>
                                      <p:cBhvr>
                                        <p:cTn id="52" dur="1" fill="hold">
                                          <p:stCondLst>
                                            <p:cond delay="0"/>
                                          </p:stCondLst>
                                        </p:cTn>
                                        <p:tgtEl>
                                          <p:spTgt spid="40"/>
                                        </p:tgtEl>
                                        <p:attrNameLst>
                                          <p:attrName>style.visibility</p:attrName>
                                        </p:attrNameLst>
                                      </p:cBhvr>
                                      <p:to>
                                        <p:strVal val="visible"/>
                                      </p:to>
                                    </p:set>
                                    <p:anim calcmode="discrete" valueType="clr">
                                      <p:cBhvr override="childStyle">
                                        <p:cTn id="53" dur="1000"/>
                                        <p:tgtEl>
                                          <p:spTgt spid="40"/>
                                        </p:tgtEl>
                                        <p:attrNameLst>
                                          <p:attrName>style.color</p:attrName>
                                        </p:attrNameLst>
                                      </p:cBhvr>
                                      <p:tavLst>
                                        <p:tav tm="0">
                                          <p:val>
                                            <p:clrVal>
                                              <a:schemeClr val="accent2"/>
                                            </p:clrVal>
                                          </p:val>
                                        </p:tav>
                                        <p:tav tm="50000">
                                          <p:val>
                                            <p:clrVal>
                                              <a:schemeClr val="hlink"/>
                                            </p:clrVal>
                                          </p:val>
                                        </p:tav>
                                      </p:tavLst>
                                    </p:anim>
                                    <p:anim calcmode="discrete" valueType="clr">
                                      <p:cBhvr>
                                        <p:cTn id="54" dur="1000"/>
                                        <p:tgtEl>
                                          <p:spTgt spid="40"/>
                                        </p:tgtEl>
                                        <p:attrNameLst>
                                          <p:attrName>fillcolor</p:attrName>
                                        </p:attrNameLst>
                                      </p:cBhvr>
                                      <p:tavLst>
                                        <p:tav tm="0">
                                          <p:val>
                                            <p:clrVal>
                                              <a:schemeClr val="accent2"/>
                                            </p:clrVal>
                                          </p:val>
                                        </p:tav>
                                        <p:tav tm="50000">
                                          <p:val>
                                            <p:clrVal>
                                              <a:schemeClr val="hlink"/>
                                            </p:clrVal>
                                          </p:val>
                                        </p:tav>
                                      </p:tavLst>
                                    </p:anim>
                                    <p:set>
                                      <p:cBhvr>
                                        <p:cTn id="55" dur="1000"/>
                                        <p:tgtEl>
                                          <p:spTgt spid="4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7" grpId="0"/>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22"/>
          <p:cNvSpPr>
            <a:spLocks noGrp="1"/>
          </p:cNvSpPr>
          <p:nvPr>
            <p:ph type="sldNum" sz="quarter" idx="12"/>
          </p:nvPr>
        </p:nvSpPr>
        <p:spPr bwMode="auto">
          <a:ln>
            <a:round/>
            <a:headEnd/>
            <a:tailEnd/>
          </a:ln>
        </p:spPr>
        <p:txBody>
          <a:bodyPr/>
          <a:lstStyle/>
          <a:p>
            <a:r>
              <a:rPr lang="en-US"/>
              <a:t>6-</a:t>
            </a:r>
            <a:fld id="{C2F2A6D7-34A0-4475-AD2B-9D10A90F5F89}" type="slidenum">
              <a:rPr lang="en-US" smtClean="0"/>
              <a:pPr/>
              <a:t>12</a:t>
            </a:fld>
            <a:endParaRPr lang="en-US"/>
          </a:p>
        </p:txBody>
      </p:sp>
      <p:grpSp>
        <p:nvGrpSpPr>
          <p:cNvPr id="21506" name="Group 21"/>
          <p:cNvGrpSpPr>
            <a:grpSpLocks/>
          </p:cNvGrpSpPr>
          <p:nvPr/>
        </p:nvGrpSpPr>
        <p:grpSpPr bwMode="auto">
          <a:xfrm>
            <a:off x="609600" y="457200"/>
            <a:ext cx="6191250" cy="6191250"/>
            <a:chOff x="-1219200" y="228600"/>
            <a:chExt cx="6191250" cy="6191250"/>
          </a:xfrm>
        </p:grpSpPr>
        <p:pic>
          <p:nvPicPr>
            <p:cNvPr id="21522" name="Picture 2" descr="http://i.ebayimg.com/t/NEW-TEXAS-INSTRUMENTS-BA-II-PLUS-CALCULATOR-SLIDE-CASE-/00/s/NjUwWDY1MA==/$(KGrHqJ,!h4E6GntFnUQBOmKDLCLO!~~60_3.JPG"/>
            <p:cNvPicPr>
              <a:picLocks noChangeAspect="1" noChangeArrowheads="1"/>
            </p:cNvPicPr>
            <p:nvPr/>
          </p:nvPicPr>
          <p:blipFill>
            <a:blip r:embed="rId3"/>
            <a:srcRect/>
            <a:stretch>
              <a:fillRect/>
            </a:stretch>
          </p:blipFill>
          <p:spPr bwMode="auto">
            <a:xfrm>
              <a:off x="-1219200" y="228600"/>
              <a:ext cx="6191250" cy="6191250"/>
            </a:xfrm>
            <a:prstGeom prst="rect">
              <a:avLst/>
            </a:prstGeom>
            <a:noFill/>
            <a:ln w="9525">
              <a:noFill/>
              <a:miter lim="800000"/>
              <a:headEnd/>
              <a:tailEnd/>
            </a:ln>
          </p:spPr>
        </p:pic>
        <p:sp>
          <p:nvSpPr>
            <p:cNvPr id="26" name="Rectangle 25"/>
            <p:cNvSpPr/>
            <p:nvPr/>
          </p:nvSpPr>
          <p:spPr>
            <a:xfrm>
              <a:off x="685800" y="1371600"/>
              <a:ext cx="2286000" cy="609600"/>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 name="TextBox 5"/>
          <p:cNvSpPr txBox="1">
            <a:spLocks noChangeArrowheads="1"/>
          </p:cNvSpPr>
          <p:nvPr/>
        </p:nvSpPr>
        <p:spPr bwMode="auto">
          <a:xfrm>
            <a:off x="5648325" y="1294209"/>
            <a:ext cx="3276600" cy="579438"/>
          </a:xfrm>
          <a:prstGeom prst="rect">
            <a:avLst/>
          </a:prstGeom>
          <a:noFill/>
          <a:ln w="9525">
            <a:noFill/>
            <a:miter lim="800000"/>
            <a:headEnd/>
            <a:tailEnd/>
          </a:ln>
        </p:spPr>
        <p:txBody>
          <a:bodyPr>
            <a:spAutoFit/>
          </a:bodyPr>
          <a:lstStyle/>
          <a:p>
            <a:r>
              <a:rPr lang="en-US" sz="3200" dirty="0">
                <a:latin typeface="Arial Black" pitchFamily="34" charset="0"/>
              </a:rPr>
              <a:t>N = </a:t>
            </a:r>
          </a:p>
        </p:txBody>
      </p:sp>
      <p:sp>
        <p:nvSpPr>
          <p:cNvPr id="7" name="TextBox 6"/>
          <p:cNvSpPr txBox="1">
            <a:spLocks noChangeArrowheads="1"/>
          </p:cNvSpPr>
          <p:nvPr/>
        </p:nvSpPr>
        <p:spPr bwMode="auto">
          <a:xfrm>
            <a:off x="5648325" y="2039144"/>
            <a:ext cx="2362200" cy="579438"/>
          </a:xfrm>
          <a:prstGeom prst="rect">
            <a:avLst/>
          </a:prstGeom>
          <a:noFill/>
          <a:ln w="9525">
            <a:noFill/>
            <a:miter lim="800000"/>
            <a:headEnd/>
            <a:tailEnd/>
          </a:ln>
        </p:spPr>
        <p:txBody>
          <a:bodyPr>
            <a:spAutoFit/>
          </a:bodyPr>
          <a:lstStyle/>
          <a:p>
            <a:r>
              <a:rPr lang="en-US" sz="3200" dirty="0">
                <a:latin typeface="Arial Black" pitchFamily="34" charset="0"/>
              </a:rPr>
              <a:t>I/Y = </a:t>
            </a:r>
          </a:p>
        </p:txBody>
      </p:sp>
      <p:sp>
        <p:nvSpPr>
          <p:cNvPr id="8" name="TextBox 7"/>
          <p:cNvSpPr txBox="1">
            <a:spLocks noChangeArrowheads="1"/>
          </p:cNvSpPr>
          <p:nvPr/>
        </p:nvSpPr>
        <p:spPr bwMode="auto">
          <a:xfrm>
            <a:off x="5648325" y="2819400"/>
            <a:ext cx="3200400" cy="579438"/>
          </a:xfrm>
          <a:prstGeom prst="rect">
            <a:avLst/>
          </a:prstGeom>
          <a:noFill/>
          <a:ln w="9525">
            <a:noFill/>
            <a:miter lim="800000"/>
            <a:headEnd/>
            <a:tailEnd/>
          </a:ln>
        </p:spPr>
        <p:txBody>
          <a:bodyPr>
            <a:spAutoFit/>
          </a:bodyPr>
          <a:lstStyle/>
          <a:p>
            <a:r>
              <a:rPr lang="en-US" sz="3200" dirty="0">
                <a:latin typeface="Arial Black" pitchFamily="34" charset="0"/>
              </a:rPr>
              <a:t>PV = </a:t>
            </a:r>
          </a:p>
        </p:txBody>
      </p:sp>
      <p:sp>
        <p:nvSpPr>
          <p:cNvPr id="9" name="TextBox 8"/>
          <p:cNvSpPr txBox="1">
            <a:spLocks noChangeArrowheads="1"/>
          </p:cNvSpPr>
          <p:nvPr/>
        </p:nvSpPr>
        <p:spPr bwMode="auto">
          <a:xfrm>
            <a:off x="6096000" y="4419600"/>
            <a:ext cx="1981200" cy="579438"/>
          </a:xfrm>
          <a:prstGeom prst="rect">
            <a:avLst/>
          </a:prstGeom>
          <a:noFill/>
          <a:ln w="9525">
            <a:noFill/>
            <a:miter lim="800000"/>
            <a:headEnd/>
            <a:tailEnd/>
          </a:ln>
        </p:spPr>
        <p:txBody>
          <a:bodyPr>
            <a:spAutoFit/>
          </a:bodyPr>
          <a:lstStyle/>
          <a:p>
            <a:r>
              <a:rPr lang="en-US" sz="3200">
                <a:solidFill>
                  <a:srgbClr val="FF0000"/>
                </a:solidFill>
                <a:latin typeface="Arial Black" pitchFamily="34" charset="0"/>
              </a:rPr>
              <a:t>? = FV</a:t>
            </a:r>
          </a:p>
        </p:txBody>
      </p:sp>
      <p:sp>
        <p:nvSpPr>
          <p:cNvPr id="10" name="TextBox 9"/>
          <p:cNvSpPr txBox="1">
            <a:spLocks noChangeArrowheads="1"/>
          </p:cNvSpPr>
          <p:nvPr/>
        </p:nvSpPr>
        <p:spPr bwMode="auto">
          <a:xfrm>
            <a:off x="6705600" y="3657600"/>
            <a:ext cx="1143000" cy="579438"/>
          </a:xfrm>
          <a:prstGeom prst="rect">
            <a:avLst/>
          </a:prstGeom>
          <a:noFill/>
          <a:ln w="9525">
            <a:noFill/>
            <a:miter lim="800000"/>
            <a:headEnd/>
            <a:tailEnd/>
          </a:ln>
        </p:spPr>
        <p:txBody>
          <a:bodyPr>
            <a:spAutoFit/>
          </a:bodyPr>
          <a:lstStyle/>
          <a:p>
            <a:r>
              <a:rPr lang="en-US" sz="3200">
                <a:solidFill>
                  <a:srgbClr val="FF0000"/>
                </a:solidFill>
                <a:latin typeface="Arial Black" pitchFamily="34" charset="0"/>
              </a:rPr>
              <a:t>CPT</a:t>
            </a:r>
          </a:p>
        </p:txBody>
      </p:sp>
      <p:sp>
        <p:nvSpPr>
          <p:cNvPr id="11" name="TextBox 10"/>
          <p:cNvSpPr txBox="1">
            <a:spLocks noChangeArrowheads="1"/>
          </p:cNvSpPr>
          <p:nvPr/>
        </p:nvSpPr>
        <p:spPr bwMode="auto">
          <a:xfrm>
            <a:off x="2438400" y="1600200"/>
            <a:ext cx="2514600" cy="701675"/>
          </a:xfrm>
          <a:prstGeom prst="rect">
            <a:avLst/>
          </a:prstGeom>
          <a:noFill/>
          <a:ln w="9525">
            <a:noFill/>
            <a:miter lim="800000"/>
            <a:headEnd/>
            <a:tailEnd/>
          </a:ln>
        </p:spPr>
        <p:txBody>
          <a:bodyPr>
            <a:spAutoFit/>
          </a:bodyPr>
          <a:lstStyle/>
          <a:p>
            <a:r>
              <a:rPr lang="en-US" sz="4000">
                <a:solidFill>
                  <a:srgbClr val="FF0000"/>
                </a:solidFill>
                <a:latin typeface="Arial Black" pitchFamily="34" charset="0"/>
              </a:rPr>
              <a:t>1123.60</a:t>
            </a:r>
          </a:p>
        </p:txBody>
      </p:sp>
      <p:cxnSp>
        <p:nvCxnSpPr>
          <p:cNvPr id="19" name="Straight Arrow Connector 18"/>
          <p:cNvCxnSpPr>
            <a:stCxn id="8" idx="1"/>
            <a:endCxn id="8" idx="1"/>
          </p:cNvCxnSpPr>
          <p:nvPr/>
        </p:nvCxnSpPr>
        <p:spPr>
          <a:xfrm>
            <a:off x="5648325" y="3109913"/>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a:spLocks noChangeArrowheads="1"/>
          </p:cNvSpPr>
          <p:nvPr/>
        </p:nvSpPr>
        <p:spPr bwMode="auto">
          <a:xfrm>
            <a:off x="5410200" y="3733800"/>
            <a:ext cx="914400" cy="519113"/>
          </a:xfrm>
          <a:prstGeom prst="rect">
            <a:avLst/>
          </a:prstGeom>
          <a:noFill/>
          <a:ln w="9525">
            <a:noFill/>
            <a:miter lim="800000"/>
            <a:headEnd/>
            <a:tailEnd/>
          </a:ln>
        </p:spPr>
        <p:txBody>
          <a:bodyPr>
            <a:spAutoFit/>
          </a:bodyPr>
          <a:lstStyle/>
          <a:p>
            <a:r>
              <a:rPr lang="en-US" sz="2800">
                <a:solidFill>
                  <a:srgbClr val="FF0000"/>
                </a:solidFill>
                <a:latin typeface="Arial Black" pitchFamily="34" charset="0"/>
              </a:rPr>
              <a:t>1st</a:t>
            </a:r>
          </a:p>
        </p:txBody>
      </p:sp>
      <p:sp>
        <p:nvSpPr>
          <p:cNvPr id="31" name="TextBox 30"/>
          <p:cNvSpPr txBox="1">
            <a:spLocks noChangeArrowheads="1"/>
          </p:cNvSpPr>
          <p:nvPr/>
        </p:nvSpPr>
        <p:spPr bwMode="auto">
          <a:xfrm>
            <a:off x="5486400" y="4800600"/>
            <a:ext cx="1143000" cy="519113"/>
          </a:xfrm>
          <a:prstGeom prst="rect">
            <a:avLst/>
          </a:prstGeom>
          <a:noFill/>
          <a:ln w="9525">
            <a:noFill/>
            <a:miter lim="800000"/>
            <a:headEnd/>
            <a:tailEnd/>
          </a:ln>
        </p:spPr>
        <p:txBody>
          <a:bodyPr>
            <a:spAutoFit/>
          </a:bodyPr>
          <a:lstStyle/>
          <a:p>
            <a:r>
              <a:rPr lang="en-US" sz="2800">
                <a:solidFill>
                  <a:srgbClr val="FF0000"/>
                </a:solidFill>
                <a:latin typeface="Arial Black" pitchFamily="34" charset="0"/>
              </a:rPr>
              <a:t>2nd</a:t>
            </a:r>
          </a:p>
        </p:txBody>
      </p:sp>
      <p:sp>
        <p:nvSpPr>
          <p:cNvPr id="5139" name="TextBox 31"/>
          <p:cNvSpPr txBox="1">
            <a:spLocks noChangeArrowheads="1"/>
          </p:cNvSpPr>
          <p:nvPr/>
        </p:nvSpPr>
        <p:spPr bwMode="auto">
          <a:xfrm>
            <a:off x="5372100" y="304800"/>
            <a:ext cx="3695700" cy="823913"/>
          </a:xfrm>
          <a:prstGeom prst="rect">
            <a:avLst/>
          </a:prstGeom>
          <a:solidFill>
            <a:schemeClr val="bg2"/>
          </a:solidFill>
          <a:ln w="9525">
            <a:noFill/>
            <a:miter lim="800000"/>
            <a:headEnd/>
            <a:tailEnd/>
          </a:ln>
        </p:spPr>
        <p:txBody>
          <a:bodyPr>
            <a:spAutoFit/>
          </a:bodyPr>
          <a:lstStyle/>
          <a:p>
            <a:pPr algn="ctr" fontAlgn="auto">
              <a:spcBef>
                <a:spcPts val="0"/>
              </a:spcBef>
              <a:spcAft>
                <a:spcPts val="0"/>
              </a:spcAft>
              <a:defRPr/>
            </a:pPr>
            <a:r>
              <a:rPr lang="en-US" sz="4800" b="1" dirty="0">
                <a:solidFill>
                  <a:schemeClr val="tx2"/>
                </a:solidFill>
                <a:latin typeface="+mj-lt"/>
              </a:rPr>
              <a:t>TI BA II Plus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53"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
                                          </p:val>
                                        </p:tav>
                                        <p:tav tm="100000">
                                          <p:val>
                                            <p:strVal val="#ppt_w"/>
                                          </p:val>
                                        </p:tav>
                                      </p:tavLst>
                                    </p:anim>
                                    <p:anim calcmode="lin" valueType="num">
                                      <p:cBhvr>
                                        <p:cTn id="14" dur="1000" fill="hold"/>
                                        <p:tgtEl>
                                          <p:spTgt spid="7"/>
                                        </p:tgtEl>
                                        <p:attrNameLst>
                                          <p:attrName>ppt_h</p:attrName>
                                        </p:attrNameLst>
                                      </p:cBhvr>
                                      <p:tavLst>
                                        <p:tav tm="0">
                                          <p:val>
                                            <p:fltVal val="0"/>
                                          </p:val>
                                        </p:tav>
                                        <p:tav tm="100000">
                                          <p:val>
                                            <p:strVal val="#ppt_h"/>
                                          </p:val>
                                        </p:tav>
                                      </p:tavLst>
                                    </p:anim>
                                    <p:animEffect transition="in" filter="fade">
                                      <p:cBhvr>
                                        <p:cTn id="15" dur="1000"/>
                                        <p:tgtEl>
                                          <p:spTgt spid="7"/>
                                        </p:tgtEl>
                                      </p:cBhvr>
                                    </p:animEffect>
                                  </p:childTnLst>
                                </p:cTn>
                              </p:par>
                            </p:childTnLst>
                          </p:cTn>
                        </p:par>
                        <p:par>
                          <p:cTn id="16" fill="hold">
                            <p:stCondLst>
                              <p:cond delay="2000"/>
                            </p:stCondLst>
                            <p:childTnLst>
                              <p:par>
                                <p:cTn id="17" presetID="53"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Effect transition="in" filter="fade">
                                      <p:cBhvr>
                                        <p:cTn id="21" dur="1000"/>
                                        <p:tgtEl>
                                          <p:spTgt spid="8"/>
                                        </p:tgtEl>
                                      </p:cBhvr>
                                    </p:animEffect>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1000"/>
                                        <p:tgtEl>
                                          <p:spTgt spid="30"/>
                                        </p:tgtEl>
                                      </p:cBhvr>
                                    </p:animEffect>
                                  </p:childTnLst>
                                </p:cTn>
                              </p:par>
                            </p:childTnLst>
                          </p:cTn>
                        </p:par>
                        <p:par>
                          <p:cTn id="26" fill="hold">
                            <p:stCondLst>
                              <p:cond delay="4000"/>
                            </p:stCondLst>
                            <p:childTnLst>
                              <p:par>
                                <p:cTn id="27" presetID="53"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1000" fill="hold"/>
                                        <p:tgtEl>
                                          <p:spTgt spid="10"/>
                                        </p:tgtEl>
                                        <p:attrNameLst>
                                          <p:attrName>ppt_w</p:attrName>
                                        </p:attrNameLst>
                                      </p:cBhvr>
                                      <p:tavLst>
                                        <p:tav tm="0">
                                          <p:val>
                                            <p:fltVal val="0"/>
                                          </p:val>
                                        </p:tav>
                                        <p:tav tm="100000">
                                          <p:val>
                                            <p:strVal val="#ppt_w"/>
                                          </p:val>
                                        </p:tav>
                                      </p:tavLst>
                                    </p:anim>
                                    <p:anim calcmode="lin" valueType="num">
                                      <p:cBhvr>
                                        <p:cTn id="30" dur="1000" fill="hold"/>
                                        <p:tgtEl>
                                          <p:spTgt spid="10"/>
                                        </p:tgtEl>
                                        <p:attrNameLst>
                                          <p:attrName>ppt_h</p:attrName>
                                        </p:attrNameLst>
                                      </p:cBhvr>
                                      <p:tavLst>
                                        <p:tav tm="0">
                                          <p:val>
                                            <p:fltVal val="0"/>
                                          </p:val>
                                        </p:tav>
                                        <p:tav tm="100000">
                                          <p:val>
                                            <p:strVal val="#ppt_h"/>
                                          </p:val>
                                        </p:tav>
                                      </p:tavLst>
                                    </p:anim>
                                    <p:animEffect transition="in" filter="fade">
                                      <p:cBhvr>
                                        <p:cTn id="31" dur="1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1000"/>
                                        <p:tgtEl>
                                          <p:spTgt spid="30"/>
                                        </p:tgtEl>
                                      </p:cBhvr>
                                    </p:animEffect>
                                    <p:set>
                                      <p:cBhvr>
                                        <p:cTn id="36" dur="1" fill="hold">
                                          <p:stCondLst>
                                            <p:cond delay="999"/>
                                          </p:stCondLst>
                                        </p:cTn>
                                        <p:tgtEl>
                                          <p:spTgt spid="30"/>
                                        </p:tgtEl>
                                        <p:attrNameLst>
                                          <p:attrName>style.visibility</p:attrName>
                                        </p:attrNameLst>
                                      </p:cBhvr>
                                      <p:to>
                                        <p:strVal val="hidden"/>
                                      </p:to>
                                    </p:set>
                                  </p:childTnLst>
                                </p:cTn>
                              </p:par>
                            </p:childTnLst>
                          </p:cTn>
                        </p:par>
                        <p:par>
                          <p:cTn id="37" fill="hold">
                            <p:stCondLst>
                              <p:cond delay="1000"/>
                            </p:stCondLst>
                            <p:childTnLst>
                              <p:par>
                                <p:cTn id="38" presetID="10" presetClass="entr" presetSubtype="0"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1000"/>
                                        <p:tgtEl>
                                          <p:spTgt spid="31"/>
                                        </p:tgtEl>
                                      </p:cBhvr>
                                    </p:animEffect>
                                  </p:childTnLst>
                                </p:cTn>
                              </p:par>
                            </p:childTnLst>
                          </p:cTn>
                        </p:par>
                        <p:par>
                          <p:cTn id="41" fill="hold">
                            <p:stCondLst>
                              <p:cond delay="2000"/>
                            </p:stCondLst>
                            <p:childTnLst>
                              <p:par>
                                <p:cTn id="42" presetID="53" presetClass="entr" presetSubtype="0" fill="hold" grpId="0" nodeType="after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p:cTn id="44" dur="1000" fill="hold"/>
                                        <p:tgtEl>
                                          <p:spTgt spid="9"/>
                                        </p:tgtEl>
                                        <p:attrNameLst>
                                          <p:attrName>ppt_w</p:attrName>
                                        </p:attrNameLst>
                                      </p:cBhvr>
                                      <p:tavLst>
                                        <p:tav tm="0">
                                          <p:val>
                                            <p:fltVal val="0"/>
                                          </p:val>
                                        </p:tav>
                                        <p:tav tm="100000">
                                          <p:val>
                                            <p:strVal val="#ppt_w"/>
                                          </p:val>
                                        </p:tav>
                                      </p:tavLst>
                                    </p:anim>
                                    <p:anim calcmode="lin" valueType="num">
                                      <p:cBhvr>
                                        <p:cTn id="45" dur="1000" fill="hold"/>
                                        <p:tgtEl>
                                          <p:spTgt spid="9"/>
                                        </p:tgtEl>
                                        <p:attrNameLst>
                                          <p:attrName>ppt_h</p:attrName>
                                        </p:attrNameLst>
                                      </p:cBhvr>
                                      <p:tavLst>
                                        <p:tav tm="0">
                                          <p:val>
                                            <p:fltVal val="0"/>
                                          </p:val>
                                        </p:tav>
                                        <p:tav tm="100000">
                                          <p:val>
                                            <p:strVal val="#ppt_h"/>
                                          </p:val>
                                        </p:tav>
                                      </p:tavLst>
                                    </p:anim>
                                    <p:animEffect transition="in" filter="fade">
                                      <p:cBhvr>
                                        <p:cTn id="46" dur="10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1000"/>
                                        <p:tgtEl>
                                          <p:spTgt spid="31"/>
                                        </p:tgtEl>
                                      </p:cBhvr>
                                    </p:animEffect>
                                    <p:set>
                                      <p:cBhvr>
                                        <p:cTn id="51" dur="1" fill="hold">
                                          <p:stCondLst>
                                            <p:cond delay="999"/>
                                          </p:stCondLst>
                                        </p:cTn>
                                        <p:tgtEl>
                                          <p:spTgt spid="31"/>
                                        </p:tgtEl>
                                        <p:attrNameLst>
                                          <p:attrName>style.visibility</p:attrName>
                                        </p:attrNameLst>
                                      </p:cBhvr>
                                      <p:to>
                                        <p:strVal val="hidden"/>
                                      </p:to>
                                    </p:set>
                                  </p:childTnLst>
                                </p:cTn>
                              </p:par>
                            </p:childTnLst>
                          </p:cTn>
                        </p:par>
                        <p:par>
                          <p:cTn id="52" fill="hold">
                            <p:stCondLst>
                              <p:cond delay="1000"/>
                            </p:stCondLst>
                            <p:childTnLst>
                              <p:par>
                                <p:cTn id="53" presetID="53" presetClass="entr" presetSubtype="0" fill="hold" grpId="0" nodeType="after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p:cTn id="55" dur="500" fill="hold"/>
                                        <p:tgtEl>
                                          <p:spTgt spid="11"/>
                                        </p:tgtEl>
                                        <p:attrNameLst>
                                          <p:attrName>ppt_w</p:attrName>
                                        </p:attrNameLst>
                                      </p:cBhvr>
                                      <p:tavLst>
                                        <p:tav tm="0">
                                          <p:val>
                                            <p:fltVal val="0"/>
                                          </p:val>
                                        </p:tav>
                                        <p:tav tm="100000">
                                          <p:val>
                                            <p:strVal val="#ppt_w"/>
                                          </p:val>
                                        </p:tav>
                                      </p:tavLst>
                                    </p:anim>
                                    <p:anim calcmode="lin" valueType="num">
                                      <p:cBhvr>
                                        <p:cTn id="56" dur="500" fill="hold"/>
                                        <p:tgtEl>
                                          <p:spTgt spid="11"/>
                                        </p:tgtEl>
                                        <p:attrNameLst>
                                          <p:attrName>ppt_h</p:attrName>
                                        </p:attrNameLst>
                                      </p:cBhvr>
                                      <p:tavLst>
                                        <p:tav tm="0">
                                          <p:val>
                                            <p:fltVal val="0"/>
                                          </p:val>
                                        </p:tav>
                                        <p:tav tm="100000">
                                          <p:val>
                                            <p:strVal val="#ppt_h"/>
                                          </p:val>
                                        </p:tav>
                                      </p:tavLst>
                                    </p:anim>
                                    <p:animEffect transition="in" filter="fade">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30" grpId="0"/>
      <p:bldP spid="30" grpId="1"/>
      <p:bldP spid="31" grpId="0"/>
      <p:bldP spid="31"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ChangeArrowheads="1"/>
          </p:cNvSpPr>
          <p:nvPr/>
        </p:nvSpPr>
        <p:spPr bwMode="auto">
          <a:xfrm>
            <a:off x="533400" y="1524000"/>
            <a:ext cx="8458200" cy="4525963"/>
          </a:xfrm>
          <a:prstGeom prst="rect">
            <a:avLst/>
          </a:prstGeom>
          <a:noFill/>
          <a:ln w="9525">
            <a:noFill/>
            <a:miter lim="800000"/>
            <a:headEnd/>
            <a:tailEnd/>
          </a:ln>
        </p:spPr>
        <p:txBody>
          <a:bodyPr/>
          <a:lstStyle/>
          <a:p>
            <a:pPr marL="273050" indent="-273050">
              <a:lnSpc>
                <a:spcPct val="90000"/>
              </a:lnSpc>
              <a:spcBef>
                <a:spcPts val="575"/>
              </a:spcBef>
              <a:buClr>
                <a:schemeClr val="accent1"/>
              </a:buClr>
              <a:buSzPct val="85000"/>
              <a:buFont typeface="Wingdings 2" pitchFamily="18" charset="2"/>
              <a:buNone/>
            </a:pPr>
            <a:r>
              <a:rPr lang="en-US" sz="2800" b="1" dirty="0">
                <a:cs typeface="Arial" charset="0"/>
              </a:rPr>
              <a:t>	</a:t>
            </a:r>
            <a:r>
              <a:rPr lang="en-US" sz="2800" b="1" dirty="0">
                <a:solidFill>
                  <a:srgbClr val="0070C0"/>
                </a:solidFill>
                <a:latin typeface="Perpetua" pitchFamily="18" charset="0"/>
                <a:cs typeface="Arial" charset="0"/>
              </a:rPr>
              <a:t>Could we do this problem another way?  </a:t>
            </a:r>
          </a:p>
          <a:p>
            <a:pPr marL="273050" indent="-273050">
              <a:lnSpc>
                <a:spcPct val="90000"/>
              </a:lnSpc>
              <a:spcBef>
                <a:spcPts val="575"/>
              </a:spcBef>
              <a:buClr>
                <a:schemeClr val="accent1"/>
              </a:buClr>
              <a:buSzPct val="85000"/>
              <a:buFont typeface="Wingdings 2" pitchFamily="18" charset="2"/>
              <a:buNone/>
            </a:pPr>
            <a:r>
              <a:rPr lang="en-US" sz="2800" b="1" dirty="0">
                <a:solidFill>
                  <a:srgbClr val="0070C0"/>
                </a:solidFill>
                <a:latin typeface="Perpetua" pitchFamily="18" charset="0"/>
                <a:cs typeface="Arial" charset="0"/>
              </a:rPr>
              <a:t>	</a:t>
            </a:r>
            <a:r>
              <a:rPr lang="en-US" sz="2800" b="1" dirty="0">
                <a:solidFill>
                  <a:srgbClr val="7030A0"/>
                </a:solidFill>
                <a:latin typeface="Perpetua" pitchFamily="18" charset="0"/>
                <a:cs typeface="Arial" charset="0"/>
              </a:rPr>
              <a:t>Bring each of the cash flows forward one year at a time and add them up each year.  </a:t>
            </a:r>
          </a:p>
          <a:p>
            <a:pPr marL="273050" indent="-273050">
              <a:lnSpc>
                <a:spcPct val="90000"/>
              </a:lnSpc>
              <a:spcBef>
                <a:spcPts val="575"/>
              </a:spcBef>
              <a:buClr>
                <a:schemeClr val="accent1"/>
              </a:buClr>
              <a:buSzPct val="85000"/>
              <a:buFont typeface="Wingdings 2" pitchFamily="18" charset="2"/>
              <a:buChar char=""/>
            </a:pPr>
            <a:endParaRPr lang="en-US" sz="2800" b="1" dirty="0">
              <a:cs typeface="Arial" charset="0"/>
            </a:endParaRPr>
          </a:p>
          <a:p>
            <a:pPr marL="273050" indent="-273050">
              <a:lnSpc>
                <a:spcPct val="90000"/>
              </a:lnSpc>
              <a:spcBef>
                <a:spcPts val="575"/>
              </a:spcBef>
              <a:buClr>
                <a:schemeClr val="accent1"/>
              </a:buClr>
              <a:buSzPct val="85000"/>
              <a:buFont typeface="Wingdings 2" pitchFamily="18" charset="2"/>
              <a:buChar char=""/>
            </a:pPr>
            <a:endParaRPr lang="en-US" sz="2800" b="1" dirty="0">
              <a:cs typeface="Arial" charset="0"/>
            </a:endParaRPr>
          </a:p>
          <a:p>
            <a:pPr marL="273050" indent="-273050">
              <a:lnSpc>
                <a:spcPct val="90000"/>
              </a:lnSpc>
              <a:spcBef>
                <a:spcPts val="575"/>
              </a:spcBef>
              <a:buClr>
                <a:schemeClr val="accent1"/>
              </a:buClr>
              <a:buSzPct val="85000"/>
              <a:buFont typeface="Wingdings 2" pitchFamily="18" charset="2"/>
              <a:buNone/>
            </a:pPr>
            <a:endParaRPr lang="en-US" sz="2800" b="1" dirty="0">
              <a:cs typeface="Arial" charset="0"/>
            </a:endParaRPr>
          </a:p>
          <a:p>
            <a:pPr marL="273050" indent="-273050">
              <a:lnSpc>
                <a:spcPct val="90000"/>
              </a:lnSpc>
              <a:spcBef>
                <a:spcPts val="575"/>
              </a:spcBef>
              <a:buClr>
                <a:schemeClr val="accent1"/>
              </a:buClr>
              <a:buSzPct val="85000"/>
              <a:buFont typeface="Wingdings 2" pitchFamily="18" charset="2"/>
              <a:buChar char=""/>
            </a:pPr>
            <a:endParaRPr lang="en-US" sz="2800" b="1" dirty="0">
              <a:cs typeface="Arial" charset="0"/>
            </a:endParaRPr>
          </a:p>
          <a:p>
            <a:pPr marL="273050" indent="-273050">
              <a:lnSpc>
                <a:spcPct val="90000"/>
              </a:lnSpc>
              <a:spcBef>
                <a:spcPts val="575"/>
              </a:spcBef>
              <a:buClr>
                <a:schemeClr val="accent1"/>
              </a:buClr>
              <a:buSzPct val="85000"/>
              <a:buFont typeface="Wingdings 2" pitchFamily="18" charset="2"/>
              <a:buNone/>
            </a:pPr>
            <a:r>
              <a:rPr lang="en-US" sz="2800" b="1" dirty="0">
                <a:cs typeface="Arial" charset="0"/>
              </a:rPr>
              <a:t>	</a:t>
            </a:r>
          </a:p>
          <a:p>
            <a:pPr marL="273050" indent="-273050">
              <a:lnSpc>
                <a:spcPct val="90000"/>
              </a:lnSpc>
              <a:spcBef>
                <a:spcPts val="575"/>
              </a:spcBef>
              <a:buClr>
                <a:schemeClr val="accent1"/>
              </a:buClr>
              <a:buSzPct val="85000"/>
              <a:buFont typeface="Wingdings 2" pitchFamily="18" charset="2"/>
              <a:buNone/>
            </a:pPr>
            <a:endParaRPr lang="en-US" sz="1200" b="1" dirty="0">
              <a:cs typeface="Arial" charset="0"/>
            </a:endParaRPr>
          </a:p>
        </p:txBody>
      </p:sp>
      <p:sp>
        <p:nvSpPr>
          <p:cNvPr id="25601" name="Slide Number Placeholder 22"/>
          <p:cNvSpPr>
            <a:spLocks noGrp="1"/>
          </p:cNvSpPr>
          <p:nvPr>
            <p:ph type="sldNum" sz="quarter" idx="12"/>
          </p:nvPr>
        </p:nvSpPr>
        <p:spPr bwMode="auto">
          <a:ln>
            <a:round/>
            <a:headEnd/>
            <a:tailEnd/>
          </a:ln>
        </p:spPr>
        <p:txBody>
          <a:bodyPr/>
          <a:lstStyle/>
          <a:p>
            <a:r>
              <a:rPr lang="en-US"/>
              <a:t>6-</a:t>
            </a:r>
            <a:fld id="{E715DDEA-100C-4DED-9169-9666E3CF789A}" type="slidenum">
              <a:rPr lang="en-US" smtClean="0"/>
              <a:pPr/>
              <a:t>13</a:t>
            </a:fld>
            <a:endParaRPr lang="en-US"/>
          </a:p>
        </p:txBody>
      </p:sp>
      <p:sp>
        <p:nvSpPr>
          <p:cNvPr id="25602" name="Rectangle 2"/>
          <p:cNvSpPr>
            <a:spLocks noGrp="1" noChangeArrowheads="1"/>
          </p:cNvSpPr>
          <p:nvPr>
            <p:ph type="title"/>
          </p:nvPr>
        </p:nvSpPr>
        <p:spPr>
          <a:xfrm>
            <a:off x="457200" y="228600"/>
            <a:ext cx="8305800" cy="1295400"/>
          </a:xfrm>
          <a:solidFill>
            <a:schemeClr val="bg2"/>
          </a:solidFill>
        </p:spPr>
        <p:txBody>
          <a:bodyPr/>
          <a:lstStyle/>
          <a:p>
            <a:pPr algn="ctr" eaLnBrk="1" hangingPunct="1"/>
            <a:r>
              <a:rPr lang="en-US" b="1" dirty="0"/>
              <a:t>Future Value with</a:t>
            </a:r>
            <a:br>
              <a:rPr lang="en-US" b="1" dirty="0"/>
            </a:br>
            <a:r>
              <a:rPr lang="en-US" b="1" dirty="0"/>
              <a:t>Multiple Cash Flows: Example 1B</a:t>
            </a:r>
          </a:p>
        </p:txBody>
      </p:sp>
      <p:cxnSp>
        <p:nvCxnSpPr>
          <p:cNvPr id="5" name="Straight Connector 4"/>
          <p:cNvCxnSpPr/>
          <p:nvPr/>
        </p:nvCxnSpPr>
        <p:spPr>
          <a:xfrm>
            <a:off x="1562100" y="3911600"/>
            <a:ext cx="54102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562100" y="34544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267200" y="34544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972300" y="34544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5607" name="TextBox 8"/>
          <p:cNvSpPr txBox="1">
            <a:spLocks noChangeArrowheads="1"/>
          </p:cNvSpPr>
          <p:nvPr/>
        </p:nvSpPr>
        <p:spPr bwMode="auto">
          <a:xfrm>
            <a:off x="952500" y="2959100"/>
            <a:ext cx="1371600" cy="519113"/>
          </a:xfrm>
          <a:prstGeom prst="rect">
            <a:avLst/>
          </a:prstGeom>
          <a:noFill/>
          <a:ln w="9525">
            <a:noFill/>
            <a:miter lim="800000"/>
            <a:headEnd/>
            <a:tailEnd/>
          </a:ln>
        </p:spPr>
        <p:txBody>
          <a:bodyPr>
            <a:spAutoFit/>
          </a:bodyPr>
          <a:lstStyle/>
          <a:p>
            <a:r>
              <a:rPr lang="en-US" sz="2800">
                <a:latin typeface="Arial Black" pitchFamily="34" charset="0"/>
              </a:rPr>
              <a:t>Today</a:t>
            </a:r>
          </a:p>
        </p:txBody>
      </p:sp>
      <p:sp>
        <p:nvSpPr>
          <p:cNvPr id="25608" name="TextBox 9"/>
          <p:cNvSpPr txBox="1">
            <a:spLocks noChangeArrowheads="1"/>
          </p:cNvSpPr>
          <p:nvPr/>
        </p:nvSpPr>
        <p:spPr bwMode="auto">
          <a:xfrm>
            <a:off x="3505200" y="2921000"/>
            <a:ext cx="1600200" cy="519113"/>
          </a:xfrm>
          <a:prstGeom prst="rect">
            <a:avLst/>
          </a:prstGeom>
          <a:noFill/>
          <a:ln w="9525">
            <a:noFill/>
            <a:miter lim="800000"/>
            <a:headEnd/>
            <a:tailEnd/>
          </a:ln>
        </p:spPr>
        <p:txBody>
          <a:bodyPr>
            <a:spAutoFit/>
          </a:bodyPr>
          <a:lstStyle/>
          <a:p>
            <a:r>
              <a:rPr lang="en-US" sz="2800">
                <a:latin typeface="Arial Black" pitchFamily="34" charset="0"/>
              </a:rPr>
              <a:t>1 Year</a:t>
            </a:r>
          </a:p>
        </p:txBody>
      </p:sp>
      <p:sp>
        <p:nvSpPr>
          <p:cNvPr id="25609" name="TextBox 10"/>
          <p:cNvSpPr txBox="1">
            <a:spLocks noChangeArrowheads="1"/>
          </p:cNvSpPr>
          <p:nvPr/>
        </p:nvSpPr>
        <p:spPr bwMode="auto">
          <a:xfrm>
            <a:off x="6248400" y="2921000"/>
            <a:ext cx="1752600" cy="519113"/>
          </a:xfrm>
          <a:prstGeom prst="rect">
            <a:avLst/>
          </a:prstGeom>
          <a:noFill/>
          <a:ln w="9525">
            <a:noFill/>
            <a:miter lim="800000"/>
            <a:headEnd/>
            <a:tailEnd/>
          </a:ln>
        </p:spPr>
        <p:txBody>
          <a:bodyPr>
            <a:spAutoFit/>
          </a:bodyPr>
          <a:lstStyle/>
          <a:p>
            <a:r>
              <a:rPr lang="en-US" sz="2800">
                <a:latin typeface="Arial Black" pitchFamily="34" charset="0"/>
              </a:rPr>
              <a:t>2 Years</a:t>
            </a:r>
          </a:p>
        </p:txBody>
      </p:sp>
      <p:sp>
        <p:nvSpPr>
          <p:cNvPr id="12" name="TextBox 11"/>
          <p:cNvSpPr txBox="1">
            <a:spLocks noChangeArrowheads="1"/>
          </p:cNvSpPr>
          <p:nvPr/>
        </p:nvSpPr>
        <p:spPr bwMode="auto">
          <a:xfrm>
            <a:off x="762000" y="4178300"/>
            <a:ext cx="2019300" cy="641350"/>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$1,000</a:t>
            </a:r>
          </a:p>
        </p:txBody>
      </p:sp>
      <p:sp>
        <p:nvSpPr>
          <p:cNvPr id="13" name="TextBox 12"/>
          <p:cNvSpPr txBox="1">
            <a:spLocks noChangeArrowheads="1"/>
          </p:cNvSpPr>
          <p:nvPr/>
        </p:nvSpPr>
        <p:spPr bwMode="auto">
          <a:xfrm>
            <a:off x="3619500" y="4216400"/>
            <a:ext cx="1752600" cy="641350"/>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  500</a:t>
            </a:r>
          </a:p>
        </p:txBody>
      </p:sp>
      <p:sp>
        <p:nvSpPr>
          <p:cNvPr id="25612" name="TextBox 13"/>
          <p:cNvSpPr txBox="1">
            <a:spLocks noChangeArrowheads="1"/>
          </p:cNvSpPr>
          <p:nvPr/>
        </p:nvSpPr>
        <p:spPr bwMode="auto">
          <a:xfrm>
            <a:off x="6362700" y="4216400"/>
            <a:ext cx="2019300" cy="641350"/>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  700</a:t>
            </a:r>
          </a:p>
        </p:txBody>
      </p:sp>
      <p:cxnSp>
        <p:nvCxnSpPr>
          <p:cNvPr id="20" name="Straight Arrow Connector 19"/>
          <p:cNvCxnSpPr/>
          <p:nvPr/>
        </p:nvCxnSpPr>
        <p:spPr>
          <a:xfrm>
            <a:off x="1752600" y="5207000"/>
            <a:ext cx="1676400"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752600" y="4826000"/>
            <a:ext cx="0" cy="38100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486400" y="5816600"/>
            <a:ext cx="762000"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581400" y="5511800"/>
            <a:ext cx="17526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48400" y="6045200"/>
            <a:ext cx="1905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a:spLocks noChangeArrowheads="1"/>
          </p:cNvSpPr>
          <p:nvPr/>
        </p:nvSpPr>
        <p:spPr bwMode="auto">
          <a:xfrm>
            <a:off x="3505200" y="5511800"/>
            <a:ext cx="2209800" cy="641350"/>
          </a:xfrm>
          <a:prstGeom prst="rect">
            <a:avLst/>
          </a:prstGeom>
          <a:noFill/>
          <a:ln w="9525">
            <a:noFill/>
            <a:miter lim="800000"/>
            <a:headEnd/>
            <a:tailEnd/>
          </a:ln>
        </p:spPr>
        <p:txBody>
          <a:bodyPr>
            <a:spAutoFit/>
          </a:bodyPr>
          <a:lstStyle/>
          <a:p>
            <a:r>
              <a:rPr lang="en-US" sz="3600" dirty="0">
                <a:solidFill>
                  <a:srgbClr val="008000"/>
                </a:solidFill>
                <a:latin typeface="Arial Black" pitchFamily="34" charset="0"/>
              </a:rPr>
              <a:t>$1,560</a:t>
            </a:r>
          </a:p>
        </p:txBody>
      </p:sp>
      <p:sp>
        <p:nvSpPr>
          <p:cNvPr id="2" name="TextBox 1">
            <a:extLst>
              <a:ext uri="{FF2B5EF4-FFF2-40B4-BE49-F238E27FC236}">
                <a16:creationId xmlns:a16="http://schemas.microsoft.com/office/drawing/2014/main" id="{6C25AE51-3243-4B76-B7C2-D3B1EE64D5FB}"/>
              </a:ext>
            </a:extLst>
          </p:cNvPr>
          <p:cNvSpPr txBox="1"/>
          <p:nvPr/>
        </p:nvSpPr>
        <p:spPr>
          <a:xfrm>
            <a:off x="7162800" y="5207000"/>
            <a:ext cx="609600" cy="609600"/>
          </a:xfrm>
          <a:prstGeom prst="rect">
            <a:avLst/>
          </a:prstGeom>
          <a:noFill/>
        </p:spPr>
        <p:txBody>
          <a:bodyPr wrap="square" rtlCol="0">
            <a:spAutoFit/>
          </a:bodyPr>
          <a:lstStyle/>
          <a:p>
            <a:endParaRPr lang="en-US" dirty="0"/>
          </a:p>
        </p:txBody>
      </p:sp>
      <p:sp>
        <p:nvSpPr>
          <p:cNvPr id="23" name="TextBox 22">
            <a:extLst>
              <a:ext uri="{FF2B5EF4-FFF2-40B4-BE49-F238E27FC236}">
                <a16:creationId xmlns:a16="http://schemas.microsoft.com/office/drawing/2014/main" id="{B9E25511-FDC1-4EBC-928F-8BD9D3ACC18F}"/>
              </a:ext>
            </a:extLst>
          </p:cNvPr>
          <p:cNvSpPr txBox="1"/>
          <p:nvPr/>
        </p:nvSpPr>
        <p:spPr>
          <a:xfrm>
            <a:off x="4000501" y="5123328"/>
            <a:ext cx="876299" cy="369332"/>
          </a:xfrm>
          <a:prstGeom prst="rect">
            <a:avLst/>
          </a:prstGeom>
          <a:noFill/>
        </p:spPr>
        <p:txBody>
          <a:bodyPr wrap="square" rtlCol="0">
            <a:spAutoFit/>
          </a:bodyPr>
          <a:lstStyle/>
          <a:p>
            <a:r>
              <a:rPr lang="en-US" dirty="0"/>
              <a:t>1,060</a:t>
            </a:r>
          </a:p>
        </p:txBody>
      </p:sp>
      <p:sp>
        <p:nvSpPr>
          <p:cNvPr id="24" name="TextBox 23">
            <a:extLst>
              <a:ext uri="{FF2B5EF4-FFF2-40B4-BE49-F238E27FC236}">
                <a16:creationId xmlns:a16="http://schemas.microsoft.com/office/drawing/2014/main" id="{8414AC0F-5F75-4CD4-9A49-7F2916091550}"/>
              </a:ext>
            </a:extLst>
          </p:cNvPr>
          <p:cNvSpPr txBox="1"/>
          <p:nvPr/>
        </p:nvSpPr>
        <p:spPr>
          <a:xfrm>
            <a:off x="6762750" y="5610265"/>
            <a:ext cx="876299" cy="369332"/>
          </a:xfrm>
          <a:prstGeom prst="rect">
            <a:avLst/>
          </a:prstGeom>
          <a:noFill/>
        </p:spPr>
        <p:txBody>
          <a:bodyPr wrap="square" rtlCol="0">
            <a:spAutoFit/>
          </a:bodyPr>
          <a:lstStyle/>
          <a:p>
            <a:r>
              <a:rPr lang="en-US" dirty="0"/>
              <a:t>1,060</a:t>
            </a:r>
          </a:p>
        </p:txBody>
      </p:sp>
      <p:sp>
        <p:nvSpPr>
          <p:cNvPr id="25" name="TextBox 24">
            <a:extLst>
              <a:ext uri="{FF2B5EF4-FFF2-40B4-BE49-F238E27FC236}">
                <a16:creationId xmlns:a16="http://schemas.microsoft.com/office/drawing/2014/main" id="{DD7F38ED-E6EC-4C7C-814E-8D51F35E175F}"/>
              </a:ext>
            </a:extLst>
          </p:cNvPr>
          <p:cNvSpPr txBox="1"/>
          <p:nvPr/>
        </p:nvSpPr>
        <p:spPr>
          <a:xfrm>
            <a:off x="6762750" y="6162256"/>
            <a:ext cx="876299" cy="369332"/>
          </a:xfrm>
          <a:prstGeom prst="rect">
            <a:avLst/>
          </a:prstGeom>
          <a:noFill/>
        </p:spPr>
        <p:txBody>
          <a:bodyPr wrap="square" rtlCol="0">
            <a:spAutoFit/>
          </a:bodyPr>
          <a:lstStyle/>
          <a:p>
            <a:r>
              <a:rPr lang="en-US" dirty="0"/>
              <a:t>1,060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p:cTn id="7" dur="1000" fill="hold"/>
                                        <p:tgtEl>
                                          <p:spTgt spid="819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8195">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819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8195">
                                            <p:txEl>
                                              <p:pRg st="1" end="1"/>
                                            </p:txEl>
                                          </p:spTgt>
                                        </p:tgtEl>
                                        <p:attrNameLst>
                                          <p:attrName>style.visibility</p:attrName>
                                        </p:attrNameLst>
                                      </p:cBhvr>
                                      <p:to>
                                        <p:strVal val="visible"/>
                                      </p:to>
                                    </p:set>
                                    <p:anim calcmode="lin" valueType="num">
                                      <p:cBhvr>
                                        <p:cTn id="14" dur="1000" fill="hold"/>
                                        <p:tgtEl>
                                          <p:spTgt spid="8195">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8195">
                                            <p:txEl>
                                              <p:pRg st="1" end="1"/>
                                            </p:txEl>
                                          </p:spTgt>
                                        </p:tgtEl>
                                        <p:attrNameLst>
                                          <p:attrName>ppt_h</p:attrName>
                                        </p:attrNameLst>
                                      </p:cBhvr>
                                      <p:tavLst>
                                        <p:tav tm="0">
                                          <p:val>
                                            <p:fltVal val="0"/>
                                          </p:val>
                                        </p:tav>
                                        <p:tav tm="100000">
                                          <p:val>
                                            <p:strVal val="#ppt_h"/>
                                          </p:val>
                                        </p:tav>
                                      </p:tavLst>
                                    </p:anim>
                                    <p:animEffect transition="in" filter="fade">
                                      <p:cBhvr>
                                        <p:cTn id="16" dur="1000"/>
                                        <p:tgtEl>
                                          <p:spTgt spid="819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up)">
                                      <p:cBhvr>
                                        <p:cTn id="21" dur="1000"/>
                                        <p:tgtEl>
                                          <p:spTgt spid="22"/>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1000"/>
                                        <p:tgtEl>
                                          <p:spTgt spid="20"/>
                                        </p:tgtEl>
                                      </p:cBhvr>
                                    </p:animEffect>
                                  </p:childTnLst>
                                </p:cTn>
                              </p:par>
                            </p:childTnLst>
                          </p:cTn>
                        </p:par>
                        <p:par>
                          <p:cTn id="26" fill="hold">
                            <p:stCondLst>
                              <p:cond delay="2000"/>
                            </p:stCondLst>
                            <p:childTnLst>
                              <p:par>
                                <p:cTn id="27" presetID="10" presetClass="exit" presetSubtype="0" fill="hold" grpId="0" nodeType="afterEffect">
                                  <p:stCondLst>
                                    <p:cond delay="0"/>
                                  </p:stCondLst>
                                  <p:childTnLst>
                                    <p:animEffect transition="out" filter="fade">
                                      <p:cBhvr>
                                        <p:cTn id="28" dur="1000"/>
                                        <p:tgtEl>
                                          <p:spTgt spid="12"/>
                                        </p:tgtEl>
                                      </p:cBhvr>
                                    </p:animEffect>
                                    <p:set>
                                      <p:cBhvr>
                                        <p:cTn id="29" dur="1" fill="hold">
                                          <p:stCondLst>
                                            <p:cond delay="999"/>
                                          </p:stCondLst>
                                        </p:cTn>
                                        <p:tgtEl>
                                          <p:spTgt spid="12"/>
                                        </p:tgtEl>
                                        <p:attrNameLst>
                                          <p:attrName>style.visibility</p:attrName>
                                        </p:attrNameLst>
                                      </p:cBhvr>
                                      <p:to>
                                        <p:strVal val="hidden"/>
                                      </p:to>
                                    </p:set>
                                  </p:childTnLst>
                                </p:cTn>
                              </p:par>
                            </p:childTnLst>
                          </p:cTn>
                        </p:par>
                        <p:par>
                          <p:cTn id="30" fill="hold">
                            <p:stCondLst>
                              <p:cond delay="3000"/>
                            </p:stCondLst>
                            <p:childTnLst>
                              <p:par>
                                <p:cTn id="31" presetID="10" presetClass="exit" presetSubtype="0" fill="hold" nodeType="afterEffect">
                                  <p:stCondLst>
                                    <p:cond delay="0"/>
                                  </p:stCondLst>
                                  <p:childTnLst>
                                    <p:animEffect transition="out" filter="fade">
                                      <p:cBhvr>
                                        <p:cTn id="32" dur="1000"/>
                                        <p:tgtEl>
                                          <p:spTgt spid="22"/>
                                        </p:tgtEl>
                                      </p:cBhvr>
                                    </p:animEffect>
                                    <p:set>
                                      <p:cBhvr>
                                        <p:cTn id="33" dur="1" fill="hold">
                                          <p:stCondLst>
                                            <p:cond delay="999"/>
                                          </p:stCondLst>
                                        </p:cTn>
                                        <p:tgtEl>
                                          <p:spTgt spid="22"/>
                                        </p:tgtEl>
                                        <p:attrNameLst>
                                          <p:attrName>style.visibility</p:attrName>
                                        </p:attrNameLst>
                                      </p:cBhvr>
                                      <p:to>
                                        <p:strVal val="hidden"/>
                                      </p:to>
                                    </p:set>
                                  </p:childTnLst>
                                </p:cTn>
                              </p:par>
                            </p:childTnLst>
                          </p:cTn>
                        </p:par>
                        <p:par>
                          <p:cTn id="34" fill="hold">
                            <p:stCondLst>
                              <p:cond delay="4000"/>
                            </p:stCondLst>
                            <p:childTnLst>
                              <p:par>
                                <p:cTn id="35" presetID="10" presetClass="exit" presetSubtype="0" fill="hold" nodeType="afterEffect">
                                  <p:stCondLst>
                                    <p:cond delay="0"/>
                                  </p:stCondLst>
                                  <p:childTnLst>
                                    <p:animEffect transition="out" filter="fade">
                                      <p:cBhvr>
                                        <p:cTn id="36" dur="1000"/>
                                        <p:tgtEl>
                                          <p:spTgt spid="20"/>
                                        </p:tgtEl>
                                      </p:cBhvr>
                                    </p:animEffect>
                                    <p:set>
                                      <p:cBhvr>
                                        <p:cTn id="37" dur="1" fill="hold">
                                          <p:stCondLst>
                                            <p:cond delay="999"/>
                                          </p:stCondLst>
                                        </p:cTn>
                                        <p:tgtEl>
                                          <p:spTgt spid="20"/>
                                        </p:tgtEl>
                                        <p:attrNameLst>
                                          <p:attrName>style.visibility</p:attrName>
                                        </p:attrNameLst>
                                      </p:cBhvr>
                                      <p:to>
                                        <p:strVal val="hidden"/>
                                      </p:to>
                                    </p:set>
                                  </p:childTnLst>
                                </p:cTn>
                              </p:par>
                            </p:childTnLst>
                          </p:cTn>
                        </p:par>
                        <p:par>
                          <p:cTn id="38" fill="hold">
                            <p:stCondLst>
                              <p:cond delay="5000"/>
                            </p:stCondLst>
                            <p:childTnLst>
                              <p:par>
                                <p:cTn id="39" presetID="22" presetClass="entr" presetSubtype="8" fill="hold" nodeType="after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wipe(left)">
                                      <p:cBhvr>
                                        <p:cTn id="41" dur="10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55" presetClass="entr" presetSubtype="0"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p:cTn id="46" dur="1000" fill="hold"/>
                                        <p:tgtEl>
                                          <p:spTgt spid="27"/>
                                        </p:tgtEl>
                                        <p:attrNameLst>
                                          <p:attrName>ppt_w</p:attrName>
                                        </p:attrNameLst>
                                      </p:cBhvr>
                                      <p:tavLst>
                                        <p:tav tm="0">
                                          <p:val>
                                            <p:strVal val="#ppt_w*0.70"/>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Effect transition="in" filter="fade">
                                      <p:cBhvr>
                                        <p:cTn id="48" dur="10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left)">
                                      <p:cBhvr>
                                        <p:cTn id="53" dur="1000"/>
                                        <p:tgtEl>
                                          <p:spTgt spid="30"/>
                                        </p:tgtEl>
                                      </p:cBhvr>
                                    </p:animEffect>
                                  </p:childTnLst>
                                </p:cTn>
                              </p:par>
                            </p:childTnLst>
                          </p:cTn>
                        </p:par>
                        <p:par>
                          <p:cTn id="54" fill="hold">
                            <p:stCondLst>
                              <p:cond delay="1000"/>
                            </p:stCondLst>
                            <p:childTnLst>
                              <p:par>
                                <p:cTn id="55" presetID="10" presetClass="exit" presetSubtype="0" fill="hold" nodeType="afterEffect">
                                  <p:stCondLst>
                                    <p:cond delay="0"/>
                                  </p:stCondLst>
                                  <p:childTnLst>
                                    <p:animEffect transition="out" filter="fade">
                                      <p:cBhvr>
                                        <p:cTn id="56" dur="1000"/>
                                        <p:tgtEl>
                                          <p:spTgt spid="13">
                                            <p:txEl>
                                              <p:pRg st="0" end="0"/>
                                            </p:txEl>
                                          </p:spTgt>
                                        </p:tgtEl>
                                      </p:cBhvr>
                                    </p:animEffect>
                                    <p:set>
                                      <p:cBhvr>
                                        <p:cTn id="57" dur="1" fill="hold">
                                          <p:stCondLst>
                                            <p:cond delay="999"/>
                                          </p:stCondLst>
                                        </p:cTn>
                                        <p:tgtEl>
                                          <p:spTgt spid="13">
                                            <p:txEl>
                                              <p:pRg st="0" end="0"/>
                                            </p:txEl>
                                          </p:spTgt>
                                        </p:tgtEl>
                                        <p:attrNameLst>
                                          <p:attrName>style.visibility</p:attrName>
                                        </p:attrNameLst>
                                      </p:cBhvr>
                                      <p:to>
                                        <p:strVal val="hidden"/>
                                      </p:to>
                                    </p:set>
                                  </p:childTnLst>
                                </p:cTn>
                              </p:par>
                            </p:childTnLst>
                          </p:cTn>
                        </p:par>
                        <p:par>
                          <p:cTn id="58" fill="hold">
                            <p:stCondLst>
                              <p:cond delay="2000"/>
                            </p:stCondLst>
                            <p:childTnLst>
                              <p:par>
                                <p:cTn id="59" presetID="10" presetClass="exit" presetSubtype="0" fill="hold" nodeType="afterEffect">
                                  <p:stCondLst>
                                    <p:cond delay="0"/>
                                  </p:stCondLst>
                                  <p:childTnLst>
                                    <p:animEffect transition="out" filter="fade">
                                      <p:cBhvr>
                                        <p:cTn id="60" dur="1000"/>
                                        <p:tgtEl>
                                          <p:spTgt spid="33"/>
                                        </p:tgtEl>
                                      </p:cBhvr>
                                    </p:animEffect>
                                    <p:set>
                                      <p:cBhvr>
                                        <p:cTn id="61" dur="1" fill="hold">
                                          <p:stCondLst>
                                            <p:cond delay="999"/>
                                          </p:stCondLst>
                                        </p:cTn>
                                        <p:tgtEl>
                                          <p:spTgt spid="33"/>
                                        </p:tgtEl>
                                        <p:attrNameLst>
                                          <p:attrName>style.visibility</p:attrName>
                                        </p:attrNameLst>
                                      </p:cBhvr>
                                      <p:to>
                                        <p:strVal val="hidden"/>
                                      </p:to>
                                    </p:set>
                                  </p:childTnLst>
                                </p:cTn>
                              </p:par>
                            </p:childTnLst>
                          </p:cTn>
                        </p:par>
                        <p:par>
                          <p:cTn id="62" fill="hold">
                            <p:stCondLst>
                              <p:cond delay="3000"/>
                            </p:stCondLst>
                            <p:childTnLst>
                              <p:par>
                                <p:cTn id="63" presetID="10" presetClass="exit" presetSubtype="0" fill="hold" grpId="1" nodeType="afterEffect">
                                  <p:stCondLst>
                                    <p:cond delay="0"/>
                                  </p:stCondLst>
                                  <p:childTnLst>
                                    <p:animEffect transition="out" filter="fade">
                                      <p:cBhvr>
                                        <p:cTn id="64" dur="1000"/>
                                        <p:tgtEl>
                                          <p:spTgt spid="27"/>
                                        </p:tgtEl>
                                      </p:cBhvr>
                                    </p:animEffect>
                                    <p:set>
                                      <p:cBhvr>
                                        <p:cTn id="65" dur="1" fill="hold">
                                          <p:stCondLst>
                                            <p:cond delay="999"/>
                                          </p:stCondLst>
                                        </p:cTn>
                                        <p:tgtEl>
                                          <p:spTgt spid="27"/>
                                        </p:tgtEl>
                                        <p:attrNameLst>
                                          <p:attrName>style.visibility</p:attrName>
                                        </p:attrNameLst>
                                      </p:cBhvr>
                                      <p:to>
                                        <p:strVal val="hidden"/>
                                      </p:to>
                                    </p:set>
                                  </p:childTnLst>
                                </p:cTn>
                              </p:par>
                            </p:childTnLst>
                          </p:cTn>
                        </p:par>
                        <p:par>
                          <p:cTn id="66" fill="hold">
                            <p:stCondLst>
                              <p:cond delay="4000"/>
                            </p:stCondLst>
                            <p:childTnLst>
                              <p:par>
                                <p:cTn id="67" presetID="10" presetClass="exit" presetSubtype="0" fill="hold" nodeType="afterEffect">
                                  <p:stCondLst>
                                    <p:cond delay="0"/>
                                  </p:stCondLst>
                                  <p:childTnLst>
                                    <p:animEffect transition="out" filter="fade">
                                      <p:cBhvr>
                                        <p:cTn id="68" dur="1000"/>
                                        <p:tgtEl>
                                          <p:spTgt spid="30"/>
                                        </p:tgtEl>
                                      </p:cBhvr>
                                    </p:animEffect>
                                    <p:set>
                                      <p:cBhvr>
                                        <p:cTn id="69" dur="1" fill="hold">
                                          <p:stCondLst>
                                            <p:cond delay="999"/>
                                          </p:stCondLst>
                                        </p:cTn>
                                        <p:tgtEl>
                                          <p:spTgt spid="30"/>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55" presetClass="entr" presetSubtype="0" fill="hold" nodeType="clickEffect">
                                  <p:stCondLst>
                                    <p:cond delay="0"/>
                                  </p:stCondLst>
                                  <p:childTnLst>
                                    <p:set>
                                      <p:cBhvr>
                                        <p:cTn id="73" dur="1" fill="hold">
                                          <p:stCondLst>
                                            <p:cond delay="0"/>
                                          </p:stCondLst>
                                        </p:cTn>
                                        <p:tgtEl>
                                          <p:spTgt spid="39"/>
                                        </p:tgtEl>
                                        <p:attrNameLst>
                                          <p:attrName>style.visibility</p:attrName>
                                        </p:attrNameLst>
                                      </p:cBhvr>
                                      <p:to>
                                        <p:strVal val="visible"/>
                                      </p:to>
                                    </p:set>
                                    <p:anim calcmode="lin" valueType="num">
                                      <p:cBhvr>
                                        <p:cTn id="74" dur="1000" fill="hold"/>
                                        <p:tgtEl>
                                          <p:spTgt spid="39"/>
                                        </p:tgtEl>
                                        <p:attrNameLst>
                                          <p:attrName>ppt_w</p:attrName>
                                        </p:attrNameLst>
                                      </p:cBhvr>
                                      <p:tavLst>
                                        <p:tav tm="0">
                                          <p:val>
                                            <p:strVal val="#ppt_w*0.70"/>
                                          </p:val>
                                        </p:tav>
                                        <p:tav tm="100000">
                                          <p:val>
                                            <p:strVal val="#ppt_w"/>
                                          </p:val>
                                        </p:tav>
                                      </p:tavLst>
                                    </p:anim>
                                    <p:anim calcmode="lin" valueType="num">
                                      <p:cBhvr>
                                        <p:cTn id="75" dur="1000" fill="hold"/>
                                        <p:tgtEl>
                                          <p:spTgt spid="39"/>
                                        </p:tgtEl>
                                        <p:attrNameLst>
                                          <p:attrName>ppt_h</p:attrName>
                                        </p:attrNameLst>
                                      </p:cBhvr>
                                      <p:tavLst>
                                        <p:tav tm="0">
                                          <p:val>
                                            <p:strVal val="#ppt_h"/>
                                          </p:val>
                                        </p:tav>
                                        <p:tav tm="100000">
                                          <p:val>
                                            <p:strVal val="#ppt_h"/>
                                          </p:val>
                                        </p:tav>
                                      </p:tavLst>
                                    </p:anim>
                                    <p:animEffect transition="in" filter="fade">
                                      <p:cBhvr>
                                        <p:cTn id="76"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7" grpId="0"/>
      <p:bldP spid="2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22"/>
          <p:cNvSpPr>
            <a:spLocks noGrp="1"/>
          </p:cNvSpPr>
          <p:nvPr>
            <p:ph type="sldNum" sz="quarter" idx="12"/>
          </p:nvPr>
        </p:nvSpPr>
        <p:spPr bwMode="auto">
          <a:ln>
            <a:round/>
            <a:headEnd/>
            <a:tailEnd/>
          </a:ln>
        </p:spPr>
        <p:txBody>
          <a:bodyPr/>
          <a:lstStyle/>
          <a:p>
            <a:r>
              <a:rPr lang="en-US"/>
              <a:t>6-</a:t>
            </a:r>
            <a:fld id="{D37A7DEE-BA8F-4FC8-AE6B-CBD9045BE203}" type="slidenum">
              <a:rPr lang="en-US" smtClean="0"/>
              <a:pPr/>
              <a:t>14</a:t>
            </a:fld>
            <a:endParaRPr lang="en-US"/>
          </a:p>
        </p:txBody>
      </p:sp>
      <p:sp>
        <p:nvSpPr>
          <p:cNvPr id="27650" name="Title 1"/>
          <p:cNvSpPr>
            <a:spLocks noGrp="1"/>
          </p:cNvSpPr>
          <p:nvPr>
            <p:ph type="title"/>
          </p:nvPr>
        </p:nvSpPr>
        <p:spPr>
          <a:xfrm>
            <a:off x="914400" y="76200"/>
            <a:ext cx="7772400" cy="1341438"/>
          </a:xfrm>
          <a:solidFill>
            <a:schemeClr val="bg2"/>
          </a:solidFill>
        </p:spPr>
        <p:txBody>
          <a:bodyPr/>
          <a:lstStyle/>
          <a:p>
            <a:pPr algn="ctr" eaLnBrk="1" hangingPunct="1"/>
            <a:r>
              <a:rPr lang="en-US" b="1" dirty="0"/>
              <a:t>Future Value with</a:t>
            </a:r>
            <a:br>
              <a:rPr lang="en-US" b="1" dirty="0"/>
            </a:br>
            <a:r>
              <a:rPr lang="en-US" b="1" dirty="0"/>
              <a:t>Multiple Cash Flows: Example 1C</a:t>
            </a:r>
          </a:p>
        </p:txBody>
      </p:sp>
      <p:sp>
        <p:nvSpPr>
          <p:cNvPr id="4" name="TextBox 3"/>
          <p:cNvSpPr txBox="1">
            <a:spLocks noChangeArrowheads="1"/>
          </p:cNvSpPr>
          <p:nvPr/>
        </p:nvSpPr>
        <p:spPr bwMode="auto">
          <a:xfrm>
            <a:off x="381000" y="1447800"/>
            <a:ext cx="8534400" cy="1422400"/>
          </a:xfrm>
          <a:prstGeom prst="rect">
            <a:avLst/>
          </a:prstGeom>
          <a:noFill/>
          <a:ln w="9525">
            <a:noFill/>
            <a:miter lim="800000"/>
            <a:headEnd/>
            <a:tailEnd/>
          </a:ln>
        </p:spPr>
        <p:txBody>
          <a:bodyPr>
            <a:spAutoFit/>
          </a:bodyPr>
          <a:lstStyle/>
          <a:p>
            <a:pPr>
              <a:lnSpc>
                <a:spcPct val="90000"/>
              </a:lnSpc>
            </a:pPr>
            <a:r>
              <a:rPr lang="en-US" sz="3200" b="1">
                <a:solidFill>
                  <a:srgbClr val="0070C0"/>
                </a:solidFill>
                <a:latin typeface="Perpetua" pitchFamily="18" charset="0"/>
                <a:cs typeface="Arial" charset="0"/>
              </a:rPr>
              <a:t>Let’s add one more twist to the problem:  </a:t>
            </a:r>
          </a:p>
          <a:p>
            <a:pPr>
              <a:lnSpc>
                <a:spcPct val="90000"/>
              </a:lnSpc>
            </a:pPr>
            <a:r>
              <a:rPr lang="en-US" sz="3200" b="1">
                <a:solidFill>
                  <a:srgbClr val="7030A0"/>
                </a:solidFill>
                <a:latin typeface="Perpetua" pitchFamily="18" charset="0"/>
                <a:cs typeface="Arial" charset="0"/>
              </a:rPr>
              <a:t>What would be the value at year 5 if we made </a:t>
            </a:r>
            <a:r>
              <a:rPr lang="en-US" sz="3200" b="1" u="sng">
                <a:solidFill>
                  <a:srgbClr val="7030A0"/>
                </a:solidFill>
                <a:latin typeface="Perpetua" pitchFamily="18" charset="0"/>
                <a:cs typeface="Arial" charset="0"/>
              </a:rPr>
              <a:t>no further deposits </a:t>
            </a:r>
            <a:r>
              <a:rPr lang="en-US" sz="3200" b="1">
                <a:solidFill>
                  <a:srgbClr val="7030A0"/>
                </a:solidFill>
                <a:latin typeface="Perpetua" pitchFamily="18" charset="0"/>
                <a:cs typeface="Arial" charset="0"/>
              </a:rPr>
              <a:t>into our savings account?</a:t>
            </a:r>
            <a:endParaRPr lang="en-US" sz="3200" b="1">
              <a:latin typeface="Perpetua" pitchFamily="18" charset="0"/>
              <a:cs typeface="Arial" charset="0"/>
            </a:endParaRPr>
          </a:p>
        </p:txBody>
      </p:sp>
      <p:grpSp>
        <p:nvGrpSpPr>
          <p:cNvPr id="6" name="Group 20"/>
          <p:cNvGrpSpPr>
            <a:grpSpLocks/>
          </p:cNvGrpSpPr>
          <p:nvPr/>
        </p:nvGrpSpPr>
        <p:grpSpPr bwMode="auto">
          <a:xfrm>
            <a:off x="609600" y="3276600"/>
            <a:ext cx="7731125" cy="1066800"/>
            <a:chOff x="381000" y="3505200"/>
            <a:chExt cx="7731443" cy="1066800"/>
          </a:xfrm>
        </p:grpSpPr>
        <p:cxnSp>
          <p:nvCxnSpPr>
            <p:cNvPr id="28" name="Straight Connector 27"/>
            <p:cNvCxnSpPr/>
            <p:nvPr/>
          </p:nvCxnSpPr>
          <p:spPr>
            <a:xfrm>
              <a:off x="1066828" y="4572000"/>
              <a:ext cx="6858282"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066828"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408321"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431212"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7661" name="TextBox 31"/>
            <p:cNvSpPr txBox="1">
              <a:spLocks noChangeArrowheads="1"/>
            </p:cNvSpPr>
            <p:nvPr/>
          </p:nvSpPr>
          <p:spPr bwMode="auto">
            <a:xfrm>
              <a:off x="381000" y="3581400"/>
              <a:ext cx="1600200" cy="584775"/>
            </a:xfrm>
            <a:prstGeom prst="rect">
              <a:avLst/>
            </a:prstGeom>
            <a:noFill/>
            <a:ln w="9525">
              <a:noFill/>
              <a:miter lim="800000"/>
              <a:headEnd/>
              <a:tailEnd/>
            </a:ln>
          </p:spPr>
          <p:txBody>
            <a:bodyPr>
              <a:spAutoFit/>
            </a:bodyPr>
            <a:lstStyle/>
            <a:p>
              <a:r>
                <a:rPr lang="en-US" sz="3200">
                  <a:latin typeface="Arial Black" pitchFamily="34" charset="0"/>
                </a:rPr>
                <a:t>Today</a:t>
              </a:r>
            </a:p>
          </p:txBody>
        </p:sp>
        <p:sp>
          <p:nvSpPr>
            <p:cNvPr id="27662" name="TextBox 32"/>
            <p:cNvSpPr txBox="1">
              <a:spLocks noChangeArrowheads="1"/>
            </p:cNvSpPr>
            <p:nvPr/>
          </p:nvSpPr>
          <p:spPr bwMode="auto">
            <a:xfrm>
              <a:off x="2209800" y="3505200"/>
              <a:ext cx="495300" cy="646331"/>
            </a:xfrm>
            <a:prstGeom prst="rect">
              <a:avLst/>
            </a:prstGeom>
            <a:noFill/>
            <a:ln w="9525">
              <a:noFill/>
              <a:miter lim="800000"/>
              <a:headEnd/>
              <a:tailEnd/>
            </a:ln>
          </p:spPr>
          <p:txBody>
            <a:bodyPr>
              <a:spAutoFit/>
            </a:bodyPr>
            <a:lstStyle/>
            <a:p>
              <a:r>
                <a:rPr lang="en-US" sz="3600">
                  <a:latin typeface="Arial Black" pitchFamily="34" charset="0"/>
                </a:rPr>
                <a:t>1</a:t>
              </a:r>
              <a:r>
                <a:rPr lang="en-US" sz="2800">
                  <a:latin typeface="Arial Black" pitchFamily="34" charset="0"/>
                </a:rPr>
                <a:t> </a:t>
              </a:r>
            </a:p>
          </p:txBody>
        </p:sp>
        <p:sp>
          <p:nvSpPr>
            <p:cNvPr id="27663" name="TextBox 33"/>
            <p:cNvSpPr txBox="1">
              <a:spLocks noChangeArrowheads="1"/>
            </p:cNvSpPr>
            <p:nvPr/>
          </p:nvSpPr>
          <p:spPr bwMode="auto">
            <a:xfrm>
              <a:off x="3505200" y="3505200"/>
              <a:ext cx="533400" cy="646331"/>
            </a:xfrm>
            <a:prstGeom prst="rect">
              <a:avLst/>
            </a:prstGeom>
            <a:noFill/>
            <a:ln w="9525">
              <a:noFill/>
              <a:miter lim="800000"/>
              <a:headEnd/>
              <a:tailEnd/>
            </a:ln>
          </p:spPr>
          <p:txBody>
            <a:bodyPr>
              <a:spAutoFit/>
            </a:bodyPr>
            <a:lstStyle/>
            <a:p>
              <a:r>
                <a:rPr lang="en-US" sz="3600">
                  <a:latin typeface="Arial Black" pitchFamily="34" charset="0"/>
                </a:rPr>
                <a:t>2</a:t>
              </a:r>
              <a:r>
                <a:rPr lang="en-US" sz="2800">
                  <a:latin typeface="Arial Black" pitchFamily="34" charset="0"/>
                </a:rPr>
                <a:t> </a:t>
              </a:r>
            </a:p>
          </p:txBody>
        </p:sp>
        <p:cxnSp>
          <p:nvCxnSpPr>
            <p:cNvPr id="35" name="Straight Connector 34"/>
            <p:cNvCxnSpPr/>
            <p:nvPr/>
          </p:nvCxnSpPr>
          <p:spPr>
            <a:xfrm>
              <a:off x="3749814"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089719"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848907"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7667" name="TextBox 37"/>
            <p:cNvSpPr txBox="1">
              <a:spLocks noChangeArrowheads="1"/>
            </p:cNvSpPr>
            <p:nvPr/>
          </p:nvSpPr>
          <p:spPr bwMode="auto">
            <a:xfrm>
              <a:off x="4800600" y="3505200"/>
              <a:ext cx="609600" cy="646331"/>
            </a:xfrm>
            <a:prstGeom prst="rect">
              <a:avLst/>
            </a:prstGeom>
            <a:noFill/>
            <a:ln w="9525">
              <a:noFill/>
              <a:miter lim="800000"/>
              <a:headEnd/>
              <a:tailEnd/>
            </a:ln>
          </p:spPr>
          <p:txBody>
            <a:bodyPr>
              <a:spAutoFit/>
            </a:bodyPr>
            <a:lstStyle/>
            <a:p>
              <a:r>
                <a:rPr lang="en-US" sz="3600">
                  <a:latin typeface="Arial Black" pitchFamily="34" charset="0"/>
                </a:rPr>
                <a:t>3</a:t>
              </a:r>
            </a:p>
          </p:txBody>
        </p:sp>
        <p:sp>
          <p:nvSpPr>
            <p:cNvPr id="27668" name="TextBox 38"/>
            <p:cNvSpPr txBox="1">
              <a:spLocks noChangeArrowheads="1"/>
            </p:cNvSpPr>
            <p:nvPr/>
          </p:nvSpPr>
          <p:spPr bwMode="auto">
            <a:xfrm>
              <a:off x="6172200" y="3505200"/>
              <a:ext cx="533400" cy="646331"/>
            </a:xfrm>
            <a:prstGeom prst="rect">
              <a:avLst/>
            </a:prstGeom>
            <a:noFill/>
            <a:ln w="9525">
              <a:noFill/>
              <a:miter lim="800000"/>
              <a:headEnd/>
              <a:tailEnd/>
            </a:ln>
          </p:spPr>
          <p:txBody>
            <a:bodyPr>
              <a:spAutoFit/>
            </a:bodyPr>
            <a:lstStyle/>
            <a:p>
              <a:r>
                <a:rPr lang="en-US" sz="3600">
                  <a:latin typeface="Arial Black" pitchFamily="34" charset="0"/>
                </a:rPr>
                <a:t>4</a:t>
              </a:r>
            </a:p>
          </p:txBody>
        </p:sp>
        <p:sp>
          <p:nvSpPr>
            <p:cNvPr id="27669" name="TextBox 39"/>
            <p:cNvSpPr txBox="1">
              <a:spLocks noChangeArrowheads="1"/>
            </p:cNvSpPr>
            <p:nvPr/>
          </p:nvSpPr>
          <p:spPr bwMode="auto">
            <a:xfrm>
              <a:off x="7620000" y="3505200"/>
              <a:ext cx="492443" cy="646331"/>
            </a:xfrm>
            <a:prstGeom prst="rect">
              <a:avLst/>
            </a:prstGeom>
            <a:noFill/>
            <a:ln w="9525">
              <a:noFill/>
              <a:miter lim="800000"/>
              <a:headEnd/>
              <a:tailEnd/>
            </a:ln>
          </p:spPr>
          <p:txBody>
            <a:bodyPr wrap="none">
              <a:spAutoFit/>
            </a:bodyPr>
            <a:lstStyle/>
            <a:p>
              <a:r>
                <a:rPr lang="en-US" sz="3600">
                  <a:latin typeface="Arial Black" pitchFamily="34" charset="0"/>
                </a:rPr>
                <a:t>5</a:t>
              </a:r>
            </a:p>
          </p:txBody>
        </p:sp>
      </p:grpSp>
      <p:sp>
        <p:nvSpPr>
          <p:cNvPr id="26" name="TextBox 25"/>
          <p:cNvSpPr txBox="1">
            <a:spLocks noChangeArrowheads="1"/>
          </p:cNvSpPr>
          <p:nvPr/>
        </p:nvSpPr>
        <p:spPr bwMode="auto">
          <a:xfrm>
            <a:off x="304800" y="4648200"/>
            <a:ext cx="1905000" cy="646113"/>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$1,000</a:t>
            </a:r>
          </a:p>
        </p:txBody>
      </p:sp>
      <p:sp>
        <p:nvSpPr>
          <p:cNvPr id="42" name="Rectangle 41"/>
          <p:cNvSpPr/>
          <p:nvPr/>
        </p:nvSpPr>
        <p:spPr>
          <a:xfrm>
            <a:off x="7696200" y="4343400"/>
            <a:ext cx="936475" cy="1569660"/>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9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pitchFamily="34" charset="0"/>
              </a:rPr>
              <a:t>?</a:t>
            </a:r>
          </a:p>
        </p:txBody>
      </p:sp>
      <p:sp>
        <p:nvSpPr>
          <p:cNvPr id="43" name="TextBox 42"/>
          <p:cNvSpPr txBox="1">
            <a:spLocks noChangeArrowheads="1"/>
          </p:cNvSpPr>
          <p:nvPr/>
        </p:nvSpPr>
        <p:spPr bwMode="auto">
          <a:xfrm>
            <a:off x="2209800" y="4648200"/>
            <a:ext cx="1600200" cy="646113"/>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500</a:t>
            </a:r>
          </a:p>
        </p:txBody>
      </p:sp>
      <p:sp>
        <p:nvSpPr>
          <p:cNvPr id="44" name="TextBox 43"/>
          <p:cNvSpPr txBox="1">
            <a:spLocks noChangeArrowheads="1"/>
          </p:cNvSpPr>
          <p:nvPr/>
        </p:nvSpPr>
        <p:spPr bwMode="auto">
          <a:xfrm>
            <a:off x="3429000" y="4648200"/>
            <a:ext cx="1752600" cy="646113"/>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700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p:cTn id="13"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strVal val="#ppt_w*0.70"/>
                                          </p:val>
                                        </p:tav>
                                        <p:tav tm="100000">
                                          <p:val>
                                            <p:strVal val="#ppt_w"/>
                                          </p:val>
                                        </p:tav>
                                      </p:tavLst>
                                    </p:anim>
                                    <p:anim calcmode="lin" valueType="num">
                                      <p:cBhvr>
                                        <p:cTn id="21" dur="1000" fill="hold"/>
                                        <p:tgtEl>
                                          <p:spTgt spid="6"/>
                                        </p:tgtEl>
                                        <p:attrNameLst>
                                          <p:attrName>ppt_h</p:attrName>
                                        </p:attrNameLst>
                                      </p:cBhvr>
                                      <p:tavLst>
                                        <p:tav tm="0">
                                          <p:val>
                                            <p:strVal val="#ppt_h"/>
                                          </p:val>
                                        </p:tav>
                                        <p:tav tm="100000">
                                          <p:val>
                                            <p:strVal val="#ppt_h"/>
                                          </p:val>
                                        </p:tav>
                                      </p:tavLst>
                                    </p:anim>
                                    <p:animEffect transition="in" filter="fade">
                                      <p:cBhvr>
                                        <p:cTn id="22" dur="1000"/>
                                        <p:tgtEl>
                                          <p:spTgt spid="6"/>
                                        </p:tgtEl>
                                      </p:cBhvr>
                                    </p:animEffect>
                                  </p:childTnLst>
                                </p:cTn>
                              </p:par>
                            </p:childTnLst>
                          </p:cTn>
                        </p:par>
                        <p:par>
                          <p:cTn id="23" fill="hold">
                            <p:stCondLst>
                              <p:cond delay="1000"/>
                            </p:stCondLst>
                            <p:childTnLst>
                              <p:par>
                                <p:cTn id="24" presetID="55" presetClass="entr" presetSubtype="0"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p:cTn id="26" dur="1000" fill="hold"/>
                                        <p:tgtEl>
                                          <p:spTgt spid="26"/>
                                        </p:tgtEl>
                                        <p:attrNameLst>
                                          <p:attrName>ppt_w</p:attrName>
                                        </p:attrNameLst>
                                      </p:cBhvr>
                                      <p:tavLst>
                                        <p:tav tm="0">
                                          <p:val>
                                            <p:strVal val="#ppt_w*0.70"/>
                                          </p:val>
                                        </p:tav>
                                        <p:tav tm="100000">
                                          <p:val>
                                            <p:strVal val="#ppt_w"/>
                                          </p:val>
                                        </p:tav>
                                      </p:tavLst>
                                    </p:anim>
                                    <p:anim calcmode="lin" valueType="num">
                                      <p:cBhvr>
                                        <p:cTn id="27" dur="1000" fill="hold"/>
                                        <p:tgtEl>
                                          <p:spTgt spid="26"/>
                                        </p:tgtEl>
                                        <p:attrNameLst>
                                          <p:attrName>ppt_h</p:attrName>
                                        </p:attrNameLst>
                                      </p:cBhvr>
                                      <p:tavLst>
                                        <p:tav tm="0">
                                          <p:val>
                                            <p:strVal val="#ppt_h"/>
                                          </p:val>
                                        </p:tav>
                                        <p:tav tm="100000">
                                          <p:val>
                                            <p:strVal val="#ppt_h"/>
                                          </p:val>
                                        </p:tav>
                                      </p:tavLst>
                                    </p:anim>
                                    <p:animEffect transition="in" filter="fade">
                                      <p:cBhvr>
                                        <p:cTn id="28" dur="1000"/>
                                        <p:tgtEl>
                                          <p:spTgt spid="26"/>
                                        </p:tgtEl>
                                      </p:cBhvr>
                                    </p:animEffect>
                                  </p:childTnLst>
                                </p:cTn>
                              </p:par>
                            </p:childTnLst>
                          </p:cTn>
                        </p:par>
                        <p:par>
                          <p:cTn id="29" fill="hold">
                            <p:stCondLst>
                              <p:cond delay="2000"/>
                            </p:stCondLst>
                            <p:childTnLst>
                              <p:par>
                                <p:cTn id="30" presetID="55" presetClass="entr" presetSubtype="0" fill="hold" grpId="0" nodeType="after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p:cTn id="32" dur="1000" fill="hold"/>
                                        <p:tgtEl>
                                          <p:spTgt spid="43"/>
                                        </p:tgtEl>
                                        <p:attrNameLst>
                                          <p:attrName>ppt_w</p:attrName>
                                        </p:attrNameLst>
                                      </p:cBhvr>
                                      <p:tavLst>
                                        <p:tav tm="0">
                                          <p:val>
                                            <p:strVal val="#ppt_w*0.70"/>
                                          </p:val>
                                        </p:tav>
                                        <p:tav tm="100000">
                                          <p:val>
                                            <p:strVal val="#ppt_w"/>
                                          </p:val>
                                        </p:tav>
                                      </p:tavLst>
                                    </p:anim>
                                    <p:anim calcmode="lin" valueType="num">
                                      <p:cBhvr>
                                        <p:cTn id="33" dur="1000" fill="hold"/>
                                        <p:tgtEl>
                                          <p:spTgt spid="43"/>
                                        </p:tgtEl>
                                        <p:attrNameLst>
                                          <p:attrName>ppt_h</p:attrName>
                                        </p:attrNameLst>
                                      </p:cBhvr>
                                      <p:tavLst>
                                        <p:tav tm="0">
                                          <p:val>
                                            <p:strVal val="#ppt_h"/>
                                          </p:val>
                                        </p:tav>
                                        <p:tav tm="100000">
                                          <p:val>
                                            <p:strVal val="#ppt_h"/>
                                          </p:val>
                                        </p:tav>
                                      </p:tavLst>
                                    </p:anim>
                                    <p:animEffect transition="in" filter="fade">
                                      <p:cBhvr>
                                        <p:cTn id="34" dur="1000"/>
                                        <p:tgtEl>
                                          <p:spTgt spid="43"/>
                                        </p:tgtEl>
                                      </p:cBhvr>
                                    </p:animEffect>
                                  </p:childTnLst>
                                </p:cTn>
                              </p:par>
                            </p:childTnLst>
                          </p:cTn>
                        </p:par>
                        <p:par>
                          <p:cTn id="35" fill="hold">
                            <p:stCondLst>
                              <p:cond delay="3000"/>
                            </p:stCondLst>
                            <p:childTnLst>
                              <p:par>
                                <p:cTn id="36" presetID="55"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 calcmode="lin" valueType="num">
                                      <p:cBhvr>
                                        <p:cTn id="38" dur="1000" fill="hold"/>
                                        <p:tgtEl>
                                          <p:spTgt spid="44"/>
                                        </p:tgtEl>
                                        <p:attrNameLst>
                                          <p:attrName>ppt_w</p:attrName>
                                        </p:attrNameLst>
                                      </p:cBhvr>
                                      <p:tavLst>
                                        <p:tav tm="0">
                                          <p:val>
                                            <p:strVal val="#ppt_w*0.70"/>
                                          </p:val>
                                        </p:tav>
                                        <p:tav tm="100000">
                                          <p:val>
                                            <p:strVal val="#ppt_w"/>
                                          </p:val>
                                        </p:tav>
                                      </p:tavLst>
                                    </p:anim>
                                    <p:anim calcmode="lin" valueType="num">
                                      <p:cBhvr>
                                        <p:cTn id="39" dur="1000" fill="hold"/>
                                        <p:tgtEl>
                                          <p:spTgt spid="44"/>
                                        </p:tgtEl>
                                        <p:attrNameLst>
                                          <p:attrName>ppt_h</p:attrName>
                                        </p:attrNameLst>
                                      </p:cBhvr>
                                      <p:tavLst>
                                        <p:tav tm="0">
                                          <p:val>
                                            <p:strVal val="#ppt_h"/>
                                          </p:val>
                                        </p:tav>
                                        <p:tav tm="100000">
                                          <p:val>
                                            <p:strVal val="#ppt_h"/>
                                          </p:val>
                                        </p:tav>
                                      </p:tavLst>
                                    </p:anim>
                                    <p:animEffect transition="in" filter="fade">
                                      <p:cBhvr>
                                        <p:cTn id="40" dur="1000"/>
                                        <p:tgtEl>
                                          <p:spTgt spid="44"/>
                                        </p:tgtEl>
                                      </p:cBhvr>
                                    </p:animEffect>
                                  </p:childTnLst>
                                </p:cTn>
                              </p:par>
                            </p:childTnLst>
                          </p:cTn>
                        </p:par>
                        <p:par>
                          <p:cTn id="41" fill="hold">
                            <p:stCondLst>
                              <p:cond delay="4000"/>
                            </p:stCondLst>
                            <p:childTnLst>
                              <p:par>
                                <p:cTn id="42" presetID="55" presetClass="entr" presetSubtype="0" fill="hold" nodeType="afterEffect">
                                  <p:stCondLst>
                                    <p:cond delay="0"/>
                                  </p:stCondLst>
                                  <p:childTnLst>
                                    <p:set>
                                      <p:cBhvr>
                                        <p:cTn id="43" dur="1" fill="hold">
                                          <p:stCondLst>
                                            <p:cond delay="0"/>
                                          </p:stCondLst>
                                        </p:cTn>
                                        <p:tgtEl>
                                          <p:spTgt spid="42"/>
                                        </p:tgtEl>
                                        <p:attrNameLst>
                                          <p:attrName>style.visibility</p:attrName>
                                        </p:attrNameLst>
                                      </p:cBhvr>
                                      <p:to>
                                        <p:strVal val="visible"/>
                                      </p:to>
                                    </p:set>
                                    <p:anim calcmode="lin" valueType="num">
                                      <p:cBhvr>
                                        <p:cTn id="44" dur="1000" fill="hold"/>
                                        <p:tgtEl>
                                          <p:spTgt spid="42"/>
                                        </p:tgtEl>
                                        <p:attrNameLst>
                                          <p:attrName>ppt_w</p:attrName>
                                        </p:attrNameLst>
                                      </p:cBhvr>
                                      <p:tavLst>
                                        <p:tav tm="0">
                                          <p:val>
                                            <p:strVal val="#ppt_w*0.70"/>
                                          </p:val>
                                        </p:tav>
                                        <p:tav tm="100000">
                                          <p:val>
                                            <p:strVal val="#ppt_w"/>
                                          </p:val>
                                        </p:tav>
                                      </p:tavLst>
                                    </p:anim>
                                    <p:anim calcmode="lin" valueType="num">
                                      <p:cBhvr>
                                        <p:cTn id="45" dur="1000" fill="hold"/>
                                        <p:tgtEl>
                                          <p:spTgt spid="42"/>
                                        </p:tgtEl>
                                        <p:attrNameLst>
                                          <p:attrName>ppt_h</p:attrName>
                                        </p:attrNameLst>
                                      </p:cBhvr>
                                      <p:tavLst>
                                        <p:tav tm="0">
                                          <p:val>
                                            <p:strVal val="#ppt_h"/>
                                          </p:val>
                                        </p:tav>
                                        <p:tav tm="100000">
                                          <p:val>
                                            <p:strVal val="#ppt_h"/>
                                          </p:val>
                                        </p:tav>
                                      </p:tavLst>
                                    </p:anim>
                                    <p:animEffect transition="in" filter="fade">
                                      <p:cBhvr>
                                        <p:cTn id="46"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3" grpId="0"/>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22"/>
          <p:cNvSpPr>
            <a:spLocks noGrp="1"/>
          </p:cNvSpPr>
          <p:nvPr>
            <p:ph type="sldNum" sz="quarter" idx="12"/>
          </p:nvPr>
        </p:nvSpPr>
        <p:spPr bwMode="auto">
          <a:ln>
            <a:round/>
            <a:headEnd/>
            <a:tailEnd/>
          </a:ln>
        </p:spPr>
        <p:txBody>
          <a:bodyPr/>
          <a:lstStyle/>
          <a:p>
            <a:r>
              <a:rPr lang="en-US"/>
              <a:t>6-</a:t>
            </a:r>
            <a:fld id="{97D17AFB-23E7-4B06-B437-6B8BF2A27640}" type="slidenum">
              <a:rPr lang="en-US" smtClean="0"/>
              <a:pPr/>
              <a:t>15</a:t>
            </a:fld>
            <a:endParaRPr lang="en-US"/>
          </a:p>
        </p:txBody>
      </p:sp>
      <p:sp>
        <p:nvSpPr>
          <p:cNvPr id="4" name="TextBox 3"/>
          <p:cNvSpPr txBox="1">
            <a:spLocks noChangeArrowheads="1"/>
          </p:cNvSpPr>
          <p:nvPr/>
        </p:nvSpPr>
        <p:spPr bwMode="auto">
          <a:xfrm>
            <a:off x="381000" y="1447800"/>
            <a:ext cx="8534400" cy="1422400"/>
          </a:xfrm>
          <a:prstGeom prst="rect">
            <a:avLst/>
          </a:prstGeom>
          <a:noFill/>
          <a:ln w="9525">
            <a:noFill/>
            <a:miter lim="800000"/>
            <a:headEnd/>
            <a:tailEnd/>
          </a:ln>
        </p:spPr>
        <p:txBody>
          <a:bodyPr>
            <a:spAutoFit/>
          </a:bodyPr>
          <a:lstStyle/>
          <a:p>
            <a:pPr>
              <a:lnSpc>
                <a:spcPct val="90000"/>
              </a:lnSpc>
            </a:pPr>
            <a:r>
              <a:rPr lang="en-US" sz="3200" b="1">
                <a:solidFill>
                  <a:srgbClr val="0070C0"/>
                </a:solidFill>
                <a:latin typeface="Perpetua" pitchFamily="18" charset="0"/>
                <a:cs typeface="Arial" charset="0"/>
              </a:rPr>
              <a:t>We could do this two different ways:</a:t>
            </a:r>
          </a:p>
          <a:p>
            <a:pPr>
              <a:lnSpc>
                <a:spcPct val="90000"/>
              </a:lnSpc>
            </a:pPr>
            <a:r>
              <a:rPr lang="en-US" sz="3200" b="1">
                <a:solidFill>
                  <a:srgbClr val="7030A0"/>
                </a:solidFill>
                <a:latin typeface="Perpetua" pitchFamily="18" charset="0"/>
                <a:cs typeface="Arial" charset="0"/>
              </a:rPr>
              <a:t>1.  	Bring the “year </a:t>
            </a:r>
            <a:r>
              <a:rPr lang="en-US" sz="3200" b="1" u="sng">
                <a:solidFill>
                  <a:srgbClr val="7030A0"/>
                </a:solidFill>
                <a:latin typeface="Perpetua" pitchFamily="18" charset="0"/>
                <a:cs typeface="Arial" charset="0"/>
              </a:rPr>
              <a:t>two</a:t>
            </a:r>
            <a:r>
              <a:rPr lang="en-US" sz="3200" b="1">
                <a:solidFill>
                  <a:srgbClr val="7030A0"/>
                </a:solidFill>
                <a:latin typeface="Perpetua" pitchFamily="18" charset="0"/>
                <a:cs typeface="Arial" charset="0"/>
              </a:rPr>
              <a:t>” figure we       	previously produced to year five </a:t>
            </a:r>
          </a:p>
        </p:txBody>
      </p:sp>
      <p:grpSp>
        <p:nvGrpSpPr>
          <p:cNvPr id="5" name="Group 20"/>
          <p:cNvGrpSpPr>
            <a:grpSpLocks/>
          </p:cNvGrpSpPr>
          <p:nvPr/>
        </p:nvGrpSpPr>
        <p:grpSpPr bwMode="auto">
          <a:xfrm>
            <a:off x="609600" y="3276600"/>
            <a:ext cx="7731125" cy="1066800"/>
            <a:chOff x="381000" y="3505200"/>
            <a:chExt cx="7731443" cy="1066800"/>
          </a:xfrm>
        </p:grpSpPr>
        <p:cxnSp>
          <p:nvCxnSpPr>
            <p:cNvPr id="28" name="Straight Connector 27"/>
            <p:cNvCxnSpPr/>
            <p:nvPr/>
          </p:nvCxnSpPr>
          <p:spPr>
            <a:xfrm>
              <a:off x="1066828" y="4572000"/>
              <a:ext cx="6858282"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066828"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408321"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431212"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9712" name="TextBox 31"/>
            <p:cNvSpPr txBox="1">
              <a:spLocks noChangeArrowheads="1"/>
            </p:cNvSpPr>
            <p:nvPr/>
          </p:nvSpPr>
          <p:spPr bwMode="auto">
            <a:xfrm>
              <a:off x="381000" y="3581400"/>
              <a:ext cx="1600200" cy="584775"/>
            </a:xfrm>
            <a:prstGeom prst="rect">
              <a:avLst/>
            </a:prstGeom>
            <a:noFill/>
            <a:ln w="9525">
              <a:noFill/>
              <a:miter lim="800000"/>
              <a:headEnd/>
              <a:tailEnd/>
            </a:ln>
          </p:spPr>
          <p:txBody>
            <a:bodyPr>
              <a:spAutoFit/>
            </a:bodyPr>
            <a:lstStyle/>
            <a:p>
              <a:r>
                <a:rPr lang="en-US" sz="3200">
                  <a:latin typeface="Arial Black" pitchFamily="34" charset="0"/>
                </a:rPr>
                <a:t>Today</a:t>
              </a:r>
            </a:p>
          </p:txBody>
        </p:sp>
        <p:sp>
          <p:nvSpPr>
            <p:cNvPr id="29713" name="TextBox 32"/>
            <p:cNvSpPr txBox="1">
              <a:spLocks noChangeArrowheads="1"/>
            </p:cNvSpPr>
            <p:nvPr/>
          </p:nvSpPr>
          <p:spPr bwMode="auto">
            <a:xfrm>
              <a:off x="2209800" y="3505200"/>
              <a:ext cx="495300" cy="646331"/>
            </a:xfrm>
            <a:prstGeom prst="rect">
              <a:avLst/>
            </a:prstGeom>
            <a:noFill/>
            <a:ln w="9525">
              <a:noFill/>
              <a:miter lim="800000"/>
              <a:headEnd/>
              <a:tailEnd/>
            </a:ln>
          </p:spPr>
          <p:txBody>
            <a:bodyPr>
              <a:spAutoFit/>
            </a:bodyPr>
            <a:lstStyle/>
            <a:p>
              <a:r>
                <a:rPr lang="en-US" sz="3600">
                  <a:latin typeface="Arial Black" pitchFamily="34" charset="0"/>
                </a:rPr>
                <a:t>1</a:t>
              </a:r>
              <a:r>
                <a:rPr lang="en-US" sz="2800">
                  <a:latin typeface="Arial Black" pitchFamily="34" charset="0"/>
                </a:rPr>
                <a:t> </a:t>
              </a:r>
            </a:p>
          </p:txBody>
        </p:sp>
        <p:sp>
          <p:nvSpPr>
            <p:cNvPr id="29714" name="TextBox 33"/>
            <p:cNvSpPr txBox="1">
              <a:spLocks noChangeArrowheads="1"/>
            </p:cNvSpPr>
            <p:nvPr/>
          </p:nvSpPr>
          <p:spPr bwMode="auto">
            <a:xfrm>
              <a:off x="3505200" y="3505200"/>
              <a:ext cx="533400" cy="646331"/>
            </a:xfrm>
            <a:prstGeom prst="rect">
              <a:avLst/>
            </a:prstGeom>
            <a:noFill/>
            <a:ln w="9525">
              <a:noFill/>
              <a:miter lim="800000"/>
              <a:headEnd/>
              <a:tailEnd/>
            </a:ln>
          </p:spPr>
          <p:txBody>
            <a:bodyPr>
              <a:spAutoFit/>
            </a:bodyPr>
            <a:lstStyle/>
            <a:p>
              <a:r>
                <a:rPr lang="en-US" sz="3600">
                  <a:latin typeface="Arial Black" pitchFamily="34" charset="0"/>
                </a:rPr>
                <a:t>2</a:t>
              </a:r>
              <a:r>
                <a:rPr lang="en-US" sz="2800">
                  <a:latin typeface="Arial Black" pitchFamily="34" charset="0"/>
                </a:rPr>
                <a:t> </a:t>
              </a:r>
            </a:p>
          </p:txBody>
        </p:sp>
        <p:cxnSp>
          <p:nvCxnSpPr>
            <p:cNvPr id="35" name="Straight Connector 34"/>
            <p:cNvCxnSpPr/>
            <p:nvPr/>
          </p:nvCxnSpPr>
          <p:spPr>
            <a:xfrm>
              <a:off x="3749814"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089719"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848907"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9718" name="TextBox 37"/>
            <p:cNvSpPr txBox="1">
              <a:spLocks noChangeArrowheads="1"/>
            </p:cNvSpPr>
            <p:nvPr/>
          </p:nvSpPr>
          <p:spPr bwMode="auto">
            <a:xfrm>
              <a:off x="4800600" y="3505200"/>
              <a:ext cx="609600" cy="646331"/>
            </a:xfrm>
            <a:prstGeom prst="rect">
              <a:avLst/>
            </a:prstGeom>
            <a:noFill/>
            <a:ln w="9525">
              <a:noFill/>
              <a:miter lim="800000"/>
              <a:headEnd/>
              <a:tailEnd/>
            </a:ln>
          </p:spPr>
          <p:txBody>
            <a:bodyPr>
              <a:spAutoFit/>
            </a:bodyPr>
            <a:lstStyle/>
            <a:p>
              <a:r>
                <a:rPr lang="en-US" sz="3600">
                  <a:latin typeface="Arial Black" pitchFamily="34" charset="0"/>
                </a:rPr>
                <a:t>3</a:t>
              </a:r>
            </a:p>
          </p:txBody>
        </p:sp>
        <p:sp>
          <p:nvSpPr>
            <p:cNvPr id="29719" name="TextBox 38"/>
            <p:cNvSpPr txBox="1">
              <a:spLocks noChangeArrowheads="1"/>
            </p:cNvSpPr>
            <p:nvPr/>
          </p:nvSpPr>
          <p:spPr bwMode="auto">
            <a:xfrm>
              <a:off x="6172200" y="3505200"/>
              <a:ext cx="533400" cy="646331"/>
            </a:xfrm>
            <a:prstGeom prst="rect">
              <a:avLst/>
            </a:prstGeom>
            <a:noFill/>
            <a:ln w="9525">
              <a:noFill/>
              <a:miter lim="800000"/>
              <a:headEnd/>
              <a:tailEnd/>
            </a:ln>
          </p:spPr>
          <p:txBody>
            <a:bodyPr>
              <a:spAutoFit/>
            </a:bodyPr>
            <a:lstStyle/>
            <a:p>
              <a:r>
                <a:rPr lang="en-US" sz="3600">
                  <a:latin typeface="Arial Black" pitchFamily="34" charset="0"/>
                </a:rPr>
                <a:t>4</a:t>
              </a:r>
            </a:p>
          </p:txBody>
        </p:sp>
        <p:sp>
          <p:nvSpPr>
            <p:cNvPr id="29720" name="TextBox 39"/>
            <p:cNvSpPr txBox="1">
              <a:spLocks noChangeArrowheads="1"/>
            </p:cNvSpPr>
            <p:nvPr/>
          </p:nvSpPr>
          <p:spPr bwMode="auto">
            <a:xfrm>
              <a:off x="7620000" y="3505200"/>
              <a:ext cx="492443" cy="646331"/>
            </a:xfrm>
            <a:prstGeom prst="rect">
              <a:avLst/>
            </a:prstGeom>
            <a:noFill/>
            <a:ln w="9525">
              <a:noFill/>
              <a:miter lim="800000"/>
              <a:headEnd/>
              <a:tailEnd/>
            </a:ln>
          </p:spPr>
          <p:txBody>
            <a:bodyPr wrap="none">
              <a:spAutoFit/>
            </a:bodyPr>
            <a:lstStyle/>
            <a:p>
              <a:r>
                <a:rPr lang="en-US" sz="3600">
                  <a:latin typeface="Arial Black" pitchFamily="34" charset="0"/>
                </a:rPr>
                <a:t>5</a:t>
              </a:r>
            </a:p>
          </p:txBody>
        </p:sp>
      </p:grpSp>
      <p:sp>
        <p:nvSpPr>
          <p:cNvPr id="26" name="TextBox 25"/>
          <p:cNvSpPr txBox="1">
            <a:spLocks noChangeArrowheads="1"/>
          </p:cNvSpPr>
          <p:nvPr/>
        </p:nvSpPr>
        <p:spPr bwMode="auto">
          <a:xfrm>
            <a:off x="304800" y="4648200"/>
            <a:ext cx="1905000" cy="646113"/>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$1,000</a:t>
            </a:r>
          </a:p>
        </p:txBody>
      </p:sp>
      <p:cxnSp>
        <p:nvCxnSpPr>
          <p:cNvPr id="27" name="Straight Arrow Connector 26"/>
          <p:cNvCxnSpPr/>
          <p:nvPr/>
        </p:nvCxnSpPr>
        <p:spPr>
          <a:xfrm flipV="1">
            <a:off x="5181600" y="5535613"/>
            <a:ext cx="1752600" cy="26987"/>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a:spLocks noChangeArrowheads="1"/>
          </p:cNvSpPr>
          <p:nvPr/>
        </p:nvSpPr>
        <p:spPr bwMode="auto">
          <a:xfrm>
            <a:off x="2209800" y="4648200"/>
            <a:ext cx="1600200" cy="646113"/>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500</a:t>
            </a:r>
          </a:p>
        </p:txBody>
      </p:sp>
      <p:sp>
        <p:nvSpPr>
          <p:cNvPr id="44" name="TextBox 43"/>
          <p:cNvSpPr txBox="1">
            <a:spLocks noChangeArrowheads="1"/>
          </p:cNvSpPr>
          <p:nvPr/>
        </p:nvSpPr>
        <p:spPr bwMode="auto">
          <a:xfrm>
            <a:off x="3429000" y="4648200"/>
            <a:ext cx="1752600" cy="646113"/>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700</a:t>
            </a:r>
          </a:p>
        </p:txBody>
      </p:sp>
      <p:sp>
        <p:nvSpPr>
          <p:cNvPr id="2" name="Title 1"/>
          <p:cNvSpPr>
            <a:spLocks noGrp="1"/>
          </p:cNvSpPr>
          <p:nvPr>
            <p:ph type="title"/>
          </p:nvPr>
        </p:nvSpPr>
        <p:spPr/>
        <p:txBody>
          <a:bodyPr/>
          <a:lstStyle/>
          <a:p>
            <a:endParaRPr lang="en-US"/>
          </a:p>
        </p:txBody>
      </p:sp>
      <p:sp>
        <p:nvSpPr>
          <p:cNvPr id="32" name="Title 1"/>
          <p:cNvSpPr txBox="1">
            <a:spLocks/>
          </p:cNvSpPr>
          <p:nvPr/>
        </p:nvSpPr>
        <p:spPr bwMode="auto">
          <a:xfrm>
            <a:off x="914400" y="76200"/>
            <a:ext cx="7772400" cy="1341438"/>
          </a:xfrm>
          <a:prstGeom prst="rect">
            <a:avLst/>
          </a:prstGeom>
          <a:solidFill>
            <a:schemeClr val="bg2"/>
          </a:solid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b="1"/>
              <a:t>Future Value with</a:t>
            </a:r>
            <a:br>
              <a:rPr lang="en-US" b="1"/>
            </a:br>
            <a:r>
              <a:rPr lang="en-US" b="1"/>
              <a:t>Multiple Cash Flows: Example 1C</a:t>
            </a:r>
            <a:endParaRPr lang="en-US" b="1" dirty="0"/>
          </a:p>
        </p:txBody>
      </p:sp>
      <p:cxnSp>
        <p:nvCxnSpPr>
          <p:cNvPr id="6" name="Straight Connector 5"/>
          <p:cNvCxnSpPr/>
          <p:nvPr/>
        </p:nvCxnSpPr>
        <p:spPr>
          <a:xfrm>
            <a:off x="3171550" y="5791200"/>
            <a:ext cx="175260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3" name="Straight Connector 32"/>
          <p:cNvCxnSpPr/>
          <p:nvPr/>
        </p:nvCxnSpPr>
        <p:spPr>
          <a:xfrm>
            <a:off x="7086600" y="5791200"/>
            <a:ext cx="1752600" cy="0"/>
          </a:xfrm>
          <a:prstGeom prst="line">
            <a:avLst/>
          </a:prstGeom>
        </p:spPr>
        <p:style>
          <a:lnRef idx="3">
            <a:schemeClr val="accent5"/>
          </a:lnRef>
          <a:fillRef idx="0">
            <a:schemeClr val="accent5"/>
          </a:fillRef>
          <a:effectRef idx="2">
            <a:schemeClr val="accent5"/>
          </a:effectRef>
          <a:fontRef idx="minor">
            <a:schemeClr val="tx1"/>
          </a:fontRef>
        </p:style>
      </p:cxnSp>
      <p:sp>
        <p:nvSpPr>
          <p:cNvPr id="34" name="TextBox 33">
            <a:extLst>
              <a:ext uri="{FF2B5EF4-FFF2-40B4-BE49-F238E27FC236}">
                <a16:creationId xmlns:a16="http://schemas.microsoft.com/office/drawing/2014/main" id="{E5C43841-17B0-46E1-BA24-A5C14AA78E14}"/>
              </a:ext>
            </a:extLst>
          </p:cNvPr>
          <p:cNvSpPr txBox="1"/>
          <p:nvPr/>
        </p:nvSpPr>
        <p:spPr>
          <a:xfrm>
            <a:off x="3295521" y="5364440"/>
            <a:ext cx="1276479" cy="369332"/>
          </a:xfrm>
          <a:prstGeom prst="rect">
            <a:avLst/>
          </a:prstGeom>
          <a:noFill/>
        </p:spPr>
        <p:txBody>
          <a:bodyPr wrap="square" rtlCol="0">
            <a:spAutoFit/>
          </a:bodyPr>
          <a:lstStyle/>
          <a:p>
            <a:r>
              <a:rPr lang="en-US" dirty="0"/>
              <a:t>2,353.60</a:t>
            </a:r>
          </a:p>
        </p:txBody>
      </p:sp>
      <p:sp>
        <p:nvSpPr>
          <p:cNvPr id="38" name="TextBox 37">
            <a:extLst>
              <a:ext uri="{FF2B5EF4-FFF2-40B4-BE49-F238E27FC236}">
                <a16:creationId xmlns:a16="http://schemas.microsoft.com/office/drawing/2014/main" id="{1A2E6AD1-FCFF-4527-86FA-B0F69622C203}"/>
              </a:ext>
            </a:extLst>
          </p:cNvPr>
          <p:cNvSpPr txBox="1"/>
          <p:nvPr/>
        </p:nvSpPr>
        <p:spPr>
          <a:xfrm>
            <a:off x="7481543" y="5333064"/>
            <a:ext cx="1191314" cy="369332"/>
          </a:xfrm>
          <a:prstGeom prst="rect">
            <a:avLst/>
          </a:prstGeom>
          <a:noFill/>
        </p:spPr>
        <p:txBody>
          <a:bodyPr wrap="square" rtlCol="0">
            <a:spAutoFit/>
          </a:bodyPr>
          <a:lstStyle/>
          <a:p>
            <a:r>
              <a:rPr lang="en-US" dirty="0"/>
              <a:t>2,803.18</a:t>
            </a:r>
          </a:p>
        </p:txBody>
      </p:sp>
      <p:sp>
        <p:nvSpPr>
          <p:cNvPr id="39" name="TextBox 38">
            <a:extLst>
              <a:ext uri="{FF2B5EF4-FFF2-40B4-BE49-F238E27FC236}">
                <a16:creationId xmlns:a16="http://schemas.microsoft.com/office/drawing/2014/main" id="{1752407B-FA62-4D85-9F13-019D98A3A784}"/>
              </a:ext>
            </a:extLst>
          </p:cNvPr>
          <p:cNvSpPr txBox="1"/>
          <p:nvPr/>
        </p:nvSpPr>
        <p:spPr>
          <a:xfrm>
            <a:off x="3578938" y="6103422"/>
            <a:ext cx="3902605" cy="369332"/>
          </a:xfrm>
          <a:prstGeom prst="rect">
            <a:avLst/>
          </a:prstGeom>
          <a:noFill/>
        </p:spPr>
        <p:txBody>
          <a:bodyPr wrap="square" rtlCol="0">
            <a:spAutoFit/>
          </a:bodyPr>
          <a:lstStyle/>
          <a:p>
            <a:r>
              <a:rPr lang="en-US" dirty="0"/>
              <a:t>2,353.60 x (1.06)^3= 2,803.18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p:cTn id="13"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1000" fill="hold"/>
                                        <p:tgtEl>
                                          <p:spTgt spid="5"/>
                                        </p:tgtEl>
                                        <p:attrNameLst>
                                          <p:attrName>ppt_w</p:attrName>
                                        </p:attrNameLst>
                                      </p:cBhvr>
                                      <p:tavLst>
                                        <p:tav tm="0">
                                          <p:val>
                                            <p:strVal val="#ppt_w*0.70"/>
                                          </p:val>
                                        </p:tav>
                                        <p:tav tm="100000">
                                          <p:val>
                                            <p:strVal val="#ppt_w"/>
                                          </p:val>
                                        </p:tav>
                                      </p:tavLst>
                                    </p:anim>
                                    <p:anim calcmode="lin" valueType="num">
                                      <p:cBhvr>
                                        <p:cTn id="21" dur="1000" fill="hold"/>
                                        <p:tgtEl>
                                          <p:spTgt spid="5"/>
                                        </p:tgtEl>
                                        <p:attrNameLst>
                                          <p:attrName>ppt_h</p:attrName>
                                        </p:attrNameLst>
                                      </p:cBhvr>
                                      <p:tavLst>
                                        <p:tav tm="0">
                                          <p:val>
                                            <p:strVal val="#ppt_h"/>
                                          </p:val>
                                        </p:tav>
                                        <p:tav tm="100000">
                                          <p:val>
                                            <p:strVal val="#ppt_h"/>
                                          </p:val>
                                        </p:tav>
                                      </p:tavLst>
                                    </p:anim>
                                    <p:animEffect transition="in" filter="fade">
                                      <p:cBhvr>
                                        <p:cTn id="22" dur="1000"/>
                                        <p:tgtEl>
                                          <p:spTgt spid="5"/>
                                        </p:tgtEl>
                                      </p:cBhvr>
                                    </p:animEffect>
                                  </p:childTnLst>
                                </p:cTn>
                              </p:par>
                            </p:childTnLst>
                          </p:cTn>
                        </p:par>
                        <p:par>
                          <p:cTn id="23" fill="hold">
                            <p:stCondLst>
                              <p:cond delay="1000"/>
                            </p:stCondLst>
                            <p:childTnLst>
                              <p:par>
                                <p:cTn id="24" presetID="55" presetClass="entr" presetSubtype="0"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p:cTn id="26" dur="1000" fill="hold"/>
                                        <p:tgtEl>
                                          <p:spTgt spid="26"/>
                                        </p:tgtEl>
                                        <p:attrNameLst>
                                          <p:attrName>ppt_w</p:attrName>
                                        </p:attrNameLst>
                                      </p:cBhvr>
                                      <p:tavLst>
                                        <p:tav tm="0">
                                          <p:val>
                                            <p:strVal val="#ppt_w*0.70"/>
                                          </p:val>
                                        </p:tav>
                                        <p:tav tm="100000">
                                          <p:val>
                                            <p:strVal val="#ppt_w"/>
                                          </p:val>
                                        </p:tav>
                                      </p:tavLst>
                                    </p:anim>
                                    <p:anim calcmode="lin" valueType="num">
                                      <p:cBhvr>
                                        <p:cTn id="27" dur="1000" fill="hold"/>
                                        <p:tgtEl>
                                          <p:spTgt spid="26"/>
                                        </p:tgtEl>
                                        <p:attrNameLst>
                                          <p:attrName>ppt_h</p:attrName>
                                        </p:attrNameLst>
                                      </p:cBhvr>
                                      <p:tavLst>
                                        <p:tav tm="0">
                                          <p:val>
                                            <p:strVal val="#ppt_h"/>
                                          </p:val>
                                        </p:tav>
                                        <p:tav tm="100000">
                                          <p:val>
                                            <p:strVal val="#ppt_h"/>
                                          </p:val>
                                        </p:tav>
                                      </p:tavLst>
                                    </p:anim>
                                    <p:animEffect transition="in" filter="fade">
                                      <p:cBhvr>
                                        <p:cTn id="28" dur="1000"/>
                                        <p:tgtEl>
                                          <p:spTgt spid="26"/>
                                        </p:tgtEl>
                                      </p:cBhvr>
                                    </p:animEffect>
                                  </p:childTnLst>
                                </p:cTn>
                              </p:par>
                            </p:childTnLst>
                          </p:cTn>
                        </p:par>
                        <p:par>
                          <p:cTn id="29" fill="hold">
                            <p:stCondLst>
                              <p:cond delay="2000"/>
                            </p:stCondLst>
                            <p:childTnLst>
                              <p:par>
                                <p:cTn id="30" presetID="55" presetClass="entr" presetSubtype="0" fill="hold" grpId="0" nodeType="after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p:cTn id="32" dur="1000" fill="hold"/>
                                        <p:tgtEl>
                                          <p:spTgt spid="43"/>
                                        </p:tgtEl>
                                        <p:attrNameLst>
                                          <p:attrName>ppt_w</p:attrName>
                                        </p:attrNameLst>
                                      </p:cBhvr>
                                      <p:tavLst>
                                        <p:tav tm="0">
                                          <p:val>
                                            <p:strVal val="#ppt_w*0.70"/>
                                          </p:val>
                                        </p:tav>
                                        <p:tav tm="100000">
                                          <p:val>
                                            <p:strVal val="#ppt_w"/>
                                          </p:val>
                                        </p:tav>
                                      </p:tavLst>
                                    </p:anim>
                                    <p:anim calcmode="lin" valueType="num">
                                      <p:cBhvr>
                                        <p:cTn id="33" dur="1000" fill="hold"/>
                                        <p:tgtEl>
                                          <p:spTgt spid="43"/>
                                        </p:tgtEl>
                                        <p:attrNameLst>
                                          <p:attrName>ppt_h</p:attrName>
                                        </p:attrNameLst>
                                      </p:cBhvr>
                                      <p:tavLst>
                                        <p:tav tm="0">
                                          <p:val>
                                            <p:strVal val="#ppt_h"/>
                                          </p:val>
                                        </p:tav>
                                        <p:tav tm="100000">
                                          <p:val>
                                            <p:strVal val="#ppt_h"/>
                                          </p:val>
                                        </p:tav>
                                      </p:tavLst>
                                    </p:anim>
                                    <p:animEffect transition="in" filter="fade">
                                      <p:cBhvr>
                                        <p:cTn id="34" dur="1000"/>
                                        <p:tgtEl>
                                          <p:spTgt spid="43"/>
                                        </p:tgtEl>
                                      </p:cBhvr>
                                    </p:animEffect>
                                  </p:childTnLst>
                                </p:cTn>
                              </p:par>
                            </p:childTnLst>
                          </p:cTn>
                        </p:par>
                        <p:par>
                          <p:cTn id="35" fill="hold">
                            <p:stCondLst>
                              <p:cond delay="3000"/>
                            </p:stCondLst>
                            <p:childTnLst>
                              <p:par>
                                <p:cTn id="36" presetID="55"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 calcmode="lin" valueType="num">
                                      <p:cBhvr>
                                        <p:cTn id="38" dur="1000" fill="hold"/>
                                        <p:tgtEl>
                                          <p:spTgt spid="44"/>
                                        </p:tgtEl>
                                        <p:attrNameLst>
                                          <p:attrName>ppt_w</p:attrName>
                                        </p:attrNameLst>
                                      </p:cBhvr>
                                      <p:tavLst>
                                        <p:tav tm="0">
                                          <p:val>
                                            <p:strVal val="#ppt_w*0.70"/>
                                          </p:val>
                                        </p:tav>
                                        <p:tav tm="100000">
                                          <p:val>
                                            <p:strVal val="#ppt_w"/>
                                          </p:val>
                                        </p:tav>
                                      </p:tavLst>
                                    </p:anim>
                                    <p:anim calcmode="lin" valueType="num">
                                      <p:cBhvr>
                                        <p:cTn id="39" dur="1000" fill="hold"/>
                                        <p:tgtEl>
                                          <p:spTgt spid="44"/>
                                        </p:tgtEl>
                                        <p:attrNameLst>
                                          <p:attrName>ppt_h</p:attrName>
                                        </p:attrNameLst>
                                      </p:cBhvr>
                                      <p:tavLst>
                                        <p:tav tm="0">
                                          <p:val>
                                            <p:strVal val="#ppt_h"/>
                                          </p:val>
                                        </p:tav>
                                        <p:tav tm="100000">
                                          <p:val>
                                            <p:strVal val="#ppt_h"/>
                                          </p:val>
                                        </p:tav>
                                      </p:tavLst>
                                    </p:anim>
                                    <p:animEffect transition="in" filter="fade">
                                      <p:cBhvr>
                                        <p:cTn id="40" dur="1000"/>
                                        <p:tgtEl>
                                          <p:spTgt spid="4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1000"/>
                                        <p:tgtEl>
                                          <p:spTgt spid="26"/>
                                        </p:tgtEl>
                                      </p:cBhvr>
                                    </p:animEffect>
                                    <p:set>
                                      <p:cBhvr>
                                        <p:cTn id="45" dur="1" fill="hold">
                                          <p:stCondLst>
                                            <p:cond delay="999"/>
                                          </p:stCondLst>
                                        </p:cTn>
                                        <p:tgtEl>
                                          <p:spTgt spid="26"/>
                                        </p:tgtEl>
                                        <p:attrNameLst>
                                          <p:attrName>style.visibility</p:attrName>
                                        </p:attrNameLst>
                                      </p:cBhvr>
                                      <p:to>
                                        <p:strVal val="hidden"/>
                                      </p:to>
                                    </p:set>
                                  </p:childTnLst>
                                </p:cTn>
                              </p:par>
                            </p:childTnLst>
                          </p:cTn>
                        </p:par>
                        <p:par>
                          <p:cTn id="46" fill="hold">
                            <p:stCondLst>
                              <p:cond delay="1000"/>
                            </p:stCondLst>
                            <p:childTnLst>
                              <p:par>
                                <p:cTn id="47" presetID="10" presetClass="exit" presetSubtype="0" fill="hold" grpId="1" nodeType="afterEffect">
                                  <p:stCondLst>
                                    <p:cond delay="0"/>
                                  </p:stCondLst>
                                  <p:childTnLst>
                                    <p:animEffect transition="out" filter="fade">
                                      <p:cBhvr>
                                        <p:cTn id="48" dur="1000"/>
                                        <p:tgtEl>
                                          <p:spTgt spid="43"/>
                                        </p:tgtEl>
                                      </p:cBhvr>
                                    </p:animEffect>
                                    <p:set>
                                      <p:cBhvr>
                                        <p:cTn id="49" dur="1" fill="hold">
                                          <p:stCondLst>
                                            <p:cond delay="999"/>
                                          </p:stCondLst>
                                        </p:cTn>
                                        <p:tgtEl>
                                          <p:spTgt spid="43"/>
                                        </p:tgtEl>
                                        <p:attrNameLst>
                                          <p:attrName>style.visibility</p:attrName>
                                        </p:attrNameLst>
                                      </p:cBhvr>
                                      <p:to>
                                        <p:strVal val="hidden"/>
                                      </p:to>
                                    </p:set>
                                  </p:childTnLst>
                                </p:cTn>
                              </p:par>
                            </p:childTnLst>
                          </p:cTn>
                        </p:par>
                        <p:par>
                          <p:cTn id="50" fill="hold">
                            <p:stCondLst>
                              <p:cond delay="2000"/>
                            </p:stCondLst>
                            <p:childTnLst>
                              <p:par>
                                <p:cTn id="51" presetID="10" presetClass="exit" presetSubtype="0" fill="hold" grpId="1" nodeType="afterEffect">
                                  <p:stCondLst>
                                    <p:cond delay="0"/>
                                  </p:stCondLst>
                                  <p:childTnLst>
                                    <p:animEffect transition="out" filter="fade">
                                      <p:cBhvr>
                                        <p:cTn id="52" dur="1000"/>
                                        <p:tgtEl>
                                          <p:spTgt spid="44"/>
                                        </p:tgtEl>
                                      </p:cBhvr>
                                    </p:animEffect>
                                    <p:set>
                                      <p:cBhvr>
                                        <p:cTn id="53" dur="1" fill="hold">
                                          <p:stCondLst>
                                            <p:cond delay="999"/>
                                          </p:stCondLst>
                                        </p:cTn>
                                        <p:tgtEl>
                                          <p:spTgt spid="44"/>
                                        </p:tgtEl>
                                        <p:attrNameLst>
                                          <p:attrName>style.visibility</p:attrName>
                                        </p:attrNameLst>
                                      </p:cBhvr>
                                      <p:to>
                                        <p:strVal val="hidden"/>
                                      </p:to>
                                    </p:set>
                                  </p:childTnLst>
                                </p:cTn>
                              </p:par>
                            </p:childTnLst>
                          </p:cTn>
                        </p:par>
                        <p:par>
                          <p:cTn id="54" fill="hold">
                            <p:stCondLst>
                              <p:cond delay="3000"/>
                            </p:stCondLst>
                            <p:childTnLst>
                              <p:par>
                                <p:cTn id="55" presetID="22" presetClass="entr" presetSubtype="8" fill="hold"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43" grpId="0"/>
      <p:bldP spid="43" grpId="1"/>
      <p:bldP spid="44" grpId="0"/>
      <p:bldP spid="4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22"/>
          <p:cNvSpPr>
            <a:spLocks noGrp="1"/>
          </p:cNvSpPr>
          <p:nvPr>
            <p:ph type="sldNum" sz="quarter" idx="12"/>
          </p:nvPr>
        </p:nvSpPr>
        <p:spPr bwMode="auto">
          <a:ln>
            <a:round/>
            <a:headEnd/>
            <a:tailEnd/>
          </a:ln>
        </p:spPr>
        <p:txBody>
          <a:bodyPr/>
          <a:lstStyle/>
          <a:p>
            <a:r>
              <a:rPr lang="en-US"/>
              <a:t>6-</a:t>
            </a:r>
            <a:fld id="{C9247F3B-67BD-4875-BD4D-B7D93826F1C1}" type="slidenum">
              <a:rPr lang="en-US" smtClean="0"/>
              <a:pPr/>
              <a:t>16</a:t>
            </a:fld>
            <a:endParaRPr lang="en-US"/>
          </a:p>
        </p:txBody>
      </p:sp>
      <p:sp>
        <p:nvSpPr>
          <p:cNvPr id="4" name="TextBox 3"/>
          <p:cNvSpPr txBox="1">
            <a:spLocks noChangeArrowheads="1"/>
          </p:cNvSpPr>
          <p:nvPr/>
        </p:nvSpPr>
        <p:spPr bwMode="auto">
          <a:xfrm>
            <a:off x="381000" y="1447800"/>
            <a:ext cx="8534400" cy="1422400"/>
          </a:xfrm>
          <a:prstGeom prst="rect">
            <a:avLst/>
          </a:prstGeom>
          <a:noFill/>
          <a:ln w="9525">
            <a:noFill/>
            <a:miter lim="800000"/>
            <a:headEnd/>
            <a:tailEnd/>
          </a:ln>
        </p:spPr>
        <p:txBody>
          <a:bodyPr>
            <a:spAutoFit/>
          </a:bodyPr>
          <a:lstStyle/>
          <a:p>
            <a:pPr>
              <a:lnSpc>
                <a:spcPct val="90000"/>
              </a:lnSpc>
            </a:pPr>
            <a:r>
              <a:rPr lang="en-US" sz="3200" b="1">
                <a:solidFill>
                  <a:srgbClr val="0070C0"/>
                </a:solidFill>
                <a:latin typeface="Perpetua" pitchFamily="18" charset="0"/>
                <a:cs typeface="Arial" charset="0"/>
              </a:rPr>
              <a:t>We could do this two different ways:</a:t>
            </a:r>
          </a:p>
          <a:p>
            <a:pPr>
              <a:lnSpc>
                <a:spcPct val="90000"/>
              </a:lnSpc>
            </a:pPr>
            <a:r>
              <a:rPr lang="en-US" sz="3200" b="1">
                <a:solidFill>
                  <a:srgbClr val="7030A0"/>
                </a:solidFill>
                <a:latin typeface="Perpetua" pitchFamily="18" charset="0"/>
                <a:cs typeface="Arial" charset="0"/>
              </a:rPr>
              <a:t>2.	Bring each of the three original 	dollars to year 5 and add them all up. </a:t>
            </a:r>
          </a:p>
        </p:txBody>
      </p:sp>
      <p:grpSp>
        <p:nvGrpSpPr>
          <p:cNvPr id="5" name="Group 20"/>
          <p:cNvGrpSpPr>
            <a:grpSpLocks/>
          </p:cNvGrpSpPr>
          <p:nvPr/>
        </p:nvGrpSpPr>
        <p:grpSpPr bwMode="auto">
          <a:xfrm>
            <a:off x="609600" y="3276600"/>
            <a:ext cx="7731125" cy="1066800"/>
            <a:chOff x="381000" y="3505200"/>
            <a:chExt cx="7731443" cy="1066800"/>
          </a:xfrm>
        </p:grpSpPr>
        <p:cxnSp>
          <p:nvCxnSpPr>
            <p:cNvPr id="28" name="Straight Connector 27"/>
            <p:cNvCxnSpPr/>
            <p:nvPr/>
          </p:nvCxnSpPr>
          <p:spPr>
            <a:xfrm>
              <a:off x="1066828" y="4572000"/>
              <a:ext cx="6858282"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066828"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408321"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431212"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1768" name="TextBox 31"/>
            <p:cNvSpPr txBox="1">
              <a:spLocks noChangeArrowheads="1"/>
            </p:cNvSpPr>
            <p:nvPr/>
          </p:nvSpPr>
          <p:spPr bwMode="auto">
            <a:xfrm>
              <a:off x="381000" y="3581400"/>
              <a:ext cx="1600200" cy="584775"/>
            </a:xfrm>
            <a:prstGeom prst="rect">
              <a:avLst/>
            </a:prstGeom>
            <a:noFill/>
            <a:ln w="9525">
              <a:noFill/>
              <a:miter lim="800000"/>
              <a:headEnd/>
              <a:tailEnd/>
            </a:ln>
          </p:spPr>
          <p:txBody>
            <a:bodyPr>
              <a:spAutoFit/>
            </a:bodyPr>
            <a:lstStyle/>
            <a:p>
              <a:r>
                <a:rPr lang="en-US" sz="3200">
                  <a:latin typeface="Arial Black" pitchFamily="34" charset="0"/>
                </a:rPr>
                <a:t>Today</a:t>
              </a:r>
            </a:p>
          </p:txBody>
        </p:sp>
        <p:sp>
          <p:nvSpPr>
            <p:cNvPr id="31769" name="TextBox 32"/>
            <p:cNvSpPr txBox="1">
              <a:spLocks noChangeArrowheads="1"/>
            </p:cNvSpPr>
            <p:nvPr/>
          </p:nvSpPr>
          <p:spPr bwMode="auto">
            <a:xfrm>
              <a:off x="2209800" y="3505200"/>
              <a:ext cx="495300" cy="646331"/>
            </a:xfrm>
            <a:prstGeom prst="rect">
              <a:avLst/>
            </a:prstGeom>
            <a:noFill/>
            <a:ln w="9525">
              <a:noFill/>
              <a:miter lim="800000"/>
              <a:headEnd/>
              <a:tailEnd/>
            </a:ln>
          </p:spPr>
          <p:txBody>
            <a:bodyPr>
              <a:spAutoFit/>
            </a:bodyPr>
            <a:lstStyle/>
            <a:p>
              <a:r>
                <a:rPr lang="en-US" sz="3600">
                  <a:latin typeface="Arial Black" pitchFamily="34" charset="0"/>
                </a:rPr>
                <a:t>1</a:t>
              </a:r>
              <a:r>
                <a:rPr lang="en-US" sz="2800">
                  <a:latin typeface="Arial Black" pitchFamily="34" charset="0"/>
                </a:rPr>
                <a:t> </a:t>
              </a:r>
            </a:p>
          </p:txBody>
        </p:sp>
        <p:sp>
          <p:nvSpPr>
            <p:cNvPr id="31770" name="TextBox 33"/>
            <p:cNvSpPr txBox="1">
              <a:spLocks noChangeArrowheads="1"/>
            </p:cNvSpPr>
            <p:nvPr/>
          </p:nvSpPr>
          <p:spPr bwMode="auto">
            <a:xfrm>
              <a:off x="3505200" y="3505200"/>
              <a:ext cx="533400" cy="646331"/>
            </a:xfrm>
            <a:prstGeom prst="rect">
              <a:avLst/>
            </a:prstGeom>
            <a:noFill/>
            <a:ln w="9525">
              <a:noFill/>
              <a:miter lim="800000"/>
              <a:headEnd/>
              <a:tailEnd/>
            </a:ln>
          </p:spPr>
          <p:txBody>
            <a:bodyPr>
              <a:spAutoFit/>
            </a:bodyPr>
            <a:lstStyle/>
            <a:p>
              <a:r>
                <a:rPr lang="en-US" sz="3600">
                  <a:latin typeface="Arial Black" pitchFamily="34" charset="0"/>
                </a:rPr>
                <a:t>2</a:t>
              </a:r>
              <a:r>
                <a:rPr lang="en-US" sz="2800">
                  <a:latin typeface="Arial Black" pitchFamily="34" charset="0"/>
                </a:rPr>
                <a:t> </a:t>
              </a:r>
            </a:p>
          </p:txBody>
        </p:sp>
        <p:cxnSp>
          <p:nvCxnSpPr>
            <p:cNvPr id="35" name="Straight Connector 34"/>
            <p:cNvCxnSpPr/>
            <p:nvPr/>
          </p:nvCxnSpPr>
          <p:spPr>
            <a:xfrm>
              <a:off x="3749814"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089719"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848907"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1774" name="TextBox 37"/>
            <p:cNvSpPr txBox="1">
              <a:spLocks noChangeArrowheads="1"/>
            </p:cNvSpPr>
            <p:nvPr/>
          </p:nvSpPr>
          <p:spPr bwMode="auto">
            <a:xfrm>
              <a:off x="4800600" y="3505200"/>
              <a:ext cx="609600" cy="646331"/>
            </a:xfrm>
            <a:prstGeom prst="rect">
              <a:avLst/>
            </a:prstGeom>
            <a:noFill/>
            <a:ln w="9525">
              <a:noFill/>
              <a:miter lim="800000"/>
              <a:headEnd/>
              <a:tailEnd/>
            </a:ln>
          </p:spPr>
          <p:txBody>
            <a:bodyPr>
              <a:spAutoFit/>
            </a:bodyPr>
            <a:lstStyle/>
            <a:p>
              <a:r>
                <a:rPr lang="en-US" sz="3600">
                  <a:latin typeface="Arial Black" pitchFamily="34" charset="0"/>
                </a:rPr>
                <a:t>3</a:t>
              </a:r>
            </a:p>
          </p:txBody>
        </p:sp>
        <p:sp>
          <p:nvSpPr>
            <p:cNvPr id="31775" name="TextBox 38"/>
            <p:cNvSpPr txBox="1">
              <a:spLocks noChangeArrowheads="1"/>
            </p:cNvSpPr>
            <p:nvPr/>
          </p:nvSpPr>
          <p:spPr bwMode="auto">
            <a:xfrm>
              <a:off x="6172200" y="3505200"/>
              <a:ext cx="533400" cy="646331"/>
            </a:xfrm>
            <a:prstGeom prst="rect">
              <a:avLst/>
            </a:prstGeom>
            <a:noFill/>
            <a:ln w="9525">
              <a:noFill/>
              <a:miter lim="800000"/>
              <a:headEnd/>
              <a:tailEnd/>
            </a:ln>
          </p:spPr>
          <p:txBody>
            <a:bodyPr>
              <a:spAutoFit/>
            </a:bodyPr>
            <a:lstStyle/>
            <a:p>
              <a:r>
                <a:rPr lang="en-US" sz="3600">
                  <a:latin typeface="Arial Black" pitchFamily="34" charset="0"/>
                </a:rPr>
                <a:t>4</a:t>
              </a:r>
            </a:p>
          </p:txBody>
        </p:sp>
        <p:sp>
          <p:nvSpPr>
            <p:cNvPr id="31776" name="TextBox 39"/>
            <p:cNvSpPr txBox="1">
              <a:spLocks noChangeArrowheads="1"/>
            </p:cNvSpPr>
            <p:nvPr/>
          </p:nvSpPr>
          <p:spPr bwMode="auto">
            <a:xfrm>
              <a:off x="7620000" y="3505200"/>
              <a:ext cx="492443" cy="646331"/>
            </a:xfrm>
            <a:prstGeom prst="rect">
              <a:avLst/>
            </a:prstGeom>
            <a:noFill/>
            <a:ln w="9525">
              <a:noFill/>
              <a:miter lim="800000"/>
              <a:headEnd/>
              <a:tailEnd/>
            </a:ln>
          </p:spPr>
          <p:txBody>
            <a:bodyPr wrap="none">
              <a:spAutoFit/>
            </a:bodyPr>
            <a:lstStyle/>
            <a:p>
              <a:r>
                <a:rPr lang="en-US" sz="3600">
                  <a:latin typeface="Arial Black" pitchFamily="34" charset="0"/>
                </a:rPr>
                <a:t>5</a:t>
              </a:r>
            </a:p>
          </p:txBody>
        </p:sp>
      </p:grpSp>
      <p:sp>
        <p:nvSpPr>
          <p:cNvPr id="26" name="TextBox 25"/>
          <p:cNvSpPr txBox="1">
            <a:spLocks noChangeArrowheads="1"/>
          </p:cNvSpPr>
          <p:nvPr/>
        </p:nvSpPr>
        <p:spPr bwMode="auto">
          <a:xfrm>
            <a:off x="304800" y="4648200"/>
            <a:ext cx="1905000" cy="646113"/>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$1,000</a:t>
            </a:r>
          </a:p>
        </p:txBody>
      </p:sp>
      <p:cxnSp>
        <p:nvCxnSpPr>
          <p:cNvPr id="27" name="Straight Arrow Connector 26"/>
          <p:cNvCxnSpPr/>
          <p:nvPr/>
        </p:nvCxnSpPr>
        <p:spPr>
          <a:xfrm flipV="1">
            <a:off x="1447800" y="4876800"/>
            <a:ext cx="5257800" cy="66675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a:spLocks noChangeArrowheads="1"/>
          </p:cNvSpPr>
          <p:nvPr/>
        </p:nvSpPr>
        <p:spPr bwMode="auto">
          <a:xfrm>
            <a:off x="2209800" y="4648200"/>
            <a:ext cx="1600200" cy="646113"/>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500</a:t>
            </a:r>
          </a:p>
        </p:txBody>
      </p:sp>
      <p:sp>
        <p:nvSpPr>
          <p:cNvPr id="44" name="TextBox 43"/>
          <p:cNvSpPr txBox="1">
            <a:spLocks noChangeArrowheads="1"/>
          </p:cNvSpPr>
          <p:nvPr/>
        </p:nvSpPr>
        <p:spPr bwMode="auto">
          <a:xfrm>
            <a:off x="3429000" y="4648200"/>
            <a:ext cx="1752600" cy="646113"/>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700</a:t>
            </a:r>
          </a:p>
        </p:txBody>
      </p:sp>
      <p:cxnSp>
        <p:nvCxnSpPr>
          <p:cNvPr id="48" name="Straight Arrow Connector 47"/>
          <p:cNvCxnSpPr/>
          <p:nvPr/>
        </p:nvCxnSpPr>
        <p:spPr>
          <a:xfrm flipV="1">
            <a:off x="2743200" y="5410200"/>
            <a:ext cx="4038600" cy="30480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3962400" y="5867400"/>
            <a:ext cx="2819400" cy="7620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447800" y="5181600"/>
            <a:ext cx="0" cy="38100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743200" y="5181600"/>
            <a:ext cx="0" cy="53340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962400" y="5181600"/>
            <a:ext cx="0" cy="76200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6858000" y="6096000"/>
            <a:ext cx="1905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endParaRPr lang="en-US"/>
          </a:p>
        </p:txBody>
      </p:sp>
      <p:sp>
        <p:nvSpPr>
          <p:cNvPr id="38" name="Title 1"/>
          <p:cNvSpPr txBox="1">
            <a:spLocks/>
          </p:cNvSpPr>
          <p:nvPr/>
        </p:nvSpPr>
        <p:spPr bwMode="auto">
          <a:xfrm>
            <a:off x="914400" y="76200"/>
            <a:ext cx="7772400" cy="1341438"/>
          </a:xfrm>
          <a:prstGeom prst="rect">
            <a:avLst/>
          </a:prstGeom>
          <a:solidFill>
            <a:schemeClr val="bg2"/>
          </a:solid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b="1"/>
              <a:t>Future Value with</a:t>
            </a:r>
            <a:br>
              <a:rPr lang="en-US" b="1"/>
            </a:br>
            <a:r>
              <a:rPr lang="en-US" b="1"/>
              <a:t>Multiple Cash Flows: Example 1C</a:t>
            </a:r>
            <a:endParaRPr lang="en-US" b="1" dirty="0"/>
          </a:p>
        </p:txBody>
      </p:sp>
      <p:sp>
        <p:nvSpPr>
          <p:cNvPr id="32" name="TextBox 31">
            <a:extLst>
              <a:ext uri="{FF2B5EF4-FFF2-40B4-BE49-F238E27FC236}">
                <a16:creationId xmlns:a16="http://schemas.microsoft.com/office/drawing/2014/main" id="{95B4FA14-8DCB-433E-8E92-7A62D174B193}"/>
              </a:ext>
            </a:extLst>
          </p:cNvPr>
          <p:cNvSpPr txBox="1"/>
          <p:nvPr/>
        </p:nvSpPr>
        <p:spPr>
          <a:xfrm>
            <a:off x="6829360" y="4679949"/>
            <a:ext cx="1276479" cy="369332"/>
          </a:xfrm>
          <a:prstGeom prst="rect">
            <a:avLst/>
          </a:prstGeom>
          <a:noFill/>
        </p:spPr>
        <p:txBody>
          <a:bodyPr wrap="square" rtlCol="0">
            <a:spAutoFit/>
          </a:bodyPr>
          <a:lstStyle/>
          <a:p>
            <a:r>
              <a:rPr lang="en-US" dirty="0"/>
              <a:t>1338.23</a:t>
            </a:r>
          </a:p>
        </p:txBody>
      </p:sp>
      <p:sp>
        <p:nvSpPr>
          <p:cNvPr id="33" name="TextBox 32">
            <a:extLst>
              <a:ext uri="{FF2B5EF4-FFF2-40B4-BE49-F238E27FC236}">
                <a16:creationId xmlns:a16="http://schemas.microsoft.com/office/drawing/2014/main" id="{C1A3E5C6-9992-413E-B6B5-3F3A922EB0B1}"/>
              </a:ext>
            </a:extLst>
          </p:cNvPr>
          <p:cNvSpPr txBox="1"/>
          <p:nvPr/>
        </p:nvSpPr>
        <p:spPr>
          <a:xfrm>
            <a:off x="6847289" y="5263634"/>
            <a:ext cx="1276479" cy="369332"/>
          </a:xfrm>
          <a:prstGeom prst="rect">
            <a:avLst/>
          </a:prstGeom>
          <a:noFill/>
        </p:spPr>
        <p:txBody>
          <a:bodyPr wrap="square" rtlCol="0">
            <a:spAutoFit/>
          </a:bodyPr>
          <a:lstStyle/>
          <a:p>
            <a:r>
              <a:rPr lang="en-US" dirty="0"/>
              <a:t>631.24</a:t>
            </a:r>
          </a:p>
        </p:txBody>
      </p:sp>
      <p:sp>
        <p:nvSpPr>
          <p:cNvPr id="34" name="TextBox 33">
            <a:extLst>
              <a:ext uri="{FF2B5EF4-FFF2-40B4-BE49-F238E27FC236}">
                <a16:creationId xmlns:a16="http://schemas.microsoft.com/office/drawing/2014/main" id="{B9082EC1-2295-4F18-9525-D53E949DEDC7}"/>
              </a:ext>
            </a:extLst>
          </p:cNvPr>
          <p:cNvSpPr txBox="1"/>
          <p:nvPr/>
        </p:nvSpPr>
        <p:spPr>
          <a:xfrm>
            <a:off x="6858000" y="5726667"/>
            <a:ext cx="1276479" cy="369332"/>
          </a:xfrm>
          <a:prstGeom prst="rect">
            <a:avLst/>
          </a:prstGeom>
          <a:noFill/>
        </p:spPr>
        <p:txBody>
          <a:bodyPr wrap="square" rtlCol="0">
            <a:spAutoFit/>
          </a:bodyPr>
          <a:lstStyle/>
          <a:p>
            <a:r>
              <a:rPr lang="en-US" dirty="0"/>
              <a:t>833.71</a:t>
            </a:r>
          </a:p>
        </p:txBody>
      </p:sp>
      <p:sp>
        <p:nvSpPr>
          <p:cNvPr id="39" name="TextBox 38">
            <a:extLst>
              <a:ext uri="{FF2B5EF4-FFF2-40B4-BE49-F238E27FC236}">
                <a16:creationId xmlns:a16="http://schemas.microsoft.com/office/drawing/2014/main" id="{19B68CFA-DA50-40D2-B5A4-A2821833043A}"/>
              </a:ext>
            </a:extLst>
          </p:cNvPr>
          <p:cNvSpPr txBox="1"/>
          <p:nvPr/>
        </p:nvSpPr>
        <p:spPr>
          <a:xfrm>
            <a:off x="6818034" y="6189700"/>
            <a:ext cx="1276479" cy="369332"/>
          </a:xfrm>
          <a:prstGeom prst="rect">
            <a:avLst/>
          </a:prstGeom>
          <a:noFill/>
        </p:spPr>
        <p:txBody>
          <a:bodyPr wrap="square" rtlCol="0">
            <a:spAutoFit/>
          </a:bodyPr>
          <a:lstStyle/>
          <a:p>
            <a:r>
              <a:rPr lang="en-US" dirty="0"/>
              <a:t>2,803.18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9" dur="1000"/>
                                        <p:tgtEl>
                                          <p:spTgt spid="4">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strVal val="#ppt_w*0.70"/>
                                          </p:val>
                                        </p:tav>
                                        <p:tav tm="100000">
                                          <p:val>
                                            <p:strVal val="#ppt_w"/>
                                          </p:val>
                                        </p:tav>
                                      </p:tavLst>
                                    </p:anim>
                                    <p:anim calcmode="lin" valueType="num">
                                      <p:cBhvr>
                                        <p:cTn id="15" dur="1000" fill="hold"/>
                                        <p:tgtEl>
                                          <p:spTgt spid="5"/>
                                        </p:tgtEl>
                                        <p:attrNameLst>
                                          <p:attrName>ppt_h</p:attrName>
                                        </p:attrNameLst>
                                      </p:cBhvr>
                                      <p:tavLst>
                                        <p:tav tm="0">
                                          <p:val>
                                            <p:strVal val="#ppt_h"/>
                                          </p:val>
                                        </p:tav>
                                        <p:tav tm="100000">
                                          <p:val>
                                            <p:strVal val="#ppt_h"/>
                                          </p:val>
                                        </p:tav>
                                      </p:tavLst>
                                    </p:anim>
                                    <p:animEffect transition="in" filter="fade">
                                      <p:cBhvr>
                                        <p:cTn id="16" dur="1000"/>
                                        <p:tgtEl>
                                          <p:spTgt spid="5"/>
                                        </p:tgtEl>
                                      </p:cBhvr>
                                    </p:animEffect>
                                  </p:childTnLst>
                                </p:cTn>
                              </p:par>
                            </p:childTnLst>
                          </p:cTn>
                        </p:par>
                        <p:par>
                          <p:cTn id="17" fill="hold">
                            <p:stCondLst>
                              <p:cond delay="1000"/>
                            </p:stCondLst>
                            <p:childTnLst>
                              <p:par>
                                <p:cTn id="18" presetID="55" presetClass="entr" presetSubtype="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p:cTn id="20" dur="1000" fill="hold"/>
                                        <p:tgtEl>
                                          <p:spTgt spid="26"/>
                                        </p:tgtEl>
                                        <p:attrNameLst>
                                          <p:attrName>ppt_w</p:attrName>
                                        </p:attrNameLst>
                                      </p:cBhvr>
                                      <p:tavLst>
                                        <p:tav tm="0">
                                          <p:val>
                                            <p:strVal val="#ppt_w*0.70"/>
                                          </p:val>
                                        </p:tav>
                                        <p:tav tm="100000">
                                          <p:val>
                                            <p:strVal val="#ppt_w"/>
                                          </p:val>
                                        </p:tav>
                                      </p:tavLst>
                                    </p:anim>
                                    <p:anim calcmode="lin" valueType="num">
                                      <p:cBhvr>
                                        <p:cTn id="21" dur="1000" fill="hold"/>
                                        <p:tgtEl>
                                          <p:spTgt spid="26"/>
                                        </p:tgtEl>
                                        <p:attrNameLst>
                                          <p:attrName>ppt_h</p:attrName>
                                        </p:attrNameLst>
                                      </p:cBhvr>
                                      <p:tavLst>
                                        <p:tav tm="0">
                                          <p:val>
                                            <p:strVal val="#ppt_h"/>
                                          </p:val>
                                        </p:tav>
                                        <p:tav tm="100000">
                                          <p:val>
                                            <p:strVal val="#ppt_h"/>
                                          </p:val>
                                        </p:tav>
                                      </p:tavLst>
                                    </p:anim>
                                    <p:animEffect transition="in" filter="fade">
                                      <p:cBhvr>
                                        <p:cTn id="22" dur="1000"/>
                                        <p:tgtEl>
                                          <p:spTgt spid="26"/>
                                        </p:tgtEl>
                                      </p:cBhvr>
                                    </p:animEffect>
                                  </p:childTnLst>
                                </p:cTn>
                              </p:par>
                            </p:childTnLst>
                          </p:cTn>
                        </p:par>
                        <p:par>
                          <p:cTn id="23" fill="hold">
                            <p:stCondLst>
                              <p:cond delay="2000"/>
                            </p:stCondLst>
                            <p:childTnLst>
                              <p:par>
                                <p:cTn id="24" presetID="55" presetClass="entr" presetSubtype="0" fill="hold" grpId="0" nodeType="after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p:cTn id="26" dur="1000" fill="hold"/>
                                        <p:tgtEl>
                                          <p:spTgt spid="43"/>
                                        </p:tgtEl>
                                        <p:attrNameLst>
                                          <p:attrName>ppt_w</p:attrName>
                                        </p:attrNameLst>
                                      </p:cBhvr>
                                      <p:tavLst>
                                        <p:tav tm="0">
                                          <p:val>
                                            <p:strVal val="#ppt_w*0.70"/>
                                          </p:val>
                                        </p:tav>
                                        <p:tav tm="100000">
                                          <p:val>
                                            <p:strVal val="#ppt_w"/>
                                          </p:val>
                                        </p:tav>
                                      </p:tavLst>
                                    </p:anim>
                                    <p:anim calcmode="lin" valueType="num">
                                      <p:cBhvr>
                                        <p:cTn id="27" dur="1000" fill="hold"/>
                                        <p:tgtEl>
                                          <p:spTgt spid="43"/>
                                        </p:tgtEl>
                                        <p:attrNameLst>
                                          <p:attrName>ppt_h</p:attrName>
                                        </p:attrNameLst>
                                      </p:cBhvr>
                                      <p:tavLst>
                                        <p:tav tm="0">
                                          <p:val>
                                            <p:strVal val="#ppt_h"/>
                                          </p:val>
                                        </p:tav>
                                        <p:tav tm="100000">
                                          <p:val>
                                            <p:strVal val="#ppt_h"/>
                                          </p:val>
                                        </p:tav>
                                      </p:tavLst>
                                    </p:anim>
                                    <p:animEffect transition="in" filter="fade">
                                      <p:cBhvr>
                                        <p:cTn id="28" dur="1000"/>
                                        <p:tgtEl>
                                          <p:spTgt spid="43"/>
                                        </p:tgtEl>
                                      </p:cBhvr>
                                    </p:animEffect>
                                  </p:childTnLst>
                                </p:cTn>
                              </p:par>
                            </p:childTnLst>
                          </p:cTn>
                        </p:par>
                        <p:par>
                          <p:cTn id="29" fill="hold">
                            <p:stCondLst>
                              <p:cond delay="3000"/>
                            </p:stCondLst>
                            <p:childTnLst>
                              <p:par>
                                <p:cTn id="30" presetID="55" presetClass="entr" presetSubtype="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p:cTn id="32" dur="1000" fill="hold"/>
                                        <p:tgtEl>
                                          <p:spTgt spid="44"/>
                                        </p:tgtEl>
                                        <p:attrNameLst>
                                          <p:attrName>ppt_w</p:attrName>
                                        </p:attrNameLst>
                                      </p:cBhvr>
                                      <p:tavLst>
                                        <p:tav tm="0">
                                          <p:val>
                                            <p:strVal val="#ppt_w*0.70"/>
                                          </p:val>
                                        </p:tav>
                                        <p:tav tm="100000">
                                          <p:val>
                                            <p:strVal val="#ppt_w"/>
                                          </p:val>
                                        </p:tav>
                                      </p:tavLst>
                                    </p:anim>
                                    <p:anim calcmode="lin" valueType="num">
                                      <p:cBhvr>
                                        <p:cTn id="33" dur="1000" fill="hold"/>
                                        <p:tgtEl>
                                          <p:spTgt spid="44"/>
                                        </p:tgtEl>
                                        <p:attrNameLst>
                                          <p:attrName>ppt_h</p:attrName>
                                        </p:attrNameLst>
                                      </p:cBhvr>
                                      <p:tavLst>
                                        <p:tav tm="0">
                                          <p:val>
                                            <p:strVal val="#ppt_h"/>
                                          </p:val>
                                        </p:tav>
                                        <p:tav tm="100000">
                                          <p:val>
                                            <p:strVal val="#ppt_h"/>
                                          </p:val>
                                        </p:tav>
                                      </p:tavLst>
                                    </p:anim>
                                    <p:animEffect transition="in" filter="fade">
                                      <p:cBhvr>
                                        <p:cTn id="34" dur="1000"/>
                                        <p:tgtEl>
                                          <p:spTgt spid="44"/>
                                        </p:tgtEl>
                                      </p:cBhvr>
                                    </p:animEffect>
                                  </p:childTnLst>
                                </p:cTn>
                              </p:par>
                            </p:childTnLst>
                          </p:cTn>
                        </p:par>
                        <p:par>
                          <p:cTn id="35" fill="hold">
                            <p:stCondLst>
                              <p:cond delay="4000"/>
                            </p:stCondLst>
                            <p:childTnLst>
                              <p:par>
                                <p:cTn id="36" presetID="22" presetClass="entr" presetSubtype="1" fill="hold" nodeType="after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wipe(up)">
                                      <p:cBhvr>
                                        <p:cTn id="38" dur="1000"/>
                                        <p:tgtEl>
                                          <p:spTgt spid="54"/>
                                        </p:tgtEl>
                                      </p:cBhvr>
                                    </p:animEffect>
                                  </p:childTnLst>
                                </p:cTn>
                              </p:par>
                            </p:childTnLst>
                          </p:cTn>
                        </p:par>
                        <p:par>
                          <p:cTn id="39" fill="hold">
                            <p:stCondLst>
                              <p:cond delay="5000"/>
                            </p:stCondLst>
                            <p:childTnLst>
                              <p:par>
                                <p:cTn id="40" presetID="22" presetClass="entr" presetSubtype="8"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10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26"/>
                                        </p:tgtEl>
                                      </p:cBhvr>
                                    </p:animEffect>
                                    <p:set>
                                      <p:cBhvr>
                                        <p:cTn id="47" dur="1" fill="hold">
                                          <p:stCondLst>
                                            <p:cond delay="499"/>
                                          </p:stCondLst>
                                        </p:cTn>
                                        <p:tgtEl>
                                          <p:spTgt spid="26"/>
                                        </p:tgtEl>
                                        <p:attrNameLst>
                                          <p:attrName>style.visibility</p:attrName>
                                        </p:attrNameLst>
                                      </p:cBhvr>
                                      <p:to>
                                        <p:strVal val="hidden"/>
                                      </p:to>
                                    </p:set>
                                  </p:childTnLst>
                                </p:cTn>
                              </p:par>
                            </p:childTnLst>
                          </p:cTn>
                        </p:par>
                        <p:par>
                          <p:cTn id="48" fill="hold">
                            <p:stCondLst>
                              <p:cond delay="500"/>
                            </p:stCondLst>
                            <p:childTnLst>
                              <p:par>
                                <p:cTn id="49" presetID="10" presetClass="exit" presetSubtype="0" fill="hold" nodeType="afterEffect">
                                  <p:stCondLst>
                                    <p:cond delay="0"/>
                                  </p:stCondLst>
                                  <p:childTnLst>
                                    <p:animEffect transition="out" filter="fade">
                                      <p:cBhvr>
                                        <p:cTn id="50" dur="500"/>
                                        <p:tgtEl>
                                          <p:spTgt spid="54"/>
                                        </p:tgtEl>
                                      </p:cBhvr>
                                    </p:animEffect>
                                    <p:set>
                                      <p:cBhvr>
                                        <p:cTn id="51" dur="1" fill="hold">
                                          <p:stCondLst>
                                            <p:cond delay="499"/>
                                          </p:stCondLst>
                                        </p:cTn>
                                        <p:tgtEl>
                                          <p:spTgt spid="54"/>
                                        </p:tgtEl>
                                        <p:attrNameLst>
                                          <p:attrName>style.visibility</p:attrName>
                                        </p:attrNameLst>
                                      </p:cBhvr>
                                      <p:to>
                                        <p:strVal val="hidden"/>
                                      </p:to>
                                    </p:set>
                                  </p:childTnLst>
                                </p:cTn>
                              </p:par>
                            </p:childTnLst>
                          </p:cTn>
                        </p:par>
                        <p:par>
                          <p:cTn id="52" fill="hold">
                            <p:stCondLst>
                              <p:cond delay="1000"/>
                            </p:stCondLst>
                            <p:childTnLst>
                              <p:par>
                                <p:cTn id="53" presetID="10" presetClass="exit" presetSubtype="0" fill="hold" nodeType="afterEffect">
                                  <p:stCondLst>
                                    <p:cond delay="0"/>
                                  </p:stCondLst>
                                  <p:childTnLst>
                                    <p:animEffect transition="out" filter="fade">
                                      <p:cBhvr>
                                        <p:cTn id="54" dur="500"/>
                                        <p:tgtEl>
                                          <p:spTgt spid="27"/>
                                        </p:tgtEl>
                                      </p:cBhvr>
                                    </p:animEffect>
                                    <p:set>
                                      <p:cBhvr>
                                        <p:cTn id="55" dur="1" fill="hold">
                                          <p:stCondLst>
                                            <p:cond delay="499"/>
                                          </p:stCondLst>
                                        </p:cTn>
                                        <p:tgtEl>
                                          <p:spTgt spid="27"/>
                                        </p:tgtEl>
                                        <p:attrNameLst>
                                          <p:attrName>style.visibility</p:attrName>
                                        </p:attrNameLst>
                                      </p:cBhvr>
                                      <p:to>
                                        <p:strVal val="hidden"/>
                                      </p:to>
                                    </p:set>
                                  </p:childTnLst>
                                </p:cTn>
                              </p:par>
                            </p:childTnLst>
                          </p:cTn>
                        </p:par>
                        <p:par>
                          <p:cTn id="56" fill="hold">
                            <p:stCondLst>
                              <p:cond delay="1500"/>
                            </p:stCondLst>
                            <p:childTnLst>
                              <p:par>
                                <p:cTn id="57" presetID="22" presetClass="entr" presetSubtype="1" fill="hold" nodeType="after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ipe(up)">
                                      <p:cBhvr>
                                        <p:cTn id="59" dur="1000"/>
                                        <p:tgtEl>
                                          <p:spTgt spid="55"/>
                                        </p:tgtEl>
                                      </p:cBhvr>
                                    </p:animEffect>
                                  </p:childTnLst>
                                </p:cTn>
                              </p:par>
                            </p:childTnLst>
                          </p:cTn>
                        </p:par>
                        <p:par>
                          <p:cTn id="60" fill="hold">
                            <p:stCondLst>
                              <p:cond delay="2500"/>
                            </p:stCondLst>
                            <p:childTnLst>
                              <p:par>
                                <p:cTn id="61" presetID="22" presetClass="entr" presetSubtype="8" fill="hold" nodeType="after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wipe(left)">
                                      <p:cBhvr>
                                        <p:cTn id="63" dur="1000"/>
                                        <p:tgtEl>
                                          <p:spTgt spid="4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500"/>
                                        <p:tgtEl>
                                          <p:spTgt spid="43"/>
                                        </p:tgtEl>
                                      </p:cBhvr>
                                    </p:animEffect>
                                    <p:set>
                                      <p:cBhvr>
                                        <p:cTn id="68" dur="1" fill="hold">
                                          <p:stCondLst>
                                            <p:cond delay="499"/>
                                          </p:stCondLst>
                                        </p:cTn>
                                        <p:tgtEl>
                                          <p:spTgt spid="43"/>
                                        </p:tgtEl>
                                        <p:attrNameLst>
                                          <p:attrName>style.visibility</p:attrName>
                                        </p:attrNameLst>
                                      </p:cBhvr>
                                      <p:to>
                                        <p:strVal val="hidden"/>
                                      </p:to>
                                    </p:set>
                                  </p:childTnLst>
                                </p:cTn>
                              </p:par>
                            </p:childTnLst>
                          </p:cTn>
                        </p:par>
                        <p:par>
                          <p:cTn id="69" fill="hold">
                            <p:stCondLst>
                              <p:cond delay="500"/>
                            </p:stCondLst>
                            <p:childTnLst>
                              <p:par>
                                <p:cTn id="70" presetID="10" presetClass="exit" presetSubtype="0" fill="hold" nodeType="afterEffect">
                                  <p:stCondLst>
                                    <p:cond delay="0"/>
                                  </p:stCondLst>
                                  <p:childTnLst>
                                    <p:animEffect transition="out" filter="fade">
                                      <p:cBhvr>
                                        <p:cTn id="71" dur="500"/>
                                        <p:tgtEl>
                                          <p:spTgt spid="55"/>
                                        </p:tgtEl>
                                      </p:cBhvr>
                                    </p:animEffect>
                                    <p:set>
                                      <p:cBhvr>
                                        <p:cTn id="72" dur="1" fill="hold">
                                          <p:stCondLst>
                                            <p:cond delay="499"/>
                                          </p:stCondLst>
                                        </p:cTn>
                                        <p:tgtEl>
                                          <p:spTgt spid="55"/>
                                        </p:tgtEl>
                                        <p:attrNameLst>
                                          <p:attrName>style.visibility</p:attrName>
                                        </p:attrNameLst>
                                      </p:cBhvr>
                                      <p:to>
                                        <p:strVal val="hidden"/>
                                      </p:to>
                                    </p:set>
                                  </p:childTnLst>
                                </p:cTn>
                              </p:par>
                            </p:childTnLst>
                          </p:cTn>
                        </p:par>
                        <p:par>
                          <p:cTn id="73" fill="hold">
                            <p:stCondLst>
                              <p:cond delay="1000"/>
                            </p:stCondLst>
                            <p:childTnLst>
                              <p:par>
                                <p:cTn id="74" presetID="10" presetClass="exit" presetSubtype="0" fill="hold" nodeType="afterEffect">
                                  <p:stCondLst>
                                    <p:cond delay="0"/>
                                  </p:stCondLst>
                                  <p:childTnLst>
                                    <p:animEffect transition="out" filter="fade">
                                      <p:cBhvr>
                                        <p:cTn id="75" dur="500"/>
                                        <p:tgtEl>
                                          <p:spTgt spid="48"/>
                                        </p:tgtEl>
                                      </p:cBhvr>
                                    </p:animEffect>
                                    <p:set>
                                      <p:cBhvr>
                                        <p:cTn id="76" dur="1" fill="hold">
                                          <p:stCondLst>
                                            <p:cond delay="499"/>
                                          </p:stCondLst>
                                        </p:cTn>
                                        <p:tgtEl>
                                          <p:spTgt spid="48"/>
                                        </p:tgtEl>
                                        <p:attrNameLst>
                                          <p:attrName>style.visibility</p:attrName>
                                        </p:attrNameLst>
                                      </p:cBhvr>
                                      <p:to>
                                        <p:strVal val="hidden"/>
                                      </p:to>
                                    </p:set>
                                  </p:childTnLst>
                                </p:cTn>
                              </p:par>
                            </p:childTnLst>
                          </p:cTn>
                        </p:par>
                        <p:par>
                          <p:cTn id="77" fill="hold">
                            <p:stCondLst>
                              <p:cond delay="1500"/>
                            </p:stCondLst>
                            <p:childTnLst>
                              <p:par>
                                <p:cTn id="78" presetID="22" presetClass="entr" presetSubtype="1" fill="hold" nodeType="after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up)">
                                      <p:cBhvr>
                                        <p:cTn id="80" dur="200"/>
                                        <p:tgtEl>
                                          <p:spTgt spid="56"/>
                                        </p:tgtEl>
                                      </p:cBhvr>
                                    </p:animEffect>
                                  </p:childTnLst>
                                </p:cTn>
                              </p:par>
                            </p:childTnLst>
                          </p:cTn>
                        </p:par>
                        <p:par>
                          <p:cTn id="81" fill="hold">
                            <p:stCondLst>
                              <p:cond delay="1700"/>
                            </p:stCondLst>
                            <p:childTnLst>
                              <p:par>
                                <p:cTn id="82" presetID="22" presetClass="entr" presetSubtype="8" fill="hold" nodeType="afterEffect">
                                  <p:stCondLst>
                                    <p:cond delay="0"/>
                                  </p:stCondLst>
                                  <p:childTnLst>
                                    <p:set>
                                      <p:cBhvr>
                                        <p:cTn id="83" dur="1" fill="hold">
                                          <p:stCondLst>
                                            <p:cond delay="0"/>
                                          </p:stCondLst>
                                        </p:cTn>
                                        <p:tgtEl>
                                          <p:spTgt spid="49"/>
                                        </p:tgtEl>
                                        <p:attrNameLst>
                                          <p:attrName>style.visibility</p:attrName>
                                        </p:attrNameLst>
                                      </p:cBhvr>
                                      <p:to>
                                        <p:strVal val="visible"/>
                                      </p:to>
                                    </p:set>
                                    <p:animEffect transition="in" filter="wipe(left)">
                                      <p:cBhvr>
                                        <p:cTn id="84" dur="1000"/>
                                        <p:tgtEl>
                                          <p:spTgt spid="49"/>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1" nodeType="clickEffect">
                                  <p:stCondLst>
                                    <p:cond delay="0"/>
                                  </p:stCondLst>
                                  <p:childTnLst>
                                    <p:animEffect transition="out" filter="fade">
                                      <p:cBhvr>
                                        <p:cTn id="88" dur="500"/>
                                        <p:tgtEl>
                                          <p:spTgt spid="44"/>
                                        </p:tgtEl>
                                      </p:cBhvr>
                                    </p:animEffect>
                                    <p:set>
                                      <p:cBhvr>
                                        <p:cTn id="89" dur="1" fill="hold">
                                          <p:stCondLst>
                                            <p:cond delay="499"/>
                                          </p:stCondLst>
                                        </p:cTn>
                                        <p:tgtEl>
                                          <p:spTgt spid="44"/>
                                        </p:tgtEl>
                                        <p:attrNameLst>
                                          <p:attrName>style.visibility</p:attrName>
                                        </p:attrNameLst>
                                      </p:cBhvr>
                                      <p:to>
                                        <p:strVal val="hidden"/>
                                      </p:to>
                                    </p:set>
                                  </p:childTnLst>
                                </p:cTn>
                              </p:par>
                            </p:childTnLst>
                          </p:cTn>
                        </p:par>
                        <p:par>
                          <p:cTn id="90" fill="hold">
                            <p:stCondLst>
                              <p:cond delay="500"/>
                            </p:stCondLst>
                            <p:childTnLst>
                              <p:par>
                                <p:cTn id="91" presetID="10" presetClass="exit" presetSubtype="0" fill="hold" nodeType="afterEffect">
                                  <p:stCondLst>
                                    <p:cond delay="0"/>
                                  </p:stCondLst>
                                  <p:childTnLst>
                                    <p:animEffect transition="out" filter="fade">
                                      <p:cBhvr>
                                        <p:cTn id="92" dur="500"/>
                                        <p:tgtEl>
                                          <p:spTgt spid="56"/>
                                        </p:tgtEl>
                                      </p:cBhvr>
                                    </p:animEffect>
                                    <p:set>
                                      <p:cBhvr>
                                        <p:cTn id="93" dur="1" fill="hold">
                                          <p:stCondLst>
                                            <p:cond delay="499"/>
                                          </p:stCondLst>
                                        </p:cTn>
                                        <p:tgtEl>
                                          <p:spTgt spid="56"/>
                                        </p:tgtEl>
                                        <p:attrNameLst>
                                          <p:attrName>style.visibility</p:attrName>
                                        </p:attrNameLst>
                                      </p:cBhvr>
                                      <p:to>
                                        <p:strVal val="hidden"/>
                                      </p:to>
                                    </p:set>
                                  </p:childTnLst>
                                </p:cTn>
                              </p:par>
                            </p:childTnLst>
                          </p:cTn>
                        </p:par>
                        <p:par>
                          <p:cTn id="94" fill="hold">
                            <p:stCondLst>
                              <p:cond delay="1000"/>
                            </p:stCondLst>
                            <p:childTnLst>
                              <p:par>
                                <p:cTn id="95" presetID="10" presetClass="exit" presetSubtype="0" fill="hold" nodeType="afterEffect">
                                  <p:stCondLst>
                                    <p:cond delay="0"/>
                                  </p:stCondLst>
                                  <p:childTnLst>
                                    <p:animEffect transition="out" filter="fade">
                                      <p:cBhvr>
                                        <p:cTn id="96" dur="500"/>
                                        <p:tgtEl>
                                          <p:spTgt spid="49"/>
                                        </p:tgtEl>
                                      </p:cBhvr>
                                    </p:animEffect>
                                    <p:set>
                                      <p:cBhvr>
                                        <p:cTn id="97" dur="1" fill="hold">
                                          <p:stCondLst>
                                            <p:cond delay="499"/>
                                          </p:stCondLst>
                                        </p:cTn>
                                        <p:tgtEl>
                                          <p:spTgt spid="49"/>
                                        </p:tgtEl>
                                        <p:attrNameLst>
                                          <p:attrName>style.visibility</p:attrName>
                                        </p:attrNameLst>
                                      </p:cBhvr>
                                      <p:to>
                                        <p:strVal val="hidden"/>
                                      </p:to>
                                    </p:set>
                                  </p:childTnLst>
                                </p:cTn>
                              </p:par>
                            </p:childTnLst>
                          </p:cTn>
                        </p:par>
                        <p:par>
                          <p:cTn id="98" fill="hold">
                            <p:stCondLst>
                              <p:cond delay="1500"/>
                            </p:stCondLst>
                            <p:childTnLst>
                              <p:par>
                                <p:cTn id="99" presetID="22" presetClass="entr" presetSubtype="8" fill="hold" nodeType="afterEffect">
                                  <p:stCondLst>
                                    <p:cond delay="0"/>
                                  </p:stCondLst>
                                  <p:childTnLst>
                                    <p:set>
                                      <p:cBhvr>
                                        <p:cTn id="100" dur="1" fill="hold">
                                          <p:stCondLst>
                                            <p:cond delay="0"/>
                                          </p:stCondLst>
                                        </p:cTn>
                                        <p:tgtEl>
                                          <p:spTgt spid="62"/>
                                        </p:tgtEl>
                                        <p:attrNameLst>
                                          <p:attrName>style.visibility</p:attrName>
                                        </p:attrNameLst>
                                      </p:cBhvr>
                                      <p:to>
                                        <p:strVal val="visible"/>
                                      </p:to>
                                    </p:set>
                                    <p:animEffect transition="in" filter="wipe(left)">
                                      <p:cBhvr>
                                        <p:cTn id="10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43" grpId="0"/>
      <p:bldP spid="43" grpId="1"/>
      <p:bldP spid="44" grpId="0"/>
      <p:bldP spid="4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22"/>
          <p:cNvSpPr>
            <a:spLocks noGrp="1"/>
          </p:cNvSpPr>
          <p:nvPr>
            <p:ph type="sldNum" sz="quarter" idx="12"/>
          </p:nvPr>
        </p:nvSpPr>
        <p:spPr bwMode="auto">
          <a:ln>
            <a:round/>
            <a:headEnd/>
            <a:tailEnd/>
          </a:ln>
        </p:spPr>
        <p:txBody>
          <a:bodyPr/>
          <a:lstStyle/>
          <a:p>
            <a:r>
              <a:rPr lang="en-US"/>
              <a:t>6-</a:t>
            </a:r>
            <a:fld id="{E321E3BB-967B-40E9-999B-B69338559BF9}" type="slidenum">
              <a:rPr lang="en-US" smtClean="0"/>
              <a:pPr/>
              <a:t>17</a:t>
            </a:fld>
            <a:endParaRPr lang="en-US"/>
          </a:p>
        </p:txBody>
      </p:sp>
      <p:sp>
        <p:nvSpPr>
          <p:cNvPr id="33794" name="Title 1"/>
          <p:cNvSpPr>
            <a:spLocks noGrp="1"/>
          </p:cNvSpPr>
          <p:nvPr>
            <p:ph type="title"/>
          </p:nvPr>
        </p:nvSpPr>
        <p:spPr>
          <a:xfrm>
            <a:off x="914400" y="228600"/>
            <a:ext cx="7772400" cy="1371600"/>
          </a:xfrm>
          <a:solidFill>
            <a:schemeClr val="bg2"/>
          </a:solidFill>
        </p:spPr>
        <p:txBody>
          <a:bodyPr/>
          <a:lstStyle/>
          <a:p>
            <a:pPr algn="ctr" eaLnBrk="1" hangingPunct="1"/>
            <a:r>
              <a:rPr lang="en-US" sz="4400" b="1" dirty="0"/>
              <a:t>Present Value with</a:t>
            </a:r>
            <a:br>
              <a:rPr lang="en-US" sz="4400" b="1" dirty="0"/>
            </a:br>
            <a:r>
              <a:rPr lang="en-US" sz="4400" b="1" dirty="0"/>
              <a:t>Multiple Cash Flows</a:t>
            </a:r>
          </a:p>
        </p:txBody>
      </p:sp>
      <p:sp>
        <p:nvSpPr>
          <p:cNvPr id="33795" name="TextBox 3"/>
          <p:cNvSpPr txBox="1">
            <a:spLocks noChangeArrowheads="1"/>
          </p:cNvSpPr>
          <p:nvPr/>
        </p:nvSpPr>
        <p:spPr bwMode="auto">
          <a:xfrm>
            <a:off x="795338" y="1981200"/>
            <a:ext cx="7543800" cy="2308225"/>
          </a:xfrm>
          <a:prstGeom prst="rect">
            <a:avLst/>
          </a:prstGeom>
          <a:noFill/>
          <a:ln w="9525">
            <a:noFill/>
            <a:miter lim="800000"/>
            <a:headEnd/>
            <a:tailEnd/>
          </a:ln>
        </p:spPr>
        <p:txBody>
          <a:bodyPr>
            <a:spAutoFit/>
          </a:bodyPr>
          <a:lstStyle/>
          <a:p>
            <a:pPr>
              <a:lnSpc>
                <a:spcPct val="90000"/>
              </a:lnSpc>
            </a:pPr>
            <a:r>
              <a:rPr lang="en-US" sz="4000" b="1" dirty="0">
                <a:solidFill>
                  <a:srgbClr val="0070C0"/>
                </a:solidFill>
                <a:latin typeface="Perpetua" pitchFamily="18" charset="0"/>
                <a:cs typeface="Arial" charset="0"/>
              </a:rPr>
              <a:t>To compute the </a:t>
            </a:r>
            <a:r>
              <a:rPr lang="en-US" sz="4000" b="1" dirty="0">
                <a:latin typeface="Perpetua" pitchFamily="18" charset="0"/>
                <a:cs typeface="Arial" charset="0"/>
              </a:rPr>
              <a:t>present value </a:t>
            </a:r>
            <a:r>
              <a:rPr lang="en-US" sz="4000" b="1" dirty="0">
                <a:solidFill>
                  <a:srgbClr val="0070C0"/>
                </a:solidFill>
                <a:latin typeface="Perpetua" pitchFamily="18" charset="0"/>
                <a:cs typeface="Arial" charset="0"/>
              </a:rPr>
              <a:t>of multiple cash flows, we again just bring the payments into the present value – one year at a time. </a:t>
            </a:r>
            <a:r>
              <a:rPr lang="en-US" sz="4000" b="1" dirty="0">
                <a:solidFill>
                  <a:srgbClr val="7030A0"/>
                </a:solidFill>
                <a:latin typeface="Perpetua" pitchFamily="18" charset="0"/>
                <a:cs typeface="Arial"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22"/>
          <p:cNvSpPr>
            <a:spLocks noGrp="1"/>
          </p:cNvSpPr>
          <p:nvPr>
            <p:ph type="sldNum" sz="quarter" idx="12"/>
          </p:nvPr>
        </p:nvSpPr>
        <p:spPr bwMode="auto">
          <a:ln>
            <a:round/>
            <a:headEnd/>
            <a:tailEnd/>
          </a:ln>
        </p:spPr>
        <p:txBody>
          <a:bodyPr/>
          <a:lstStyle/>
          <a:p>
            <a:r>
              <a:rPr lang="en-US"/>
              <a:t>6-</a:t>
            </a:r>
            <a:fld id="{BC96A83B-8965-409F-8327-B5BC74510A55}" type="slidenum">
              <a:rPr lang="en-US" smtClean="0"/>
              <a:pPr/>
              <a:t>18</a:t>
            </a:fld>
            <a:endParaRPr lang="en-US"/>
          </a:p>
        </p:txBody>
      </p:sp>
      <p:sp>
        <p:nvSpPr>
          <p:cNvPr id="34818" name="Title 1"/>
          <p:cNvSpPr>
            <a:spLocks noGrp="1"/>
          </p:cNvSpPr>
          <p:nvPr>
            <p:ph type="title"/>
          </p:nvPr>
        </p:nvSpPr>
        <p:spPr>
          <a:xfrm>
            <a:off x="914400" y="152400"/>
            <a:ext cx="7772400" cy="1447800"/>
          </a:xfrm>
          <a:solidFill>
            <a:schemeClr val="bg2"/>
          </a:solidFill>
        </p:spPr>
        <p:txBody>
          <a:bodyPr/>
          <a:lstStyle/>
          <a:p>
            <a:pPr algn="ctr" eaLnBrk="1" hangingPunct="1"/>
            <a:r>
              <a:rPr lang="en-US" sz="4400" b="1" dirty="0"/>
              <a:t>Present Value with</a:t>
            </a:r>
            <a:br>
              <a:rPr lang="en-US" sz="4400" b="1" dirty="0"/>
            </a:br>
            <a:r>
              <a:rPr lang="en-US" sz="4400" b="1" dirty="0"/>
              <a:t>Multiple Cash Flows: Example 1</a:t>
            </a:r>
          </a:p>
        </p:txBody>
      </p:sp>
      <p:sp>
        <p:nvSpPr>
          <p:cNvPr id="4" name="TextBox 3"/>
          <p:cNvSpPr txBox="1">
            <a:spLocks noChangeArrowheads="1"/>
          </p:cNvSpPr>
          <p:nvPr/>
        </p:nvSpPr>
        <p:spPr bwMode="auto">
          <a:xfrm>
            <a:off x="762000" y="1600200"/>
            <a:ext cx="8077200" cy="5078413"/>
          </a:xfrm>
          <a:prstGeom prst="rect">
            <a:avLst/>
          </a:prstGeom>
          <a:noFill/>
          <a:ln w="9525">
            <a:noFill/>
            <a:miter lim="800000"/>
            <a:headEnd/>
            <a:tailEnd/>
          </a:ln>
        </p:spPr>
        <p:txBody>
          <a:bodyPr>
            <a:spAutoFit/>
          </a:bodyPr>
          <a:lstStyle/>
          <a:p>
            <a:pPr>
              <a:lnSpc>
                <a:spcPct val="90000"/>
              </a:lnSpc>
            </a:pPr>
            <a:r>
              <a:rPr lang="en-US" sz="4000" b="1">
                <a:solidFill>
                  <a:srgbClr val="0070C0"/>
                </a:solidFill>
                <a:latin typeface="Perpetua" pitchFamily="18" charset="0"/>
                <a:cs typeface="Arial" charset="0"/>
              </a:rPr>
              <a:t>Consider receiving the following cash flows:</a:t>
            </a:r>
          </a:p>
          <a:p>
            <a:pPr>
              <a:lnSpc>
                <a:spcPct val="90000"/>
              </a:lnSpc>
            </a:pPr>
            <a:r>
              <a:rPr lang="en-US" sz="4000" b="1">
                <a:solidFill>
                  <a:srgbClr val="0070C0"/>
                </a:solidFill>
                <a:latin typeface="Perpetua" pitchFamily="18" charset="0"/>
                <a:cs typeface="Arial" charset="0"/>
              </a:rPr>
              <a:t>	</a:t>
            </a:r>
            <a:r>
              <a:rPr lang="en-US" sz="4000" b="1">
                <a:solidFill>
                  <a:srgbClr val="7030A0"/>
                </a:solidFill>
                <a:latin typeface="Perpetua" pitchFamily="18" charset="0"/>
                <a:cs typeface="Arial" charset="0"/>
              </a:rPr>
              <a:t>Year 1 CF = $200</a:t>
            </a:r>
          </a:p>
          <a:p>
            <a:pPr>
              <a:lnSpc>
                <a:spcPct val="90000"/>
              </a:lnSpc>
            </a:pPr>
            <a:r>
              <a:rPr lang="en-US" sz="4000" b="1">
                <a:solidFill>
                  <a:srgbClr val="7030A0"/>
                </a:solidFill>
                <a:latin typeface="Perpetua" pitchFamily="18" charset="0"/>
                <a:cs typeface="Arial" charset="0"/>
              </a:rPr>
              <a:t>	Year 2 CF = $400</a:t>
            </a:r>
          </a:p>
          <a:p>
            <a:pPr>
              <a:lnSpc>
                <a:spcPct val="90000"/>
              </a:lnSpc>
            </a:pPr>
            <a:r>
              <a:rPr lang="en-US" sz="4000" b="1">
                <a:solidFill>
                  <a:srgbClr val="7030A0"/>
                </a:solidFill>
                <a:latin typeface="Perpetua" pitchFamily="18" charset="0"/>
                <a:cs typeface="Arial" charset="0"/>
              </a:rPr>
              <a:t>	Year 3 CF = $600</a:t>
            </a:r>
          </a:p>
          <a:p>
            <a:pPr>
              <a:lnSpc>
                <a:spcPct val="90000"/>
              </a:lnSpc>
            </a:pPr>
            <a:r>
              <a:rPr lang="en-US" sz="4000" b="1">
                <a:solidFill>
                  <a:srgbClr val="7030A0"/>
                </a:solidFill>
                <a:latin typeface="Perpetua" pitchFamily="18" charset="0"/>
                <a:cs typeface="Arial" charset="0"/>
              </a:rPr>
              <a:t>	Year 4 CF = $800</a:t>
            </a:r>
          </a:p>
          <a:p>
            <a:pPr>
              <a:lnSpc>
                <a:spcPct val="90000"/>
              </a:lnSpc>
            </a:pPr>
            <a:r>
              <a:rPr lang="en-US" sz="4000" b="1">
                <a:solidFill>
                  <a:srgbClr val="0070C0"/>
                </a:solidFill>
                <a:latin typeface="Perpetua" pitchFamily="18" charset="0"/>
                <a:cs typeface="Arial" charset="0"/>
              </a:rPr>
              <a:t>If the discount rate is 12%, what would this cash flow be worth today?</a:t>
            </a:r>
            <a:endParaRPr lang="en-US" sz="4000" b="1">
              <a:solidFill>
                <a:srgbClr val="7030A0"/>
              </a:solidFill>
              <a:latin typeface="Perpetua" pitchFamily="18"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slide(fromBottom)">
                                      <p:cBhvr>
                                        <p:cTn id="14" dur="500"/>
                                        <p:tgtEl>
                                          <p:spTgt spid="4">
                                            <p:txEl>
                                              <p:pRg st="1" end="1"/>
                                            </p:txEl>
                                          </p:spTgt>
                                        </p:tgtEl>
                                      </p:cBhvr>
                                    </p:animEffect>
                                  </p:childTnLst>
                                </p:cTn>
                              </p:par>
                              <p:par>
                                <p:cTn id="15" presetID="1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slide(fromBottom)">
                                      <p:cBhvr>
                                        <p:cTn id="17" dur="500"/>
                                        <p:tgtEl>
                                          <p:spTgt spid="4">
                                            <p:txEl>
                                              <p:pRg st="2" end="2"/>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slide(fromBottom)">
                                      <p:cBhvr>
                                        <p:cTn id="20" dur="500"/>
                                        <p:tgtEl>
                                          <p:spTgt spid="4">
                                            <p:txEl>
                                              <p:pRg st="3" end="3"/>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slide(fromBottom)">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 calcmode="lin" valueType="num">
                                      <p:cBhvr>
                                        <p:cTn id="28"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3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22"/>
          <p:cNvSpPr>
            <a:spLocks noGrp="1"/>
          </p:cNvSpPr>
          <p:nvPr>
            <p:ph type="sldNum" sz="quarter" idx="12"/>
          </p:nvPr>
        </p:nvSpPr>
        <p:spPr bwMode="auto">
          <a:ln>
            <a:round/>
            <a:headEnd/>
            <a:tailEnd/>
          </a:ln>
        </p:spPr>
        <p:txBody>
          <a:bodyPr/>
          <a:lstStyle/>
          <a:p>
            <a:r>
              <a:rPr lang="en-US"/>
              <a:t>6-</a:t>
            </a:r>
            <a:fld id="{33A30B7F-32E3-4DE5-87A2-4E654FC87AEA}" type="slidenum">
              <a:rPr lang="en-US" smtClean="0"/>
              <a:pPr/>
              <a:t>19</a:t>
            </a:fld>
            <a:endParaRPr lang="en-US"/>
          </a:p>
        </p:txBody>
      </p:sp>
      <p:sp>
        <p:nvSpPr>
          <p:cNvPr id="35842" name="Title 1"/>
          <p:cNvSpPr>
            <a:spLocks noGrp="1"/>
          </p:cNvSpPr>
          <p:nvPr>
            <p:ph type="title"/>
          </p:nvPr>
        </p:nvSpPr>
        <p:spPr>
          <a:xfrm>
            <a:off x="914400" y="274638"/>
            <a:ext cx="7772400" cy="1325562"/>
          </a:xfrm>
          <a:solidFill>
            <a:schemeClr val="bg2"/>
          </a:solidFill>
        </p:spPr>
        <p:txBody>
          <a:bodyPr/>
          <a:lstStyle/>
          <a:p>
            <a:pPr algn="ctr" eaLnBrk="1" hangingPunct="1"/>
            <a:r>
              <a:rPr lang="en-US" sz="4400" b="1" dirty="0"/>
              <a:t>Present Value with</a:t>
            </a:r>
            <a:br>
              <a:rPr lang="en-US" sz="4400" b="1" dirty="0"/>
            </a:br>
            <a:r>
              <a:rPr lang="en-US" sz="4400" b="1" dirty="0"/>
              <a:t>Multiple Cash Flows: Example 1</a:t>
            </a:r>
          </a:p>
        </p:txBody>
      </p:sp>
      <p:sp>
        <p:nvSpPr>
          <p:cNvPr id="4" name="TextBox 3"/>
          <p:cNvSpPr txBox="1">
            <a:spLocks noChangeArrowheads="1"/>
          </p:cNvSpPr>
          <p:nvPr/>
        </p:nvSpPr>
        <p:spPr bwMode="auto">
          <a:xfrm>
            <a:off x="381000" y="1676400"/>
            <a:ext cx="8534400" cy="1089025"/>
          </a:xfrm>
          <a:prstGeom prst="rect">
            <a:avLst/>
          </a:prstGeom>
          <a:noFill/>
          <a:ln w="9525">
            <a:noFill/>
            <a:miter lim="800000"/>
            <a:headEnd/>
            <a:tailEnd/>
          </a:ln>
        </p:spPr>
        <p:txBody>
          <a:bodyPr>
            <a:spAutoFit/>
          </a:bodyPr>
          <a:lstStyle/>
          <a:p>
            <a:pPr algn="ctr">
              <a:lnSpc>
                <a:spcPct val="90000"/>
              </a:lnSpc>
            </a:pPr>
            <a:r>
              <a:rPr lang="en-US" sz="3600" b="1">
                <a:solidFill>
                  <a:srgbClr val="0070C0"/>
                </a:solidFill>
                <a:cs typeface="Arial" charset="0"/>
              </a:rPr>
              <a:t>Visually, the time line </a:t>
            </a:r>
          </a:p>
          <a:p>
            <a:pPr algn="ctr">
              <a:lnSpc>
                <a:spcPct val="90000"/>
              </a:lnSpc>
            </a:pPr>
            <a:r>
              <a:rPr lang="en-US" sz="3600" b="1">
                <a:solidFill>
                  <a:srgbClr val="0070C0"/>
                </a:solidFill>
                <a:cs typeface="Arial" charset="0"/>
              </a:rPr>
              <a:t>would look like this:</a:t>
            </a:r>
            <a:r>
              <a:rPr lang="en-US" sz="3600" b="1">
                <a:solidFill>
                  <a:srgbClr val="7030A0"/>
                </a:solidFill>
                <a:cs typeface="Arial" charset="0"/>
              </a:rPr>
              <a:t> </a:t>
            </a:r>
          </a:p>
        </p:txBody>
      </p:sp>
      <p:grpSp>
        <p:nvGrpSpPr>
          <p:cNvPr id="35844" name="Group 57"/>
          <p:cNvGrpSpPr>
            <a:grpSpLocks/>
          </p:cNvGrpSpPr>
          <p:nvPr/>
        </p:nvGrpSpPr>
        <p:grpSpPr bwMode="auto">
          <a:xfrm>
            <a:off x="457200" y="2895600"/>
            <a:ext cx="7731125" cy="1066800"/>
            <a:chOff x="533400" y="2362200"/>
            <a:chExt cx="7731443" cy="1066800"/>
          </a:xfrm>
        </p:grpSpPr>
        <p:cxnSp>
          <p:nvCxnSpPr>
            <p:cNvPr id="28" name="Straight Connector 27"/>
            <p:cNvCxnSpPr/>
            <p:nvPr/>
          </p:nvCxnSpPr>
          <p:spPr>
            <a:xfrm>
              <a:off x="1219228" y="3429000"/>
              <a:ext cx="6858282" cy="0"/>
            </a:xfrm>
            <a:prstGeom prst="line">
              <a:avLst/>
            </a:prstGeom>
            <a:ln w="50800"/>
          </p:spPr>
          <p:style>
            <a:lnRef idx="1">
              <a:schemeClr val="accent1"/>
            </a:lnRef>
            <a:fillRef idx="0">
              <a:schemeClr val="accent1"/>
            </a:fillRef>
            <a:effectRef idx="0">
              <a:schemeClr val="accent1"/>
            </a:effectRef>
            <a:fontRef idx="minor">
              <a:schemeClr val="tx1"/>
            </a:fontRef>
          </p:style>
        </p:cxnSp>
        <p:grpSp>
          <p:nvGrpSpPr>
            <p:cNvPr id="35851" name="Group 49"/>
            <p:cNvGrpSpPr>
              <a:grpSpLocks/>
            </p:cNvGrpSpPr>
            <p:nvPr/>
          </p:nvGrpSpPr>
          <p:grpSpPr bwMode="auto">
            <a:xfrm>
              <a:off x="533400" y="2438400"/>
              <a:ext cx="1600200" cy="990600"/>
              <a:chOff x="533400" y="2438400"/>
              <a:chExt cx="1600200" cy="990600"/>
            </a:xfrm>
          </p:grpSpPr>
          <p:cxnSp>
            <p:nvCxnSpPr>
              <p:cNvPr id="29" name="Straight Connector 28"/>
              <p:cNvCxnSpPr/>
              <p:nvPr/>
            </p:nvCxnSpPr>
            <p:spPr>
              <a:xfrm>
                <a:off x="1219228" y="2971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5865" name="TextBox 31"/>
              <p:cNvSpPr txBox="1">
                <a:spLocks noChangeArrowheads="1"/>
              </p:cNvSpPr>
              <p:nvPr/>
            </p:nvSpPr>
            <p:spPr bwMode="auto">
              <a:xfrm>
                <a:off x="533400" y="2438400"/>
                <a:ext cx="1600200" cy="584775"/>
              </a:xfrm>
              <a:prstGeom prst="rect">
                <a:avLst/>
              </a:prstGeom>
              <a:noFill/>
              <a:ln w="9525">
                <a:noFill/>
                <a:miter lim="800000"/>
                <a:headEnd/>
                <a:tailEnd/>
              </a:ln>
            </p:spPr>
            <p:txBody>
              <a:bodyPr>
                <a:spAutoFit/>
              </a:bodyPr>
              <a:lstStyle/>
              <a:p>
                <a:r>
                  <a:rPr lang="en-US" sz="3200">
                    <a:latin typeface="Arial Black" pitchFamily="34" charset="0"/>
                  </a:rPr>
                  <a:t>Today</a:t>
                </a:r>
              </a:p>
            </p:txBody>
          </p:sp>
        </p:grpSp>
        <p:grpSp>
          <p:nvGrpSpPr>
            <p:cNvPr id="35852" name="Group 50"/>
            <p:cNvGrpSpPr>
              <a:grpSpLocks/>
            </p:cNvGrpSpPr>
            <p:nvPr/>
          </p:nvGrpSpPr>
          <p:grpSpPr bwMode="auto">
            <a:xfrm>
              <a:off x="3133725" y="2362200"/>
              <a:ext cx="495300" cy="1066800"/>
              <a:chOff x="2362200" y="2362200"/>
              <a:chExt cx="495300" cy="1066800"/>
            </a:xfrm>
          </p:grpSpPr>
          <p:cxnSp>
            <p:nvCxnSpPr>
              <p:cNvPr id="30" name="Straight Connector 29"/>
              <p:cNvCxnSpPr/>
              <p:nvPr/>
            </p:nvCxnSpPr>
            <p:spPr>
              <a:xfrm>
                <a:off x="2560753" y="2971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5863" name="TextBox 32"/>
              <p:cNvSpPr txBox="1">
                <a:spLocks noChangeArrowheads="1"/>
              </p:cNvSpPr>
              <p:nvPr/>
            </p:nvSpPr>
            <p:spPr bwMode="auto">
              <a:xfrm>
                <a:off x="2362200" y="2362200"/>
                <a:ext cx="495300" cy="646331"/>
              </a:xfrm>
              <a:prstGeom prst="rect">
                <a:avLst/>
              </a:prstGeom>
              <a:noFill/>
              <a:ln w="9525">
                <a:noFill/>
                <a:miter lim="800000"/>
                <a:headEnd/>
                <a:tailEnd/>
              </a:ln>
            </p:spPr>
            <p:txBody>
              <a:bodyPr>
                <a:spAutoFit/>
              </a:bodyPr>
              <a:lstStyle/>
              <a:p>
                <a:r>
                  <a:rPr lang="en-US" sz="3600">
                    <a:latin typeface="Arial Black" pitchFamily="34" charset="0"/>
                  </a:rPr>
                  <a:t>1</a:t>
                </a:r>
                <a:r>
                  <a:rPr lang="en-US" sz="2800">
                    <a:latin typeface="Arial Black" pitchFamily="34" charset="0"/>
                  </a:rPr>
                  <a:t> </a:t>
                </a:r>
              </a:p>
            </p:txBody>
          </p:sp>
        </p:grpSp>
        <p:grpSp>
          <p:nvGrpSpPr>
            <p:cNvPr id="35853" name="Group 51"/>
            <p:cNvGrpSpPr>
              <a:grpSpLocks/>
            </p:cNvGrpSpPr>
            <p:nvPr/>
          </p:nvGrpSpPr>
          <p:grpSpPr bwMode="auto">
            <a:xfrm>
              <a:off x="4629150" y="2362200"/>
              <a:ext cx="533400" cy="1066800"/>
              <a:chOff x="3657600" y="2362200"/>
              <a:chExt cx="533400" cy="1066800"/>
            </a:xfrm>
          </p:grpSpPr>
          <p:sp>
            <p:nvSpPr>
              <p:cNvPr id="35860" name="TextBox 33"/>
              <p:cNvSpPr txBox="1">
                <a:spLocks noChangeArrowheads="1"/>
              </p:cNvSpPr>
              <p:nvPr/>
            </p:nvSpPr>
            <p:spPr bwMode="auto">
              <a:xfrm>
                <a:off x="3657600" y="2362200"/>
                <a:ext cx="533400" cy="646331"/>
              </a:xfrm>
              <a:prstGeom prst="rect">
                <a:avLst/>
              </a:prstGeom>
              <a:noFill/>
              <a:ln w="9525">
                <a:noFill/>
                <a:miter lim="800000"/>
                <a:headEnd/>
                <a:tailEnd/>
              </a:ln>
            </p:spPr>
            <p:txBody>
              <a:bodyPr>
                <a:spAutoFit/>
              </a:bodyPr>
              <a:lstStyle/>
              <a:p>
                <a:r>
                  <a:rPr lang="en-US" sz="3600">
                    <a:latin typeface="Arial Black" pitchFamily="34" charset="0"/>
                  </a:rPr>
                  <a:t>2</a:t>
                </a:r>
                <a:r>
                  <a:rPr lang="en-US" sz="2800">
                    <a:latin typeface="Arial Black" pitchFamily="34" charset="0"/>
                  </a:rPr>
                  <a:t> </a:t>
                </a:r>
              </a:p>
            </p:txBody>
          </p:sp>
          <p:cxnSp>
            <p:nvCxnSpPr>
              <p:cNvPr id="35" name="Straight Connector 34"/>
              <p:cNvCxnSpPr/>
              <p:nvPr/>
            </p:nvCxnSpPr>
            <p:spPr>
              <a:xfrm>
                <a:off x="3902253" y="2971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grpSp>
        <p:grpSp>
          <p:nvGrpSpPr>
            <p:cNvPr id="35854" name="Group 52"/>
            <p:cNvGrpSpPr>
              <a:grpSpLocks/>
            </p:cNvGrpSpPr>
            <p:nvPr/>
          </p:nvGrpSpPr>
          <p:grpSpPr bwMode="auto">
            <a:xfrm>
              <a:off x="6162675" y="2362200"/>
              <a:ext cx="609600" cy="1066800"/>
              <a:chOff x="4953000" y="2362200"/>
              <a:chExt cx="609600" cy="1066800"/>
            </a:xfrm>
          </p:grpSpPr>
          <p:cxnSp>
            <p:nvCxnSpPr>
              <p:cNvPr id="36" name="Straight Connector 35"/>
              <p:cNvCxnSpPr/>
              <p:nvPr/>
            </p:nvCxnSpPr>
            <p:spPr>
              <a:xfrm>
                <a:off x="5242169" y="2971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5859" name="TextBox 37"/>
              <p:cNvSpPr txBox="1">
                <a:spLocks noChangeArrowheads="1"/>
              </p:cNvSpPr>
              <p:nvPr/>
            </p:nvSpPr>
            <p:spPr bwMode="auto">
              <a:xfrm>
                <a:off x="4953000" y="2362200"/>
                <a:ext cx="609600" cy="646331"/>
              </a:xfrm>
              <a:prstGeom prst="rect">
                <a:avLst/>
              </a:prstGeom>
              <a:noFill/>
              <a:ln w="9525">
                <a:noFill/>
                <a:miter lim="800000"/>
                <a:headEnd/>
                <a:tailEnd/>
              </a:ln>
            </p:spPr>
            <p:txBody>
              <a:bodyPr>
                <a:spAutoFit/>
              </a:bodyPr>
              <a:lstStyle/>
              <a:p>
                <a:r>
                  <a:rPr lang="en-US" sz="3600">
                    <a:latin typeface="Arial Black" pitchFamily="34" charset="0"/>
                  </a:rPr>
                  <a:t>3</a:t>
                </a:r>
              </a:p>
            </p:txBody>
          </p:sp>
        </p:grpSp>
        <p:grpSp>
          <p:nvGrpSpPr>
            <p:cNvPr id="35855" name="Group 56"/>
            <p:cNvGrpSpPr>
              <a:grpSpLocks/>
            </p:cNvGrpSpPr>
            <p:nvPr/>
          </p:nvGrpSpPr>
          <p:grpSpPr bwMode="auto">
            <a:xfrm>
              <a:off x="7772400" y="2362200"/>
              <a:ext cx="492443" cy="1066800"/>
              <a:chOff x="7772400" y="2362200"/>
              <a:chExt cx="492443" cy="1066800"/>
            </a:xfrm>
          </p:grpSpPr>
          <p:cxnSp>
            <p:nvCxnSpPr>
              <p:cNvPr id="37" name="Straight Connector 36"/>
              <p:cNvCxnSpPr/>
              <p:nvPr/>
            </p:nvCxnSpPr>
            <p:spPr>
              <a:xfrm>
                <a:off x="8001307" y="2971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5857" name="TextBox 39"/>
              <p:cNvSpPr txBox="1">
                <a:spLocks noChangeArrowheads="1"/>
              </p:cNvSpPr>
              <p:nvPr/>
            </p:nvSpPr>
            <p:spPr bwMode="auto">
              <a:xfrm>
                <a:off x="7772400" y="2362200"/>
                <a:ext cx="492443" cy="646331"/>
              </a:xfrm>
              <a:prstGeom prst="rect">
                <a:avLst/>
              </a:prstGeom>
              <a:noFill/>
              <a:ln w="9525">
                <a:noFill/>
                <a:miter lim="800000"/>
                <a:headEnd/>
                <a:tailEnd/>
              </a:ln>
            </p:spPr>
            <p:txBody>
              <a:bodyPr wrap="none">
                <a:spAutoFit/>
              </a:bodyPr>
              <a:lstStyle/>
              <a:p>
                <a:r>
                  <a:rPr lang="en-US" sz="3600">
                    <a:latin typeface="Arial Black" pitchFamily="34" charset="0"/>
                  </a:rPr>
                  <a:t>4</a:t>
                </a:r>
              </a:p>
            </p:txBody>
          </p:sp>
        </p:grpSp>
      </p:grpSp>
      <p:sp>
        <p:nvSpPr>
          <p:cNvPr id="26" name="TextBox 25"/>
          <p:cNvSpPr txBox="1">
            <a:spLocks noChangeArrowheads="1"/>
          </p:cNvSpPr>
          <p:nvPr/>
        </p:nvSpPr>
        <p:spPr bwMode="auto">
          <a:xfrm>
            <a:off x="2743200" y="4114800"/>
            <a:ext cx="1219200" cy="708025"/>
          </a:xfrm>
          <a:prstGeom prst="rect">
            <a:avLst/>
          </a:prstGeom>
          <a:noFill/>
          <a:ln w="9525">
            <a:noFill/>
            <a:miter lim="800000"/>
            <a:headEnd/>
            <a:tailEnd/>
          </a:ln>
        </p:spPr>
        <p:txBody>
          <a:bodyPr>
            <a:spAutoFit/>
          </a:bodyPr>
          <a:lstStyle/>
          <a:p>
            <a:r>
              <a:rPr lang="en-US" sz="4000">
                <a:solidFill>
                  <a:srgbClr val="008000"/>
                </a:solidFill>
                <a:latin typeface="Arial Black" pitchFamily="34" charset="0"/>
              </a:rPr>
              <a:t>200</a:t>
            </a:r>
          </a:p>
        </p:txBody>
      </p:sp>
      <p:sp>
        <p:nvSpPr>
          <p:cNvPr id="42" name="Rectangle 41"/>
          <p:cNvSpPr/>
          <p:nvPr/>
        </p:nvSpPr>
        <p:spPr>
          <a:xfrm>
            <a:off x="762000" y="3810000"/>
            <a:ext cx="936475" cy="1569660"/>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9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pitchFamily="34" charset="0"/>
              </a:rPr>
              <a:t>?</a:t>
            </a:r>
          </a:p>
        </p:txBody>
      </p:sp>
      <p:sp>
        <p:nvSpPr>
          <p:cNvPr id="43" name="TextBox 42"/>
          <p:cNvSpPr txBox="1">
            <a:spLocks noChangeArrowheads="1"/>
          </p:cNvSpPr>
          <p:nvPr/>
        </p:nvSpPr>
        <p:spPr bwMode="auto">
          <a:xfrm>
            <a:off x="4267200" y="4114800"/>
            <a:ext cx="1219200" cy="708025"/>
          </a:xfrm>
          <a:prstGeom prst="rect">
            <a:avLst/>
          </a:prstGeom>
          <a:noFill/>
          <a:ln w="9525">
            <a:noFill/>
            <a:miter lim="800000"/>
            <a:headEnd/>
            <a:tailEnd/>
          </a:ln>
        </p:spPr>
        <p:txBody>
          <a:bodyPr>
            <a:spAutoFit/>
          </a:bodyPr>
          <a:lstStyle/>
          <a:p>
            <a:r>
              <a:rPr lang="en-US" sz="4000">
                <a:solidFill>
                  <a:srgbClr val="008000"/>
                </a:solidFill>
                <a:latin typeface="Arial Black" pitchFamily="34" charset="0"/>
              </a:rPr>
              <a:t>400</a:t>
            </a:r>
          </a:p>
        </p:txBody>
      </p:sp>
      <p:sp>
        <p:nvSpPr>
          <p:cNvPr id="44" name="TextBox 43"/>
          <p:cNvSpPr txBox="1">
            <a:spLocks noChangeArrowheads="1"/>
          </p:cNvSpPr>
          <p:nvPr/>
        </p:nvSpPr>
        <p:spPr bwMode="auto">
          <a:xfrm>
            <a:off x="5791200" y="4114800"/>
            <a:ext cx="1371600" cy="708025"/>
          </a:xfrm>
          <a:prstGeom prst="rect">
            <a:avLst/>
          </a:prstGeom>
          <a:noFill/>
          <a:ln w="9525">
            <a:noFill/>
            <a:miter lim="800000"/>
            <a:headEnd/>
            <a:tailEnd/>
          </a:ln>
        </p:spPr>
        <p:txBody>
          <a:bodyPr>
            <a:spAutoFit/>
          </a:bodyPr>
          <a:lstStyle/>
          <a:p>
            <a:r>
              <a:rPr lang="en-US" sz="4000">
                <a:solidFill>
                  <a:srgbClr val="008000"/>
                </a:solidFill>
                <a:latin typeface="Arial Black" pitchFamily="34" charset="0"/>
              </a:rPr>
              <a:t>600</a:t>
            </a:r>
          </a:p>
        </p:txBody>
      </p:sp>
      <p:sp>
        <p:nvSpPr>
          <p:cNvPr id="41" name="TextBox 40"/>
          <p:cNvSpPr txBox="1">
            <a:spLocks noChangeArrowheads="1"/>
          </p:cNvSpPr>
          <p:nvPr/>
        </p:nvSpPr>
        <p:spPr bwMode="auto">
          <a:xfrm>
            <a:off x="7315200" y="4114800"/>
            <a:ext cx="1295400" cy="708025"/>
          </a:xfrm>
          <a:prstGeom prst="rect">
            <a:avLst/>
          </a:prstGeom>
          <a:noFill/>
          <a:ln w="9525">
            <a:noFill/>
            <a:miter lim="800000"/>
            <a:headEnd/>
            <a:tailEnd/>
          </a:ln>
        </p:spPr>
        <p:txBody>
          <a:bodyPr>
            <a:spAutoFit/>
          </a:bodyPr>
          <a:lstStyle/>
          <a:p>
            <a:r>
              <a:rPr lang="en-US" sz="4000">
                <a:solidFill>
                  <a:srgbClr val="008000"/>
                </a:solidFill>
                <a:latin typeface="Arial Black" pitchFamily="34" charset="0"/>
              </a:rPr>
              <a:t>800</a:t>
            </a:r>
          </a:p>
        </p:txBody>
      </p:sp>
      <p:sp>
        <p:nvSpPr>
          <p:cNvPr id="27" name="TextBox 26">
            <a:extLst>
              <a:ext uri="{FF2B5EF4-FFF2-40B4-BE49-F238E27FC236}">
                <a16:creationId xmlns:a16="http://schemas.microsoft.com/office/drawing/2014/main" id="{937F03C1-EA80-4A8A-9CC3-DE5D0960419B}"/>
              </a:ext>
            </a:extLst>
          </p:cNvPr>
          <p:cNvSpPr txBox="1"/>
          <p:nvPr/>
        </p:nvSpPr>
        <p:spPr>
          <a:xfrm>
            <a:off x="762000" y="5181600"/>
            <a:ext cx="1276479" cy="369332"/>
          </a:xfrm>
          <a:prstGeom prst="rect">
            <a:avLst/>
          </a:prstGeom>
          <a:noFill/>
        </p:spPr>
        <p:txBody>
          <a:bodyPr wrap="square" rtlCol="0">
            <a:spAutoFit/>
          </a:bodyPr>
          <a:lstStyle/>
          <a:p>
            <a:r>
              <a:rPr lang="en-US" dirty="0"/>
              <a:t>178.57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4">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p:cTn id="12"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3" dur="10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4" dur="1000"/>
                                        <p:tgtEl>
                                          <p:spTgt spid="4">
                                            <p:txEl>
                                              <p:pRg st="1" end="1"/>
                                            </p:txEl>
                                          </p:spTgt>
                                        </p:tgtEl>
                                      </p:cBhvr>
                                    </p:animEffect>
                                  </p:childTnLst>
                                </p:cTn>
                              </p:par>
                            </p:childTnLst>
                          </p:cTn>
                        </p:par>
                        <p:par>
                          <p:cTn id="15" fill="hold">
                            <p:stCondLst>
                              <p:cond delay="1000"/>
                            </p:stCondLst>
                            <p:childTnLst>
                              <p:par>
                                <p:cTn id="16" presetID="55"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strVal val="#ppt_w*0.70"/>
                                          </p:val>
                                        </p:tav>
                                        <p:tav tm="100000">
                                          <p:val>
                                            <p:strVal val="#ppt_w"/>
                                          </p:val>
                                        </p:tav>
                                      </p:tavLst>
                                    </p:anim>
                                    <p:anim calcmode="lin" valueType="num">
                                      <p:cBhvr>
                                        <p:cTn id="19" dur="1000" fill="hold"/>
                                        <p:tgtEl>
                                          <p:spTgt spid="26"/>
                                        </p:tgtEl>
                                        <p:attrNameLst>
                                          <p:attrName>ppt_h</p:attrName>
                                        </p:attrNameLst>
                                      </p:cBhvr>
                                      <p:tavLst>
                                        <p:tav tm="0">
                                          <p:val>
                                            <p:strVal val="#ppt_h"/>
                                          </p:val>
                                        </p:tav>
                                        <p:tav tm="100000">
                                          <p:val>
                                            <p:strVal val="#ppt_h"/>
                                          </p:val>
                                        </p:tav>
                                      </p:tavLst>
                                    </p:anim>
                                    <p:animEffect transition="in" filter="fade">
                                      <p:cBhvr>
                                        <p:cTn id="20" dur="1000"/>
                                        <p:tgtEl>
                                          <p:spTgt spid="26"/>
                                        </p:tgtEl>
                                      </p:cBhvr>
                                    </p:animEffect>
                                  </p:childTnLst>
                                </p:cTn>
                              </p:par>
                            </p:childTnLst>
                          </p:cTn>
                        </p:par>
                        <p:par>
                          <p:cTn id="21" fill="hold">
                            <p:stCondLst>
                              <p:cond delay="2000"/>
                            </p:stCondLst>
                            <p:childTnLst>
                              <p:par>
                                <p:cTn id="22" presetID="55" presetClass="entr" presetSubtype="0" fill="hold" grpId="0" nodeType="afterEffect">
                                  <p:stCondLst>
                                    <p:cond delay="0"/>
                                  </p:stCondLst>
                                  <p:childTnLst>
                                    <p:set>
                                      <p:cBhvr>
                                        <p:cTn id="23" dur="1" fill="hold">
                                          <p:stCondLst>
                                            <p:cond delay="0"/>
                                          </p:stCondLst>
                                        </p:cTn>
                                        <p:tgtEl>
                                          <p:spTgt spid="43"/>
                                        </p:tgtEl>
                                        <p:attrNameLst>
                                          <p:attrName>style.visibility</p:attrName>
                                        </p:attrNameLst>
                                      </p:cBhvr>
                                      <p:to>
                                        <p:strVal val="visible"/>
                                      </p:to>
                                    </p:set>
                                    <p:anim calcmode="lin" valueType="num">
                                      <p:cBhvr>
                                        <p:cTn id="24" dur="1000" fill="hold"/>
                                        <p:tgtEl>
                                          <p:spTgt spid="43"/>
                                        </p:tgtEl>
                                        <p:attrNameLst>
                                          <p:attrName>ppt_w</p:attrName>
                                        </p:attrNameLst>
                                      </p:cBhvr>
                                      <p:tavLst>
                                        <p:tav tm="0">
                                          <p:val>
                                            <p:strVal val="#ppt_w*0.70"/>
                                          </p:val>
                                        </p:tav>
                                        <p:tav tm="100000">
                                          <p:val>
                                            <p:strVal val="#ppt_w"/>
                                          </p:val>
                                        </p:tav>
                                      </p:tavLst>
                                    </p:anim>
                                    <p:anim calcmode="lin" valueType="num">
                                      <p:cBhvr>
                                        <p:cTn id="25" dur="1000" fill="hold"/>
                                        <p:tgtEl>
                                          <p:spTgt spid="43"/>
                                        </p:tgtEl>
                                        <p:attrNameLst>
                                          <p:attrName>ppt_h</p:attrName>
                                        </p:attrNameLst>
                                      </p:cBhvr>
                                      <p:tavLst>
                                        <p:tav tm="0">
                                          <p:val>
                                            <p:strVal val="#ppt_h"/>
                                          </p:val>
                                        </p:tav>
                                        <p:tav tm="100000">
                                          <p:val>
                                            <p:strVal val="#ppt_h"/>
                                          </p:val>
                                        </p:tav>
                                      </p:tavLst>
                                    </p:anim>
                                    <p:animEffect transition="in" filter="fade">
                                      <p:cBhvr>
                                        <p:cTn id="26" dur="1000"/>
                                        <p:tgtEl>
                                          <p:spTgt spid="43"/>
                                        </p:tgtEl>
                                      </p:cBhvr>
                                    </p:animEffect>
                                  </p:childTnLst>
                                </p:cTn>
                              </p:par>
                            </p:childTnLst>
                          </p:cTn>
                        </p:par>
                        <p:par>
                          <p:cTn id="27" fill="hold">
                            <p:stCondLst>
                              <p:cond delay="3000"/>
                            </p:stCondLst>
                            <p:childTnLst>
                              <p:par>
                                <p:cTn id="28" presetID="55" presetClass="entr" presetSubtype="0" fill="hold" grpId="0" nodeType="afterEffect">
                                  <p:stCondLst>
                                    <p:cond delay="0"/>
                                  </p:stCondLst>
                                  <p:childTnLst>
                                    <p:set>
                                      <p:cBhvr>
                                        <p:cTn id="29" dur="1" fill="hold">
                                          <p:stCondLst>
                                            <p:cond delay="0"/>
                                          </p:stCondLst>
                                        </p:cTn>
                                        <p:tgtEl>
                                          <p:spTgt spid="44"/>
                                        </p:tgtEl>
                                        <p:attrNameLst>
                                          <p:attrName>style.visibility</p:attrName>
                                        </p:attrNameLst>
                                      </p:cBhvr>
                                      <p:to>
                                        <p:strVal val="visible"/>
                                      </p:to>
                                    </p:set>
                                    <p:anim calcmode="lin" valueType="num">
                                      <p:cBhvr>
                                        <p:cTn id="30" dur="1000" fill="hold"/>
                                        <p:tgtEl>
                                          <p:spTgt spid="44"/>
                                        </p:tgtEl>
                                        <p:attrNameLst>
                                          <p:attrName>ppt_w</p:attrName>
                                        </p:attrNameLst>
                                      </p:cBhvr>
                                      <p:tavLst>
                                        <p:tav tm="0">
                                          <p:val>
                                            <p:strVal val="#ppt_w*0.70"/>
                                          </p:val>
                                        </p:tav>
                                        <p:tav tm="100000">
                                          <p:val>
                                            <p:strVal val="#ppt_w"/>
                                          </p:val>
                                        </p:tav>
                                      </p:tavLst>
                                    </p:anim>
                                    <p:anim calcmode="lin" valueType="num">
                                      <p:cBhvr>
                                        <p:cTn id="31" dur="1000" fill="hold"/>
                                        <p:tgtEl>
                                          <p:spTgt spid="44"/>
                                        </p:tgtEl>
                                        <p:attrNameLst>
                                          <p:attrName>ppt_h</p:attrName>
                                        </p:attrNameLst>
                                      </p:cBhvr>
                                      <p:tavLst>
                                        <p:tav tm="0">
                                          <p:val>
                                            <p:strVal val="#ppt_h"/>
                                          </p:val>
                                        </p:tav>
                                        <p:tav tm="100000">
                                          <p:val>
                                            <p:strVal val="#ppt_h"/>
                                          </p:val>
                                        </p:tav>
                                      </p:tavLst>
                                    </p:anim>
                                    <p:animEffect transition="in" filter="fade">
                                      <p:cBhvr>
                                        <p:cTn id="32" dur="1000"/>
                                        <p:tgtEl>
                                          <p:spTgt spid="44"/>
                                        </p:tgtEl>
                                      </p:cBhvr>
                                    </p:animEffect>
                                  </p:childTnLst>
                                </p:cTn>
                              </p:par>
                            </p:childTnLst>
                          </p:cTn>
                        </p:par>
                        <p:par>
                          <p:cTn id="33" fill="hold">
                            <p:stCondLst>
                              <p:cond delay="4000"/>
                            </p:stCondLst>
                            <p:childTnLst>
                              <p:par>
                                <p:cTn id="34" presetID="55" presetClass="entr" presetSubtype="0"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1000" fill="hold"/>
                                        <p:tgtEl>
                                          <p:spTgt spid="41"/>
                                        </p:tgtEl>
                                        <p:attrNameLst>
                                          <p:attrName>ppt_w</p:attrName>
                                        </p:attrNameLst>
                                      </p:cBhvr>
                                      <p:tavLst>
                                        <p:tav tm="0">
                                          <p:val>
                                            <p:strVal val="#ppt_w*0.70"/>
                                          </p:val>
                                        </p:tav>
                                        <p:tav tm="100000">
                                          <p:val>
                                            <p:strVal val="#ppt_w"/>
                                          </p:val>
                                        </p:tav>
                                      </p:tavLst>
                                    </p:anim>
                                    <p:anim calcmode="lin" valueType="num">
                                      <p:cBhvr>
                                        <p:cTn id="37" dur="1000" fill="hold"/>
                                        <p:tgtEl>
                                          <p:spTgt spid="41"/>
                                        </p:tgtEl>
                                        <p:attrNameLst>
                                          <p:attrName>ppt_h</p:attrName>
                                        </p:attrNameLst>
                                      </p:cBhvr>
                                      <p:tavLst>
                                        <p:tav tm="0">
                                          <p:val>
                                            <p:strVal val="#ppt_h"/>
                                          </p:val>
                                        </p:tav>
                                        <p:tav tm="100000">
                                          <p:val>
                                            <p:strVal val="#ppt_h"/>
                                          </p:val>
                                        </p:tav>
                                      </p:tavLst>
                                    </p:anim>
                                    <p:animEffect transition="in" filter="fade">
                                      <p:cBhvr>
                                        <p:cTn id="38" dur="1000"/>
                                        <p:tgtEl>
                                          <p:spTgt spid="41"/>
                                        </p:tgtEl>
                                      </p:cBhvr>
                                    </p:animEffect>
                                  </p:childTnLst>
                                </p:cTn>
                              </p:par>
                            </p:childTnLst>
                          </p:cTn>
                        </p:par>
                        <p:par>
                          <p:cTn id="39" fill="hold">
                            <p:stCondLst>
                              <p:cond delay="5000"/>
                            </p:stCondLst>
                            <p:childTnLst>
                              <p:par>
                                <p:cTn id="40" presetID="55" presetClass="entr" presetSubtype="0" fill="hold" nodeType="afterEffect">
                                  <p:stCondLst>
                                    <p:cond delay="0"/>
                                  </p:stCondLst>
                                  <p:childTnLst>
                                    <p:set>
                                      <p:cBhvr>
                                        <p:cTn id="41" dur="1" fill="hold">
                                          <p:stCondLst>
                                            <p:cond delay="0"/>
                                          </p:stCondLst>
                                        </p:cTn>
                                        <p:tgtEl>
                                          <p:spTgt spid="42"/>
                                        </p:tgtEl>
                                        <p:attrNameLst>
                                          <p:attrName>style.visibility</p:attrName>
                                        </p:attrNameLst>
                                      </p:cBhvr>
                                      <p:to>
                                        <p:strVal val="visible"/>
                                      </p:to>
                                    </p:set>
                                    <p:anim calcmode="lin" valueType="num">
                                      <p:cBhvr>
                                        <p:cTn id="42" dur="1000" fill="hold"/>
                                        <p:tgtEl>
                                          <p:spTgt spid="42"/>
                                        </p:tgtEl>
                                        <p:attrNameLst>
                                          <p:attrName>ppt_w</p:attrName>
                                        </p:attrNameLst>
                                      </p:cBhvr>
                                      <p:tavLst>
                                        <p:tav tm="0">
                                          <p:val>
                                            <p:strVal val="#ppt_w*0.70"/>
                                          </p:val>
                                        </p:tav>
                                        <p:tav tm="100000">
                                          <p:val>
                                            <p:strVal val="#ppt_w"/>
                                          </p:val>
                                        </p:tav>
                                      </p:tavLst>
                                    </p:anim>
                                    <p:anim calcmode="lin" valueType="num">
                                      <p:cBhvr>
                                        <p:cTn id="43" dur="1000" fill="hold"/>
                                        <p:tgtEl>
                                          <p:spTgt spid="42"/>
                                        </p:tgtEl>
                                        <p:attrNameLst>
                                          <p:attrName>ppt_h</p:attrName>
                                        </p:attrNameLst>
                                      </p:cBhvr>
                                      <p:tavLst>
                                        <p:tav tm="0">
                                          <p:val>
                                            <p:strVal val="#ppt_h"/>
                                          </p:val>
                                        </p:tav>
                                        <p:tav tm="100000">
                                          <p:val>
                                            <p:strVal val="#ppt_h"/>
                                          </p:val>
                                        </p:tav>
                                      </p:tavLst>
                                    </p:anim>
                                    <p:animEffect transition="in" filter="fade">
                                      <p:cBhvr>
                                        <p:cTn id="44"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3" grpId="0"/>
      <p:bldP spid="44" grpId="0"/>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a:t>Valuing promises: Step 2</a:t>
            </a:r>
          </a:p>
        </p:txBody>
      </p:sp>
      <p:sp>
        <p:nvSpPr>
          <p:cNvPr id="6147" name="Content Placeholder 2"/>
          <p:cNvSpPr>
            <a:spLocks noGrp="1"/>
          </p:cNvSpPr>
          <p:nvPr>
            <p:ph idx="1"/>
          </p:nvPr>
        </p:nvSpPr>
        <p:spPr>
          <a:xfrm>
            <a:off x="457200" y="5334000"/>
            <a:ext cx="7672388" cy="792163"/>
          </a:xfrm>
        </p:spPr>
        <p:txBody>
          <a:bodyPr/>
          <a:lstStyle/>
          <a:p>
            <a:endParaRPr lang="en-US" altLang="en-US"/>
          </a:p>
        </p:txBody>
      </p:sp>
      <p:sp>
        <p:nvSpPr>
          <p:cNvPr id="6" name="Rectangle 5"/>
          <p:cNvSpPr/>
          <p:nvPr/>
        </p:nvSpPr>
        <p:spPr>
          <a:xfrm>
            <a:off x="762000" y="2133600"/>
            <a:ext cx="1522413" cy="27574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200" b="1" dirty="0">
                <a:solidFill>
                  <a:schemeClr val="bg1"/>
                </a:solidFill>
              </a:rPr>
              <a:t>Valuing promises to pay you cash</a:t>
            </a:r>
          </a:p>
        </p:txBody>
      </p:sp>
      <p:sp>
        <p:nvSpPr>
          <p:cNvPr id="6149" name="TextBox 6"/>
          <p:cNvSpPr txBox="1">
            <a:spLocks noChangeArrowheads="1"/>
          </p:cNvSpPr>
          <p:nvPr/>
        </p:nvSpPr>
        <p:spPr bwMode="auto">
          <a:xfrm>
            <a:off x="2819400" y="2819400"/>
            <a:ext cx="1676400" cy="1384300"/>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chemeClr val="bg1"/>
                </a:solidFill>
                <a:latin typeface="Arial" panose="020B0604020202020204" pitchFamily="34" charset="0"/>
              </a:rPr>
              <a:t>Step 1:</a:t>
            </a:r>
          </a:p>
          <a:p>
            <a:pPr algn="ctr" eaLnBrk="1" hangingPunct="1">
              <a:spcBef>
                <a:spcPct val="0"/>
              </a:spcBef>
              <a:buFontTx/>
              <a:buNone/>
            </a:pPr>
            <a:r>
              <a:rPr lang="en-US" altLang="en-US" sz="2800">
                <a:solidFill>
                  <a:schemeClr val="bg1"/>
                </a:solidFill>
                <a:latin typeface="Arial" panose="020B0604020202020204" pitchFamily="34" charset="0"/>
              </a:rPr>
              <a:t>A single </a:t>
            </a:r>
          </a:p>
          <a:p>
            <a:pPr algn="ctr" eaLnBrk="1" hangingPunct="1">
              <a:spcBef>
                <a:spcPct val="0"/>
              </a:spcBef>
              <a:buFontTx/>
              <a:buNone/>
            </a:pPr>
            <a:r>
              <a:rPr lang="en-US" altLang="en-US" sz="2800">
                <a:solidFill>
                  <a:schemeClr val="bg1"/>
                </a:solidFill>
                <a:latin typeface="Arial" panose="020B0604020202020204" pitchFamily="34" charset="0"/>
              </a:rPr>
              <a:t>promise</a:t>
            </a:r>
          </a:p>
        </p:txBody>
      </p:sp>
      <p:sp>
        <p:nvSpPr>
          <p:cNvPr id="6150" name="TextBox 7"/>
          <p:cNvSpPr txBox="1">
            <a:spLocks noChangeArrowheads="1"/>
          </p:cNvSpPr>
          <p:nvPr/>
        </p:nvSpPr>
        <p:spPr bwMode="auto">
          <a:xfrm>
            <a:off x="4876800" y="2819400"/>
            <a:ext cx="3200400" cy="1384300"/>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b="1">
                <a:solidFill>
                  <a:srgbClr val="00B0F0"/>
                </a:solidFill>
                <a:latin typeface="Arial" panose="020B0604020202020204" pitchFamily="34" charset="0"/>
              </a:rPr>
              <a:t>Step 2:</a:t>
            </a:r>
          </a:p>
          <a:p>
            <a:pPr algn="ctr" eaLnBrk="1" hangingPunct="1">
              <a:spcBef>
                <a:spcPct val="0"/>
              </a:spcBef>
              <a:buFontTx/>
              <a:buNone/>
            </a:pPr>
            <a:r>
              <a:rPr lang="en-US" altLang="en-US" sz="2800" b="1">
                <a:solidFill>
                  <a:srgbClr val="00B0F0"/>
                </a:solidFill>
                <a:latin typeface="Arial" panose="020B0604020202020204" pitchFamily="34" charset="0"/>
              </a:rPr>
              <a:t>Multiple promises</a:t>
            </a:r>
          </a:p>
        </p:txBody>
      </p:sp>
      <p:cxnSp>
        <p:nvCxnSpPr>
          <p:cNvPr id="6151" name="Straight Arrow Connector 13"/>
          <p:cNvCxnSpPr>
            <a:cxnSpLocks noChangeShapeType="1"/>
            <a:stCxn id="6" idx="3"/>
          </p:cNvCxnSpPr>
          <p:nvPr/>
        </p:nvCxnSpPr>
        <p:spPr bwMode="auto">
          <a:xfrm>
            <a:off x="2284413" y="3513138"/>
            <a:ext cx="534987" cy="0"/>
          </a:xfrm>
          <a:prstGeom prst="straightConnector1">
            <a:avLst/>
          </a:prstGeom>
          <a:noFill/>
          <a:ln w="2857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6152" name="Straight Arrow Connector 15"/>
          <p:cNvCxnSpPr>
            <a:cxnSpLocks noChangeShapeType="1"/>
            <a:stCxn id="6149" idx="3"/>
            <a:endCxn id="6150" idx="1"/>
          </p:cNvCxnSpPr>
          <p:nvPr/>
        </p:nvCxnSpPr>
        <p:spPr bwMode="auto">
          <a:xfrm>
            <a:off x="4495800" y="3511550"/>
            <a:ext cx="381000" cy="0"/>
          </a:xfrm>
          <a:prstGeom prst="straightConnector1">
            <a:avLst/>
          </a:prstGeom>
          <a:noFill/>
          <a:ln w="2857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Tree>
    <p:extLst>
      <p:ext uri="{BB962C8B-B14F-4D97-AF65-F5344CB8AC3E}">
        <p14:creationId xmlns:p14="http://schemas.microsoft.com/office/powerpoint/2010/main" val="729944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22"/>
          <p:cNvSpPr>
            <a:spLocks noGrp="1"/>
          </p:cNvSpPr>
          <p:nvPr>
            <p:ph type="sldNum" sz="quarter" idx="12"/>
          </p:nvPr>
        </p:nvSpPr>
        <p:spPr bwMode="auto">
          <a:ln>
            <a:round/>
            <a:headEnd/>
            <a:tailEnd/>
          </a:ln>
        </p:spPr>
        <p:txBody>
          <a:bodyPr/>
          <a:lstStyle/>
          <a:p>
            <a:r>
              <a:rPr lang="en-US"/>
              <a:t>6-</a:t>
            </a:r>
            <a:fld id="{F021C03F-939E-4E18-B40A-48362482FE64}" type="slidenum">
              <a:rPr lang="en-US" smtClean="0"/>
              <a:pPr/>
              <a:t>20</a:t>
            </a:fld>
            <a:endParaRPr lang="en-US"/>
          </a:p>
        </p:txBody>
      </p:sp>
      <p:sp>
        <p:nvSpPr>
          <p:cNvPr id="64514" name="Title 1"/>
          <p:cNvSpPr>
            <a:spLocks noGrp="1"/>
          </p:cNvSpPr>
          <p:nvPr>
            <p:ph type="title"/>
          </p:nvPr>
        </p:nvSpPr>
        <p:spPr>
          <a:xfrm>
            <a:off x="914400" y="152400"/>
            <a:ext cx="7772400" cy="1295400"/>
          </a:xfrm>
          <a:solidFill>
            <a:schemeClr val="bg2"/>
          </a:solidFill>
        </p:spPr>
        <p:txBody>
          <a:bodyPr/>
          <a:lstStyle/>
          <a:p>
            <a:pPr algn="ctr" eaLnBrk="1" hangingPunct="1"/>
            <a:r>
              <a:rPr lang="en-US" sz="4400" b="1" dirty="0"/>
              <a:t>Present Value with</a:t>
            </a:r>
            <a:br>
              <a:rPr lang="en-US" sz="4400" b="1" dirty="0"/>
            </a:br>
            <a:r>
              <a:rPr lang="en-US" sz="4400" b="1" dirty="0"/>
              <a:t>Multiple Cash Flows: Example 1</a:t>
            </a:r>
          </a:p>
        </p:txBody>
      </p:sp>
      <p:sp>
        <p:nvSpPr>
          <p:cNvPr id="4" name="TextBox 3"/>
          <p:cNvSpPr txBox="1">
            <a:spLocks noChangeArrowheads="1"/>
          </p:cNvSpPr>
          <p:nvPr/>
        </p:nvSpPr>
        <p:spPr bwMode="auto">
          <a:xfrm>
            <a:off x="0" y="1447800"/>
            <a:ext cx="8915400" cy="1487488"/>
          </a:xfrm>
          <a:prstGeom prst="rect">
            <a:avLst/>
          </a:prstGeom>
          <a:noFill/>
          <a:ln w="9525">
            <a:noFill/>
            <a:miter lim="800000"/>
            <a:headEnd/>
            <a:tailEnd/>
          </a:ln>
        </p:spPr>
        <p:txBody>
          <a:bodyPr>
            <a:spAutoFit/>
          </a:bodyPr>
          <a:lstStyle/>
          <a:p>
            <a:pPr algn="ctr">
              <a:lnSpc>
                <a:spcPct val="90000"/>
              </a:lnSpc>
            </a:pPr>
            <a:r>
              <a:rPr lang="en-US" sz="3400" b="1">
                <a:solidFill>
                  <a:srgbClr val="0070C0"/>
                </a:solidFill>
                <a:latin typeface="Perpetua" pitchFamily="18" charset="0"/>
                <a:cs typeface="Arial" charset="0"/>
              </a:rPr>
              <a:t>To compute the present value of this future stream of cash, we just take each year to the present, one at a time:</a:t>
            </a:r>
            <a:r>
              <a:rPr lang="en-US" sz="3400" b="1">
                <a:solidFill>
                  <a:srgbClr val="7030A0"/>
                </a:solidFill>
                <a:latin typeface="Perpetua" pitchFamily="18" charset="0"/>
                <a:cs typeface="Arial" charset="0"/>
              </a:rPr>
              <a:t> </a:t>
            </a:r>
          </a:p>
        </p:txBody>
      </p:sp>
      <p:grpSp>
        <p:nvGrpSpPr>
          <p:cNvPr id="64516" name="Group 57"/>
          <p:cNvGrpSpPr>
            <a:grpSpLocks/>
          </p:cNvGrpSpPr>
          <p:nvPr/>
        </p:nvGrpSpPr>
        <p:grpSpPr bwMode="auto">
          <a:xfrm>
            <a:off x="1092200" y="2806700"/>
            <a:ext cx="7727950" cy="1066800"/>
            <a:chOff x="533400" y="2362200"/>
            <a:chExt cx="7728266" cy="1066800"/>
          </a:xfrm>
        </p:grpSpPr>
        <p:cxnSp>
          <p:nvCxnSpPr>
            <p:cNvPr id="28" name="Straight Connector 27"/>
            <p:cNvCxnSpPr/>
            <p:nvPr/>
          </p:nvCxnSpPr>
          <p:spPr>
            <a:xfrm>
              <a:off x="1219228" y="3429000"/>
              <a:ext cx="6858280" cy="0"/>
            </a:xfrm>
            <a:prstGeom prst="line">
              <a:avLst/>
            </a:prstGeom>
            <a:ln w="50800"/>
          </p:spPr>
          <p:style>
            <a:lnRef idx="1">
              <a:schemeClr val="accent1"/>
            </a:lnRef>
            <a:fillRef idx="0">
              <a:schemeClr val="accent1"/>
            </a:fillRef>
            <a:effectRef idx="0">
              <a:schemeClr val="accent1"/>
            </a:effectRef>
            <a:fontRef idx="minor">
              <a:schemeClr val="tx1"/>
            </a:fontRef>
          </p:style>
        </p:cxnSp>
        <p:grpSp>
          <p:nvGrpSpPr>
            <p:cNvPr id="64536" name="Group 49"/>
            <p:cNvGrpSpPr>
              <a:grpSpLocks/>
            </p:cNvGrpSpPr>
            <p:nvPr/>
          </p:nvGrpSpPr>
          <p:grpSpPr bwMode="auto">
            <a:xfrm>
              <a:off x="533400" y="2438400"/>
              <a:ext cx="1600200" cy="990600"/>
              <a:chOff x="533400" y="2438400"/>
              <a:chExt cx="1600200" cy="990600"/>
            </a:xfrm>
          </p:grpSpPr>
          <p:cxnSp>
            <p:nvCxnSpPr>
              <p:cNvPr id="29" name="Straight Connector 28"/>
              <p:cNvCxnSpPr/>
              <p:nvPr/>
            </p:nvCxnSpPr>
            <p:spPr>
              <a:xfrm>
                <a:off x="1219228" y="2971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64550" name="TextBox 31"/>
              <p:cNvSpPr txBox="1">
                <a:spLocks noChangeArrowheads="1"/>
              </p:cNvSpPr>
              <p:nvPr/>
            </p:nvSpPr>
            <p:spPr bwMode="auto">
              <a:xfrm>
                <a:off x="533400" y="2438400"/>
                <a:ext cx="1600200" cy="579438"/>
              </a:xfrm>
              <a:prstGeom prst="rect">
                <a:avLst/>
              </a:prstGeom>
              <a:noFill/>
              <a:ln w="9525">
                <a:noFill/>
                <a:miter lim="800000"/>
                <a:headEnd/>
                <a:tailEnd/>
              </a:ln>
            </p:spPr>
            <p:txBody>
              <a:bodyPr>
                <a:spAutoFit/>
              </a:bodyPr>
              <a:lstStyle/>
              <a:p>
                <a:r>
                  <a:rPr lang="en-US" sz="3200">
                    <a:latin typeface="Arial Black" pitchFamily="34" charset="0"/>
                  </a:rPr>
                  <a:t>Today</a:t>
                </a:r>
              </a:p>
            </p:txBody>
          </p:sp>
        </p:grpSp>
        <p:grpSp>
          <p:nvGrpSpPr>
            <p:cNvPr id="64537" name="Group 50"/>
            <p:cNvGrpSpPr>
              <a:grpSpLocks/>
            </p:cNvGrpSpPr>
            <p:nvPr/>
          </p:nvGrpSpPr>
          <p:grpSpPr bwMode="auto">
            <a:xfrm>
              <a:off x="3133725" y="2362200"/>
              <a:ext cx="495300" cy="1066800"/>
              <a:chOff x="2362200" y="2362200"/>
              <a:chExt cx="495300" cy="1066800"/>
            </a:xfrm>
          </p:grpSpPr>
          <p:cxnSp>
            <p:nvCxnSpPr>
              <p:cNvPr id="30" name="Straight Connector 29"/>
              <p:cNvCxnSpPr/>
              <p:nvPr/>
            </p:nvCxnSpPr>
            <p:spPr>
              <a:xfrm>
                <a:off x="2560752" y="2971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64548" name="TextBox 32"/>
              <p:cNvSpPr txBox="1">
                <a:spLocks noChangeArrowheads="1"/>
              </p:cNvSpPr>
              <p:nvPr/>
            </p:nvSpPr>
            <p:spPr bwMode="auto">
              <a:xfrm>
                <a:off x="2362200" y="2362200"/>
                <a:ext cx="495300" cy="641350"/>
              </a:xfrm>
              <a:prstGeom prst="rect">
                <a:avLst/>
              </a:prstGeom>
              <a:noFill/>
              <a:ln w="9525">
                <a:noFill/>
                <a:miter lim="800000"/>
                <a:headEnd/>
                <a:tailEnd/>
              </a:ln>
            </p:spPr>
            <p:txBody>
              <a:bodyPr>
                <a:spAutoFit/>
              </a:bodyPr>
              <a:lstStyle/>
              <a:p>
                <a:r>
                  <a:rPr lang="en-US" sz="3600">
                    <a:latin typeface="Arial Black" pitchFamily="34" charset="0"/>
                  </a:rPr>
                  <a:t>1</a:t>
                </a:r>
                <a:r>
                  <a:rPr lang="en-US" sz="2800">
                    <a:latin typeface="Arial Black" pitchFamily="34" charset="0"/>
                  </a:rPr>
                  <a:t> </a:t>
                </a:r>
              </a:p>
            </p:txBody>
          </p:sp>
        </p:grpSp>
        <p:grpSp>
          <p:nvGrpSpPr>
            <p:cNvPr id="64538" name="Group 51"/>
            <p:cNvGrpSpPr>
              <a:grpSpLocks/>
            </p:cNvGrpSpPr>
            <p:nvPr/>
          </p:nvGrpSpPr>
          <p:grpSpPr bwMode="auto">
            <a:xfrm>
              <a:off x="4629150" y="2362200"/>
              <a:ext cx="533400" cy="1066800"/>
              <a:chOff x="3657600" y="2362200"/>
              <a:chExt cx="533400" cy="1066800"/>
            </a:xfrm>
          </p:grpSpPr>
          <p:sp>
            <p:nvSpPr>
              <p:cNvPr id="64545" name="TextBox 33"/>
              <p:cNvSpPr txBox="1">
                <a:spLocks noChangeArrowheads="1"/>
              </p:cNvSpPr>
              <p:nvPr/>
            </p:nvSpPr>
            <p:spPr bwMode="auto">
              <a:xfrm>
                <a:off x="3657600" y="2362200"/>
                <a:ext cx="533400" cy="641350"/>
              </a:xfrm>
              <a:prstGeom prst="rect">
                <a:avLst/>
              </a:prstGeom>
              <a:noFill/>
              <a:ln w="9525">
                <a:noFill/>
                <a:miter lim="800000"/>
                <a:headEnd/>
                <a:tailEnd/>
              </a:ln>
            </p:spPr>
            <p:txBody>
              <a:bodyPr>
                <a:spAutoFit/>
              </a:bodyPr>
              <a:lstStyle/>
              <a:p>
                <a:r>
                  <a:rPr lang="en-US" sz="3600">
                    <a:latin typeface="Arial Black" pitchFamily="34" charset="0"/>
                  </a:rPr>
                  <a:t>2</a:t>
                </a:r>
                <a:r>
                  <a:rPr lang="en-US" sz="2800">
                    <a:latin typeface="Arial Black" pitchFamily="34" charset="0"/>
                  </a:rPr>
                  <a:t> </a:t>
                </a:r>
              </a:p>
            </p:txBody>
          </p:sp>
          <p:cxnSp>
            <p:nvCxnSpPr>
              <p:cNvPr id="35" name="Straight Connector 34"/>
              <p:cNvCxnSpPr/>
              <p:nvPr/>
            </p:nvCxnSpPr>
            <p:spPr>
              <a:xfrm>
                <a:off x="3902252" y="2971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grpSp>
        <p:grpSp>
          <p:nvGrpSpPr>
            <p:cNvPr id="64539" name="Group 52"/>
            <p:cNvGrpSpPr>
              <a:grpSpLocks/>
            </p:cNvGrpSpPr>
            <p:nvPr/>
          </p:nvGrpSpPr>
          <p:grpSpPr bwMode="auto">
            <a:xfrm>
              <a:off x="6162675" y="2362200"/>
              <a:ext cx="609600" cy="1066800"/>
              <a:chOff x="4953000" y="2362200"/>
              <a:chExt cx="609600" cy="1066800"/>
            </a:xfrm>
          </p:grpSpPr>
          <p:cxnSp>
            <p:nvCxnSpPr>
              <p:cNvPr id="36" name="Straight Connector 35"/>
              <p:cNvCxnSpPr/>
              <p:nvPr/>
            </p:nvCxnSpPr>
            <p:spPr>
              <a:xfrm>
                <a:off x="5242167" y="2971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64544" name="TextBox 37"/>
              <p:cNvSpPr txBox="1">
                <a:spLocks noChangeArrowheads="1"/>
              </p:cNvSpPr>
              <p:nvPr/>
            </p:nvSpPr>
            <p:spPr bwMode="auto">
              <a:xfrm>
                <a:off x="4953000" y="2362200"/>
                <a:ext cx="609600" cy="641350"/>
              </a:xfrm>
              <a:prstGeom prst="rect">
                <a:avLst/>
              </a:prstGeom>
              <a:noFill/>
              <a:ln w="9525">
                <a:noFill/>
                <a:miter lim="800000"/>
                <a:headEnd/>
                <a:tailEnd/>
              </a:ln>
            </p:spPr>
            <p:txBody>
              <a:bodyPr>
                <a:spAutoFit/>
              </a:bodyPr>
              <a:lstStyle/>
              <a:p>
                <a:r>
                  <a:rPr lang="en-US" sz="3600">
                    <a:latin typeface="Arial Black" pitchFamily="34" charset="0"/>
                  </a:rPr>
                  <a:t>3</a:t>
                </a:r>
              </a:p>
            </p:txBody>
          </p:sp>
        </p:grpSp>
        <p:grpSp>
          <p:nvGrpSpPr>
            <p:cNvPr id="64540" name="Group 56"/>
            <p:cNvGrpSpPr>
              <a:grpSpLocks/>
            </p:cNvGrpSpPr>
            <p:nvPr/>
          </p:nvGrpSpPr>
          <p:grpSpPr bwMode="auto">
            <a:xfrm>
              <a:off x="7772400" y="2362200"/>
              <a:ext cx="489266" cy="1066800"/>
              <a:chOff x="7772400" y="2362200"/>
              <a:chExt cx="489266" cy="1066800"/>
            </a:xfrm>
          </p:grpSpPr>
          <p:cxnSp>
            <p:nvCxnSpPr>
              <p:cNvPr id="37" name="Straight Connector 36"/>
              <p:cNvCxnSpPr/>
              <p:nvPr/>
            </p:nvCxnSpPr>
            <p:spPr>
              <a:xfrm>
                <a:off x="8001305" y="2971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64542" name="TextBox 39"/>
              <p:cNvSpPr txBox="1">
                <a:spLocks noChangeArrowheads="1"/>
              </p:cNvSpPr>
              <p:nvPr/>
            </p:nvSpPr>
            <p:spPr bwMode="auto">
              <a:xfrm>
                <a:off x="7772400" y="2362200"/>
                <a:ext cx="489266" cy="641350"/>
              </a:xfrm>
              <a:prstGeom prst="rect">
                <a:avLst/>
              </a:prstGeom>
              <a:noFill/>
              <a:ln w="9525">
                <a:noFill/>
                <a:miter lim="800000"/>
                <a:headEnd/>
                <a:tailEnd/>
              </a:ln>
            </p:spPr>
            <p:txBody>
              <a:bodyPr wrap="none">
                <a:spAutoFit/>
              </a:bodyPr>
              <a:lstStyle/>
              <a:p>
                <a:r>
                  <a:rPr lang="en-US" sz="3600">
                    <a:latin typeface="Arial Black" pitchFamily="34" charset="0"/>
                  </a:rPr>
                  <a:t>4</a:t>
                </a:r>
              </a:p>
            </p:txBody>
          </p:sp>
        </p:grpSp>
      </p:grpSp>
      <p:sp>
        <p:nvSpPr>
          <p:cNvPr id="64517" name="TextBox 25"/>
          <p:cNvSpPr txBox="1">
            <a:spLocks noChangeArrowheads="1"/>
          </p:cNvSpPr>
          <p:nvPr/>
        </p:nvSpPr>
        <p:spPr bwMode="auto">
          <a:xfrm>
            <a:off x="3378200" y="4025900"/>
            <a:ext cx="1219200" cy="701675"/>
          </a:xfrm>
          <a:prstGeom prst="rect">
            <a:avLst/>
          </a:prstGeom>
          <a:noFill/>
          <a:ln w="9525">
            <a:noFill/>
            <a:miter lim="800000"/>
            <a:headEnd/>
            <a:tailEnd/>
          </a:ln>
        </p:spPr>
        <p:txBody>
          <a:bodyPr>
            <a:spAutoFit/>
          </a:bodyPr>
          <a:lstStyle/>
          <a:p>
            <a:r>
              <a:rPr lang="en-US" sz="4000">
                <a:solidFill>
                  <a:srgbClr val="008000"/>
                </a:solidFill>
                <a:latin typeface="Arial Black" pitchFamily="34" charset="0"/>
              </a:rPr>
              <a:t>200</a:t>
            </a:r>
          </a:p>
        </p:txBody>
      </p:sp>
      <p:sp>
        <p:nvSpPr>
          <p:cNvPr id="64519" name="TextBox 42"/>
          <p:cNvSpPr txBox="1">
            <a:spLocks noChangeArrowheads="1"/>
          </p:cNvSpPr>
          <p:nvPr/>
        </p:nvSpPr>
        <p:spPr bwMode="auto">
          <a:xfrm>
            <a:off x="4902200" y="4025900"/>
            <a:ext cx="1219200" cy="701675"/>
          </a:xfrm>
          <a:prstGeom prst="rect">
            <a:avLst/>
          </a:prstGeom>
          <a:noFill/>
          <a:ln w="9525">
            <a:noFill/>
            <a:miter lim="800000"/>
            <a:headEnd/>
            <a:tailEnd/>
          </a:ln>
        </p:spPr>
        <p:txBody>
          <a:bodyPr>
            <a:spAutoFit/>
          </a:bodyPr>
          <a:lstStyle/>
          <a:p>
            <a:r>
              <a:rPr lang="en-US" sz="4000">
                <a:solidFill>
                  <a:srgbClr val="008000"/>
                </a:solidFill>
                <a:latin typeface="Arial Black" pitchFamily="34" charset="0"/>
              </a:rPr>
              <a:t>400</a:t>
            </a:r>
          </a:p>
        </p:txBody>
      </p:sp>
      <p:sp>
        <p:nvSpPr>
          <p:cNvPr id="64520" name="TextBox 43"/>
          <p:cNvSpPr txBox="1">
            <a:spLocks noChangeArrowheads="1"/>
          </p:cNvSpPr>
          <p:nvPr/>
        </p:nvSpPr>
        <p:spPr bwMode="auto">
          <a:xfrm>
            <a:off x="6426200" y="4025900"/>
            <a:ext cx="1371600" cy="701675"/>
          </a:xfrm>
          <a:prstGeom prst="rect">
            <a:avLst/>
          </a:prstGeom>
          <a:noFill/>
          <a:ln w="9525">
            <a:noFill/>
            <a:miter lim="800000"/>
            <a:headEnd/>
            <a:tailEnd/>
          </a:ln>
        </p:spPr>
        <p:txBody>
          <a:bodyPr>
            <a:spAutoFit/>
          </a:bodyPr>
          <a:lstStyle/>
          <a:p>
            <a:r>
              <a:rPr lang="en-US" sz="4000">
                <a:solidFill>
                  <a:srgbClr val="008000"/>
                </a:solidFill>
                <a:latin typeface="Arial Black" pitchFamily="34" charset="0"/>
              </a:rPr>
              <a:t>600</a:t>
            </a:r>
          </a:p>
        </p:txBody>
      </p:sp>
      <p:sp>
        <p:nvSpPr>
          <p:cNvPr id="64521" name="TextBox 40"/>
          <p:cNvSpPr txBox="1">
            <a:spLocks noChangeArrowheads="1"/>
          </p:cNvSpPr>
          <p:nvPr/>
        </p:nvSpPr>
        <p:spPr bwMode="auto">
          <a:xfrm>
            <a:off x="7950200" y="4025900"/>
            <a:ext cx="1295400" cy="701675"/>
          </a:xfrm>
          <a:prstGeom prst="rect">
            <a:avLst/>
          </a:prstGeom>
          <a:noFill/>
          <a:ln w="9525">
            <a:noFill/>
            <a:miter lim="800000"/>
            <a:headEnd/>
            <a:tailEnd/>
          </a:ln>
        </p:spPr>
        <p:txBody>
          <a:bodyPr>
            <a:spAutoFit/>
          </a:bodyPr>
          <a:lstStyle/>
          <a:p>
            <a:r>
              <a:rPr lang="en-US" sz="4000">
                <a:solidFill>
                  <a:srgbClr val="008000"/>
                </a:solidFill>
                <a:latin typeface="Arial Black" pitchFamily="34" charset="0"/>
              </a:rPr>
              <a:t>800</a:t>
            </a:r>
          </a:p>
        </p:txBody>
      </p:sp>
      <p:cxnSp>
        <p:nvCxnSpPr>
          <p:cNvPr id="46" name="Straight Arrow Connector 45"/>
          <p:cNvCxnSpPr/>
          <p:nvPr/>
        </p:nvCxnSpPr>
        <p:spPr>
          <a:xfrm flipH="1">
            <a:off x="2844800" y="4864100"/>
            <a:ext cx="2743200"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2921000" y="5397500"/>
            <a:ext cx="4114800"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2997200" y="5919788"/>
            <a:ext cx="5715000" cy="9525"/>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7035800" y="4635500"/>
            <a:ext cx="0" cy="76200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711200" y="6159500"/>
            <a:ext cx="2286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588000" y="4635500"/>
            <a:ext cx="0" cy="22860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8712200" y="4635500"/>
            <a:ext cx="0" cy="129540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2768600" y="4406900"/>
            <a:ext cx="685800"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23D3CED-6BCE-48DF-8F36-49B412B7863B}"/>
              </a:ext>
            </a:extLst>
          </p:cNvPr>
          <p:cNvSpPr txBox="1"/>
          <p:nvPr/>
        </p:nvSpPr>
        <p:spPr>
          <a:xfrm>
            <a:off x="1311082" y="4236005"/>
            <a:ext cx="1276479" cy="369332"/>
          </a:xfrm>
          <a:prstGeom prst="rect">
            <a:avLst/>
          </a:prstGeom>
          <a:noFill/>
        </p:spPr>
        <p:txBody>
          <a:bodyPr wrap="square" rtlCol="0">
            <a:spAutoFit/>
          </a:bodyPr>
          <a:lstStyle/>
          <a:p>
            <a:r>
              <a:rPr lang="en-US" dirty="0"/>
              <a:t>178.57</a:t>
            </a:r>
          </a:p>
        </p:txBody>
      </p:sp>
      <p:sp>
        <p:nvSpPr>
          <p:cNvPr id="38" name="TextBox 37">
            <a:extLst>
              <a:ext uri="{FF2B5EF4-FFF2-40B4-BE49-F238E27FC236}">
                <a16:creationId xmlns:a16="http://schemas.microsoft.com/office/drawing/2014/main" id="{F7C8A1DF-99F9-4FC5-AAB1-CFCE8094C25F}"/>
              </a:ext>
            </a:extLst>
          </p:cNvPr>
          <p:cNvSpPr txBox="1"/>
          <p:nvPr/>
        </p:nvSpPr>
        <p:spPr>
          <a:xfrm>
            <a:off x="1311081" y="4679434"/>
            <a:ext cx="1276479" cy="369332"/>
          </a:xfrm>
          <a:prstGeom prst="rect">
            <a:avLst/>
          </a:prstGeom>
          <a:noFill/>
        </p:spPr>
        <p:txBody>
          <a:bodyPr wrap="square" rtlCol="0">
            <a:spAutoFit/>
          </a:bodyPr>
          <a:lstStyle/>
          <a:p>
            <a:r>
              <a:rPr lang="en-US" dirty="0"/>
              <a:t>318.88</a:t>
            </a:r>
          </a:p>
        </p:txBody>
      </p:sp>
      <p:sp>
        <p:nvSpPr>
          <p:cNvPr id="39" name="TextBox 38">
            <a:extLst>
              <a:ext uri="{FF2B5EF4-FFF2-40B4-BE49-F238E27FC236}">
                <a16:creationId xmlns:a16="http://schemas.microsoft.com/office/drawing/2014/main" id="{B2F4DA86-098A-4590-A4F1-CC2376F43AC3}"/>
              </a:ext>
            </a:extLst>
          </p:cNvPr>
          <p:cNvSpPr txBox="1"/>
          <p:nvPr/>
        </p:nvSpPr>
        <p:spPr>
          <a:xfrm>
            <a:off x="1290910" y="5175995"/>
            <a:ext cx="1276479" cy="369332"/>
          </a:xfrm>
          <a:prstGeom prst="rect">
            <a:avLst/>
          </a:prstGeom>
          <a:noFill/>
        </p:spPr>
        <p:txBody>
          <a:bodyPr wrap="square" rtlCol="0">
            <a:spAutoFit/>
          </a:bodyPr>
          <a:lstStyle/>
          <a:p>
            <a:r>
              <a:rPr lang="en-US" dirty="0"/>
              <a:t>427.07</a:t>
            </a:r>
          </a:p>
        </p:txBody>
      </p:sp>
      <p:sp>
        <p:nvSpPr>
          <p:cNvPr id="40" name="TextBox 39">
            <a:extLst>
              <a:ext uri="{FF2B5EF4-FFF2-40B4-BE49-F238E27FC236}">
                <a16:creationId xmlns:a16="http://schemas.microsoft.com/office/drawing/2014/main" id="{B1980985-C39A-41B8-8CF8-57CD4AB37948}"/>
              </a:ext>
            </a:extLst>
          </p:cNvPr>
          <p:cNvSpPr txBox="1"/>
          <p:nvPr/>
        </p:nvSpPr>
        <p:spPr>
          <a:xfrm>
            <a:off x="1311080" y="5675730"/>
            <a:ext cx="1276479" cy="369332"/>
          </a:xfrm>
          <a:prstGeom prst="rect">
            <a:avLst/>
          </a:prstGeom>
          <a:noFill/>
        </p:spPr>
        <p:txBody>
          <a:bodyPr wrap="square" rtlCol="0">
            <a:spAutoFit/>
          </a:bodyPr>
          <a:lstStyle/>
          <a:p>
            <a:r>
              <a:rPr lang="en-US" dirty="0"/>
              <a:t>508.41</a:t>
            </a:r>
          </a:p>
        </p:txBody>
      </p:sp>
      <p:sp>
        <p:nvSpPr>
          <p:cNvPr id="41" name="TextBox 40">
            <a:extLst>
              <a:ext uri="{FF2B5EF4-FFF2-40B4-BE49-F238E27FC236}">
                <a16:creationId xmlns:a16="http://schemas.microsoft.com/office/drawing/2014/main" id="{8AA3FE16-20B0-430E-B006-101FC4C2C81D}"/>
              </a:ext>
            </a:extLst>
          </p:cNvPr>
          <p:cNvSpPr txBox="1"/>
          <p:nvPr/>
        </p:nvSpPr>
        <p:spPr>
          <a:xfrm>
            <a:off x="1254027" y="6264974"/>
            <a:ext cx="1276479" cy="369332"/>
          </a:xfrm>
          <a:prstGeom prst="rect">
            <a:avLst/>
          </a:prstGeom>
          <a:noFill/>
        </p:spPr>
        <p:txBody>
          <a:bodyPr wrap="square" rtlCol="0">
            <a:spAutoFit/>
          </a:bodyPr>
          <a:lstStyle/>
          <a:p>
            <a:r>
              <a:rPr lang="en-US" dirty="0"/>
              <a:t>1432.93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right)">
                                      <p:cBhvr>
                                        <p:cTn id="7" dur="10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wipe(up)">
                                      <p:cBhvr>
                                        <p:cTn id="12" dur="500"/>
                                        <p:tgtEl>
                                          <p:spTgt spid="72"/>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right)">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wipe(up)">
                                      <p:cBhvr>
                                        <p:cTn id="21" dur="500"/>
                                        <p:tgtEl>
                                          <p:spTgt spid="70"/>
                                        </p:tgtEl>
                                      </p:cBhvr>
                                    </p:animEffect>
                                  </p:childTnLst>
                                </p:cTn>
                              </p:par>
                            </p:childTnLst>
                          </p:cTn>
                        </p:par>
                        <p:par>
                          <p:cTn id="22" fill="hold">
                            <p:stCondLst>
                              <p:cond delay="500"/>
                            </p:stCondLst>
                            <p:childTnLst>
                              <p:par>
                                <p:cTn id="23" presetID="22" presetClass="entr" presetSubtype="2"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right)">
                                      <p:cBhvr>
                                        <p:cTn id="25" dur="10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3"/>
                                        </p:tgtEl>
                                        <p:attrNameLst>
                                          <p:attrName>style.visibility</p:attrName>
                                        </p:attrNameLst>
                                      </p:cBhvr>
                                      <p:to>
                                        <p:strVal val="visible"/>
                                      </p:to>
                                    </p:set>
                                    <p:animEffect transition="in" filter="wipe(up)">
                                      <p:cBhvr>
                                        <p:cTn id="30" dur="500"/>
                                        <p:tgtEl>
                                          <p:spTgt spid="73"/>
                                        </p:tgtEl>
                                      </p:cBhvr>
                                    </p:animEffect>
                                  </p:childTnLst>
                                </p:cTn>
                              </p:par>
                            </p:childTnLst>
                          </p:cTn>
                        </p:par>
                        <p:par>
                          <p:cTn id="31" fill="hold">
                            <p:stCondLst>
                              <p:cond delay="500"/>
                            </p:stCondLst>
                            <p:childTnLst>
                              <p:par>
                                <p:cTn id="32" presetID="22" presetClass="entr" presetSubtype="2" fill="hold"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right)">
                                      <p:cBhvr>
                                        <p:cTn id="34" dur="1000"/>
                                        <p:tgtEl>
                                          <p:spTgt spid="4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wipe(left)">
                                      <p:cBhvr>
                                        <p:cTn id="39"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Number Placeholder 22"/>
          <p:cNvSpPr>
            <a:spLocks noGrp="1"/>
          </p:cNvSpPr>
          <p:nvPr>
            <p:ph type="sldNum" sz="quarter" idx="12"/>
          </p:nvPr>
        </p:nvSpPr>
        <p:spPr bwMode="auto">
          <a:ln>
            <a:round/>
            <a:headEnd/>
            <a:tailEnd/>
          </a:ln>
        </p:spPr>
        <p:txBody>
          <a:bodyPr/>
          <a:lstStyle/>
          <a:p>
            <a:r>
              <a:rPr lang="en-US"/>
              <a:t>6-</a:t>
            </a:r>
            <a:fld id="{DCD7154D-2478-4C48-9B1D-D9E467CC6A80}" type="slidenum">
              <a:rPr lang="en-US" smtClean="0"/>
              <a:pPr/>
              <a:t>21</a:t>
            </a:fld>
            <a:endParaRPr lang="en-US"/>
          </a:p>
        </p:txBody>
      </p:sp>
      <p:sp>
        <p:nvSpPr>
          <p:cNvPr id="67586" name="Rectangle 2"/>
          <p:cNvSpPr>
            <a:spLocks noGrp="1" noChangeArrowheads="1"/>
          </p:cNvSpPr>
          <p:nvPr>
            <p:ph type="title"/>
          </p:nvPr>
        </p:nvSpPr>
        <p:spPr>
          <a:xfrm>
            <a:off x="762000" y="152400"/>
            <a:ext cx="7924800" cy="1295400"/>
          </a:xfrm>
          <a:solidFill>
            <a:schemeClr val="bg2"/>
          </a:solidFill>
        </p:spPr>
        <p:txBody>
          <a:bodyPr/>
          <a:lstStyle/>
          <a:p>
            <a:pPr algn="ctr" eaLnBrk="1" hangingPunct="1"/>
            <a:r>
              <a:rPr lang="en-US" sz="4400" b="1" dirty="0"/>
              <a:t>Present Value with</a:t>
            </a:r>
            <a:br>
              <a:rPr lang="en-US" sz="4400" b="1" dirty="0"/>
            </a:br>
            <a:r>
              <a:rPr lang="en-US" sz="4400" b="1" dirty="0"/>
              <a:t>Multiple Cash Flows: Example 1</a:t>
            </a:r>
          </a:p>
        </p:txBody>
      </p:sp>
      <p:sp>
        <p:nvSpPr>
          <p:cNvPr id="24579" name="Rectangle 3"/>
          <p:cNvSpPr>
            <a:spLocks noGrp="1" noChangeArrowheads="1"/>
          </p:cNvSpPr>
          <p:nvPr>
            <p:ph sz="quarter" idx="1"/>
          </p:nvPr>
        </p:nvSpPr>
        <p:spPr>
          <a:xfrm>
            <a:off x="15875" y="1524000"/>
            <a:ext cx="9144000" cy="4838700"/>
          </a:xfrm>
        </p:spPr>
        <p:txBody>
          <a:bodyPr/>
          <a:lstStyle/>
          <a:p>
            <a:pPr eaLnBrk="1" hangingPunct="1">
              <a:buFont typeface="Wingdings 2" pitchFamily="18" charset="2"/>
              <a:buNone/>
            </a:pPr>
            <a:r>
              <a:rPr lang="en-US" sz="2400" b="1" dirty="0">
                <a:latin typeface="Arial" charset="0"/>
                <a:cs typeface="Arial" charset="0"/>
              </a:rPr>
              <a:t>	</a:t>
            </a:r>
            <a:r>
              <a:rPr lang="en-US" sz="3600" b="1" dirty="0">
                <a:solidFill>
                  <a:srgbClr val="0070C0"/>
                </a:solidFill>
                <a:cs typeface="Arial" charset="0"/>
              </a:rPr>
              <a:t>Using a calculator, find the PV of each cash flow and just add them up!</a:t>
            </a:r>
            <a:endParaRPr lang="en-US" sz="2400" b="1" dirty="0">
              <a:solidFill>
                <a:srgbClr val="0070C0"/>
              </a:solidFill>
              <a:cs typeface="Arial" charset="0"/>
            </a:endParaRPr>
          </a:p>
          <a:p>
            <a:pPr eaLnBrk="1" hangingPunct="1"/>
            <a:endParaRPr lang="en-US" sz="1600" b="1" dirty="0">
              <a:cs typeface="Arial" charset="0"/>
            </a:endParaRPr>
          </a:p>
          <a:p>
            <a:pPr lvl="1" eaLnBrk="1" hangingPunct="1">
              <a:buFont typeface="Wingdings 2" pitchFamily="18" charset="2"/>
              <a:buNone/>
            </a:pPr>
            <a:r>
              <a:rPr lang="en-US" sz="2800" b="1" dirty="0">
                <a:cs typeface="Arial" charset="0"/>
              </a:rPr>
              <a:t>Year 1 CF: N = 1; I/Y = 12; FV = 200; CPT PV = -178.57</a:t>
            </a:r>
          </a:p>
          <a:p>
            <a:pPr lvl="1" eaLnBrk="1" hangingPunct="1">
              <a:buFont typeface="Wingdings 2" pitchFamily="18" charset="2"/>
              <a:buNone/>
            </a:pPr>
            <a:r>
              <a:rPr lang="en-US" sz="2800" b="1" dirty="0">
                <a:cs typeface="Arial" charset="0"/>
              </a:rPr>
              <a:t>Year 2 CF: N = 2; I/Y = 12; FV = 400; CPT PV = -318.88</a:t>
            </a:r>
          </a:p>
          <a:p>
            <a:pPr lvl="1" eaLnBrk="1" hangingPunct="1">
              <a:buFont typeface="Wingdings 2" pitchFamily="18" charset="2"/>
              <a:buNone/>
            </a:pPr>
            <a:r>
              <a:rPr lang="en-US" sz="2800" b="1" dirty="0">
                <a:cs typeface="Arial" charset="0"/>
              </a:rPr>
              <a:t>Year 3 CF: N = 3; I/Y = 12; FV = 600; CPT PV = -427.07</a:t>
            </a:r>
          </a:p>
          <a:p>
            <a:pPr lvl="1" eaLnBrk="1" hangingPunct="1">
              <a:buFont typeface="Wingdings 2" pitchFamily="18" charset="2"/>
              <a:buNone/>
            </a:pPr>
            <a:r>
              <a:rPr lang="en-US" sz="2800" b="1" dirty="0">
                <a:cs typeface="Arial" charset="0"/>
              </a:rPr>
              <a:t>Year 4 CF: N = 4; I/Y = 12; FV = 800; CPT PV = - 508.41</a:t>
            </a:r>
          </a:p>
          <a:p>
            <a:pPr lvl="1" algn="ctr" eaLnBrk="1" hangingPunct="1">
              <a:buFont typeface="Wingdings 2" pitchFamily="18" charset="2"/>
              <a:buNone/>
            </a:pPr>
            <a:endParaRPr lang="en-US" sz="2800" b="1" dirty="0">
              <a:cs typeface="Arial" charset="0"/>
            </a:endParaRPr>
          </a:p>
          <a:p>
            <a:pPr lvl="1" algn="ctr" eaLnBrk="1" hangingPunct="1">
              <a:buFont typeface="Wingdings 2" pitchFamily="18" charset="2"/>
              <a:buNone/>
            </a:pPr>
            <a:r>
              <a:rPr lang="en-US" sz="2800" b="1" dirty="0">
                <a:cs typeface="Arial" charset="0"/>
              </a:rPr>
              <a:t>Total PV = 178.57 + 318.88 + 427.07 + 508.41 = </a:t>
            </a:r>
            <a:r>
              <a:rPr lang="en-US" sz="4000" b="1" dirty="0">
                <a:solidFill>
                  <a:srgbClr val="C00000"/>
                </a:solidFill>
                <a:cs typeface="Arial" charset="0"/>
              </a:rPr>
              <a:t>$1,432.93</a:t>
            </a:r>
            <a:endParaRPr lang="en-US" sz="2800" b="1" dirty="0">
              <a:solidFill>
                <a:srgbClr val="C00000"/>
              </a:solidFill>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anim calcmode="lin" valueType="num">
                                      <p:cBhvr additive="base">
                                        <p:cTn id="7" dur="1000" fill="hold"/>
                                        <p:tgtEl>
                                          <p:spTgt spid="24579">
                                            <p:txEl>
                                              <p:pRg st="2" end="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4579">
                                            <p:txEl>
                                              <p:pRg st="2" end="2"/>
                                            </p:txEl>
                                          </p:spTgt>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24579">
                                            <p:txEl>
                                              <p:pRg st="3" end="3"/>
                                            </p:txEl>
                                          </p:spTgt>
                                        </p:tgtEl>
                                        <p:attrNameLst>
                                          <p:attrName>style.visibility</p:attrName>
                                        </p:attrNameLst>
                                      </p:cBhvr>
                                      <p:to>
                                        <p:strVal val="visible"/>
                                      </p:to>
                                    </p:set>
                                    <p:anim calcmode="lin" valueType="num">
                                      <p:cBhvr additive="base">
                                        <p:cTn id="12" dur="1000" fill="hold"/>
                                        <p:tgtEl>
                                          <p:spTgt spid="24579">
                                            <p:txEl>
                                              <p:pRg st="3" end="3"/>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24579">
                                            <p:txEl>
                                              <p:pRg st="3" end="3"/>
                                            </p:txEl>
                                          </p:spTgt>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0"/>
                                  </p:stCondLst>
                                  <p:childTnLst>
                                    <p:set>
                                      <p:cBhvr>
                                        <p:cTn id="16" dur="1" fill="hold">
                                          <p:stCondLst>
                                            <p:cond delay="0"/>
                                          </p:stCondLst>
                                        </p:cTn>
                                        <p:tgtEl>
                                          <p:spTgt spid="24579">
                                            <p:txEl>
                                              <p:pRg st="4" end="4"/>
                                            </p:txEl>
                                          </p:spTgt>
                                        </p:tgtEl>
                                        <p:attrNameLst>
                                          <p:attrName>style.visibility</p:attrName>
                                        </p:attrNameLst>
                                      </p:cBhvr>
                                      <p:to>
                                        <p:strVal val="visible"/>
                                      </p:to>
                                    </p:set>
                                    <p:anim calcmode="lin" valueType="num">
                                      <p:cBhvr additive="base">
                                        <p:cTn id="17" dur="1000" fill="hold"/>
                                        <p:tgtEl>
                                          <p:spTgt spid="24579">
                                            <p:txEl>
                                              <p:pRg st="4" end="4"/>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24579">
                                            <p:txEl>
                                              <p:pRg st="4" end="4"/>
                                            </p:txEl>
                                          </p:spTgt>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fill="hold" nodeType="afterEffect">
                                  <p:stCondLst>
                                    <p:cond delay="0"/>
                                  </p:stCondLst>
                                  <p:childTnLst>
                                    <p:set>
                                      <p:cBhvr>
                                        <p:cTn id="21" dur="1" fill="hold">
                                          <p:stCondLst>
                                            <p:cond delay="0"/>
                                          </p:stCondLst>
                                        </p:cTn>
                                        <p:tgtEl>
                                          <p:spTgt spid="24579">
                                            <p:txEl>
                                              <p:pRg st="5" end="5"/>
                                            </p:txEl>
                                          </p:spTgt>
                                        </p:tgtEl>
                                        <p:attrNameLst>
                                          <p:attrName>style.visibility</p:attrName>
                                        </p:attrNameLst>
                                      </p:cBhvr>
                                      <p:to>
                                        <p:strVal val="visible"/>
                                      </p:to>
                                    </p:set>
                                    <p:anim calcmode="lin" valueType="num">
                                      <p:cBhvr additive="base">
                                        <p:cTn id="22" dur="1000" fill="hold"/>
                                        <p:tgtEl>
                                          <p:spTgt spid="24579">
                                            <p:txEl>
                                              <p:pRg st="5" end="5"/>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245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24579">
                                            <p:txEl>
                                              <p:pRg st="7" end="7"/>
                                            </p:txEl>
                                          </p:spTgt>
                                        </p:tgtEl>
                                        <p:attrNameLst>
                                          <p:attrName>style.visibility</p:attrName>
                                        </p:attrNameLst>
                                      </p:cBhvr>
                                      <p:to>
                                        <p:strVal val="visible"/>
                                      </p:to>
                                    </p:set>
                                    <p:anim calcmode="discrete" valueType="clr">
                                      <p:cBhvr override="childStyle">
                                        <p:cTn id="28" dur="80"/>
                                        <p:tgtEl>
                                          <p:spTgt spid="24579">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4579">
                                            <p:txEl>
                                              <p:pRg st="7" end="7"/>
                                            </p:txEl>
                                          </p:spTgt>
                                        </p:tgtEl>
                                        <p:attrNameLst>
                                          <p:attrName>fillcolor</p:attrName>
                                        </p:attrNameLst>
                                      </p:cBhvr>
                                      <p:tavLst>
                                        <p:tav tm="0">
                                          <p:val>
                                            <p:clrVal>
                                              <a:schemeClr val="accent2"/>
                                            </p:clrVal>
                                          </p:val>
                                        </p:tav>
                                        <p:tav tm="50000">
                                          <p:val>
                                            <p:clrVal>
                                              <a:schemeClr val="hlink"/>
                                            </p:clrVal>
                                          </p:val>
                                        </p:tav>
                                      </p:tavLst>
                                    </p:anim>
                                    <p:set>
                                      <p:cBhvr>
                                        <p:cTn id="30" dur="80"/>
                                        <p:tgtEl>
                                          <p:spTgt spid="24579">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Number Placeholder 22"/>
          <p:cNvSpPr>
            <a:spLocks noGrp="1"/>
          </p:cNvSpPr>
          <p:nvPr>
            <p:ph type="sldNum" sz="quarter" idx="12"/>
          </p:nvPr>
        </p:nvSpPr>
        <p:spPr bwMode="auto">
          <a:ln>
            <a:round/>
            <a:headEnd/>
            <a:tailEnd/>
          </a:ln>
        </p:spPr>
        <p:txBody>
          <a:bodyPr/>
          <a:lstStyle/>
          <a:p>
            <a:r>
              <a:rPr lang="en-US"/>
              <a:t>6-</a:t>
            </a:r>
            <a:fld id="{6832CABF-A909-438C-AD43-B8AC44D13E52}" type="slidenum">
              <a:rPr lang="en-US" smtClean="0"/>
              <a:pPr/>
              <a:t>22</a:t>
            </a:fld>
            <a:endParaRPr lang="en-US"/>
          </a:p>
        </p:txBody>
      </p:sp>
      <p:sp>
        <p:nvSpPr>
          <p:cNvPr id="126978" name="Rectangle 2"/>
          <p:cNvSpPr>
            <a:spLocks noGrp="1" noChangeArrowheads="1"/>
          </p:cNvSpPr>
          <p:nvPr>
            <p:ph type="title"/>
          </p:nvPr>
        </p:nvSpPr>
        <p:spPr>
          <a:xfrm>
            <a:off x="762000" y="152400"/>
            <a:ext cx="7772400" cy="1447800"/>
          </a:xfrm>
          <a:solidFill>
            <a:schemeClr val="bg2"/>
          </a:solidFill>
        </p:spPr>
        <p:txBody>
          <a:bodyPr/>
          <a:lstStyle/>
          <a:p>
            <a:pPr algn="ctr" eaLnBrk="1" hangingPunct="1"/>
            <a:r>
              <a:rPr lang="en-US" sz="4400" b="1" dirty="0"/>
              <a:t>Present Value with</a:t>
            </a:r>
            <a:br>
              <a:rPr lang="en-US" sz="4400" b="1" dirty="0"/>
            </a:br>
            <a:r>
              <a:rPr lang="en-US" sz="4400" b="1" dirty="0"/>
              <a:t>Multiple Cash Flows: Example 2</a:t>
            </a:r>
          </a:p>
        </p:txBody>
      </p:sp>
      <p:sp>
        <p:nvSpPr>
          <p:cNvPr id="26627" name="Rectangle 3"/>
          <p:cNvSpPr>
            <a:spLocks noGrp="1" noChangeArrowheads="1"/>
          </p:cNvSpPr>
          <p:nvPr>
            <p:ph sz="quarter" idx="1"/>
          </p:nvPr>
        </p:nvSpPr>
        <p:spPr>
          <a:xfrm>
            <a:off x="228600" y="1752600"/>
            <a:ext cx="8534400" cy="4953000"/>
          </a:xfrm>
        </p:spPr>
        <p:txBody>
          <a:bodyPr/>
          <a:lstStyle/>
          <a:p>
            <a:pPr eaLnBrk="1" hangingPunct="1">
              <a:buFont typeface="Wingdings 2" pitchFamily="18" charset="2"/>
              <a:buNone/>
            </a:pPr>
            <a:r>
              <a:rPr lang="en-US" b="1" dirty="0">
                <a:latin typeface="Arial" charset="0"/>
                <a:cs typeface="Arial" charset="0"/>
              </a:rPr>
              <a:t>	</a:t>
            </a:r>
            <a:r>
              <a:rPr lang="en-US" b="1" dirty="0">
                <a:cs typeface="Arial" charset="0"/>
              </a:rPr>
              <a:t>You are considering an investment that will pay you $1,000 in one year, $2,000 in two years and $3,000 in three years.  If you want to earn 10% on your money, how much would you be willing to pay?</a:t>
            </a:r>
          </a:p>
          <a:p>
            <a:pPr eaLnBrk="1" hangingPunct="1">
              <a:buFont typeface="Wingdings 2" pitchFamily="18" charset="2"/>
              <a:buNone/>
            </a:pPr>
            <a:endParaRPr lang="en-US" sz="1200" b="1" dirty="0">
              <a:cs typeface="Arial" charset="0"/>
            </a:endParaRPr>
          </a:p>
          <a:p>
            <a:pPr lvl="1" eaLnBrk="1" hangingPunct="1">
              <a:buFont typeface="Wingdings 2" pitchFamily="18" charset="2"/>
              <a:buNone/>
            </a:pPr>
            <a:r>
              <a:rPr lang="en-US" sz="3200" b="1" dirty="0">
                <a:cs typeface="Arial" charset="0"/>
              </a:rPr>
              <a:t>N = 1; I/Y = 10; FV = 1,000; CPT PV = -909.09</a:t>
            </a:r>
          </a:p>
          <a:p>
            <a:pPr lvl="1" eaLnBrk="1" hangingPunct="1">
              <a:buFont typeface="Wingdings 2" pitchFamily="18" charset="2"/>
              <a:buNone/>
            </a:pPr>
            <a:r>
              <a:rPr lang="en-US" sz="3200" b="1" dirty="0">
                <a:cs typeface="Arial" charset="0"/>
              </a:rPr>
              <a:t>N = 2; I/Y = 10; FV = 2,000; CPT PV = -1,652.89</a:t>
            </a:r>
          </a:p>
          <a:p>
            <a:pPr lvl="1" eaLnBrk="1" hangingPunct="1">
              <a:buFont typeface="Wingdings 2" pitchFamily="18" charset="2"/>
              <a:buNone/>
            </a:pPr>
            <a:r>
              <a:rPr lang="en-US" sz="3200" b="1" dirty="0">
                <a:cs typeface="Arial" charset="0"/>
              </a:rPr>
              <a:t>N = 3; I/Y = 10; FV = 3,000; CPT PV = -2,253.94</a:t>
            </a:r>
          </a:p>
          <a:p>
            <a:pPr lvl="1" eaLnBrk="1" hangingPunct="1">
              <a:buFont typeface="Wingdings 2" pitchFamily="18" charset="2"/>
              <a:buNone/>
            </a:pPr>
            <a:r>
              <a:rPr lang="en-US" sz="3200" b="1" dirty="0">
                <a:cs typeface="Arial" charset="0"/>
              </a:rPr>
              <a:t>PV = 909.09 + 1,652.89 + 2,253.94 = </a:t>
            </a:r>
            <a:r>
              <a:rPr lang="en-US" sz="4400" b="1" dirty="0">
                <a:solidFill>
                  <a:srgbClr val="C00000"/>
                </a:solidFill>
                <a:cs typeface="Arial" charset="0"/>
              </a:rPr>
              <a:t>4,815.93</a:t>
            </a:r>
            <a:endParaRPr lang="en-US" sz="3200" b="1" dirty="0">
              <a:solidFill>
                <a:srgbClr val="C00000"/>
              </a:solidFill>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animEffect transition="in" filter="slide(fromBottom)">
                                      <p:cBhvr>
                                        <p:cTn id="7" dur="1000"/>
                                        <p:tgtEl>
                                          <p:spTgt spid="26627">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6627">
                                            <p:txEl>
                                              <p:pRg st="3" end="3"/>
                                            </p:txEl>
                                          </p:spTgt>
                                        </p:tgtEl>
                                        <p:attrNameLst>
                                          <p:attrName>style.visibility</p:attrName>
                                        </p:attrNameLst>
                                      </p:cBhvr>
                                      <p:to>
                                        <p:strVal val="visible"/>
                                      </p:to>
                                    </p:set>
                                    <p:animEffect transition="in" filter="slide(fromBottom)">
                                      <p:cBhvr>
                                        <p:cTn id="10" dur="1000"/>
                                        <p:tgtEl>
                                          <p:spTgt spid="26627">
                                            <p:txEl>
                                              <p:pRg st="3" end="3"/>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animEffect transition="in" filter="slide(fromBottom)">
                                      <p:cBhvr>
                                        <p:cTn id="13" dur="1000"/>
                                        <p:tgtEl>
                                          <p:spTgt spid="26627">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7" presetClass="entr" presetSubtype="0" fill="hold" nodeType="clickEffect">
                                  <p:stCondLst>
                                    <p:cond delay="0"/>
                                  </p:stCondLst>
                                  <p:iterate type="lt">
                                    <p:tmPct val="50000"/>
                                  </p:iterate>
                                  <p:childTnLst>
                                    <p:set>
                                      <p:cBhvr>
                                        <p:cTn id="17" dur="1" fill="hold">
                                          <p:stCondLst>
                                            <p:cond delay="0"/>
                                          </p:stCondLst>
                                        </p:cTn>
                                        <p:tgtEl>
                                          <p:spTgt spid="26627">
                                            <p:txEl>
                                              <p:pRg st="5" end="5"/>
                                            </p:txEl>
                                          </p:spTgt>
                                        </p:tgtEl>
                                        <p:attrNameLst>
                                          <p:attrName>style.visibility</p:attrName>
                                        </p:attrNameLst>
                                      </p:cBhvr>
                                      <p:to>
                                        <p:strVal val="visible"/>
                                      </p:to>
                                    </p:set>
                                    <p:anim calcmode="discrete" valueType="clr">
                                      <p:cBhvr override="childStyle">
                                        <p:cTn id="18" dur="80"/>
                                        <p:tgtEl>
                                          <p:spTgt spid="26627">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26627">
                                            <p:txEl>
                                              <p:pRg st="5" end="5"/>
                                            </p:txEl>
                                          </p:spTgt>
                                        </p:tgtEl>
                                        <p:attrNameLst>
                                          <p:attrName>fillcolor</p:attrName>
                                        </p:attrNameLst>
                                      </p:cBhvr>
                                      <p:tavLst>
                                        <p:tav tm="0">
                                          <p:val>
                                            <p:clrVal>
                                              <a:schemeClr val="accent2"/>
                                            </p:clrVal>
                                          </p:val>
                                        </p:tav>
                                        <p:tav tm="50000">
                                          <p:val>
                                            <p:clrVal>
                                              <a:schemeClr val="hlink"/>
                                            </p:clrVal>
                                          </p:val>
                                        </p:tav>
                                      </p:tavLst>
                                    </p:anim>
                                    <p:set>
                                      <p:cBhvr>
                                        <p:cTn id="20" dur="80"/>
                                        <p:tgtEl>
                                          <p:spTgt spid="26627">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2"/>
          <p:cNvSpPr>
            <a:spLocks noGrp="1"/>
          </p:cNvSpPr>
          <p:nvPr>
            <p:ph type="sldNum" sz="quarter" idx="12"/>
          </p:nvPr>
        </p:nvSpPr>
        <p:spPr bwMode="auto">
          <a:ln>
            <a:round/>
            <a:headEnd/>
            <a:tailEnd/>
          </a:ln>
        </p:spPr>
        <p:txBody>
          <a:bodyPr/>
          <a:lstStyle/>
          <a:p>
            <a:r>
              <a:rPr lang="en-US"/>
              <a:t>6-</a:t>
            </a:r>
            <a:fld id="{A668C6B5-73AE-45C4-944A-1A300067BDB3}" type="slidenum">
              <a:rPr lang="en-US" smtClean="0"/>
              <a:pPr/>
              <a:t>23</a:t>
            </a:fld>
            <a:endParaRPr lang="en-US"/>
          </a:p>
        </p:txBody>
      </p:sp>
      <p:sp>
        <p:nvSpPr>
          <p:cNvPr id="146434" name="Rectangle 2"/>
          <p:cNvSpPr>
            <a:spLocks noGrp="1" noChangeArrowheads="1"/>
          </p:cNvSpPr>
          <p:nvPr>
            <p:ph type="title"/>
          </p:nvPr>
        </p:nvSpPr>
        <p:spPr>
          <a:xfrm>
            <a:off x="457200" y="76200"/>
            <a:ext cx="8229600" cy="1524000"/>
          </a:xfrm>
          <a:solidFill>
            <a:schemeClr val="bg2"/>
          </a:solidFill>
        </p:spPr>
        <p:txBody>
          <a:bodyPr/>
          <a:lstStyle/>
          <a:p>
            <a:pPr algn="ctr" eaLnBrk="1" hangingPunct="1"/>
            <a:r>
              <a:rPr lang="en-US" sz="4800" b="1"/>
              <a:t>Multiple Uneven Cash Flows Using the </a:t>
            </a:r>
            <a:r>
              <a:rPr lang="en-US" sz="4800" b="1">
                <a:solidFill>
                  <a:srgbClr val="FF0000"/>
                </a:solidFill>
              </a:rPr>
              <a:t>TI BA II </a:t>
            </a:r>
            <a:r>
              <a:rPr lang="en-US" sz="4800" b="1"/>
              <a:t>+ Calculator</a:t>
            </a:r>
          </a:p>
        </p:txBody>
      </p:sp>
      <p:sp>
        <p:nvSpPr>
          <p:cNvPr id="146435" name="Rectangle 3"/>
          <p:cNvSpPr>
            <a:spLocks noGrp="1" noChangeArrowheads="1"/>
          </p:cNvSpPr>
          <p:nvPr>
            <p:ph sz="quarter" idx="1"/>
          </p:nvPr>
        </p:nvSpPr>
        <p:spPr>
          <a:xfrm>
            <a:off x="228600" y="1600200"/>
            <a:ext cx="8610600" cy="4876800"/>
          </a:xfrm>
        </p:spPr>
        <p:txBody>
          <a:bodyPr/>
          <a:lstStyle/>
          <a:p>
            <a:pPr eaLnBrk="1" hangingPunct="1">
              <a:buFont typeface="Wingdings 2" pitchFamily="18" charset="2"/>
              <a:buNone/>
            </a:pPr>
            <a:r>
              <a:rPr lang="en-US" sz="2400" b="1" dirty="0">
                <a:cs typeface="Arial" charset="0"/>
              </a:rPr>
              <a:t>	</a:t>
            </a:r>
            <a:r>
              <a:rPr lang="en-US" sz="2800" b="1" dirty="0">
                <a:solidFill>
                  <a:srgbClr val="0070C0"/>
                </a:solidFill>
                <a:cs typeface="Arial" charset="0"/>
              </a:rPr>
              <a:t>Another way to use the financial calculator for uneven cash flows is to use the </a:t>
            </a:r>
            <a:r>
              <a:rPr lang="en-US" sz="2800" b="1" dirty="0">
                <a:solidFill>
                  <a:srgbClr val="FF0000"/>
                </a:solidFill>
                <a:cs typeface="Arial" charset="0"/>
              </a:rPr>
              <a:t>cash flow keys</a:t>
            </a:r>
            <a:endParaRPr lang="en-US" sz="1600" b="1" dirty="0">
              <a:cs typeface="Arial" charset="0"/>
            </a:endParaRPr>
          </a:p>
          <a:p>
            <a:pPr marL="914400" lvl="1" indent="-457200" eaLnBrk="1" hangingPunct="1">
              <a:buFont typeface="Franklin Gothic Book" pitchFamily="34" charset="0"/>
              <a:buAutoNum type="arabicPeriod"/>
            </a:pPr>
            <a:r>
              <a:rPr lang="en-US" b="1" dirty="0">
                <a:cs typeface="Arial" charset="0"/>
              </a:rPr>
              <a:t>Press CF and enter the cash flows beginning with year 0.</a:t>
            </a:r>
          </a:p>
          <a:p>
            <a:pPr marL="914400" lvl="1" indent="-457200" eaLnBrk="1" hangingPunct="1">
              <a:buFont typeface="Franklin Gothic Book" pitchFamily="34" charset="0"/>
              <a:buAutoNum type="arabicPeriod"/>
            </a:pPr>
            <a:r>
              <a:rPr lang="en-US" b="1" dirty="0">
                <a:cs typeface="Arial" charset="0"/>
              </a:rPr>
              <a:t>You have to press the “Enter” key for each cash flow</a:t>
            </a:r>
          </a:p>
          <a:p>
            <a:pPr marL="914400" lvl="1" indent="-457200" eaLnBrk="1" hangingPunct="1">
              <a:buFont typeface="Franklin Gothic Book" pitchFamily="34" charset="0"/>
              <a:buAutoNum type="arabicPeriod"/>
            </a:pPr>
            <a:r>
              <a:rPr lang="en-US" b="1" dirty="0">
                <a:cs typeface="Arial" charset="0"/>
              </a:rPr>
              <a:t>Use the down arrow key to move to the next cash flow</a:t>
            </a:r>
          </a:p>
          <a:p>
            <a:pPr marL="914400" lvl="1" indent="-457200" eaLnBrk="1" hangingPunct="1">
              <a:buFont typeface="Franklin Gothic Book" pitchFamily="34" charset="0"/>
              <a:buAutoNum type="arabicPeriod"/>
            </a:pPr>
            <a:r>
              <a:rPr lang="en-US" b="1" dirty="0">
                <a:cs typeface="Arial" charset="0"/>
              </a:rPr>
              <a:t>The “F” is the number of times a given cash flow occurs in consecutive periods</a:t>
            </a:r>
          </a:p>
          <a:p>
            <a:pPr marL="914400" lvl="1" indent="-457200" eaLnBrk="1" hangingPunct="1">
              <a:buFont typeface="Franklin Gothic Book" pitchFamily="34" charset="0"/>
              <a:buAutoNum type="arabicPeriod"/>
            </a:pPr>
            <a:r>
              <a:rPr lang="en-US" b="1" dirty="0">
                <a:cs typeface="Arial" charset="0"/>
              </a:rPr>
              <a:t>Use the NPV key to compute the present value by entering the interest rate for I, press “Enter”, then the down arrow, and then “CPT” computing the answer</a:t>
            </a:r>
          </a:p>
          <a:p>
            <a:pPr marL="914400" lvl="1" indent="-457200" eaLnBrk="1" hangingPunct="1">
              <a:buFont typeface="Franklin Gothic Book" pitchFamily="34" charset="0"/>
              <a:buAutoNum type="arabicPeriod"/>
            </a:pPr>
            <a:r>
              <a:rPr lang="en-US" b="1" dirty="0">
                <a:cs typeface="Arial" charset="0"/>
              </a:rPr>
              <a:t>Clear the cash flow worksheet by pressing CF and then 2</a:t>
            </a:r>
            <a:r>
              <a:rPr lang="en-US" b="1" baseline="30000" dirty="0">
                <a:cs typeface="Arial" charset="0"/>
              </a:rPr>
              <a:t>nd</a:t>
            </a:r>
            <a:r>
              <a:rPr lang="en-US" b="1" dirty="0">
                <a:cs typeface="Arial" charset="0"/>
              </a:rPr>
              <a:t> CLR Work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Number Placeholder 22"/>
          <p:cNvSpPr>
            <a:spLocks noGrp="1"/>
          </p:cNvSpPr>
          <p:nvPr>
            <p:ph type="sldNum" sz="quarter" idx="12"/>
          </p:nvPr>
        </p:nvSpPr>
        <p:spPr bwMode="auto">
          <a:ln>
            <a:round/>
            <a:headEnd/>
            <a:tailEnd/>
          </a:ln>
        </p:spPr>
        <p:txBody>
          <a:bodyPr/>
          <a:lstStyle/>
          <a:p>
            <a:r>
              <a:rPr lang="en-US"/>
              <a:t>6-</a:t>
            </a:r>
            <a:fld id="{D4D958EE-5A68-41A0-9292-6C7AABA190CD}" type="slidenum">
              <a:rPr lang="en-US" smtClean="0"/>
              <a:pPr/>
              <a:t>24</a:t>
            </a:fld>
            <a:endParaRPr lang="en-US"/>
          </a:p>
        </p:txBody>
      </p:sp>
      <p:sp>
        <p:nvSpPr>
          <p:cNvPr id="155650" name="Rectangle 2"/>
          <p:cNvSpPr>
            <a:spLocks noGrp="1" noChangeArrowheads="1"/>
          </p:cNvSpPr>
          <p:nvPr>
            <p:ph type="title"/>
          </p:nvPr>
        </p:nvSpPr>
        <p:spPr>
          <a:xfrm>
            <a:off x="914400" y="274638"/>
            <a:ext cx="7772400" cy="944562"/>
          </a:xfrm>
          <a:solidFill>
            <a:schemeClr val="bg2"/>
          </a:solidFill>
        </p:spPr>
        <p:txBody>
          <a:bodyPr/>
          <a:lstStyle/>
          <a:p>
            <a:pPr algn="ctr" eaLnBrk="1" hangingPunct="1"/>
            <a:r>
              <a:rPr lang="en-US" sz="4800" b="1"/>
              <a:t>Decisions, Decisions</a:t>
            </a:r>
          </a:p>
        </p:txBody>
      </p:sp>
      <p:sp>
        <p:nvSpPr>
          <p:cNvPr id="28675" name="Rectangle 3"/>
          <p:cNvSpPr>
            <a:spLocks noGrp="1" noChangeArrowheads="1"/>
          </p:cNvSpPr>
          <p:nvPr>
            <p:ph sz="quarter" idx="1"/>
          </p:nvPr>
        </p:nvSpPr>
        <p:spPr>
          <a:xfrm>
            <a:off x="381000" y="1447800"/>
            <a:ext cx="8763000" cy="5029200"/>
          </a:xfrm>
        </p:spPr>
        <p:txBody>
          <a:bodyPr/>
          <a:lstStyle/>
          <a:p>
            <a:pPr eaLnBrk="1" hangingPunct="1">
              <a:buFont typeface="Wingdings 2" pitchFamily="18" charset="2"/>
              <a:buNone/>
            </a:pPr>
            <a:r>
              <a:rPr lang="en-US" sz="2400" b="1" dirty="0">
                <a:latin typeface="Arial" charset="0"/>
                <a:cs typeface="Arial" charset="0"/>
              </a:rPr>
              <a:t>	</a:t>
            </a:r>
            <a:r>
              <a:rPr lang="en-US" sz="2400" b="1" dirty="0">
                <a:solidFill>
                  <a:srgbClr val="0070C0"/>
                </a:solidFill>
                <a:cs typeface="Arial" charset="0"/>
              </a:rPr>
              <a:t>Your broker calls you and tells you that he has this great investment opportunity. If you invest $100 today, you will receive $40 in one year and $75 in two years.  If you require a 15% return on investments of this risk, should you take the investment?</a:t>
            </a:r>
          </a:p>
          <a:p>
            <a:pPr lvl="1" eaLnBrk="1" hangingPunct="1">
              <a:buFont typeface="Wingdings 2" pitchFamily="18" charset="2"/>
              <a:buNone/>
            </a:pPr>
            <a:r>
              <a:rPr lang="en-US" sz="2800" b="1" dirty="0">
                <a:cs typeface="Arial" charset="0"/>
              </a:rPr>
              <a:t>	</a:t>
            </a:r>
            <a:endParaRPr lang="en-US" dirty="0"/>
          </a:p>
        </p:txBody>
      </p:sp>
      <p:sp>
        <p:nvSpPr>
          <p:cNvPr id="5" name="Text Box 4"/>
          <p:cNvSpPr txBox="1">
            <a:spLocks noChangeArrowheads="1"/>
          </p:cNvSpPr>
          <p:nvPr/>
        </p:nvSpPr>
        <p:spPr bwMode="auto">
          <a:xfrm>
            <a:off x="5867400" y="2871437"/>
            <a:ext cx="2819400" cy="377825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u="sng" dirty="0">
                <a:latin typeface="Arial" panose="020B0604020202020204" pitchFamily="34" charset="0"/>
              </a:rPr>
              <a:t>Use cash flow keys</a:t>
            </a:r>
            <a:r>
              <a:rPr lang="en-US" altLang="en-US" sz="2000" b="1" dirty="0">
                <a:latin typeface="Arial" panose="020B0604020202020204" pitchFamily="34" charset="0"/>
              </a:rPr>
              <a:t>:</a:t>
            </a:r>
          </a:p>
          <a:p>
            <a:pPr eaLnBrk="1" hangingPunct="1">
              <a:spcBef>
                <a:spcPct val="0"/>
              </a:spcBef>
              <a:buFontTx/>
              <a:buNone/>
            </a:pPr>
            <a:r>
              <a:rPr lang="en-US" altLang="en-US" sz="2000" b="1" dirty="0">
                <a:latin typeface="Arial" panose="020B0604020202020204" pitchFamily="34" charset="0"/>
              </a:rPr>
              <a:t>	</a:t>
            </a:r>
            <a:r>
              <a:rPr lang="en-US" altLang="en-US" sz="2000" b="1" i="1" dirty="0">
                <a:latin typeface="Arial" panose="020B0604020202020204" pitchFamily="34" charset="0"/>
              </a:rPr>
              <a:t>CF</a:t>
            </a:r>
            <a:r>
              <a:rPr lang="en-US" altLang="en-US" sz="2000" b="1" dirty="0">
                <a:latin typeface="Arial" panose="020B0604020202020204" pitchFamily="34" charset="0"/>
              </a:rPr>
              <a:t> </a:t>
            </a:r>
          </a:p>
          <a:p>
            <a:pPr eaLnBrk="1" hangingPunct="1">
              <a:spcBef>
                <a:spcPct val="0"/>
              </a:spcBef>
              <a:buFontTx/>
              <a:buNone/>
            </a:pPr>
            <a:r>
              <a:rPr lang="en-US" altLang="en-US" sz="2000" b="1" dirty="0">
                <a:latin typeface="Arial" panose="020B0604020202020204" pitchFamily="34" charset="0"/>
              </a:rPr>
              <a:t>	</a:t>
            </a:r>
            <a:r>
              <a:rPr lang="en-US" altLang="en-US" sz="2000" b="1" i="1" dirty="0">
                <a:latin typeface="Arial" panose="020B0604020202020204" pitchFamily="34" charset="0"/>
              </a:rPr>
              <a:t>2</a:t>
            </a:r>
            <a:r>
              <a:rPr lang="en-US" altLang="en-US" sz="2000" b="1" i="1" baseline="30000" dirty="0">
                <a:latin typeface="Arial" panose="020B0604020202020204" pitchFamily="34" charset="0"/>
              </a:rPr>
              <a:t>nd</a:t>
            </a:r>
            <a:r>
              <a:rPr lang="en-US" altLang="en-US" sz="2000" b="1" i="1" dirty="0">
                <a:latin typeface="Arial" panose="020B0604020202020204" pitchFamily="34" charset="0"/>
              </a:rPr>
              <a:t> CE/C</a:t>
            </a:r>
            <a:r>
              <a:rPr lang="en-US" altLang="en-US" sz="2000" b="1" i="1" dirty="0">
                <a:latin typeface="BA-II Plus Symbols" pitchFamily="2" charset="2"/>
              </a:rPr>
              <a:t> </a:t>
            </a:r>
          </a:p>
          <a:p>
            <a:pPr eaLnBrk="1" hangingPunct="1">
              <a:spcBef>
                <a:spcPct val="0"/>
              </a:spcBef>
              <a:buFontTx/>
              <a:buNone/>
            </a:pPr>
            <a:r>
              <a:rPr lang="en-US" altLang="en-US" sz="2000" b="1" dirty="0">
                <a:latin typeface="Arial" panose="020B0604020202020204" pitchFamily="34" charset="0"/>
              </a:rPr>
              <a:t>CF0 	</a:t>
            </a:r>
            <a:r>
              <a:rPr lang="en-US" altLang="en-US" sz="2000" b="1" i="1" dirty="0">
                <a:latin typeface="Arial" panose="020B0604020202020204" pitchFamily="34" charset="0"/>
              </a:rPr>
              <a:t>0   ENTER </a:t>
            </a:r>
          </a:p>
          <a:p>
            <a:pPr eaLnBrk="1" hangingPunct="1">
              <a:spcBef>
                <a:spcPct val="0"/>
              </a:spcBef>
              <a:buFontTx/>
              <a:buNone/>
            </a:pPr>
            <a:r>
              <a:rPr lang="en-US" altLang="en-US" sz="2000" b="1" dirty="0">
                <a:latin typeface="Arial" panose="020B0604020202020204" pitchFamily="34" charset="0"/>
              </a:rPr>
              <a:t>C01 	</a:t>
            </a:r>
            <a:r>
              <a:rPr lang="en-US" altLang="en-US" sz="2000" b="1" i="1" dirty="0">
                <a:latin typeface="Arial" panose="020B0604020202020204" pitchFamily="34" charset="0"/>
              </a:rPr>
              <a:t>40 ENTER</a:t>
            </a:r>
          </a:p>
          <a:p>
            <a:pPr eaLnBrk="1" hangingPunct="1">
              <a:spcBef>
                <a:spcPct val="0"/>
              </a:spcBef>
              <a:buFontTx/>
              <a:buNone/>
            </a:pPr>
            <a:r>
              <a:rPr lang="en-US" altLang="en-US" sz="2000" b="1" dirty="0">
                <a:latin typeface="Arial" panose="020B0604020202020204" pitchFamily="34" charset="0"/>
              </a:rPr>
              <a:t>F01 	</a:t>
            </a:r>
            <a:r>
              <a:rPr lang="en-US" altLang="en-US" sz="2000" b="1" i="1" dirty="0">
                <a:latin typeface="Arial" panose="020B0604020202020204" pitchFamily="34" charset="0"/>
              </a:rPr>
              <a:t>1   ENTER</a:t>
            </a:r>
            <a:endParaRPr lang="en-US" altLang="en-US" sz="2000" b="1" i="1" dirty="0">
              <a:latin typeface="BA-II Plus Symbols" pitchFamily="2" charset="2"/>
            </a:endParaRPr>
          </a:p>
          <a:p>
            <a:pPr eaLnBrk="1" hangingPunct="1">
              <a:spcBef>
                <a:spcPct val="0"/>
              </a:spcBef>
              <a:buFontTx/>
              <a:buNone/>
            </a:pPr>
            <a:r>
              <a:rPr lang="en-US" altLang="en-US" sz="2000" b="1" dirty="0">
                <a:latin typeface="Arial" panose="020B0604020202020204" pitchFamily="34" charset="0"/>
              </a:rPr>
              <a:t>C02 	</a:t>
            </a:r>
            <a:r>
              <a:rPr lang="en-US" altLang="en-US" sz="2000" b="1" i="1" dirty="0">
                <a:latin typeface="Arial" panose="020B0604020202020204" pitchFamily="34" charset="0"/>
              </a:rPr>
              <a:t>75 ENTER </a:t>
            </a:r>
          </a:p>
          <a:p>
            <a:pPr eaLnBrk="1" hangingPunct="1">
              <a:spcBef>
                <a:spcPct val="0"/>
              </a:spcBef>
              <a:buFontTx/>
              <a:buNone/>
            </a:pPr>
            <a:r>
              <a:rPr lang="en-US" altLang="en-US" sz="2000" b="1" dirty="0">
                <a:latin typeface="Arial" panose="020B0604020202020204" pitchFamily="34" charset="0"/>
              </a:rPr>
              <a:t>F02 	</a:t>
            </a:r>
            <a:r>
              <a:rPr lang="en-US" altLang="en-US" sz="2000" b="1" i="1" dirty="0">
                <a:latin typeface="Arial" panose="020B0604020202020204" pitchFamily="34" charset="0"/>
              </a:rPr>
              <a:t>1   ENTER</a:t>
            </a:r>
          </a:p>
          <a:p>
            <a:pPr eaLnBrk="1" hangingPunct="1">
              <a:spcBef>
                <a:spcPct val="0"/>
              </a:spcBef>
              <a:buFontTx/>
              <a:buNone/>
            </a:pPr>
            <a:r>
              <a:rPr lang="en-US" altLang="en-US" sz="2000" b="1" dirty="0">
                <a:latin typeface="Arial" panose="020B0604020202020204" pitchFamily="34" charset="0"/>
              </a:rPr>
              <a:t>	</a:t>
            </a:r>
            <a:r>
              <a:rPr lang="en-US" altLang="en-US" sz="2000" b="1" i="1" dirty="0">
                <a:latin typeface="Arial" panose="020B0604020202020204" pitchFamily="34" charset="0"/>
              </a:rPr>
              <a:t>NPV</a:t>
            </a:r>
          </a:p>
          <a:p>
            <a:pPr eaLnBrk="1" hangingPunct="1">
              <a:spcBef>
                <a:spcPct val="0"/>
              </a:spcBef>
              <a:buFontTx/>
              <a:buNone/>
            </a:pPr>
            <a:r>
              <a:rPr lang="en-US" altLang="en-US" sz="2000" b="1" dirty="0">
                <a:latin typeface="Arial" panose="020B0604020202020204" pitchFamily="34" charset="0"/>
              </a:rPr>
              <a:t>I 	</a:t>
            </a:r>
            <a:r>
              <a:rPr lang="en-US" altLang="en-US" sz="2000" b="1" i="1" dirty="0">
                <a:latin typeface="Arial" panose="020B0604020202020204" pitchFamily="34" charset="0"/>
              </a:rPr>
              <a:t>15 ENTER 	DOWN  CPT</a:t>
            </a:r>
          </a:p>
          <a:p>
            <a:pPr eaLnBrk="1" hangingPunct="1">
              <a:spcBef>
                <a:spcPct val="0"/>
              </a:spcBef>
              <a:buFontTx/>
              <a:buNone/>
            </a:pPr>
            <a:r>
              <a:rPr lang="en-US" altLang="en-US" sz="2000" b="1" dirty="0">
                <a:latin typeface="Arial" panose="020B0604020202020204" pitchFamily="34" charset="0"/>
              </a:rPr>
              <a:t>91.49</a:t>
            </a:r>
          </a:p>
        </p:txBody>
      </p:sp>
      <p:sp>
        <p:nvSpPr>
          <p:cNvPr id="2" name="Rectangle 1"/>
          <p:cNvSpPr/>
          <p:nvPr/>
        </p:nvSpPr>
        <p:spPr>
          <a:xfrm>
            <a:off x="838200" y="3505200"/>
            <a:ext cx="4572000" cy="2246769"/>
          </a:xfrm>
          <a:prstGeom prst="rect">
            <a:avLst/>
          </a:prstGeom>
        </p:spPr>
        <p:txBody>
          <a:bodyPr>
            <a:spAutoFit/>
          </a:bodyPr>
          <a:lstStyle/>
          <a:p>
            <a:pPr lvl="1" eaLnBrk="1" hangingPunct="1">
              <a:buFont typeface="Wingdings 2" pitchFamily="18" charset="2"/>
              <a:buNone/>
            </a:pPr>
            <a:r>
              <a:rPr lang="en-US" sz="2800" b="1" dirty="0">
                <a:solidFill>
                  <a:srgbClr val="FF0000"/>
                </a:solidFill>
                <a:cs typeface="Arial" charset="0"/>
              </a:rPr>
              <a:t>No!</a:t>
            </a:r>
            <a:r>
              <a:rPr lang="en-US" sz="2800" b="1" dirty="0">
                <a:cs typeface="Arial" charset="0"/>
              </a:rPr>
              <a:t> – the broker is charging more than you would be willing to pay </a:t>
            </a:r>
            <a:r>
              <a:rPr lang="en-US" sz="2800" b="1" dirty="0">
                <a:solidFill>
                  <a:srgbClr val="FF0000"/>
                </a:solidFill>
                <a:cs typeface="Arial" charset="0"/>
              </a:rPr>
              <a:t>($100 versus the NPV of </a:t>
            </a:r>
            <a:r>
              <a:rPr lang="en-US" sz="2800" b="1" u="sng" dirty="0">
                <a:solidFill>
                  <a:srgbClr val="FF0000"/>
                </a:solidFill>
                <a:cs typeface="Arial" charset="0"/>
              </a:rPr>
              <a:t>$         </a:t>
            </a:r>
            <a:r>
              <a:rPr lang="en-US" sz="2800" b="1" dirty="0">
                <a:solidFill>
                  <a:srgbClr val="FF0000"/>
                </a:solidFill>
                <a:cs typeface="Arial" charset="0"/>
              </a:rPr>
              <a:t>)</a:t>
            </a:r>
          </a:p>
        </p:txBody>
      </p:sp>
      <p:sp>
        <p:nvSpPr>
          <p:cNvPr id="7" name="TextBox 6">
            <a:extLst>
              <a:ext uri="{FF2B5EF4-FFF2-40B4-BE49-F238E27FC236}">
                <a16:creationId xmlns:a16="http://schemas.microsoft.com/office/drawing/2014/main" id="{73A38CE1-8B0A-47B5-A344-02578CE11621}"/>
              </a:ext>
            </a:extLst>
          </p:cNvPr>
          <p:cNvSpPr txBox="1"/>
          <p:nvPr/>
        </p:nvSpPr>
        <p:spPr>
          <a:xfrm>
            <a:off x="2895600" y="5329080"/>
            <a:ext cx="1276479" cy="369332"/>
          </a:xfrm>
          <a:prstGeom prst="rect">
            <a:avLst/>
          </a:prstGeom>
          <a:noFill/>
        </p:spPr>
        <p:txBody>
          <a:bodyPr wrap="square" rtlCol="0">
            <a:spAutoFit/>
          </a:bodyPr>
          <a:lstStyle/>
          <a:p>
            <a:r>
              <a:rPr lang="en-US" dirty="0"/>
              <a:t>91.49</a:t>
            </a:r>
          </a:p>
        </p:txBody>
      </p:sp>
    </p:spTree>
    <p:extLst>
      <p:ext uri="{BB962C8B-B14F-4D97-AF65-F5344CB8AC3E}">
        <p14:creationId xmlns:p14="http://schemas.microsoft.com/office/powerpoint/2010/main" val="252803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p:cTn id="7" dur="500" fill="hold"/>
                                        <p:tgtEl>
                                          <p:spTgt spid="2867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867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867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Slide Number Placeholder 22"/>
          <p:cNvSpPr>
            <a:spLocks noGrp="1"/>
          </p:cNvSpPr>
          <p:nvPr>
            <p:ph type="sldNum" sz="quarter" idx="12"/>
          </p:nvPr>
        </p:nvSpPr>
        <p:spPr bwMode="auto">
          <a:ln>
            <a:round/>
            <a:headEnd/>
            <a:tailEnd/>
          </a:ln>
        </p:spPr>
        <p:txBody>
          <a:bodyPr/>
          <a:lstStyle/>
          <a:p>
            <a:r>
              <a:rPr lang="en-US"/>
              <a:t>6-</a:t>
            </a:r>
            <a:fld id="{49B8C1AF-366A-4EBB-B74C-3B0325A6C171}" type="slidenum">
              <a:rPr lang="en-US" smtClean="0"/>
              <a:pPr/>
              <a:t>25</a:t>
            </a:fld>
            <a:endParaRPr lang="en-US"/>
          </a:p>
        </p:txBody>
      </p:sp>
      <p:grpSp>
        <p:nvGrpSpPr>
          <p:cNvPr id="178178" name="Group 21"/>
          <p:cNvGrpSpPr>
            <a:grpSpLocks/>
          </p:cNvGrpSpPr>
          <p:nvPr/>
        </p:nvGrpSpPr>
        <p:grpSpPr bwMode="auto">
          <a:xfrm>
            <a:off x="114300" y="558800"/>
            <a:ext cx="6191250" cy="6191250"/>
            <a:chOff x="-1219200" y="228600"/>
            <a:chExt cx="6191250" cy="6191250"/>
          </a:xfrm>
        </p:grpSpPr>
        <p:pic>
          <p:nvPicPr>
            <p:cNvPr id="178205" name="Picture 2" descr="http://i.ebayimg.com/t/NEW-TEXAS-INSTRUMENTS-BA-II-PLUS-CALCULATOR-SLIDE-CASE-/00/s/NjUwWDY1MA==/$(KGrHqJ,!h4E6GntFnUQBOmKDLCLO!~~60_3.JPG"/>
            <p:cNvPicPr>
              <a:picLocks noChangeAspect="1" noChangeArrowheads="1"/>
            </p:cNvPicPr>
            <p:nvPr/>
          </p:nvPicPr>
          <p:blipFill>
            <a:blip r:embed="rId3"/>
            <a:srcRect/>
            <a:stretch>
              <a:fillRect/>
            </a:stretch>
          </p:blipFill>
          <p:spPr bwMode="auto">
            <a:xfrm>
              <a:off x="-1219200" y="228600"/>
              <a:ext cx="6191250" cy="6191250"/>
            </a:xfrm>
            <a:prstGeom prst="rect">
              <a:avLst/>
            </a:prstGeom>
            <a:noFill/>
            <a:ln w="9525">
              <a:noFill/>
              <a:miter lim="800000"/>
              <a:headEnd/>
              <a:tailEnd/>
            </a:ln>
          </p:spPr>
        </p:pic>
        <p:sp>
          <p:nvSpPr>
            <p:cNvPr id="26" name="Rectangle 25"/>
            <p:cNvSpPr/>
            <p:nvPr/>
          </p:nvSpPr>
          <p:spPr>
            <a:xfrm>
              <a:off x="685800" y="1371600"/>
              <a:ext cx="2286000" cy="609600"/>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 name="TextBox 5"/>
          <p:cNvSpPr txBox="1">
            <a:spLocks noChangeArrowheads="1"/>
          </p:cNvSpPr>
          <p:nvPr/>
        </p:nvSpPr>
        <p:spPr bwMode="auto">
          <a:xfrm>
            <a:off x="6134100" y="2049463"/>
            <a:ext cx="3276600" cy="579437"/>
          </a:xfrm>
          <a:prstGeom prst="rect">
            <a:avLst/>
          </a:prstGeom>
          <a:noFill/>
          <a:ln w="9525">
            <a:noFill/>
            <a:miter lim="800000"/>
            <a:headEnd/>
            <a:tailEnd/>
          </a:ln>
        </p:spPr>
        <p:txBody>
          <a:bodyPr>
            <a:spAutoFit/>
          </a:bodyPr>
          <a:lstStyle/>
          <a:p>
            <a:r>
              <a:rPr lang="en-US" sz="3200">
                <a:latin typeface="Arial Black" pitchFamily="34" charset="0"/>
              </a:rPr>
              <a:t>40 = CO1; ↓</a:t>
            </a:r>
          </a:p>
        </p:txBody>
      </p:sp>
      <p:sp>
        <p:nvSpPr>
          <p:cNvPr id="7" name="TextBox 6"/>
          <p:cNvSpPr txBox="1">
            <a:spLocks noChangeArrowheads="1"/>
          </p:cNvSpPr>
          <p:nvPr/>
        </p:nvSpPr>
        <p:spPr bwMode="auto">
          <a:xfrm>
            <a:off x="6210300" y="4632325"/>
            <a:ext cx="2362200" cy="579438"/>
          </a:xfrm>
          <a:prstGeom prst="rect">
            <a:avLst/>
          </a:prstGeom>
          <a:noFill/>
          <a:ln w="9525">
            <a:noFill/>
            <a:miter lim="800000"/>
            <a:headEnd/>
            <a:tailEnd/>
          </a:ln>
        </p:spPr>
        <p:txBody>
          <a:bodyPr>
            <a:spAutoFit/>
          </a:bodyPr>
          <a:lstStyle/>
          <a:p>
            <a:r>
              <a:rPr lang="en-US" sz="3200" dirty="0">
                <a:latin typeface="Arial Black" pitchFamily="34" charset="0"/>
              </a:rPr>
              <a:t>15 = I</a:t>
            </a:r>
          </a:p>
        </p:txBody>
      </p:sp>
      <p:sp>
        <p:nvSpPr>
          <p:cNvPr id="9" name="TextBox 8"/>
          <p:cNvSpPr txBox="1">
            <a:spLocks noChangeArrowheads="1"/>
          </p:cNvSpPr>
          <p:nvPr/>
        </p:nvSpPr>
        <p:spPr bwMode="auto">
          <a:xfrm>
            <a:off x="6896100" y="5664200"/>
            <a:ext cx="1219200" cy="579438"/>
          </a:xfrm>
          <a:prstGeom prst="rect">
            <a:avLst/>
          </a:prstGeom>
          <a:noFill/>
          <a:ln w="9525">
            <a:noFill/>
            <a:miter lim="800000"/>
            <a:headEnd/>
            <a:tailEnd/>
          </a:ln>
        </p:spPr>
        <p:txBody>
          <a:bodyPr>
            <a:spAutoFit/>
          </a:bodyPr>
          <a:lstStyle/>
          <a:p>
            <a:r>
              <a:rPr lang="en-US" sz="3200" dirty="0">
                <a:solidFill>
                  <a:srgbClr val="FF0000"/>
                </a:solidFill>
                <a:latin typeface="Arial Black" pitchFamily="34" charset="0"/>
              </a:rPr>
              <a:t>CPT</a:t>
            </a:r>
          </a:p>
        </p:txBody>
      </p:sp>
      <p:sp>
        <p:nvSpPr>
          <p:cNvPr id="10" name="TextBox 9"/>
          <p:cNvSpPr txBox="1">
            <a:spLocks noChangeArrowheads="1"/>
          </p:cNvSpPr>
          <p:nvPr/>
        </p:nvSpPr>
        <p:spPr bwMode="auto">
          <a:xfrm>
            <a:off x="7200900" y="5148263"/>
            <a:ext cx="571500" cy="579437"/>
          </a:xfrm>
          <a:prstGeom prst="rect">
            <a:avLst/>
          </a:prstGeom>
          <a:noFill/>
          <a:ln w="9525">
            <a:noFill/>
            <a:miter lim="800000"/>
            <a:headEnd/>
            <a:tailEnd/>
          </a:ln>
        </p:spPr>
        <p:txBody>
          <a:bodyPr wrap="square">
            <a:spAutoFit/>
          </a:bodyPr>
          <a:lstStyle/>
          <a:p>
            <a:r>
              <a:rPr lang="en-US" sz="3200" dirty="0">
                <a:solidFill>
                  <a:srgbClr val="FF0000"/>
                </a:solidFill>
                <a:latin typeface="Arial Black" pitchFamily="34" charset="0"/>
              </a:rPr>
              <a:t>↓</a:t>
            </a:r>
          </a:p>
        </p:txBody>
      </p:sp>
      <p:sp>
        <p:nvSpPr>
          <p:cNvPr id="11" name="TextBox 10"/>
          <p:cNvSpPr txBox="1">
            <a:spLocks noChangeArrowheads="1"/>
          </p:cNvSpPr>
          <p:nvPr/>
        </p:nvSpPr>
        <p:spPr bwMode="auto">
          <a:xfrm>
            <a:off x="2247900" y="1625600"/>
            <a:ext cx="2514600" cy="701675"/>
          </a:xfrm>
          <a:prstGeom prst="rect">
            <a:avLst/>
          </a:prstGeom>
          <a:noFill/>
          <a:ln w="9525">
            <a:noFill/>
            <a:miter lim="800000"/>
            <a:headEnd/>
            <a:tailEnd/>
          </a:ln>
        </p:spPr>
        <p:txBody>
          <a:bodyPr>
            <a:spAutoFit/>
          </a:bodyPr>
          <a:lstStyle/>
          <a:p>
            <a:r>
              <a:rPr lang="en-US" sz="4000">
                <a:solidFill>
                  <a:srgbClr val="FF0000"/>
                </a:solidFill>
                <a:latin typeface="Arial Black" pitchFamily="34" charset="0"/>
              </a:rPr>
              <a:t>91.49</a:t>
            </a:r>
          </a:p>
        </p:txBody>
      </p:sp>
      <p:cxnSp>
        <p:nvCxnSpPr>
          <p:cNvPr id="13" name="Straight Arrow Connector 12"/>
          <p:cNvCxnSpPr>
            <a:stCxn id="28" idx="1"/>
          </p:cNvCxnSpPr>
          <p:nvPr/>
        </p:nvCxnSpPr>
        <p:spPr>
          <a:xfrm flipH="1">
            <a:off x="2781300" y="1822450"/>
            <a:ext cx="3581400" cy="1247775"/>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1"/>
          </p:cNvCxnSpPr>
          <p:nvPr/>
        </p:nvCxnSpPr>
        <p:spPr>
          <a:xfrm flipH="1" flipV="1">
            <a:off x="2705100" y="3087687"/>
            <a:ext cx="3505200" cy="1834357"/>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8" idx="1"/>
          </p:cNvCxnSpPr>
          <p:nvPr/>
        </p:nvCxnSpPr>
        <p:spPr>
          <a:xfrm>
            <a:off x="5295900" y="5270500"/>
            <a:ext cx="15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2247900" y="3089275"/>
            <a:ext cx="4343400" cy="2803525"/>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a:spLocks noChangeArrowheads="1"/>
          </p:cNvSpPr>
          <p:nvPr/>
        </p:nvSpPr>
        <p:spPr bwMode="auto">
          <a:xfrm>
            <a:off x="6153150" y="5222679"/>
            <a:ext cx="914400" cy="519113"/>
          </a:xfrm>
          <a:prstGeom prst="rect">
            <a:avLst/>
          </a:prstGeom>
          <a:noFill/>
          <a:ln w="9525">
            <a:noFill/>
            <a:miter lim="800000"/>
            <a:headEnd/>
            <a:tailEnd/>
          </a:ln>
        </p:spPr>
        <p:txBody>
          <a:bodyPr>
            <a:spAutoFit/>
          </a:bodyPr>
          <a:lstStyle/>
          <a:p>
            <a:r>
              <a:rPr lang="en-US" sz="2800" dirty="0">
                <a:solidFill>
                  <a:srgbClr val="FF0000"/>
                </a:solidFill>
                <a:latin typeface="Arial Black" pitchFamily="34" charset="0"/>
              </a:rPr>
              <a:t>1st</a:t>
            </a:r>
          </a:p>
        </p:txBody>
      </p:sp>
      <p:sp>
        <p:nvSpPr>
          <p:cNvPr id="31" name="TextBox 30"/>
          <p:cNvSpPr txBox="1">
            <a:spLocks noChangeArrowheads="1"/>
          </p:cNvSpPr>
          <p:nvPr/>
        </p:nvSpPr>
        <p:spPr bwMode="auto">
          <a:xfrm>
            <a:off x="5448300" y="5664200"/>
            <a:ext cx="1143000" cy="519113"/>
          </a:xfrm>
          <a:prstGeom prst="rect">
            <a:avLst/>
          </a:prstGeom>
          <a:noFill/>
          <a:ln w="9525">
            <a:noFill/>
            <a:miter lim="800000"/>
            <a:headEnd/>
            <a:tailEnd/>
          </a:ln>
        </p:spPr>
        <p:txBody>
          <a:bodyPr>
            <a:spAutoFit/>
          </a:bodyPr>
          <a:lstStyle/>
          <a:p>
            <a:r>
              <a:rPr lang="en-US" sz="2800" dirty="0">
                <a:solidFill>
                  <a:srgbClr val="FF0000"/>
                </a:solidFill>
                <a:latin typeface="Arial Black" pitchFamily="34" charset="0"/>
              </a:rPr>
              <a:t>2nd</a:t>
            </a:r>
          </a:p>
        </p:txBody>
      </p:sp>
      <p:sp>
        <p:nvSpPr>
          <p:cNvPr id="5139" name="TextBox 31"/>
          <p:cNvSpPr txBox="1">
            <a:spLocks noChangeArrowheads="1"/>
          </p:cNvSpPr>
          <p:nvPr/>
        </p:nvSpPr>
        <p:spPr bwMode="auto">
          <a:xfrm>
            <a:off x="5067300" y="238125"/>
            <a:ext cx="3886200" cy="823913"/>
          </a:xfrm>
          <a:prstGeom prst="rect">
            <a:avLst/>
          </a:prstGeom>
          <a:solidFill>
            <a:schemeClr val="bg2"/>
          </a:solidFill>
          <a:ln w="9525">
            <a:noFill/>
            <a:miter lim="800000"/>
            <a:headEnd/>
            <a:tailEnd/>
          </a:ln>
        </p:spPr>
        <p:txBody>
          <a:bodyPr>
            <a:spAutoFit/>
          </a:bodyPr>
          <a:lstStyle/>
          <a:p>
            <a:pPr algn="ctr" fontAlgn="auto">
              <a:spcBef>
                <a:spcPts val="0"/>
              </a:spcBef>
              <a:spcAft>
                <a:spcPts val="0"/>
              </a:spcAft>
              <a:defRPr/>
            </a:pPr>
            <a:r>
              <a:rPr lang="en-US" sz="4800" b="1" dirty="0">
                <a:solidFill>
                  <a:schemeClr val="tx2"/>
                </a:solidFill>
                <a:latin typeface="+mj-lt"/>
              </a:rPr>
              <a:t>TI BA II Plus</a:t>
            </a:r>
          </a:p>
        </p:txBody>
      </p:sp>
      <p:sp>
        <p:nvSpPr>
          <p:cNvPr id="22" name="TextBox 21"/>
          <p:cNvSpPr txBox="1">
            <a:spLocks noChangeArrowheads="1"/>
          </p:cNvSpPr>
          <p:nvPr/>
        </p:nvSpPr>
        <p:spPr bwMode="auto">
          <a:xfrm>
            <a:off x="7124700" y="1016000"/>
            <a:ext cx="990600" cy="579438"/>
          </a:xfrm>
          <a:prstGeom prst="rect">
            <a:avLst/>
          </a:prstGeom>
          <a:noFill/>
          <a:ln w="9525">
            <a:noFill/>
            <a:miter lim="800000"/>
            <a:headEnd/>
            <a:tailEnd/>
          </a:ln>
        </p:spPr>
        <p:txBody>
          <a:bodyPr>
            <a:spAutoFit/>
          </a:bodyPr>
          <a:lstStyle/>
          <a:p>
            <a:r>
              <a:rPr lang="en-US" sz="3200">
                <a:latin typeface="Arial Black" pitchFamily="34" charset="0"/>
              </a:rPr>
              <a:t>CF</a:t>
            </a:r>
          </a:p>
        </p:txBody>
      </p:sp>
      <p:cxnSp>
        <p:nvCxnSpPr>
          <p:cNvPr id="24" name="Straight Arrow Connector 23"/>
          <p:cNvCxnSpPr/>
          <p:nvPr/>
        </p:nvCxnSpPr>
        <p:spPr>
          <a:xfrm flipH="1">
            <a:off x="2857500" y="1320800"/>
            <a:ext cx="4267200" cy="1981200"/>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6362700" y="1531938"/>
            <a:ext cx="2667000" cy="579437"/>
          </a:xfrm>
          <a:prstGeom prst="rect">
            <a:avLst/>
          </a:prstGeom>
          <a:noFill/>
          <a:ln w="9525">
            <a:noFill/>
            <a:miter lim="800000"/>
            <a:headEnd/>
            <a:tailEnd/>
          </a:ln>
        </p:spPr>
        <p:txBody>
          <a:bodyPr>
            <a:spAutoFit/>
          </a:bodyPr>
          <a:lstStyle/>
          <a:p>
            <a:r>
              <a:rPr lang="en-US" sz="3200">
                <a:latin typeface="Arial Black" pitchFamily="34" charset="0"/>
              </a:rPr>
              <a:t>0 = CF</a:t>
            </a:r>
            <a:r>
              <a:rPr lang="en-US" sz="3200" baseline="-25000">
                <a:latin typeface="Arial Black" pitchFamily="34" charset="0"/>
              </a:rPr>
              <a:t>0 </a:t>
            </a:r>
            <a:r>
              <a:rPr lang="en-US" sz="3200">
                <a:latin typeface="Arial Black" pitchFamily="34" charset="0"/>
              </a:rPr>
              <a:t>;  ↓</a:t>
            </a:r>
            <a:endParaRPr lang="en-US" sz="3200" baseline="-25000">
              <a:latin typeface="Arial Black" pitchFamily="34" charset="0"/>
            </a:endParaRPr>
          </a:p>
        </p:txBody>
      </p:sp>
      <p:cxnSp>
        <p:nvCxnSpPr>
          <p:cNvPr id="33" name="Straight Arrow Connector 32"/>
          <p:cNvCxnSpPr>
            <a:stCxn id="6" idx="1"/>
          </p:cNvCxnSpPr>
          <p:nvPr/>
        </p:nvCxnSpPr>
        <p:spPr>
          <a:xfrm flipH="1">
            <a:off x="2781300" y="2339975"/>
            <a:ext cx="3352800" cy="731838"/>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a:spLocks noChangeArrowheads="1"/>
          </p:cNvSpPr>
          <p:nvPr/>
        </p:nvSpPr>
        <p:spPr bwMode="auto">
          <a:xfrm>
            <a:off x="6362700" y="2565400"/>
            <a:ext cx="2590800" cy="579438"/>
          </a:xfrm>
          <a:prstGeom prst="rect">
            <a:avLst/>
          </a:prstGeom>
          <a:noFill/>
          <a:ln w="9525">
            <a:noFill/>
            <a:miter lim="800000"/>
            <a:headEnd/>
            <a:tailEnd/>
          </a:ln>
        </p:spPr>
        <p:txBody>
          <a:bodyPr>
            <a:spAutoFit/>
          </a:bodyPr>
          <a:lstStyle/>
          <a:p>
            <a:r>
              <a:rPr lang="en-US" sz="3200">
                <a:latin typeface="Arial Black" pitchFamily="34" charset="0"/>
              </a:rPr>
              <a:t>1 = FO1;  ↓</a:t>
            </a:r>
          </a:p>
        </p:txBody>
      </p:sp>
      <p:cxnSp>
        <p:nvCxnSpPr>
          <p:cNvPr id="39" name="Straight Arrow Connector 38"/>
          <p:cNvCxnSpPr/>
          <p:nvPr/>
        </p:nvCxnSpPr>
        <p:spPr>
          <a:xfrm flipH="1">
            <a:off x="2933700" y="2844800"/>
            <a:ext cx="3429000" cy="228600"/>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a:spLocks noChangeArrowheads="1"/>
          </p:cNvSpPr>
          <p:nvPr/>
        </p:nvSpPr>
        <p:spPr bwMode="auto">
          <a:xfrm>
            <a:off x="6134100" y="3081338"/>
            <a:ext cx="2743200" cy="579437"/>
          </a:xfrm>
          <a:prstGeom prst="rect">
            <a:avLst/>
          </a:prstGeom>
          <a:noFill/>
          <a:ln w="9525">
            <a:noFill/>
            <a:miter lim="800000"/>
            <a:headEnd/>
            <a:tailEnd/>
          </a:ln>
        </p:spPr>
        <p:txBody>
          <a:bodyPr>
            <a:spAutoFit/>
          </a:bodyPr>
          <a:lstStyle/>
          <a:p>
            <a:r>
              <a:rPr lang="en-US" sz="3200">
                <a:latin typeface="Arial Black" pitchFamily="34" charset="0"/>
              </a:rPr>
              <a:t>75 = CO2; ↓</a:t>
            </a:r>
          </a:p>
        </p:txBody>
      </p:sp>
      <p:cxnSp>
        <p:nvCxnSpPr>
          <p:cNvPr id="44" name="Straight Arrow Connector 43"/>
          <p:cNvCxnSpPr/>
          <p:nvPr/>
        </p:nvCxnSpPr>
        <p:spPr>
          <a:xfrm flipH="1" flipV="1">
            <a:off x="3009900" y="3073400"/>
            <a:ext cx="3124200" cy="304800"/>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a:spLocks noChangeArrowheads="1"/>
          </p:cNvSpPr>
          <p:nvPr/>
        </p:nvSpPr>
        <p:spPr bwMode="auto">
          <a:xfrm>
            <a:off x="6438900" y="3598863"/>
            <a:ext cx="2438400" cy="579437"/>
          </a:xfrm>
          <a:prstGeom prst="rect">
            <a:avLst/>
          </a:prstGeom>
          <a:noFill/>
          <a:ln w="9525">
            <a:noFill/>
            <a:miter lim="800000"/>
            <a:headEnd/>
            <a:tailEnd/>
          </a:ln>
        </p:spPr>
        <p:txBody>
          <a:bodyPr>
            <a:spAutoFit/>
          </a:bodyPr>
          <a:lstStyle/>
          <a:p>
            <a:r>
              <a:rPr lang="en-US" sz="3200">
                <a:latin typeface="Arial Black" pitchFamily="34" charset="0"/>
              </a:rPr>
              <a:t>1 = FO2; ↓</a:t>
            </a:r>
          </a:p>
        </p:txBody>
      </p:sp>
      <p:cxnSp>
        <p:nvCxnSpPr>
          <p:cNvPr id="48" name="Straight Arrow Connector 47"/>
          <p:cNvCxnSpPr>
            <a:stCxn id="47" idx="1"/>
          </p:cNvCxnSpPr>
          <p:nvPr/>
        </p:nvCxnSpPr>
        <p:spPr>
          <a:xfrm flipH="1" flipV="1">
            <a:off x="2781300" y="3071813"/>
            <a:ext cx="3657600" cy="817562"/>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a:spLocks noChangeArrowheads="1"/>
          </p:cNvSpPr>
          <p:nvPr/>
        </p:nvSpPr>
        <p:spPr bwMode="auto">
          <a:xfrm>
            <a:off x="7200900" y="4114800"/>
            <a:ext cx="1447800" cy="579438"/>
          </a:xfrm>
          <a:prstGeom prst="rect">
            <a:avLst/>
          </a:prstGeom>
          <a:noFill/>
          <a:ln w="9525">
            <a:noFill/>
            <a:miter lim="800000"/>
            <a:headEnd/>
            <a:tailEnd/>
          </a:ln>
        </p:spPr>
        <p:txBody>
          <a:bodyPr>
            <a:spAutoFit/>
          </a:bodyPr>
          <a:lstStyle/>
          <a:p>
            <a:r>
              <a:rPr lang="en-US" sz="3200">
                <a:latin typeface="Arial Black" pitchFamily="34" charset="0"/>
              </a:rPr>
              <a:t>NPV</a:t>
            </a:r>
          </a:p>
        </p:txBody>
      </p:sp>
      <p:cxnSp>
        <p:nvCxnSpPr>
          <p:cNvPr id="53" name="Straight Arrow Connector 52"/>
          <p:cNvCxnSpPr/>
          <p:nvPr/>
        </p:nvCxnSpPr>
        <p:spPr>
          <a:xfrm flipH="1" flipV="1">
            <a:off x="3314700" y="3454400"/>
            <a:ext cx="3886200" cy="838200"/>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78204" name="Slide Number Placeholder 22"/>
          <p:cNvSpPr>
            <a:spLocks/>
          </p:cNvSpPr>
          <p:nvPr/>
        </p:nvSpPr>
        <p:spPr bwMode="auto">
          <a:xfrm>
            <a:off x="146050" y="6210300"/>
            <a:ext cx="457200" cy="457200"/>
          </a:xfrm>
          <a:prstGeom prst="ellipse">
            <a:avLst/>
          </a:prstGeom>
          <a:solidFill>
            <a:schemeClr val="accent1"/>
          </a:solidFill>
          <a:ln w="9525">
            <a:noFill/>
            <a:round/>
            <a:headEnd/>
            <a:tailEnd/>
          </a:ln>
        </p:spPr>
        <p:txBody>
          <a:bodyPr wrap="none" lIns="0" tIns="0" rIns="0" bIns="0" anchor="ctr" anchorCtr="1"/>
          <a:lstStyle/>
          <a:p>
            <a:pPr algn="ctr"/>
            <a:r>
              <a:rPr lang="en-US" sz="1000">
                <a:solidFill>
                  <a:srgbClr val="FFFFFF"/>
                </a:solidFill>
                <a:latin typeface="Times New Roman" pitchFamily="18" charset="0"/>
              </a:rPr>
              <a:t>6-</a:t>
            </a:r>
            <a:fld id="{CDC42D96-0D2C-4800-B5C4-FA2D719CAC6B}" type="slidenum">
              <a:rPr lang="en-US" sz="1000">
                <a:solidFill>
                  <a:srgbClr val="FFFFFF"/>
                </a:solidFill>
                <a:latin typeface="Times New Roman" pitchFamily="18" charset="0"/>
              </a:rPr>
              <a:pPr algn="ctr"/>
              <a:t>25</a:t>
            </a:fld>
            <a:endParaRPr lang="en-US" sz="1000">
              <a:solidFill>
                <a:srgbClr val="FFFFFF"/>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1000"/>
                                        <p:tgtEl>
                                          <p:spTgt spid="24"/>
                                        </p:tgtEl>
                                      </p:cBhvr>
                                    </p:animEffect>
                                    <p:set>
                                      <p:cBhvr>
                                        <p:cTn id="18" dur="1" fill="hold">
                                          <p:stCondLst>
                                            <p:cond delay="999"/>
                                          </p:stCondLst>
                                        </p:cTn>
                                        <p:tgtEl>
                                          <p:spTgt spid="24"/>
                                        </p:tgtEl>
                                        <p:attrNameLst>
                                          <p:attrName>style.visibility</p:attrName>
                                        </p:attrNameLst>
                                      </p:cBhvr>
                                      <p:to>
                                        <p:strVal val="hidden"/>
                                      </p:to>
                                    </p:set>
                                  </p:childTnLst>
                                </p:cTn>
                              </p:par>
                            </p:childTnLst>
                          </p:cTn>
                        </p:par>
                        <p:par>
                          <p:cTn id="19" fill="hold">
                            <p:stCondLst>
                              <p:cond delay="1000"/>
                            </p:stCondLst>
                            <p:childTnLst>
                              <p:par>
                                <p:cTn id="20" presetID="53" presetClass="entr" presetSubtype="0" fill="hold" nodeType="afterEffect">
                                  <p:stCondLst>
                                    <p:cond delay="0"/>
                                  </p:stCondLst>
                                  <p:childTnLst>
                                    <p:set>
                                      <p:cBhvr>
                                        <p:cTn id="21" dur="1" fill="hold">
                                          <p:stCondLst>
                                            <p:cond delay="0"/>
                                          </p:stCondLst>
                                        </p:cTn>
                                        <p:tgtEl>
                                          <p:spTgt spid="28">
                                            <p:txEl>
                                              <p:pRg st="0" end="0"/>
                                            </p:txEl>
                                          </p:spTgt>
                                        </p:tgtEl>
                                        <p:attrNameLst>
                                          <p:attrName>style.visibility</p:attrName>
                                        </p:attrNameLst>
                                      </p:cBhvr>
                                      <p:to>
                                        <p:strVal val="visible"/>
                                      </p:to>
                                    </p:set>
                                    <p:anim calcmode="lin" valueType="num">
                                      <p:cBhvr>
                                        <p:cTn id="22" dur="5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28">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28">
                                            <p:txEl>
                                              <p:pRg st="0" end="0"/>
                                            </p:txEl>
                                          </p:spTgt>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1000"/>
                                        <p:tgtEl>
                                          <p:spTgt spid="13"/>
                                        </p:tgtEl>
                                      </p:cBhvr>
                                    </p:animEffect>
                                    <p:set>
                                      <p:cBhvr>
                                        <p:cTn id="33" dur="1" fill="hold">
                                          <p:stCondLst>
                                            <p:cond delay="999"/>
                                          </p:stCondLst>
                                        </p:cTn>
                                        <p:tgtEl>
                                          <p:spTgt spid="13"/>
                                        </p:tgtEl>
                                        <p:attrNameLst>
                                          <p:attrName>style.visibility</p:attrName>
                                        </p:attrNameLst>
                                      </p:cBhvr>
                                      <p:to>
                                        <p:strVal val="hidden"/>
                                      </p:to>
                                    </p:set>
                                  </p:childTnLst>
                                </p:cTn>
                              </p:par>
                            </p:childTnLst>
                          </p:cTn>
                        </p:par>
                        <p:par>
                          <p:cTn id="34" fill="hold">
                            <p:stCondLst>
                              <p:cond delay="1000"/>
                            </p:stCondLst>
                            <p:childTnLst>
                              <p:par>
                                <p:cTn id="35" presetID="53" presetClass="entr" presetSubtype="0"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1000" fill="hold"/>
                                        <p:tgtEl>
                                          <p:spTgt spid="6"/>
                                        </p:tgtEl>
                                        <p:attrNameLst>
                                          <p:attrName>ppt_w</p:attrName>
                                        </p:attrNameLst>
                                      </p:cBhvr>
                                      <p:tavLst>
                                        <p:tav tm="0">
                                          <p:val>
                                            <p:fltVal val="0"/>
                                          </p:val>
                                        </p:tav>
                                        <p:tav tm="100000">
                                          <p:val>
                                            <p:strVal val="#ppt_w"/>
                                          </p:val>
                                        </p:tav>
                                      </p:tavLst>
                                    </p:anim>
                                    <p:anim calcmode="lin" valueType="num">
                                      <p:cBhvr>
                                        <p:cTn id="38" dur="1000" fill="hold"/>
                                        <p:tgtEl>
                                          <p:spTgt spid="6"/>
                                        </p:tgtEl>
                                        <p:attrNameLst>
                                          <p:attrName>ppt_h</p:attrName>
                                        </p:attrNameLst>
                                      </p:cBhvr>
                                      <p:tavLst>
                                        <p:tav tm="0">
                                          <p:val>
                                            <p:fltVal val="0"/>
                                          </p:val>
                                        </p:tav>
                                        <p:tav tm="100000">
                                          <p:val>
                                            <p:strVal val="#ppt_h"/>
                                          </p:val>
                                        </p:tav>
                                      </p:tavLst>
                                    </p:anim>
                                    <p:animEffect transition="in" filter="fade">
                                      <p:cBhvr>
                                        <p:cTn id="39" dur="1000"/>
                                        <p:tgtEl>
                                          <p:spTgt spid="6"/>
                                        </p:tgtEl>
                                      </p:cBhvr>
                                    </p:animEffect>
                                  </p:childTnLst>
                                </p:cTn>
                              </p:par>
                            </p:childTnLst>
                          </p:cTn>
                        </p:par>
                        <p:par>
                          <p:cTn id="40" fill="hold">
                            <p:stCondLst>
                              <p:cond delay="2000"/>
                            </p:stCondLst>
                            <p:childTnLst>
                              <p:par>
                                <p:cTn id="41" presetID="10" presetClass="entr" presetSubtype="0" fill="hold"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10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1000"/>
                                        <p:tgtEl>
                                          <p:spTgt spid="33"/>
                                        </p:tgtEl>
                                      </p:cBhvr>
                                    </p:animEffect>
                                    <p:set>
                                      <p:cBhvr>
                                        <p:cTn id="48" dur="1" fill="hold">
                                          <p:stCondLst>
                                            <p:cond delay="999"/>
                                          </p:stCondLst>
                                        </p:cTn>
                                        <p:tgtEl>
                                          <p:spTgt spid="33"/>
                                        </p:tgtEl>
                                        <p:attrNameLst>
                                          <p:attrName>style.visibility</p:attrName>
                                        </p:attrNameLst>
                                      </p:cBhvr>
                                      <p:to>
                                        <p:strVal val="hidden"/>
                                      </p:to>
                                    </p:set>
                                  </p:childTnLst>
                                </p:cTn>
                              </p:par>
                            </p:childTnLst>
                          </p:cTn>
                        </p:par>
                        <p:par>
                          <p:cTn id="49" fill="hold">
                            <p:stCondLst>
                              <p:cond delay="1000"/>
                            </p:stCondLst>
                            <p:childTnLst>
                              <p:par>
                                <p:cTn id="50" presetID="53" presetClass="entr" presetSubtype="0" fill="hold" grpId="0" nodeType="afterEffect">
                                  <p:stCondLst>
                                    <p:cond delay="0"/>
                                  </p:stCondLst>
                                  <p:childTnLst>
                                    <p:set>
                                      <p:cBhvr>
                                        <p:cTn id="51" dur="1" fill="hold">
                                          <p:stCondLst>
                                            <p:cond delay="0"/>
                                          </p:stCondLst>
                                        </p:cTn>
                                        <p:tgtEl>
                                          <p:spTgt spid="38"/>
                                        </p:tgtEl>
                                        <p:attrNameLst>
                                          <p:attrName>style.visibility</p:attrName>
                                        </p:attrNameLst>
                                      </p:cBhvr>
                                      <p:to>
                                        <p:strVal val="visible"/>
                                      </p:to>
                                    </p:set>
                                    <p:anim calcmode="lin" valueType="num">
                                      <p:cBhvr>
                                        <p:cTn id="52" dur="500" fill="hold"/>
                                        <p:tgtEl>
                                          <p:spTgt spid="38"/>
                                        </p:tgtEl>
                                        <p:attrNameLst>
                                          <p:attrName>ppt_w</p:attrName>
                                        </p:attrNameLst>
                                      </p:cBhvr>
                                      <p:tavLst>
                                        <p:tav tm="0">
                                          <p:val>
                                            <p:fltVal val="0"/>
                                          </p:val>
                                        </p:tav>
                                        <p:tav tm="100000">
                                          <p:val>
                                            <p:strVal val="#ppt_w"/>
                                          </p:val>
                                        </p:tav>
                                      </p:tavLst>
                                    </p:anim>
                                    <p:anim calcmode="lin" valueType="num">
                                      <p:cBhvr>
                                        <p:cTn id="53" dur="500" fill="hold"/>
                                        <p:tgtEl>
                                          <p:spTgt spid="38"/>
                                        </p:tgtEl>
                                        <p:attrNameLst>
                                          <p:attrName>ppt_h</p:attrName>
                                        </p:attrNameLst>
                                      </p:cBhvr>
                                      <p:tavLst>
                                        <p:tav tm="0">
                                          <p:val>
                                            <p:fltVal val="0"/>
                                          </p:val>
                                        </p:tav>
                                        <p:tav tm="100000">
                                          <p:val>
                                            <p:strVal val="#ppt_h"/>
                                          </p:val>
                                        </p:tav>
                                      </p:tavLst>
                                    </p:anim>
                                    <p:animEffect transition="in" filter="fade">
                                      <p:cBhvr>
                                        <p:cTn id="54" dur="500"/>
                                        <p:tgtEl>
                                          <p:spTgt spid="38"/>
                                        </p:tgtEl>
                                      </p:cBhvr>
                                    </p:animEffect>
                                  </p:childTnLst>
                                </p:cTn>
                              </p:par>
                            </p:childTnLst>
                          </p:cTn>
                        </p:par>
                        <p:par>
                          <p:cTn id="55" fill="hold">
                            <p:stCondLst>
                              <p:cond delay="1500"/>
                            </p:stCondLst>
                            <p:childTnLst>
                              <p:par>
                                <p:cTn id="56" presetID="10" presetClass="entr" presetSubtype="0" fill="hold"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1000"/>
                                        <p:tgtEl>
                                          <p:spTgt spid="3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1000"/>
                                        <p:tgtEl>
                                          <p:spTgt spid="39"/>
                                        </p:tgtEl>
                                      </p:cBhvr>
                                    </p:animEffect>
                                    <p:set>
                                      <p:cBhvr>
                                        <p:cTn id="63" dur="1" fill="hold">
                                          <p:stCondLst>
                                            <p:cond delay="999"/>
                                          </p:stCondLst>
                                        </p:cTn>
                                        <p:tgtEl>
                                          <p:spTgt spid="39"/>
                                        </p:tgtEl>
                                        <p:attrNameLst>
                                          <p:attrName>style.visibility</p:attrName>
                                        </p:attrNameLst>
                                      </p:cBhvr>
                                      <p:to>
                                        <p:strVal val="hidden"/>
                                      </p:to>
                                    </p:set>
                                  </p:childTnLst>
                                </p:cTn>
                              </p:par>
                            </p:childTnLst>
                          </p:cTn>
                        </p:par>
                        <p:par>
                          <p:cTn id="64" fill="hold">
                            <p:stCondLst>
                              <p:cond delay="1000"/>
                            </p:stCondLst>
                            <p:childTnLst>
                              <p:par>
                                <p:cTn id="65" presetID="53" presetClass="entr" presetSubtype="0" fill="hold" grpId="0" nodeType="after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p:cTn id="67" dur="500" fill="hold"/>
                                        <p:tgtEl>
                                          <p:spTgt spid="43"/>
                                        </p:tgtEl>
                                        <p:attrNameLst>
                                          <p:attrName>ppt_w</p:attrName>
                                        </p:attrNameLst>
                                      </p:cBhvr>
                                      <p:tavLst>
                                        <p:tav tm="0">
                                          <p:val>
                                            <p:fltVal val="0"/>
                                          </p:val>
                                        </p:tav>
                                        <p:tav tm="100000">
                                          <p:val>
                                            <p:strVal val="#ppt_w"/>
                                          </p:val>
                                        </p:tav>
                                      </p:tavLst>
                                    </p:anim>
                                    <p:anim calcmode="lin" valueType="num">
                                      <p:cBhvr>
                                        <p:cTn id="68" dur="500" fill="hold"/>
                                        <p:tgtEl>
                                          <p:spTgt spid="43"/>
                                        </p:tgtEl>
                                        <p:attrNameLst>
                                          <p:attrName>ppt_h</p:attrName>
                                        </p:attrNameLst>
                                      </p:cBhvr>
                                      <p:tavLst>
                                        <p:tav tm="0">
                                          <p:val>
                                            <p:fltVal val="0"/>
                                          </p:val>
                                        </p:tav>
                                        <p:tav tm="100000">
                                          <p:val>
                                            <p:strVal val="#ppt_h"/>
                                          </p:val>
                                        </p:tav>
                                      </p:tavLst>
                                    </p:anim>
                                    <p:animEffect transition="in" filter="fade">
                                      <p:cBhvr>
                                        <p:cTn id="69" dur="500"/>
                                        <p:tgtEl>
                                          <p:spTgt spid="43"/>
                                        </p:tgtEl>
                                      </p:cBhvr>
                                    </p:animEffect>
                                  </p:childTnLst>
                                </p:cTn>
                              </p:par>
                            </p:childTnLst>
                          </p:cTn>
                        </p:par>
                        <p:par>
                          <p:cTn id="70" fill="hold">
                            <p:stCondLst>
                              <p:cond delay="1500"/>
                            </p:stCondLst>
                            <p:childTnLst>
                              <p:par>
                                <p:cTn id="71" presetID="10" presetClass="entr" presetSubtype="0" fill="hold" nodeType="after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fade">
                                      <p:cBhvr>
                                        <p:cTn id="73" dur="10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nodeType="clickEffect">
                                  <p:stCondLst>
                                    <p:cond delay="0"/>
                                  </p:stCondLst>
                                  <p:childTnLst>
                                    <p:animEffect transition="out" filter="fade">
                                      <p:cBhvr>
                                        <p:cTn id="77" dur="1000"/>
                                        <p:tgtEl>
                                          <p:spTgt spid="44"/>
                                        </p:tgtEl>
                                      </p:cBhvr>
                                    </p:animEffect>
                                    <p:set>
                                      <p:cBhvr>
                                        <p:cTn id="78" dur="1" fill="hold">
                                          <p:stCondLst>
                                            <p:cond delay="999"/>
                                          </p:stCondLst>
                                        </p:cTn>
                                        <p:tgtEl>
                                          <p:spTgt spid="44"/>
                                        </p:tgtEl>
                                        <p:attrNameLst>
                                          <p:attrName>style.visibility</p:attrName>
                                        </p:attrNameLst>
                                      </p:cBhvr>
                                      <p:to>
                                        <p:strVal val="hidden"/>
                                      </p:to>
                                    </p:set>
                                  </p:childTnLst>
                                </p:cTn>
                              </p:par>
                            </p:childTnLst>
                          </p:cTn>
                        </p:par>
                        <p:par>
                          <p:cTn id="79" fill="hold">
                            <p:stCondLst>
                              <p:cond delay="1000"/>
                            </p:stCondLst>
                            <p:childTnLst>
                              <p:par>
                                <p:cTn id="80" presetID="53" presetClass="entr" presetSubtype="0" fill="hold" nodeType="afterEffect">
                                  <p:stCondLst>
                                    <p:cond delay="0"/>
                                  </p:stCondLst>
                                  <p:childTnLst>
                                    <p:set>
                                      <p:cBhvr>
                                        <p:cTn id="81" dur="1" fill="hold">
                                          <p:stCondLst>
                                            <p:cond delay="0"/>
                                          </p:stCondLst>
                                        </p:cTn>
                                        <p:tgtEl>
                                          <p:spTgt spid="47">
                                            <p:txEl>
                                              <p:pRg st="0" end="0"/>
                                            </p:txEl>
                                          </p:spTgt>
                                        </p:tgtEl>
                                        <p:attrNameLst>
                                          <p:attrName>style.visibility</p:attrName>
                                        </p:attrNameLst>
                                      </p:cBhvr>
                                      <p:to>
                                        <p:strVal val="visible"/>
                                      </p:to>
                                    </p:set>
                                    <p:anim calcmode="lin" valueType="num">
                                      <p:cBhvr>
                                        <p:cTn id="82" dur="5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83" dur="500" fill="hold"/>
                                        <p:tgtEl>
                                          <p:spTgt spid="47">
                                            <p:txEl>
                                              <p:pRg st="0" end="0"/>
                                            </p:txEl>
                                          </p:spTgt>
                                        </p:tgtEl>
                                        <p:attrNameLst>
                                          <p:attrName>ppt_h</p:attrName>
                                        </p:attrNameLst>
                                      </p:cBhvr>
                                      <p:tavLst>
                                        <p:tav tm="0">
                                          <p:val>
                                            <p:fltVal val="0"/>
                                          </p:val>
                                        </p:tav>
                                        <p:tav tm="100000">
                                          <p:val>
                                            <p:strVal val="#ppt_h"/>
                                          </p:val>
                                        </p:tav>
                                      </p:tavLst>
                                    </p:anim>
                                    <p:animEffect transition="in" filter="fade">
                                      <p:cBhvr>
                                        <p:cTn id="84" dur="500"/>
                                        <p:tgtEl>
                                          <p:spTgt spid="47">
                                            <p:txEl>
                                              <p:pRg st="0" end="0"/>
                                            </p:txEl>
                                          </p:spTgt>
                                        </p:tgtEl>
                                      </p:cBhvr>
                                    </p:animEffect>
                                  </p:childTnLst>
                                </p:cTn>
                              </p:par>
                            </p:childTnLst>
                          </p:cTn>
                        </p:par>
                        <p:par>
                          <p:cTn id="85" fill="hold">
                            <p:stCondLst>
                              <p:cond delay="1500"/>
                            </p:stCondLst>
                            <p:childTnLst>
                              <p:par>
                                <p:cTn id="86" presetID="10" presetClass="entr" presetSubtype="0" fill="hold" nodeType="after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fade">
                                      <p:cBhvr>
                                        <p:cTn id="88" dur="1000"/>
                                        <p:tgtEl>
                                          <p:spTgt spid="48"/>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nodeType="clickEffect">
                                  <p:stCondLst>
                                    <p:cond delay="0"/>
                                  </p:stCondLst>
                                  <p:childTnLst>
                                    <p:animEffect transition="out" filter="fade">
                                      <p:cBhvr>
                                        <p:cTn id="92" dur="1000"/>
                                        <p:tgtEl>
                                          <p:spTgt spid="48"/>
                                        </p:tgtEl>
                                      </p:cBhvr>
                                    </p:animEffect>
                                    <p:set>
                                      <p:cBhvr>
                                        <p:cTn id="93" dur="1" fill="hold">
                                          <p:stCondLst>
                                            <p:cond delay="999"/>
                                          </p:stCondLst>
                                        </p:cTn>
                                        <p:tgtEl>
                                          <p:spTgt spid="48"/>
                                        </p:tgtEl>
                                        <p:attrNameLst>
                                          <p:attrName>style.visibility</p:attrName>
                                        </p:attrNameLst>
                                      </p:cBhvr>
                                      <p:to>
                                        <p:strVal val="hidden"/>
                                      </p:to>
                                    </p:set>
                                  </p:childTnLst>
                                </p:cTn>
                              </p:par>
                            </p:childTnLst>
                          </p:cTn>
                        </p:par>
                        <p:par>
                          <p:cTn id="94" fill="hold">
                            <p:stCondLst>
                              <p:cond delay="1000"/>
                            </p:stCondLst>
                            <p:childTnLst>
                              <p:par>
                                <p:cTn id="95" presetID="53" presetClass="entr" presetSubtype="0" fill="hold" nodeType="afterEffect">
                                  <p:stCondLst>
                                    <p:cond delay="0"/>
                                  </p:stCondLst>
                                  <p:childTnLst>
                                    <p:set>
                                      <p:cBhvr>
                                        <p:cTn id="96" dur="1" fill="hold">
                                          <p:stCondLst>
                                            <p:cond delay="0"/>
                                          </p:stCondLst>
                                        </p:cTn>
                                        <p:tgtEl>
                                          <p:spTgt spid="52">
                                            <p:txEl>
                                              <p:pRg st="0" end="0"/>
                                            </p:txEl>
                                          </p:spTgt>
                                        </p:tgtEl>
                                        <p:attrNameLst>
                                          <p:attrName>style.visibility</p:attrName>
                                        </p:attrNameLst>
                                      </p:cBhvr>
                                      <p:to>
                                        <p:strVal val="visible"/>
                                      </p:to>
                                    </p:set>
                                    <p:anim calcmode="lin" valueType="num">
                                      <p:cBhvr>
                                        <p:cTn id="97" dur="500" fill="hold"/>
                                        <p:tgtEl>
                                          <p:spTgt spid="52">
                                            <p:txEl>
                                              <p:pRg st="0" end="0"/>
                                            </p:txEl>
                                          </p:spTgt>
                                        </p:tgtEl>
                                        <p:attrNameLst>
                                          <p:attrName>ppt_w</p:attrName>
                                        </p:attrNameLst>
                                      </p:cBhvr>
                                      <p:tavLst>
                                        <p:tav tm="0">
                                          <p:val>
                                            <p:fltVal val="0"/>
                                          </p:val>
                                        </p:tav>
                                        <p:tav tm="100000">
                                          <p:val>
                                            <p:strVal val="#ppt_w"/>
                                          </p:val>
                                        </p:tav>
                                      </p:tavLst>
                                    </p:anim>
                                    <p:anim calcmode="lin" valueType="num">
                                      <p:cBhvr>
                                        <p:cTn id="98" dur="500" fill="hold"/>
                                        <p:tgtEl>
                                          <p:spTgt spid="52">
                                            <p:txEl>
                                              <p:pRg st="0" end="0"/>
                                            </p:txEl>
                                          </p:spTgt>
                                        </p:tgtEl>
                                        <p:attrNameLst>
                                          <p:attrName>ppt_h</p:attrName>
                                        </p:attrNameLst>
                                      </p:cBhvr>
                                      <p:tavLst>
                                        <p:tav tm="0">
                                          <p:val>
                                            <p:fltVal val="0"/>
                                          </p:val>
                                        </p:tav>
                                        <p:tav tm="100000">
                                          <p:val>
                                            <p:strVal val="#ppt_h"/>
                                          </p:val>
                                        </p:tav>
                                      </p:tavLst>
                                    </p:anim>
                                    <p:animEffect transition="in" filter="fade">
                                      <p:cBhvr>
                                        <p:cTn id="99" dur="500"/>
                                        <p:tgtEl>
                                          <p:spTgt spid="52">
                                            <p:txEl>
                                              <p:pRg st="0" end="0"/>
                                            </p:txEl>
                                          </p:spTgt>
                                        </p:tgtEl>
                                      </p:cBhvr>
                                    </p:animEffect>
                                  </p:childTnLst>
                                </p:cTn>
                              </p:par>
                            </p:childTnLst>
                          </p:cTn>
                        </p:par>
                        <p:par>
                          <p:cTn id="100" fill="hold">
                            <p:stCondLst>
                              <p:cond delay="1500"/>
                            </p:stCondLst>
                            <p:childTnLst>
                              <p:par>
                                <p:cTn id="101" presetID="10" presetClass="entr" presetSubtype="0" fill="hold" nodeType="after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fade">
                                      <p:cBhvr>
                                        <p:cTn id="103" dur="1000"/>
                                        <p:tgtEl>
                                          <p:spTgt spid="53"/>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nodeType="clickEffect">
                                  <p:stCondLst>
                                    <p:cond delay="0"/>
                                  </p:stCondLst>
                                  <p:childTnLst>
                                    <p:animEffect transition="out" filter="fade">
                                      <p:cBhvr>
                                        <p:cTn id="107" dur="1000"/>
                                        <p:tgtEl>
                                          <p:spTgt spid="53"/>
                                        </p:tgtEl>
                                      </p:cBhvr>
                                    </p:animEffect>
                                    <p:set>
                                      <p:cBhvr>
                                        <p:cTn id="108" dur="1" fill="hold">
                                          <p:stCondLst>
                                            <p:cond delay="999"/>
                                          </p:stCondLst>
                                        </p:cTn>
                                        <p:tgtEl>
                                          <p:spTgt spid="53"/>
                                        </p:tgtEl>
                                        <p:attrNameLst>
                                          <p:attrName>style.visibility</p:attrName>
                                        </p:attrNameLst>
                                      </p:cBhvr>
                                      <p:to>
                                        <p:strVal val="hidden"/>
                                      </p:to>
                                    </p:set>
                                  </p:childTnLst>
                                </p:cTn>
                              </p:par>
                            </p:childTnLst>
                          </p:cTn>
                        </p:par>
                        <p:par>
                          <p:cTn id="109" fill="hold">
                            <p:stCondLst>
                              <p:cond delay="1000"/>
                            </p:stCondLst>
                            <p:childTnLst>
                              <p:par>
                                <p:cTn id="110" presetID="53" presetClass="entr" presetSubtype="0" fill="hold" grpId="0" nodeType="afterEffect">
                                  <p:stCondLst>
                                    <p:cond delay="0"/>
                                  </p:stCondLst>
                                  <p:childTnLst>
                                    <p:set>
                                      <p:cBhvr>
                                        <p:cTn id="111" dur="1" fill="hold">
                                          <p:stCondLst>
                                            <p:cond delay="0"/>
                                          </p:stCondLst>
                                        </p:cTn>
                                        <p:tgtEl>
                                          <p:spTgt spid="7"/>
                                        </p:tgtEl>
                                        <p:attrNameLst>
                                          <p:attrName>style.visibility</p:attrName>
                                        </p:attrNameLst>
                                      </p:cBhvr>
                                      <p:to>
                                        <p:strVal val="visible"/>
                                      </p:to>
                                    </p:set>
                                    <p:anim calcmode="lin" valueType="num">
                                      <p:cBhvr>
                                        <p:cTn id="112" dur="1000" fill="hold"/>
                                        <p:tgtEl>
                                          <p:spTgt spid="7"/>
                                        </p:tgtEl>
                                        <p:attrNameLst>
                                          <p:attrName>ppt_w</p:attrName>
                                        </p:attrNameLst>
                                      </p:cBhvr>
                                      <p:tavLst>
                                        <p:tav tm="0">
                                          <p:val>
                                            <p:fltVal val="0"/>
                                          </p:val>
                                        </p:tav>
                                        <p:tav tm="100000">
                                          <p:val>
                                            <p:strVal val="#ppt_w"/>
                                          </p:val>
                                        </p:tav>
                                      </p:tavLst>
                                    </p:anim>
                                    <p:anim calcmode="lin" valueType="num">
                                      <p:cBhvr>
                                        <p:cTn id="113" dur="1000" fill="hold"/>
                                        <p:tgtEl>
                                          <p:spTgt spid="7"/>
                                        </p:tgtEl>
                                        <p:attrNameLst>
                                          <p:attrName>ppt_h</p:attrName>
                                        </p:attrNameLst>
                                      </p:cBhvr>
                                      <p:tavLst>
                                        <p:tav tm="0">
                                          <p:val>
                                            <p:fltVal val="0"/>
                                          </p:val>
                                        </p:tav>
                                        <p:tav tm="100000">
                                          <p:val>
                                            <p:strVal val="#ppt_h"/>
                                          </p:val>
                                        </p:tav>
                                      </p:tavLst>
                                    </p:anim>
                                    <p:animEffect transition="in" filter="fade">
                                      <p:cBhvr>
                                        <p:cTn id="114" dur="1000"/>
                                        <p:tgtEl>
                                          <p:spTgt spid="7"/>
                                        </p:tgtEl>
                                      </p:cBhvr>
                                    </p:animEffect>
                                  </p:childTnLst>
                                </p:cTn>
                              </p:par>
                            </p:childTnLst>
                          </p:cTn>
                        </p:par>
                        <p:par>
                          <p:cTn id="115" fill="hold">
                            <p:stCondLst>
                              <p:cond delay="2000"/>
                            </p:stCondLst>
                            <p:childTnLst>
                              <p:par>
                                <p:cTn id="116" presetID="10" presetClass="entr" presetSubtype="0" fill="hold" nodeType="afterEffect">
                                  <p:stCondLst>
                                    <p:cond delay="0"/>
                                  </p:stCondLst>
                                  <p:childTnLst>
                                    <p:set>
                                      <p:cBhvr>
                                        <p:cTn id="117" dur="1" fill="hold">
                                          <p:stCondLst>
                                            <p:cond delay="0"/>
                                          </p:stCondLst>
                                        </p:cTn>
                                        <p:tgtEl>
                                          <p:spTgt spid="16"/>
                                        </p:tgtEl>
                                        <p:attrNameLst>
                                          <p:attrName>style.visibility</p:attrName>
                                        </p:attrNameLst>
                                      </p:cBhvr>
                                      <p:to>
                                        <p:strVal val="visible"/>
                                      </p:to>
                                    </p:set>
                                    <p:animEffect transition="in" filter="fade">
                                      <p:cBhvr>
                                        <p:cTn id="118" dur="1000"/>
                                        <p:tgtEl>
                                          <p:spTgt spid="16"/>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xit" presetSubtype="0" fill="hold" nodeType="clickEffect">
                                  <p:stCondLst>
                                    <p:cond delay="0"/>
                                  </p:stCondLst>
                                  <p:childTnLst>
                                    <p:animEffect transition="out" filter="fade">
                                      <p:cBhvr>
                                        <p:cTn id="122" dur="1000"/>
                                        <p:tgtEl>
                                          <p:spTgt spid="16"/>
                                        </p:tgtEl>
                                      </p:cBhvr>
                                    </p:animEffect>
                                    <p:set>
                                      <p:cBhvr>
                                        <p:cTn id="123" dur="1" fill="hold">
                                          <p:stCondLst>
                                            <p:cond delay="999"/>
                                          </p:stCondLst>
                                        </p:cTn>
                                        <p:tgtEl>
                                          <p:spTgt spid="16"/>
                                        </p:tgtEl>
                                        <p:attrNameLst>
                                          <p:attrName>style.visibility</p:attrName>
                                        </p:attrNameLst>
                                      </p:cBhvr>
                                      <p:to>
                                        <p:strVal val="hidden"/>
                                      </p:to>
                                    </p:set>
                                  </p:childTnLst>
                                </p:cTn>
                              </p:par>
                            </p:childTnLst>
                          </p:cTn>
                        </p:par>
                        <p:par>
                          <p:cTn id="124" fill="hold">
                            <p:stCondLst>
                              <p:cond delay="1000"/>
                            </p:stCondLst>
                            <p:childTnLst>
                              <p:par>
                                <p:cTn id="125" presetID="10" presetClass="entr" presetSubtype="0"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Effect transition="in" filter="fade">
                                      <p:cBhvr>
                                        <p:cTn id="127" dur="1000"/>
                                        <p:tgtEl>
                                          <p:spTgt spid="30"/>
                                        </p:tgtEl>
                                      </p:cBhvr>
                                    </p:animEffect>
                                  </p:childTnLst>
                                </p:cTn>
                              </p:par>
                              <p:par>
                                <p:cTn id="128" presetID="53" presetClass="entr" presetSubtype="0" fill="hold" grpId="0" nodeType="withEffect">
                                  <p:stCondLst>
                                    <p:cond delay="0"/>
                                  </p:stCondLst>
                                  <p:childTnLst>
                                    <p:set>
                                      <p:cBhvr>
                                        <p:cTn id="129" dur="1" fill="hold">
                                          <p:stCondLst>
                                            <p:cond delay="0"/>
                                          </p:stCondLst>
                                        </p:cTn>
                                        <p:tgtEl>
                                          <p:spTgt spid="10"/>
                                        </p:tgtEl>
                                        <p:attrNameLst>
                                          <p:attrName>style.visibility</p:attrName>
                                        </p:attrNameLst>
                                      </p:cBhvr>
                                      <p:to>
                                        <p:strVal val="visible"/>
                                      </p:to>
                                    </p:set>
                                    <p:anim calcmode="lin" valueType="num">
                                      <p:cBhvr>
                                        <p:cTn id="130" dur="1000" fill="hold"/>
                                        <p:tgtEl>
                                          <p:spTgt spid="10"/>
                                        </p:tgtEl>
                                        <p:attrNameLst>
                                          <p:attrName>ppt_w</p:attrName>
                                        </p:attrNameLst>
                                      </p:cBhvr>
                                      <p:tavLst>
                                        <p:tav tm="0">
                                          <p:val>
                                            <p:fltVal val="0"/>
                                          </p:val>
                                        </p:tav>
                                        <p:tav tm="100000">
                                          <p:val>
                                            <p:strVal val="#ppt_w"/>
                                          </p:val>
                                        </p:tav>
                                      </p:tavLst>
                                    </p:anim>
                                    <p:anim calcmode="lin" valueType="num">
                                      <p:cBhvr>
                                        <p:cTn id="131" dur="1000" fill="hold"/>
                                        <p:tgtEl>
                                          <p:spTgt spid="10"/>
                                        </p:tgtEl>
                                        <p:attrNameLst>
                                          <p:attrName>ppt_h</p:attrName>
                                        </p:attrNameLst>
                                      </p:cBhvr>
                                      <p:tavLst>
                                        <p:tav tm="0">
                                          <p:val>
                                            <p:fltVal val="0"/>
                                          </p:val>
                                        </p:tav>
                                        <p:tav tm="100000">
                                          <p:val>
                                            <p:strVal val="#ppt_h"/>
                                          </p:val>
                                        </p:tav>
                                      </p:tavLst>
                                    </p:anim>
                                    <p:animEffect transition="in" filter="fade">
                                      <p:cBhvr>
                                        <p:cTn id="132" dur="1000"/>
                                        <p:tgtEl>
                                          <p:spTgt spid="10"/>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xit" presetSubtype="0" fill="hold" grpId="1" nodeType="clickEffect">
                                  <p:stCondLst>
                                    <p:cond delay="0"/>
                                  </p:stCondLst>
                                  <p:childTnLst>
                                    <p:animEffect transition="out" filter="fade">
                                      <p:cBhvr>
                                        <p:cTn id="136" dur="1000"/>
                                        <p:tgtEl>
                                          <p:spTgt spid="30"/>
                                        </p:tgtEl>
                                      </p:cBhvr>
                                    </p:animEffect>
                                    <p:set>
                                      <p:cBhvr>
                                        <p:cTn id="137" dur="1" fill="hold">
                                          <p:stCondLst>
                                            <p:cond delay="999"/>
                                          </p:stCondLst>
                                        </p:cTn>
                                        <p:tgtEl>
                                          <p:spTgt spid="30"/>
                                        </p:tgtEl>
                                        <p:attrNameLst>
                                          <p:attrName>style.visibility</p:attrName>
                                        </p:attrNameLst>
                                      </p:cBhvr>
                                      <p:to>
                                        <p:strVal val="hidden"/>
                                      </p:to>
                                    </p:set>
                                  </p:childTnLst>
                                </p:cTn>
                              </p:par>
                            </p:childTnLst>
                          </p:cTn>
                        </p:par>
                        <p:par>
                          <p:cTn id="138" fill="hold">
                            <p:stCondLst>
                              <p:cond delay="1000"/>
                            </p:stCondLst>
                            <p:childTnLst>
                              <p:par>
                                <p:cTn id="139" presetID="10" presetClass="entr" presetSubtype="0" fill="hold" grpId="0" nodeType="afterEffect">
                                  <p:stCondLst>
                                    <p:cond delay="0"/>
                                  </p:stCondLst>
                                  <p:childTnLst>
                                    <p:set>
                                      <p:cBhvr>
                                        <p:cTn id="140" dur="1" fill="hold">
                                          <p:stCondLst>
                                            <p:cond delay="0"/>
                                          </p:stCondLst>
                                        </p:cTn>
                                        <p:tgtEl>
                                          <p:spTgt spid="31"/>
                                        </p:tgtEl>
                                        <p:attrNameLst>
                                          <p:attrName>style.visibility</p:attrName>
                                        </p:attrNameLst>
                                      </p:cBhvr>
                                      <p:to>
                                        <p:strVal val="visible"/>
                                      </p:to>
                                    </p:set>
                                    <p:animEffect transition="in" filter="fade">
                                      <p:cBhvr>
                                        <p:cTn id="141" dur="1000"/>
                                        <p:tgtEl>
                                          <p:spTgt spid="31"/>
                                        </p:tgtEl>
                                      </p:cBhvr>
                                    </p:animEffect>
                                  </p:childTnLst>
                                </p:cTn>
                              </p:par>
                              <p:par>
                                <p:cTn id="142" presetID="53" presetClass="entr" presetSubtype="0" fill="hold" grpId="0" nodeType="withEffect">
                                  <p:stCondLst>
                                    <p:cond delay="0"/>
                                  </p:stCondLst>
                                  <p:childTnLst>
                                    <p:set>
                                      <p:cBhvr>
                                        <p:cTn id="143" dur="1" fill="hold">
                                          <p:stCondLst>
                                            <p:cond delay="0"/>
                                          </p:stCondLst>
                                        </p:cTn>
                                        <p:tgtEl>
                                          <p:spTgt spid="9"/>
                                        </p:tgtEl>
                                        <p:attrNameLst>
                                          <p:attrName>style.visibility</p:attrName>
                                        </p:attrNameLst>
                                      </p:cBhvr>
                                      <p:to>
                                        <p:strVal val="visible"/>
                                      </p:to>
                                    </p:set>
                                    <p:anim calcmode="lin" valueType="num">
                                      <p:cBhvr>
                                        <p:cTn id="144" dur="1000" fill="hold"/>
                                        <p:tgtEl>
                                          <p:spTgt spid="9"/>
                                        </p:tgtEl>
                                        <p:attrNameLst>
                                          <p:attrName>ppt_w</p:attrName>
                                        </p:attrNameLst>
                                      </p:cBhvr>
                                      <p:tavLst>
                                        <p:tav tm="0">
                                          <p:val>
                                            <p:fltVal val="0"/>
                                          </p:val>
                                        </p:tav>
                                        <p:tav tm="100000">
                                          <p:val>
                                            <p:strVal val="#ppt_w"/>
                                          </p:val>
                                        </p:tav>
                                      </p:tavLst>
                                    </p:anim>
                                    <p:anim calcmode="lin" valueType="num">
                                      <p:cBhvr>
                                        <p:cTn id="145" dur="1000" fill="hold"/>
                                        <p:tgtEl>
                                          <p:spTgt spid="9"/>
                                        </p:tgtEl>
                                        <p:attrNameLst>
                                          <p:attrName>ppt_h</p:attrName>
                                        </p:attrNameLst>
                                      </p:cBhvr>
                                      <p:tavLst>
                                        <p:tav tm="0">
                                          <p:val>
                                            <p:fltVal val="0"/>
                                          </p:val>
                                        </p:tav>
                                        <p:tav tm="100000">
                                          <p:val>
                                            <p:strVal val="#ppt_h"/>
                                          </p:val>
                                        </p:tav>
                                      </p:tavLst>
                                    </p:anim>
                                    <p:animEffect transition="in" filter="fade">
                                      <p:cBhvr>
                                        <p:cTn id="146" dur="1000"/>
                                        <p:tgtEl>
                                          <p:spTgt spid="9"/>
                                        </p:tgtEl>
                                      </p:cBhvr>
                                    </p:animEffect>
                                  </p:childTnLst>
                                </p:cTn>
                              </p:par>
                              <p:par>
                                <p:cTn id="147" presetID="10" presetClass="entr" presetSubtype="0" fill="hold" nodeType="withEffect">
                                  <p:stCondLst>
                                    <p:cond delay="0"/>
                                  </p:stCondLst>
                                  <p:childTnLst>
                                    <p:set>
                                      <p:cBhvr>
                                        <p:cTn id="148" dur="1" fill="hold">
                                          <p:stCondLst>
                                            <p:cond delay="0"/>
                                          </p:stCondLst>
                                        </p:cTn>
                                        <p:tgtEl>
                                          <p:spTgt spid="29"/>
                                        </p:tgtEl>
                                        <p:attrNameLst>
                                          <p:attrName>style.visibility</p:attrName>
                                        </p:attrNameLst>
                                      </p:cBhvr>
                                      <p:to>
                                        <p:strVal val="visible"/>
                                      </p:to>
                                    </p:set>
                                    <p:animEffect transition="in" filter="fade">
                                      <p:cBhvr>
                                        <p:cTn id="149" dur="1000"/>
                                        <p:tgtEl>
                                          <p:spTgt spid="29"/>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xit" presetSubtype="0" fill="hold" nodeType="clickEffect">
                                  <p:stCondLst>
                                    <p:cond delay="0"/>
                                  </p:stCondLst>
                                  <p:childTnLst>
                                    <p:animEffect transition="out" filter="fade">
                                      <p:cBhvr>
                                        <p:cTn id="153" dur="1000"/>
                                        <p:tgtEl>
                                          <p:spTgt spid="29"/>
                                        </p:tgtEl>
                                      </p:cBhvr>
                                    </p:animEffect>
                                    <p:set>
                                      <p:cBhvr>
                                        <p:cTn id="154" dur="1" fill="hold">
                                          <p:stCondLst>
                                            <p:cond delay="999"/>
                                          </p:stCondLst>
                                        </p:cTn>
                                        <p:tgtEl>
                                          <p:spTgt spid="29"/>
                                        </p:tgtEl>
                                        <p:attrNameLst>
                                          <p:attrName>style.visibility</p:attrName>
                                        </p:attrNameLst>
                                      </p:cBhvr>
                                      <p:to>
                                        <p:strVal val="hidden"/>
                                      </p:to>
                                    </p:set>
                                  </p:childTnLst>
                                </p:cTn>
                              </p:par>
                              <p:par>
                                <p:cTn id="155" presetID="10" presetClass="exit" presetSubtype="0" fill="hold" grpId="1" nodeType="withEffect">
                                  <p:stCondLst>
                                    <p:cond delay="0"/>
                                  </p:stCondLst>
                                  <p:childTnLst>
                                    <p:animEffect transition="out" filter="fade">
                                      <p:cBhvr>
                                        <p:cTn id="156" dur="1000"/>
                                        <p:tgtEl>
                                          <p:spTgt spid="31"/>
                                        </p:tgtEl>
                                      </p:cBhvr>
                                    </p:animEffect>
                                    <p:set>
                                      <p:cBhvr>
                                        <p:cTn id="157" dur="1" fill="hold">
                                          <p:stCondLst>
                                            <p:cond delay="999"/>
                                          </p:stCondLst>
                                        </p:cTn>
                                        <p:tgtEl>
                                          <p:spTgt spid="31"/>
                                        </p:tgtEl>
                                        <p:attrNameLst>
                                          <p:attrName>style.visibility</p:attrName>
                                        </p:attrNameLst>
                                      </p:cBhvr>
                                      <p:to>
                                        <p:strVal val="hidden"/>
                                      </p:to>
                                    </p:set>
                                  </p:childTnLst>
                                </p:cTn>
                              </p:par>
                            </p:childTnLst>
                          </p:cTn>
                        </p:par>
                        <p:par>
                          <p:cTn id="158" fill="hold">
                            <p:stCondLst>
                              <p:cond delay="1000"/>
                            </p:stCondLst>
                            <p:childTnLst>
                              <p:par>
                                <p:cTn id="159" presetID="53" presetClass="entr" presetSubtype="0" fill="hold" grpId="0" nodeType="afterEffect">
                                  <p:stCondLst>
                                    <p:cond delay="0"/>
                                  </p:stCondLst>
                                  <p:childTnLst>
                                    <p:set>
                                      <p:cBhvr>
                                        <p:cTn id="160" dur="1" fill="hold">
                                          <p:stCondLst>
                                            <p:cond delay="0"/>
                                          </p:stCondLst>
                                        </p:cTn>
                                        <p:tgtEl>
                                          <p:spTgt spid="11"/>
                                        </p:tgtEl>
                                        <p:attrNameLst>
                                          <p:attrName>style.visibility</p:attrName>
                                        </p:attrNameLst>
                                      </p:cBhvr>
                                      <p:to>
                                        <p:strVal val="visible"/>
                                      </p:to>
                                    </p:set>
                                    <p:anim calcmode="lin" valueType="num">
                                      <p:cBhvr>
                                        <p:cTn id="161" dur="500" fill="hold"/>
                                        <p:tgtEl>
                                          <p:spTgt spid="11"/>
                                        </p:tgtEl>
                                        <p:attrNameLst>
                                          <p:attrName>ppt_w</p:attrName>
                                        </p:attrNameLst>
                                      </p:cBhvr>
                                      <p:tavLst>
                                        <p:tav tm="0">
                                          <p:val>
                                            <p:fltVal val="0"/>
                                          </p:val>
                                        </p:tav>
                                        <p:tav tm="100000">
                                          <p:val>
                                            <p:strVal val="#ppt_w"/>
                                          </p:val>
                                        </p:tav>
                                      </p:tavLst>
                                    </p:anim>
                                    <p:anim calcmode="lin" valueType="num">
                                      <p:cBhvr>
                                        <p:cTn id="162" dur="500" fill="hold"/>
                                        <p:tgtEl>
                                          <p:spTgt spid="11"/>
                                        </p:tgtEl>
                                        <p:attrNameLst>
                                          <p:attrName>ppt_h</p:attrName>
                                        </p:attrNameLst>
                                      </p:cBhvr>
                                      <p:tavLst>
                                        <p:tav tm="0">
                                          <p:val>
                                            <p:fltVal val="0"/>
                                          </p:val>
                                        </p:tav>
                                        <p:tav tm="100000">
                                          <p:val>
                                            <p:strVal val="#ppt_h"/>
                                          </p:val>
                                        </p:tav>
                                      </p:tavLst>
                                    </p:anim>
                                    <p:animEffect transition="in" filter="fade">
                                      <p:cBhvr>
                                        <p:cTn id="16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P spid="30" grpId="0"/>
      <p:bldP spid="30" grpId="1"/>
      <p:bldP spid="31" grpId="0"/>
      <p:bldP spid="31" grpId="1"/>
      <p:bldP spid="22" grpId="0"/>
      <p:bldP spid="38" grpId="0"/>
      <p:bldP spid="4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Number Placeholder 22"/>
          <p:cNvSpPr>
            <a:spLocks noGrp="1"/>
          </p:cNvSpPr>
          <p:nvPr>
            <p:ph type="sldNum" sz="quarter" idx="12"/>
          </p:nvPr>
        </p:nvSpPr>
        <p:spPr bwMode="auto">
          <a:ln>
            <a:round/>
            <a:headEnd/>
            <a:tailEnd/>
          </a:ln>
        </p:spPr>
        <p:txBody>
          <a:bodyPr/>
          <a:lstStyle/>
          <a:p>
            <a:r>
              <a:rPr lang="en-US"/>
              <a:t>6-</a:t>
            </a:r>
            <a:fld id="{6A688901-F81C-4C6D-A690-0BAD51231A67}" type="slidenum">
              <a:rPr lang="en-US" smtClean="0"/>
              <a:pPr/>
              <a:t>26</a:t>
            </a:fld>
            <a:endParaRPr lang="en-US"/>
          </a:p>
        </p:txBody>
      </p:sp>
      <p:sp>
        <p:nvSpPr>
          <p:cNvPr id="59394" name="Rectangle 2"/>
          <p:cNvSpPr>
            <a:spLocks noGrp="1" noChangeArrowheads="1"/>
          </p:cNvSpPr>
          <p:nvPr>
            <p:ph type="title"/>
          </p:nvPr>
        </p:nvSpPr>
        <p:spPr>
          <a:xfrm>
            <a:off x="1447800" y="304800"/>
            <a:ext cx="6248400" cy="1143000"/>
          </a:xfrm>
          <a:solidFill>
            <a:schemeClr val="bg2"/>
          </a:solidFill>
        </p:spPr>
        <p:txBody>
          <a:bodyPr lIns="91417" tIns="45709" rIns="91417" bIns="45709" anchor="t"/>
          <a:lstStyle/>
          <a:p>
            <a:pPr algn="ctr" eaLnBrk="1" hangingPunct="1"/>
            <a:r>
              <a:rPr lang="en-US" sz="4800" b="1"/>
              <a:t>Quick Quiz I</a:t>
            </a:r>
          </a:p>
        </p:txBody>
      </p:sp>
      <p:sp>
        <p:nvSpPr>
          <p:cNvPr id="93187" name="Rectangle 3"/>
          <p:cNvSpPr>
            <a:spLocks noGrp="1" noChangeArrowheads="1"/>
          </p:cNvSpPr>
          <p:nvPr>
            <p:ph sz="quarter" idx="1"/>
          </p:nvPr>
        </p:nvSpPr>
        <p:spPr>
          <a:xfrm>
            <a:off x="457200" y="1905000"/>
            <a:ext cx="8229600" cy="4525963"/>
          </a:xfrm>
        </p:spPr>
        <p:txBody>
          <a:bodyPr lIns="91417" tIns="45709" rIns="91417" bIns="45709"/>
          <a:lstStyle/>
          <a:p>
            <a:pPr eaLnBrk="1" hangingPunct="1"/>
            <a:r>
              <a:rPr lang="en-US" b="1" dirty="0">
                <a:cs typeface="Arial" charset="0"/>
              </a:rPr>
              <a:t>Suppose you are looking at the following possible cash flows: Year 1 CF = $100; Years 2 and 3 CFs = $200; Years 4 and 5 CFs = $300. The required discount rate is 7%.</a:t>
            </a:r>
          </a:p>
          <a:p>
            <a:pPr eaLnBrk="1" hangingPunct="1"/>
            <a:r>
              <a:rPr lang="en-US" sz="2800" b="1" dirty="0">
                <a:solidFill>
                  <a:srgbClr val="0070C0"/>
                </a:solidFill>
                <a:cs typeface="Arial" charset="0"/>
              </a:rPr>
              <a:t>What is the value of the cash flows today?</a:t>
            </a:r>
          </a:p>
          <a:p>
            <a:pPr lvl="1" eaLnBrk="1" hangingPunct="1"/>
            <a:r>
              <a:rPr lang="en-US" sz="2800" b="1" dirty="0">
                <a:cs typeface="Arial" charset="0"/>
              </a:rPr>
              <a:t>NPV = </a:t>
            </a:r>
            <a:r>
              <a:rPr lang="en-US" sz="2800" b="1" u="sng" dirty="0">
                <a:cs typeface="Arial" charset="0"/>
              </a:rPr>
              <a:t>	874.17	</a:t>
            </a:r>
            <a:endParaRPr lang="en-US" sz="2800" b="1" dirty="0">
              <a:cs typeface="Arial" charset="0"/>
            </a:endParaRPr>
          </a:p>
          <a:p>
            <a:pPr eaLnBrk="1" hangingPunct="1"/>
            <a:r>
              <a:rPr lang="en-US" sz="2800" b="1" dirty="0">
                <a:cs typeface="Arial" charset="0"/>
              </a:rPr>
              <a:t>What is the value of the cash flows at year 5?</a:t>
            </a:r>
          </a:p>
          <a:p>
            <a:pPr lvl="1" eaLnBrk="1" hangingPunct="1"/>
            <a:r>
              <a:rPr lang="en-US" sz="2800" b="1" dirty="0">
                <a:cs typeface="Arial" charset="0"/>
              </a:rPr>
              <a:t>PV = -874.17, N = 5, I/Y = 7%, FV = ? </a:t>
            </a:r>
            <a:r>
              <a:rPr lang="en-US" sz="2800" b="1" dirty="0">
                <a:cs typeface="Arial" charset="0"/>
                <a:sym typeface="Wingdings" panose="05000000000000000000" pitchFamily="2" charset="2"/>
              </a:rPr>
              <a:t> </a:t>
            </a:r>
            <a:r>
              <a:rPr lang="en-US" sz="2800" b="1" u="sng" dirty="0">
                <a:cs typeface="Arial" charset="0"/>
                <a:sym typeface="Wingdings" panose="05000000000000000000" pitchFamily="2" charset="2"/>
              </a:rPr>
              <a:t>1226.07</a:t>
            </a:r>
            <a:r>
              <a:rPr lang="en-US" sz="2800" b="1" dirty="0">
                <a:cs typeface="Arial" charset="0"/>
                <a:sym typeface="Wingdings" panose="05000000000000000000" pitchFamily="2" charset="2"/>
              </a:rPr>
              <a:t>.</a:t>
            </a:r>
            <a:endParaRPr lang="en-US" sz="2800" b="1" u="sng" dirty="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 calcmode="lin" valueType="num">
                                      <p:cBhvr>
                                        <p:cTn id="7" dur="1000" fill="hold"/>
                                        <p:tgtEl>
                                          <p:spTgt spid="93187">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93187">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9318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93187">
                                            <p:txEl>
                                              <p:pRg st="1" end="1"/>
                                            </p:txEl>
                                          </p:spTgt>
                                        </p:tgtEl>
                                        <p:attrNameLst>
                                          <p:attrName>style.visibility</p:attrName>
                                        </p:attrNameLst>
                                      </p:cBhvr>
                                      <p:to>
                                        <p:strVal val="visible"/>
                                      </p:to>
                                    </p:set>
                                    <p:anim calcmode="lin" valueType="num">
                                      <p:cBhvr>
                                        <p:cTn id="14" dur="1000" fill="hold"/>
                                        <p:tgtEl>
                                          <p:spTgt spid="93187">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93187">
                                            <p:txEl>
                                              <p:pRg st="1" end="1"/>
                                            </p:txEl>
                                          </p:spTgt>
                                        </p:tgtEl>
                                        <p:attrNameLst>
                                          <p:attrName>ppt_h</p:attrName>
                                        </p:attrNameLst>
                                      </p:cBhvr>
                                      <p:tavLst>
                                        <p:tav tm="0">
                                          <p:val>
                                            <p:fltVal val="0"/>
                                          </p:val>
                                        </p:tav>
                                        <p:tav tm="100000">
                                          <p:val>
                                            <p:strVal val="#ppt_h"/>
                                          </p:val>
                                        </p:tav>
                                      </p:tavLst>
                                    </p:anim>
                                    <p:animEffect transition="in" filter="fade">
                                      <p:cBhvr>
                                        <p:cTn id="16" dur="1000"/>
                                        <p:tgtEl>
                                          <p:spTgt spid="9318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93187">
                                            <p:txEl>
                                              <p:pRg st="2" end="2"/>
                                            </p:txEl>
                                          </p:spTgt>
                                        </p:tgtEl>
                                        <p:attrNameLst>
                                          <p:attrName>style.visibility</p:attrName>
                                        </p:attrNameLst>
                                      </p:cBhvr>
                                      <p:to>
                                        <p:strVal val="visible"/>
                                      </p:to>
                                    </p:set>
                                    <p:anim calcmode="lin" valueType="num">
                                      <p:cBhvr>
                                        <p:cTn id="21" dur="1000" fill="hold"/>
                                        <p:tgtEl>
                                          <p:spTgt spid="93187">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93187">
                                            <p:txEl>
                                              <p:pRg st="2" end="2"/>
                                            </p:txEl>
                                          </p:spTgt>
                                        </p:tgtEl>
                                        <p:attrNameLst>
                                          <p:attrName>ppt_h</p:attrName>
                                        </p:attrNameLst>
                                      </p:cBhvr>
                                      <p:tavLst>
                                        <p:tav tm="0">
                                          <p:val>
                                            <p:fltVal val="0"/>
                                          </p:val>
                                        </p:tav>
                                        <p:tav tm="100000">
                                          <p:val>
                                            <p:strVal val="#ppt_h"/>
                                          </p:val>
                                        </p:tav>
                                      </p:tavLst>
                                    </p:anim>
                                    <p:animEffect transition="in" filter="fade">
                                      <p:cBhvr>
                                        <p:cTn id="23" dur="1000"/>
                                        <p:tgtEl>
                                          <p:spTgt spid="9318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93187">
                                            <p:txEl>
                                              <p:pRg st="3" end="3"/>
                                            </p:txEl>
                                          </p:spTgt>
                                        </p:tgtEl>
                                        <p:attrNameLst>
                                          <p:attrName>style.visibility</p:attrName>
                                        </p:attrNameLst>
                                      </p:cBhvr>
                                      <p:to>
                                        <p:strVal val="visible"/>
                                      </p:to>
                                    </p:set>
                                    <p:anim calcmode="lin" valueType="num">
                                      <p:cBhvr>
                                        <p:cTn id="28" dur="1000" fill="hold"/>
                                        <p:tgtEl>
                                          <p:spTgt spid="93187">
                                            <p:txEl>
                                              <p:pRg st="3" end="3"/>
                                            </p:txEl>
                                          </p:spTgt>
                                        </p:tgtEl>
                                        <p:attrNameLst>
                                          <p:attrName>ppt_w</p:attrName>
                                        </p:attrNameLst>
                                      </p:cBhvr>
                                      <p:tavLst>
                                        <p:tav tm="0">
                                          <p:val>
                                            <p:fltVal val="0"/>
                                          </p:val>
                                        </p:tav>
                                        <p:tav tm="100000">
                                          <p:val>
                                            <p:strVal val="#ppt_w"/>
                                          </p:val>
                                        </p:tav>
                                      </p:tavLst>
                                    </p:anim>
                                    <p:anim calcmode="lin" valueType="num">
                                      <p:cBhvr>
                                        <p:cTn id="29" dur="1000" fill="hold"/>
                                        <p:tgtEl>
                                          <p:spTgt spid="93187">
                                            <p:txEl>
                                              <p:pRg st="3" end="3"/>
                                            </p:txEl>
                                          </p:spTgt>
                                        </p:tgtEl>
                                        <p:attrNameLst>
                                          <p:attrName>ppt_h</p:attrName>
                                        </p:attrNameLst>
                                      </p:cBhvr>
                                      <p:tavLst>
                                        <p:tav tm="0">
                                          <p:val>
                                            <p:fltVal val="0"/>
                                          </p:val>
                                        </p:tav>
                                        <p:tav tm="100000">
                                          <p:val>
                                            <p:strVal val="#ppt_h"/>
                                          </p:val>
                                        </p:tav>
                                      </p:tavLst>
                                    </p:anim>
                                    <p:animEffect transition="in" filter="fade">
                                      <p:cBhvr>
                                        <p:cTn id="30" dur="1000"/>
                                        <p:tgtEl>
                                          <p:spTgt spid="9318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nodeType="clickEffect">
                                  <p:stCondLst>
                                    <p:cond delay="0"/>
                                  </p:stCondLst>
                                  <p:childTnLst>
                                    <p:set>
                                      <p:cBhvr>
                                        <p:cTn id="34" dur="1" fill="hold">
                                          <p:stCondLst>
                                            <p:cond delay="0"/>
                                          </p:stCondLst>
                                        </p:cTn>
                                        <p:tgtEl>
                                          <p:spTgt spid="93187">
                                            <p:txEl>
                                              <p:pRg st="4" end="4"/>
                                            </p:txEl>
                                          </p:spTgt>
                                        </p:tgtEl>
                                        <p:attrNameLst>
                                          <p:attrName>style.visibility</p:attrName>
                                        </p:attrNameLst>
                                      </p:cBhvr>
                                      <p:to>
                                        <p:strVal val="visible"/>
                                      </p:to>
                                    </p:set>
                                    <p:anim calcmode="lin" valueType="num">
                                      <p:cBhvr>
                                        <p:cTn id="35" dur="1000" fill="hold"/>
                                        <p:tgtEl>
                                          <p:spTgt spid="93187">
                                            <p:txEl>
                                              <p:pRg st="4" end="4"/>
                                            </p:txEl>
                                          </p:spTgt>
                                        </p:tgtEl>
                                        <p:attrNameLst>
                                          <p:attrName>ppt_w</p:attrName>
                                        </p:attrNameLst>
                                      </p:cBhvr>
                                      <p:tavLst>
                                        <p:tav tm="0">
                                          <p:val>
                                            <p:fltVal val="0"/>
                                          </p:val>
                                        </p:tav>
                                        <p:tav tm="100000">
                                          <p:val>
                                            <p:strVal val="#ppt_w"/>
                                          </p:val>
                                        </p:tav>
                                      </p:tavLst>
                                    </p:anim>
                                    <p:anim calcmode="lin" valueType="num">
                                      <p:cBhvr>
                                        <p:cTn id="36" dur="1000" fill="hold"/>
                                        <p:tgtEl>
                                          <p:spTgt spid="93187">
                                            <p:txEl>
                                              <p:pRg st="4" end="4"/>
                                            </p:txEl>
                                          </p:spTgt>
                                        </p:tgtEl>
                                        <p:attrNameLst>
                                          <p:attrName>ppt_h</p:attrName>
                                        </p:attrNameLst>
                                      </p:cBhvr>
                                      <p:tavLst>
                                        <p:tav tm="0">
                                          <p:val>
                                            <p:fltVal val="0"/>
                                          </p:val>
                                        </p:tav>
                                        <p:tav tm="100000">
                                          <p:val>
                                            <p:strVal val="#ppt_h"/>
                                          </p:val>
                                        </p:tav>
                                      </p:tavLst>
                                    </p:anim>
                                    <p:animEffect transition="in" filter="fade">
                                      <p:cBhvr>
                                        <p:cTn id="37" dur="1000"/>
                                        <p:tgtEl>
                                          <p:spTgt spid="931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Number Placeholder 22"/>
          <p:cNvSpPr>
            <a:spLocks noGrp="1"/>
          </p:cNvSpPr>
          <p:nvPr>
            <p:ph type="sldNum" sz="quarter" idx="12"/>
          </p:nvPr>
        </p:nvSpPr>
        <p:spPr bwMode="auto">
          <a:ln>
            <a:round/>
            <a:headEnd/>
            <a:tailEnd/>
          </a:ln>
        </p:spPr>
        <p:txBody>
          <a:bodyPr/>
          <a:lstStyle/>
          <a:p>
            <a:r>
              <a:rPr lang="en-US"/>
              <a:t>6-</a:t>
            </a:r>
            <a:fld id="{6146DD8A-334C-46F9-A16F-0B389C5D40E9}" type="slidenum">
              <a:rPr lang="en-US" smtClean="0"/>
              <a:pPr/>
              <a:t>27</a:t>
            </a:fld>
            <a:endParaRPr lang="en-US"/>
          </a:p>
        </p:txBody>
      </p:sp>
      <p:sp>
        <p:nvSpPr>
          <p:cNvPr id="4" name="TextBox 3"/>
          <p:cNvSpPr txBox="1"/>
          <p:nvPr/>
        </p:nvSpPr>
        <p:spPr>
          <a:xfrm>
            <a:off x="1371600" y="381000"/>
            <a:ext cx="6248400" cy="830263"/>
          </a:xfrm>
          <a:prstGeom prst="rect">
            <a:avLst/>
          </a:prstGeom>
          <a:solidFill>
            <a:schemeClr val="bg2"/>
          </a:solidFill>
        </p:spPr>
        <p:txBody>
          <a:bodyPr>
            <a:spAutoFit/>
          </a:bodyPr>
          <a:lstStyle/>
          <a:p>
            <a:pPr algn="ctr" fontAlgn="auto">
              <a:spcBef>
                <a:spcPts val="0"/>
              </a:spcBef>
              <a:spcAft>
                <a:spcPts val="0"/>
              </a:spcAft>
              <a:defRPr/>
            </a:pPr>
            <a:r>
              <a:rPr lang="en-US" sz="4800" b="1" dirty="0">
                <a:solidFill>
                  <a:schemeClr val="tx2"/>
                </a:solidFill>
                <a:latin typeface="+mj-lt"/>
              </a:rPr>
              <a:t>Chapter Outline</a:t>
            </a:r>
          </a:p>
        </p:txBody>
      </p:sp>
      <p:sp>
        <p:nvSpPr>
          <p:cNvPr id="5" name="TextBox 4"/>
          <p:cNvSpPr txBox="1">
            <a:spLocks noChangeArrowheads="1"/>
          </p:cNvSpPr>
          <p:nvPr/>
        </p:nvSpPr>
        <p:spPr bwMode="auto">
          <a:xfrm>
            <a:off x="914400" y="2133600"/>
            <a:ext cx="7162800" cy="4295775"/>
          </a:xfrm>
          <a:prstGeom prst="rect">
            <a:avLst/>
          </a:prstGeom>
          <a:noFill/>
          <a:ln w="9525">
            <a:noFill/>
            <a:miter lim="800000"/>
            <a:headEnd/>
            <a:tailEnd/>
          </a:ln>
        </p:spPr>
        <p:txBody>
          <a:bodyPr>
            <a:spAutoFit/>
          </a:bodyPr>
          <a:lstStyle/>
          <a:p>
            <a:pPr marL="344488" indent="-344488">
              <a:buFont typeface="Arial" charset="0"/>
              <a:buChar char="•"/>
            </a:pPr>
            <a:r>
              <a:rPr lang="en-US" sz="3200" b="1" dirty="0">
                <a:latin typeface="Perpetua" pitchFamily="18" charset="0"/>
              </a:rPr>
              <a:t>Multiple Cash Flows: Future and Present Values</a:t>
            </a:r>
          </a:p>
          <a:p>
            <a:pPr marL="344488" indent="-344488">
              <a:buFont typeface="Arial" charset="0"/>
              <a:buChar char="•"/>
            </a:pPr>
            <a:r>
              <a:rPr lang="en-US" sz="3200" b="1" dirty="0">
                <a:latin typeface="Perpetua" pitchFamily="18" charset="0"/>
              </a:rPr>
              <a:t>Multiple Equal Cash Flows: Annuities and Perpetuities</a:t>
            </a:r>
          </a:p>
          <a:p>
            <a:pPr marL="344488" indent="-344488">
              <a:buFont typeface="Arial" charset="0"/>
              <a:buChar char="•"/>
            </a:pPr>
            <a:r>
              <a:rPr lang="en-US" sz="3200" b="1" dirty="0">
                <a:latin typeface="Perpetua" pitchFamily="18" charset="0"/>
              </a:rPr>
              <a:t>Comparing Rates: the Effect of Compounding</a:t>
            </a:r>
          </a:p>
          <a:p>
            <a:pPr marL="344488" indent="-344488">
              <a:buFont typeface="Arial" charset="0"/>
              <a:buChar char="•"/>
            </a:pPr>
            <a:r>
              <a:rPr lang="en-US" sz="3200" b="1" dirty="0">
                <a:latin typeface="Perpetua" pitchFamily="18" charset="0"/>
              </a:rPr>
              <a:t>Loan Types</a:t>
            </a:r>
          </a:p>
          <a:p>
            <a:pPr marL="344488" indent="-344488">
              <a:buFont typeface="Arial" charset="0"/>
              <a:buChar char="•"/>
            </a:pPr>
            <a:r>
              <a:rPr lang="en-US" sz="3200" b="1" dirty="0">
                <a:latin typeface="Perpetua" pitchFamily="18" charset="0"/>
              </a:rPr>
              <a:t>Loan Amortization</a:t>
            </a:r>
          </a:p>
          <a:p>
            <a:pPr marL="344488" indent="-344488">
              <a:buFont typeface="Arial" charset="0"/>
              <a:buChar char="•"/>
            </a:pPr>
            <a:endParaRPr lang="en-US" sz="20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5">
                                            <p:txEl>
                                              <p:pRg st="1" end="1"/>
                                            </p:txEl>
                                          </p:spTgt>
                                        </p:tgtEl>
                                        <p:attrNameLst>
                                          <p:attrName>style.color</p:attrName>
                                        </p:attrNameLst>
                                      </p:cBhvr>
                                      <p:to>
                                        <a:schemeClr val="accent2"/>
                                      </p:to>
                                    </p:animClr>
                                  </p:childTnLst>
                                </p:cTn>
                              </p:par>
                              <p:par>
                                <p:cTn id="7" presetID="9" presetClass="emph" presetSubtype="0" nodeType="withEffect">
                                  <p:stCondLst>
                                    <p:cond delay="0"/>
                                  </p:stCondLst>
                                  <p:childTnLst>
                                    <p:set>
                                      <p:cBhvr rctx="PPT">
                                        <p:cTn id="8" dur="indefinite"/>
                                        <p:tgtEl>
                                          <p:spTgt spid="5">
                                            <p:txEl>
                                              <p:pRg st="0" end="0"/>
                                            </p:txEl>
                                          </p:spTgt>
                                        </p:tgtEl>
                                        <p:attrNameLst>
                                          <p:attrName>style.opacity</p:attrName>
                                        </p:attrNameLst>
                                      </p:cBhvr>
                                      <p:to>
                                        <p:strVal val="0.5"/>
                                      </p:to>
                                    </p:set>
                                    <p:animEffect filter="image" prLst="opacity: 0.5">
                                      <p:cBhvr rctx="IE">
                                        <p:cTn id="9" dur="indefinite"/>
                                        <p:tgtEl>
                                          <p:spTgt spid="5">
                                            <p:txEl>
                                              <p:pRg st="0" end="0"/>
                                            </p:txEl>
                                          </p:spTgt>
                                        </p:tgtEl>
                                      </p:cBhvr>
                                    </p:animEffect>
                                  </p:childTnLst>
                                </p:cTn>
                              </p:par>
                              <p:par>
                                <p:cTn id="10" presetID="9" presetClass="emph" presetSubtype="0" nodeType="withEffect">
                                  <p:stCondLst>
                                    <p:cond delay="0"/>
                                  </p:stCondLst>
                                  <p:childTnLst>
                                    <p:set>
                                      <p:cBhvr rctx="PPT">
                                        <p:cTn id="11" dur="indefinite"/>
                                        <p:tgtEl>
                                          <p:spTgt spid="5">
                                            <p:txEl>
                                              <p:pRg st="2" end="2"/>
                                            </p:txEl>
                                          </p:spTgt>
                                        </p:tgtEl>
                                        <p:attrNameLst>
                                          <p:attrName>style.opacity</p:attrName>
                                        </p:attrNameLst>
                                      </p:cBhvr>
                                      <p:to>
                                        <p:strVal val="0.5"/>
                                      </p:to>
                                    </p:set>
                                    <p:animEffect filter="image" prLst="opacity: 0.5">
                                      <p:cBhvr rctx="IE">
                                        <p:cTn id="12" dur="indefinite"/>
                                        <p:tgtEl>
                                          <p:spTgt spid="5">
                                            <p:txEl>
                                              <p:pRg st="2" end="2"/>
                                            </p:txEl>
                                          </p:spTgt>
                                        </p:tgtEl>
                                      </p:cBhvr>
                                    </p:animEffect>
                                  </p:childTnLst>
                                </p:cTn>
                              </p:par>
                              <p:par>
                                <p:cTn id="13" presetID="9" presetClass="emph" presetSubtype="0" nodeType="withEffect">
                                  <p:stCondLst>
                                    <p:cond delay="0"/>
                                  </p:stCondLst>
                                  <p:childTnLst>
                                    <p:set>
                                      <p:cBhvr rctx="PPT">
                                        <p:cTn id="14" dur="indefinite"/>
                                        <p:tgtEl>
                                          <p:spTgt spid="5">
                                            <p:txEl>
                                              <p:pRg st="3" end="3"/>
                                            </p:txEl>
                                          </p:spTgt>
                                        </p:tgtEl>
                                        <p:attrNameLst>
                                          <p:attrName>style.opacity</p:attrName>
                                        </p:attrNameLst>
                                      </p:cBhvr>
                                      <p:to>
                                        <p:strVal val="0.5"/>
                                      </p:to>
                                    </p:set>
                                    <p:animEffect filter="image" prLst="opacity: 0.5">
                                      <p:cBhvr rctx="IE">
                                        <p:cTn id="15" dur="indefinite"/>
                                        <p:tgtEl>
                                          <p:spTgt spid="5">
                                            <p:txEl>
                                              <p:pRg st="3" end="3"/>
                                            </p:txEl>
                                          </p:spTgt>
                                        </p:tgtEl>
                                      </p:cBhvr>
                                    </p:animEffect>
                                  </p:childTnLst>
                                </p:cTn>
                              </p:par>
                              <p:par>
                                <p:cTn id="16" presetID="9" presetClass="emph" presetSubtype="0" nodeType="withEffect">
                                  <p:stCondLst>
                                    <p:cond delay="0"/>
                                  </p:stCondLst>
                                  <p:childTnLst>
                                    <p:set>
                                      <p:cBhvr rctx="PPT">
                                        <p:cTn id="17" dur="indefinite"/>
                                        <p:tgtEl>
                                          <p:spTgt spid="5">
                                            <p:txEl>
                                              <p:pRg st="4" end="4"/>
                                            </p:txEl>
                                          </p:spTgt>
                                        </p:tgtEl>
                                        <p:attrNameLst>
                                          <p:attrName>style.opacity</p:attrName>
                                        </p:attrNameLst>
                                      </p:cBhvr>
                                      <p:to>
                                        <p:strVal val="0.5"/>
                                      </p:to>
                                    </p:set>
                                    <p:animEffect filter="image" prLst="opacity: 0.5">
                                      <p:cBhvr rctx="IE">
                                        <p:cTn id="18" dur="indefinite"/>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
          </p:nvPr>
        </p:nvSpPr>
        <p:spPr/>
        <p:txBody>
          <a:bodyPr/>
          <a:lstStyle/>
          <a:p>
            <a:r>
              <a:rPr lang="en-US" sz="3200" b="1" dirty="0"/>
              <a:t>It is common to encounter situations in which we have multiple cash flows that are </a:t>
            </a:r>
            <a:r>
              <a:rPr lang="en-US" sz="3200" b="1" u="sng" dirty="0"/>
              <a:t>all of the same amount</a:t>
            </a:r>
            <a:r>
              <a:rPr lang="en-US" sz="3200" b="1" dirty="0"/>
              <a:t>.</a:t>
            </a:r>
          </a:p>
          <a:p>
            <a:pPr lvl="1"/>
            <a:r>
              <a:rPr lang="en-US" sz="3000" b="1" dirty="0"/>
              <a:t>Example: Car or mortgage payments</a:t>
            </a:r>
          </a:p>
          <a:p>
            <a:pPr lvl="1"/>
            <a:endParaRPr lang="en-US" sz="3000" b="1" dirty="0"/>
          </a:p>
          <a:p>
            <a:r>
              <a:rPr lang="en-US" sz="3200" b="1" dirty="0"/>
              <a:t>Thus, we will look at two types of level cash flow financial arrangements: </a:t>
            </a:r>
            <a:r>
              <a:rPr lang="en-US" sz="3200" b="1" dirty="0">
                <a:solidFill>
                  <a:srgbClr val="0070C0"/>
                </a:solidFill>
              </a:rPr>
              <a:t>Annuities</a:t>
            </a:r>
            <a:r>
              <a:rPr lang="en-US" sz="3200" b="1" dirty="0"/>
              <a:t> and </a:t>
            </a:r>
            <a:r>
              <a:rPr lang="en-US" sz="3200" b="1" dirty="0">
                <a:solidFill>
                  <a:srgbClr val="0070C0"/>
                </a:solidFill>
              </a:rPr>
              <a:t>Perpetuities.</a:t>
            </a:r>
          </a:p>
        </p:txBody>
      </p:sp>
      <p:sp>
        <p:nvSpPr>
          <p:cNvPr id="2" name="Slide Number Placeholder 1"/>
          <p:cNvSpPr>
            <a:spLocks noGrp="1"/>
          </p:cNvSpPr>
          <p:nvPr>
            <p:ph type="sldNum" sz="quarter" idx="12"/>
          </p:nvPr>
        </p:nvSpPr>
        <p:spPr/>
        <p:txBody>
          <a:bodyPr/>
          <a:lstStyle/>
          <a:p>
            <a:pPr>
              <a:defRPr/>
            </a:pPr>
            <a:r>
              <a:rPr lang="en-US"/>
              <a:t>6-</a:t>
            </a:r>
            <a:fld id="{6C125195-E673-4B41-96EC-3A78FBACB7F1}" type="slidenum">
              <a:rPr lang="en-US" smtClean="0"/>
              <a:pPr>
                <a:defRPr/>
              </a:pPr>
              <a:t>28</a:t>
            </a:fld>
            <a:endParaRPr lang="en-US"/>
          </a:p>
        </p:txBody>
      </p:sp>
      <p:sp>
        <p:nvSpPr>
          <p:cNvPr id="12" name="Rectangle 2"/>
          <p:cNvSpPr>
            <a:spLocks noGrp="1" noChangeArrowheads="1"/>
          </p:cNvSpPr>
          <p:nvPr>
            <p:ph type="title"/>
          </p:nvPr>
        </p:nvSpPr>
        <p:spPr>
          <a:solidFill>
            <a:schemeClr val="bg2"/>
          </a:solidFill>
        </p:spPr>
        <p:txBody>
          <a:bodyPr/>
          <a:lstStyle/>
          <a:p>
            <a:pPr algn="ctr" eaLnBrk="1" hangingPunct="1">
              <a:lnSpc>
                <a:spcPct val="90000"/>
              </a:lnSpc>
            </a:pPr>
            <a:r>
              <a:rPr lang="en-US" sz="3800" b="1" dirty="0"/>
              <a:t>Valuing Level Cash Flows:</a:t>
            </a:r>
            <a:br>
              <a:rPr lang="en-US" sz="3800" b="1" dirty="0"/>
            </a:br>
            <a:r>
              <a:rPr lang="en-US" sz="3800" b="1" dirty="0"/>
              <a:t>Annuities and Perpetuities</a:t>
            </a:r>
          </a:p>
        </p:txBody>
      </p:sp>
    </p:spTree>
    <p:extLst>
      <p:ext uri="{BB962C8B-B14F-4D97-AF65-F5344CB8AC3E}">
        <p14:creationId xmlns:p14="http://schemas.microsoft.com/office/powerpoint/2010/main" val="414221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fade">
                                      <p:cBhvr>
                                        <p:cTn id="17"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22"/>
          <p:cNvSpPr>
            <a:spLocks noGrp="1"/>
          </p:cNvSpPr>
          <p:nvPr>
            <p:ph type="sldNum" sz="quarter" idx="12"/>
          </p:nvPr>
        </p:nvSpPr>
        <p:spPr bwMode="auto">
          <a:ln>
            <a:round/>
            <a:headEnd/>
            <a:tailEnd/>
          </a:ln>
        </p:spPr>
        <p:txBody>
          <a:bodyPr/>
          <a:lstStyle/>
          <a:p>
            <a:r>
              <a:rPr lang="en-US"/>
              <a:t>6-</a:t>
            </a:r>
            <a:fld id="{B594CE30-0E7A-41D0-A345-07830ED33079}" type="slidenum">
              <a:rPr lang="en-US" smtClean="0"/>
              <a:pPr/>
              <a:t>29</a:t>
            </a:fld>
            <a:endParaRPr lang="en-US"/>
          </a:p>
        </p:txBody>
      </p:sp>
      <p:sp>
        <p:nvSpPr>
          <p:cNvPr id="62466" name="Rectangle 2"/>
          <p:cNvSpPr>
            <a:spLocks noGrp="1" noChangeArrowheads="1"/>
          </p:cNvSpPr>
          <p:nvPr>
            <p:ph type="title"/>
          </p:nvPr>
        </p:nvSpPr>
        <p:spPr>
          <a:xfrm>
            <a:off x="685800" y="381000"/>
            <a:ext cx="7772400" cy="1149350"/>
          </a:xfrm>
          <a:solidFill>
            <a:schemeClr val="bg2"/>
          </a:solidFill>
        </p:spPr>
        <p:txBody>
          <a:bodyPr/>
          <a:lstStyle/>
          <a:p>
            <a:pPr algn="ctr" eaLnBrk="1" hangingPunct="1">
              <a:lnSpc>
                <a:spcPct val="90000"/>
              </a:lnSpc>
            </a:pPr>
            <a:r>
              <a:rPr lang="en-US" sz="3800" b="1"/>
              <a:t>Annuities and Perpetuities Definitions</a:t>
            </a:r>
          </a:p>
        </p:txBody>
      </p:sp>
      <p:sp>
        <p:nvSpPr>
          <p:cNvPr id="32771" name="Rectangle 3"/>
          <p:cNvSpPr>
            <a:spLocks noGrp="1" noChangeArrowheads="1"/>
          </p:cNvSpPr>
          <p:nvPr>
            <p:ph sz="quarter" idx="1"/>
          </p:nvPr>
        </p:nvSpPr>
        <p:spPr>
          <a:xfrm>
            <a:off x="304800" y="2171700"/>
            <a:ext cx="8534400" cy="4371975"/>
          </a:xfrm>
        </p:spPr>
        <p:txBody>
          <a:bodyPr/>
          <a:lstStyle/>
          <a:p>
            <a:pPr eaLnBrk="1" hangingPunct="1"/>
            <a:r>
              <a:rPr lang="en-US" altLang="en-US" sz="3200" b="1" dirty="0"/>
              <a:t>Annuity </a:t>
            </a:r>
            <a:r>
              <a:rPr lang="en-US" altLang="en-US" sz="3200" dirty="0"/>
              <a:t>– finite series of </a:t>
            </a:r>
            <a:r>
              <a:rPr lang="en-US" altLang="en-US" sz="3200" u="sng" dirty="0"/>
              <a:t>equal</a:t>
            </a:r>
            <a:r>
              <a:rPr lang="en-US" altLang="en-US" sz="3200" dirty="0"/>
              <a:t> payments that occur at </a:t>
            </a:r>
            <a:r>
              <a:rPr lang="en-US" altLang="en-US" sz="3200" u="sng" dirty="0"/>
              <a:t>regular</a:t>
            </a:r>
            <a:r>
              <a:rPr lang="en-US" altLang="en-US" sz="3200" dirty="0"/>
              <a:t> intervals</a:t>
            </a:r>
          </a:p>
          <a:p>
            <a:pPr lvl="1" eaLnBrk="1" hangingPunct="1"/>
            <a:r>
              <a:rPr lang="en-US" altLang="en-US" sz="3200" dirty="0"/>
              <a:t>If the first payment occurs at the end of the period, it is called an </a:t>
            </a:r>
            <a:r>
              <a:rPr lang="en-US" altLang="en-US" sz="3200" i="1" u="sng" dirty="0">
                <a:solidFill>
                  <a:srgbClr val="C00000"/>
                </a:solidFill>
              </a:rPr>
              <a:t>ordinary annuity</a:t>
            </a:r>
          </a:p>
          <a:p>
            <a:pPr lvl="1" eaLnBrk="1" hangingPunct="1"/>
            <a:r>
              <a:rPr lang="en-US" altLang="en-US" sz="3200" dirty="0"/>
              <a:t>If the first payment occurs at the beginning of the period, it is called an </a:t>
            </a:r>
            <a:r>
              <a:rPr lang="en-US" altLang="en-US" sz="3200" i="1" u="sng" dirty="0">
                <a:solidFill>
                  <a:srgbClr val="C00000"/>
                </a:solidFill>
              </a:rPr>
              <a:t>annuity due</a:t>
            </a:r>
          </a:p>
          <a:p>
            <a:pPr eaLnBrk="1" hangingPunct="1"/>
            <a:r>
              <a:rPr lang="en-US" altLang="en-US" sz="3200" b="1" dirty="0"/>
              <a:t>Perpetuity </a:t>
            </a:r>
            <a:r>
              <a:rPr lang="en-US" altLang="en-US" sz="3200" dirty="0"/>
              <a:t>– infinite series of equal payments.</a:t>
            </a:r>
          </a:p>
        </p:txBody>
      </p:sp>
    </p:spTree>
    <p:extLst>
      <p:ext uri="{BB962C8B-B14F-4D97-AF65-F5344CB8AC3E}">
        <p14:creationId xmlns:p14="http://schemas.microsoft.com/office/powerpoint/2010/main" val="215284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p:cTn id="7" dur="500" fill="hold"/>
                                        <p:tgtEl>
                                          <p:spTgt spid="3277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277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277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32771">
                                            <p:txEl>
                                              <p:pRg st="1" end="1"/>
                                            </p:txEl>
                                          </p:spTgt>
                                        </p:tgtEl>
                                        <p:attrNameLst>
                                          <p:attrName>style.visibility</p:attrName>
                                        </p:attrNameLst>
                                      </p:cBhvr>
                                      <p:to>
                                        <p:strVal val="visible"/>
                                      </p:to>
                                    </p:set>
                                    <p:anim calcmode="lin" valueType="num">
                                      <p:cBhvr>
                                        <p:cTn id="14" dur="500" fill="hold"/>
                                        <p:tgtEl>
                                          <p:spTgt spid="32771">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2771">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277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32771">
                                            <p:txEl>
                                              <p:pRg st="2" end="2"/>
                                            </p:txEl>
                                          </p:spTgt>
                                        </p:tgtEl>
                                        <p:attrNameLst>
                                          <p:attrName>style.visibility</p:attrName>
                                        </p:attrNameLst>
                                      </p:cBhvr>
                                      <p:to>
                                        <p:strVal val="visible"/>
                                      </p:to>
                                    </p:set>
                                    <p:anim calcmode="lin" valueType="num">
                                      <p:cBhvr>
                                        <p:cTn id="21" dur="500" fill="hold"/>
                                        <p:tgtEl>
                                          <p:spTgt spid="32771">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2771">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277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32771">
                                            <p:txEl>
                                              <p:pRg st="3" end="3"/>
                                            </p:txEl>
                                          </p:spTgt>
                                        </p:tgtEl>
                                        <p:attrNameLst>
                                          <p:attrName>style.visibility</p:attrName>
                                        </p:attrNameLst>
                                      </p:cBhvr>
                                      <p:to>
                                        <p:strVal val="visible"/>
                                      </p:to>
                                    </p:set>
                                    <p:anim calcmode="lin" valueType="num">
                                      <p:cBhvr>
                                        <p:cTn id="28" dur="500" fill="hold"/>
                                        <p:tgtEl>
                                          <p:spTgt spid="32771">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2771">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2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0"/>
          <p:cNvSpPr>
            <a:spLocks noChangeArrowheads="1"/>
          </p:cNvSpPr>
          <p:nvPr/>
        </p:nvSpPr>
        <p:spPr bwMode="auto">
          <a:xfrm>
            <a:off x="285750" y="6553200"/>
            <a:ext cx="14668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FontTx/>
              <a:buNone/>
            </a:pPr>
            <a:r>
              <a:rPr lang="en-US" altLang="en-US" sz="1000" b="1" i="1">
                <a:solidFill>
                  <a:srgbClr val="080000"/>
                </a:solidFill>
                <a:latin typeface="Times New Roman" panose="02020603050405020304" pitchFamily="18" charset="0"/>
                <a:ea typeface="ＭＳ Ｐゴシック" panose="020B0600070205080204" pitchFamily="34" charset="-128"/>
                <a:cs typeface="Arial" panose="020B0604020202020204" pitchFamily="34" charset="0"/>
              </a:rPr>
              <a:t>McGraw-Hill/Irwin</a:t>
            </a:r>
            <a:endParaRPr lang="en-US" altLang="en-US" sz="1000">
              <a:solidFill>
                <a:srgbClr val="08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7172" name="Text Box 9"/>
          <p:cNvSpPr txBox="1">
            <a:spLocks noChangeArrowheads="1"/>
          </p:cNvSpPr>
          <p:nvPr/>
        </p:nvSpPr>
        <p:spPr bwMode="auto">
          <a:xfrm>
            <a:off x="4876800" y="6545263"/>
            <a:ext cx="411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FontTx/>
              <a:buNone/>
            </a:pPr>
            <a:r>
              <a:rPr lang="en-US" altLang="en-US" sz="1000" b="1" i="1">
                <a:solidFill>
                  <a:srgbClr val="080000"/>
                </a:solidFill>
                <a:latin typeface="Times New Roman" panose="02020603050405020304" pitchFamily="18" charset="0"/>
                <a:ea typeface="ＭＳ Ｐゴシック" panose="020B0600070205080204" pitchFamily="34" charset="-128"/>
                <a:cs typeface="Arial" panose="020B0604020202020204" pitchFamily="34" charset="0"/>
              </a:rPr>
              <a:t>Copyright © 2014 by the McGraw-Hill Companies, Inc. All rights reserved.</a:t>
            </a:r>
            <a:endParaRPr lang="en-US" altLang="en-US" sz="1000">
              <a:solidFill>
                <a:srgbClr val="08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2" name="Title 1">
            <a:extLst>
              <a:ext uri="{FF2B5EF4-FFF2-40B4-BE49-F238E27FC236}">
                <a16:creationId xmlns:a16="http://schemas.microsoft.com/office/drawing/2014/main" id="{836E98A9-ADFB-4C73-A6C4-DD2F1C203B6D}"/>
              </a:ext>
            </a:extLst>
          </p:cNvPr>
          <p:cNvSpPr>
            <a:spLocks noGrp="1"/>
          </p:cNvSpPr>
          <p:nvPr>
            <p:ph type="ctrTitle"/>
          </p:nvPr>
        </p:nvSpPr>
        <p:spPr/>
        <p:txBody>
          <a:bodyPr/>
          <a:lstStyle/>
          <a:p>
            <a:r>
              <a:rPr lang="en-US" sz="2800" b="1" kern="0" dirty="0">
                <a:solidFill>
                  <a:srgbClr val="006666"/>
                </a:solidFill>
                <a:latin typeface="Cambria"/>
              </a:rPr>
              <a:t>Chapter 4 </a:t>
            </a:r>
            <a:r>
              <a:rPr lang="en-US" sz="2800" b="1" kern="0" dirty="0">
                <a:solidFill>
                  <a:srgbClr val="000000"/>
                </a:solidFill>
                <a:latin typeface="Cambria"/>
              </a:rPr>
              <a:t>Time Value of Money 2: Analyzing </a:t>
            </a:r>
            <a:br>
              <a:rPr lang="en-US" sz="2800" b="1" kern="0" dirty="0">
                <a:solidFill>
                  <a:srgbClr val="000000"/>
                </a:solidFill>
                <a:latin typeface="Cambria"/>
              </a:rPr>
            </a:br>
            <a:r>
              <a:rPr lang="en-US" sz="2800" b="1" kern="0" dirty="0">
                <a:solidFill>
                  <a:srgbClr val="000000"/>
                </a:solidFill>
                <a:latin typeface="Cambria"/>
              </a:rPr>
              <a:t>		Annuity Cash Flows</a:t>
            </a:r>
            <a:r>
              <a:rPr lang="en-US" sz="2800" kern="0" dirty="0">
                <a:solidFill>
                  <a:srgbClr val="006666"/>
                </a:solidFill>
                <a:latin typeface="Cambria"/>
              </a:rPr>
              <a:t> </a:t>
            </a:r>
            <a:endParaRPr lang="en-US" dirty="0"/>
          </a:p>
        </p:txBody>
      </p:sp>
    </p:spTree>
    <p:extLst>
      <p:ext uri="{BB962C8B-B14F-4D97-AF65-F5344CB8AC3E}">
        <p14:creationId xmlns:p14="http://schemas.microsoft.com/office/powerpoint/2010/main" val="3084313621"/>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1" name="Slide Number Placeholder 22"/>
          <p:cNvSpPr>
            <a:spLocks noGrp="1"/>
          </p:cNvSpPr>
          <p:nvPr>
            <p:ph type="sldNum" sz="quarter" idx="12"/>
          </p:nvPr>
        </p:nvSpPr>
        <p:spPr bwMode="auto">
          <a:ln>
            <a:round/>
            <a:headEnd/>
            <a:tailEnd/>
          </a:ln>
        </p:spPr>
        <p:txBody>
          <a:bodyPr/>
          <a:lstStyle/>
          <a:p>
            <a:r>
              <a:rPr lang="en-US"/>
              <a:t>6-</a:t>
            </a:r>
            <a:fld id="{B7F1DA41-FD05-46A7-87CE-FC96D83E4770}" type="slidenum">
              <a:rPr lang="en-US" smtClean="0"/>
              <a:pPr/>
              <a:t>30</a:t>
            </a:fld>
            <a:endParaRPr lang="en-US"/>
          </a:p>
        </p:txBody>
      </p:sp>
      <p:sp>
        <p:nvSpPr>
          <p:cNvPr id="37902" name="Rectangle 2"/>
          <p:cNvSpPr>
            <a:spLocks noGrp="1" noChangeArrowheads="1"/>
          </p:cNvSpPr>
          <p:nvPr>
            <p:ph type="title"/>
          </p:nvPr>
        </p:nvSpPr>
        <p:spPr>
          <a:xfrm>
            <a:off x="381000" y="152400"/>
            <a:ext cx="8534400" cy="1524000"/>
          </a:xfrm>
          <a:solidFill>
            <a:schemeClr val="bg2"/>
          </a:solidFill>
        </p:spPr>
        <p:txBody>
          <a:bodyPr/>
          <a:lstStyle/>
          <a:p>
            <a:pPr algn="ctr" eaLnBrk="1" hangingPunct="1"/>
            <a:r>
              <a:rPr lang="en-US" sz="4800" b="1"/>
              <a:t>Annuities and Perpetuities  Basic Formulas</a:t>
            </a:r>
          </a:p>
        </p:txBody>
      </p:sp>
      <mc:AlternateContent xmlns:mc="http://schemas.openxmlformats.org/markup-compatibility/2006" xmlns:a14="http://schemas.microsoft.com/office/drawing/2010/main">
        <mc:Choice Requires="a14">
          <p:sp>
            <p:nvSpPr>
              <p:cNvPr id="2052" name="Rectangle 3"/>
              <p:cNvSpPr>
                <a:spLocks noGrp="1" noChangeArrowheads="1"/>
              </p:cNvSpPr>
              <p:nvPr>
                <p:ph sz="quarter" idx="1"/>
              </p:nvPr>
            </p:nvSpPr>
            <p:spPr>
              <a:xfrm>
                <a:off x="1524000" y="1870075"/>
                <a:ext cx="6705600" cy="4378325"/>
              </a:xfrm>
            </p:spPr>
            <p:txBody>
              <a:bodyPr/>
              <a:lstStyle/>
              <a:p>
                <a:pPr eaLnBrk="1" hangingPunct="1">
                  <a:buFont typeface="Wingdings 2" pitchFamily="18" charset="2"/>
                  <a:buNone/>
                </a:pPr>
                <a:r>
                  <a:rPr lang="en-US" b="1" dirty="0">
                    <a:latin typeface="Arial" charset="0"/>
                    <a:cs typeface="Arial" charset="0"/>
                  </a:rPr>
                  <a:t>	Perpetuity:	</a:t>
                </a:r>
                <a14:m>
                  <m:oMath xmlns:m="http://schemas.openxmlformats.org/officeDocument/2006/math">
                    <m:r>
                      <a:rPr lang="en-US" sz="3600" b="1" i="1" smtClean="0">
                        <a:solidFill>
                          <a:srgbClr val="0070C0"/>
                        </a:solidFill>
                        <a:latin typeface="Cambria Math" panose="02040503050406030204" pitchFamily="18" charset="0"/>
                        <a:cs typeface="Arial" charset="0"/>
                      </a:rPr>
                      <m:t>𝑷𝑽</m:t>
                    </m:r>
                    <m:r>
                      <a:rPr lang="en-US" sz="3600" b="1" i="1" smtClean="0">
                        <a:solidFill>
                          <a:srgbClr val="0070C0"/>
                        </a:solidFill>
                        <a:latin typeface="Cambria Math" panose="02040503050406030204" pitchFamily="18" charset="0"/>
                        <a:cs typeface="Arial" charset="0"/>
                      </a:rPr>
                      <m:t>=</m:t>
                    </m:r>
                    <m:f>
                      <m:fPr>
                        <m:ctrlPr>
                          <a:rPr lang="en-US" sz="3600" b="1" i="1" smtClean="0">
                            <a:solidFill>
                              <a:srgbClr val="0070C0"/>
                            </a:solidFill>
                            <a:latin typeface="Cambria Math" panose="02040503050406030204" pitchFamily="18" charset="0"/>
                            <a:cs typeface="Arial" charset="0"/>
                          </a:rPr>
                        </m:ctrlPr>
                      </m:fPr>
                      <m:num>
                        <m:r>
                          <a:rPr lang="en-US" sz="3600" b="1" i="1" smtClean="0">
                            <a:solidFill>
                              <a:srgbClr val="0070C0"/>
                            </a:solidFill>
                            <a:latin typeface="Cambria Math" panose="02040503050406030204" pitchFamily="18" charset="0"/>
                            <a:cs typeface="Arial" charset="0"/>
                          </a:rPr>
                          <m:t>𝑪</m:t>
                        </m:r>
                      </m:num>
                      <m:den>
                        <m:r>
                          <a:rPr lang="en-US" sz="3600" b="1" i="1" smtClean="0">
                            <a:solidFill>
                              <a:srgbClr val="0070C0"/>
                            </a:solidFill>
                            <a:latin typeface="Cambria Math" panose="02040503050406030204" pitchFamily="18" charset="0"/>
                            <a:cs typeface="Arial" charset="0"/>
                          </a:rPr>
                          <m:t>𝒓</m:t>
                        </m:r>
                      </m:den>
                    </m:f>
                  </m:oMath>
                </a14:m>
                <a:endParaRPr lang="en-US" b="1" dirty="0">
                  <a:solidFill>
                    <a:srgbClr val="0070C0"/>
                  </a:solidFill>
                  <a:latin typeface="Arial" charset="0"/>
                  <a:cs typeface="Arial" charset="0"/>
                </a:endParaRPr>
              </a:p>
              <a:p>
                <a:pPr eaLnBrk="1" hangingPunct="1">
                  <a:buFont typeface="Wingdings 2" pitchFamily="18" charset="2"/>
                  <a:buNone/>
                </a:pPr>
                <a:r>
                  <a:rPr lang="en-US" b="1" dirty="0">
                    <a:latin typeface="Arial" charset="0"/>
                    <a:cs typeface="Arial" charset="0"/>
                  </a:rPr>
                  <a:t>	Annuity:</a:t>
                </a:r>
              </a:p>
              <a:p>
                <a:pPr eaLnBrk="1" hangingPunct="1">
                  <a:buFont typeface="Wingdings 2" pitchFamily="18" charset="2"/>
                  <a:buNone/>
                </a:pPr>
                <a14:m>
                  <m:oMathPara xmlns:m="http://schemas.openxmlformats.org/officeDocument/2006/math">
                    <m:oMathParaPr>
                      <m:jc m:val="centerGroup"/>
                    </m:oMathParaPr>
                    <m:oMath xmlns:m="http://schemas.openxmlformats.org/officeDocument/2006/math">
                      <m:r>
                        <a:rPr lang="en-US" sz="3200" b="1" i="1" smtClean="0">
                          <a:solidFill>
                            <a:srgbClr val="0070C0"/>
                          </a:solidFill>
                          <a:latin typeface="Cambria Math" panose="02040503050406030204" pitchFamily="18" charset="0"/>
                          <a:cs typeface="Arial" charset="0"/>
                        </a:rPr>
                        <m:t>𝑷𝑽</m:t>
                      </m:r>
                      <m:r>
                        <a:rPr lang="en-US" sz="3200" b="1" i="1" smtClean="0">
                          <a:solidFill>
                            <a:srgbClr val="0070C0"/>
                          </a:solidFill>
                          <a:latin typeface="Cambria Math" panose="02040503050406030204" pitchFamily="18" charset="0"/>
                          <a:cs typeface="Arial" charset="0"/>
                        </a:rPr>
                        <m:t>=</m:t>
                      </m:r>
                      <m:r>
                        <a:rPr lang="en-US" sz="3200" b="1" i="1" smtClean="0">
                          <a:solidFill>
                            <a:srgbClr val="0070C0"/>
                          </a:solidFill>
                          <a:latin typeface="Cambria Math" panose="02040503050406030204" pitchFamily="18" charset="0"/>
                          <a:cs typeface="Arial" charset="0"/>
                        </a:rPr>
                        <m:t>𝑷𝑴𝑻</m:t>
                      </m:r>
                      <m:d>
                        <m:dPr>
                          <m:begChr m:val="["/>
                          <m:endChr m:val="]"/>
                          <m:ctrlPr>
                            <a:rPr lang="en-US" sz="3200" b="1" i="1" smtClean="0">
                              <a:solidFill>
                                <a:srgbClr val="0070C0"/>
                              </a:solidFill>
                              <a:latin typeface="Cambria Math" panose="02040503050406030204" pitchFamily="18" charset="0"/>
                              <a:cs typeface="Arial" charset="0"/>
                            </a:rPr>
                          </m:ctrlPr>
                        </m:dPr>
                        <m:e>
                          <m:f>
                            <m:fPr>
                              <m:ctrlPr>
                                <a:rPr lang="en-US" sz="3200" b="1" i="1" smtClean="0">
                                  <a:solidFill>
                                    <a:srgbClr val="0070C0"/>
                                  </a:solidFill>
                                  <a:latin typeface="Cambria Math" panose="02040503050406030204" pitchFamily="18" charset="0"/>
                                  <a:cs typeface="Arial" charset="0"/>
                                </a:rPr>
                              </m:ctrlPr>
                            </m:fPr>
                            <m:num>
                              <m:r>
                                <a:rPr lang="en-US" sz="3200" b="1" i="1" smtClean="0">
                                  <a:solidFill>
                                    <a:srgbClr val="0070C0"/>
                                  </a:solidFill>
                                  <a:latin typeface="Cambria Math" panose="02040503050406030204" pitchFamily="18" charset="0"/>
                                  <a:cs typeface="Arial" charset="0"/>
                                </a:rPr>
                                <m:t>𝟏</m:t>
                              </m:r>
                              <m:r>
                                <a:rPr lang="en-US" sz="3200" b="1" i="1" smtClean="0">
                                  <a:solidFill>
                                    <a:srgbClr val="0070C0"/>
                                  </a:solidFill>
                                  <a:latin typeface="Cambria Math" panose="02040503050406030204" pitchFamily="18" charset="0"/>
                                  <a:cs typeface="Arial" charset="0"/>
                                </a:rPr>
                                <m:t>−</m:t>
                              </m:r>
                              <m:f>
                                <m:fPr>
                                  <m:ctrlPr>
                                    <a:rPr lang="en-US" sz="3200" b="1" i="1" smtClean="0">
                                      <a:solidFill>
                                        <a:srgbClr val="0070C0"/>
                                      </a:solidFill>
                                      <a:latin typeface="Cambria Math" panose="02040503050406030204" pitchFamily="18" charset="0"/>
                                      <a:cs typeface="Arial" charset="0"/>
                                    </a:rPr>
                                  </m:ctrlPr>
                                </m:fPr>
                                <m:num>
                                  <m:r>
                                    <a:rPr lang="en-US" sz="3200" b="1" i="1" smtClean="0">
                                      <a:solidFill>
                                        <a:srgbClr val="0070C0"/>
                                      </a:solidFill>
                                      <a:latin typeface="Cambria Math" panose="02040503050406030204" pitchFamily="18" charset="0"/>
                                      <a:cs typeface="Arial" charset="0"/>
                                    </a:rPr>
                                    <m:t>𝟏</m:t>
                                  </m:r>
                                </m:num>
                                <m:den>
                                  <m:sSup>
                                    <m:sSupPr>
                                      <m:ctrlPr>
                                        <a:rPr lang="en-US" sz="3200" b="1" i="1" smtClean="0">
                                          <a:solidFill>
                                            <a:srgbClr val="0070C0"/>
                                          </a:solidFill>
                                          <a:latin typeface="Cambria Math" panose="02040503050406030204" pitchFamily="18" charset="0"/>
                                          <a:cs typeface="Arial" charset="0"/>
                                        </a:rPr>
                                      </m:ctrlPr>
                                    </m:sSupPr>
                                    <m:e>
                                      <m:r>
                                        <a:rPr lang="en-US" sz="3200" b="1" i="1" smtClean="0">
                                          <a:solidFill>
                                            <a:srgbClr val="0070C0"/>
                                          </a:solidFill>
                                          <a:latin typeface="Cambria Math" panose="02040503050406030204" pitchFamily="18" charset="0"/>
                                          <a:cs typeface="Arial" charset="0"/>
                                        </a:rPr>
                                        <m:t>(</m:t>
                                      </m:r>
                                      <m:r>
                                        <a:rPr lang="en-US" sz="3200" b="1" i="1" smtClean="0">
                                          <a:solidFill>
                                            <a:srgbClr val="0070C0"/>
                                          </a:solidFill>
                                          <a:latin typeface="Cambria Math" panose="02040503050406030204" pitchFamily="18" charset="0"/>
                                          <a:cs typeface="Arial" charset="0"/>
                                        </a:rPr>
                                        <m:t>𝟏</m:t>
                                      </m:r>
                                      <m:r>
                                        <a:rPr lang="en-US" sz="3200" b="1" i="1" smtClean="0">
                                          <a:solidFill>
                                            <a:srgbClr val="0070C0"/>
                                          </a:solidFill>
                                          <a:latin typeface="Cambria Math" panose="02040503050406030204" pitchFamily="18" charset="0"/>
                                          <a:cs typeface="Arial" charset="0"/>
                                        </a:rPr>
                                        <m:t>+</m:t>
                                      </m:r>
                                      <m:r>
                                        <a:rPr lang="en-US" sz="3200" b="1" i="1" smtClean="0">
                                          <a:solidFill>
                                            <a:srgbClr val="0070C0"/>
                                          </a:solidFill>
                                          <a:latin typeface="Cambria Math" panose="02040503050406030204" pitchFamily="18" charset="0"/>
                                          <a:cs typeface="Arial" charset="0"/>
                                        </a:rPr>
                                        <m:t>𝒓</m:t>
                                      </m:r>
                                      <m:r>
                                        <a:rPr lang="en-US" sz="3200" b="1" i="1" smtClean="0">
                                          <a:solidFill>
                                            <a:srgbClr val="0070C0"/>
                                          </a:solidFill>
                                          <a:latin typeface="Cambria Math" panose="02040503050406030204" pitchFamily="18" charset="0"/>
                                          <a:cs typeface="Arial" charset="0"/>
                                        </a:rPr>
                                        <m:t>)</m:t>
                                      </m:r>
                                    </m:e>
                                    <m:sup>
                                      <m:r>
                                        <a:rPr lang="en-US" sz="3200" b="1" i="1" smtClean="0">
                                          <a:solidFill>
                                            <a:srgbClr val="0070C0"/>
                                          </a:solidFill>
                                          <a:latin typeface="Cambria Math" panose="02040503050406030204" pitchFamily="18" charset="0"/>
                                          <a:cs typeface="Arial" charset="0"/>
                                        </a:rPr>
                                        <m:t>𝒕</m:t>
                                      </m:r>
                                    </m:sup>
                                  </m:sSup>
                                </m:den>
                              </m:f>
                            </m:num>
                            <m:den>
                              <m:r>
                                <a:rPr lang="en-US" sz="3200" b="1" i="1" smtClean="0">
                                  <a:solidFill>
                                    <a:srgbClr val="0070C0"/>
                                  </a:solidFill>
                                  <a:latin typeface="Cambria Math" panose="02040503050406030204" pitchFamily="18" charset="0"/>
                                  <a:cs typeface="Arial" charset="0"/>
                                </a:rPr>
                                <m:t>𝒓</m:t>
                              </m:r>
                            </m:den>
                          </m:f>
                        </m:e>
                      </m:d>
                    </m:oMath>
                  </m:oMathPara>
                </a14:m>
                <a:endParaRPr lang="en-US" b="1" dirty="0">
                  <a:latin typeface="Arial" charset="0"/>
                  <a:cs typeface="Arial" charset="0"/>
                </a:endParaRPr>
              </a:p>
              <a:p>
                <a:pPr eaLnBrk="1" hangingPunct="1">
                  <a:buFont typeface="Wingdings 2" pitchFamily="18" charset="2"/>
                  <a:buNone/>
                </a:pPr>
                <a:endParaRPr lang="en-US" b="1" dirty="0">
                  <a:latin typeface="Arial" charset="0"/>
                  <a:cs typeface="Arial" charset="0"/>
                </a:endParaRPr>
              </a:p>
              <a:p>
                <a:pPr eaLnBrk="1" hangingPunct="1">
                  <a:buFont typeface="Wingdings 2" pitchFamily="18" charset="2"/>
                  <a:buNone/>
                </a:pPr>
                <a14:m>
                  <m:oMathPara xmlns:m="http://schemas.openxmlformats.org/officeDocument/2006/math">
                    <m:oMathParaPr>
                      <m:jc m:val="centerGroup"/>
                    </m:oMathParaPr>
                    <m:oMath xmlns:m="http://schemas.openxmlformats.org/officeDocument/2006/math">
                      <m:r>
                        <a:rPr lang="en-US" sz="3200" b="1" i="1" smtClean="0">
                          <a:solidFill>
                            <a:srgbClr val="0070C0"/>
                          </a:solidFill>
                          <a:latin typeface="Cambria Math" panose="02040503050406030204" pitchFamily="18" charset="0"/>
                          <a:cs typeface="Arial" charset="0"/>
                        </a:rPr>
                        <m:t>𝑭𝑽</m:t>
                      </m:r>
                      <m:r>
                        <a:rPr lang="en-US" sz="3200" b="1" i="1" smtClean="0">
                          <a:solidFill>
                            <a:srgbClr val="0070C0"/>
                          </a:solidFill>
                          <a:latin typeface="Cambria Math" panose="02040503050406030204" pitchFamily="18" charset="0"/>
                          <a:cs typeface="Arial" charset="0"/>
                        </a:rPr>
                        <m:t>=</m:t>
                      </m:r>
                      <m:r>
                        <a:rPr lang="en-US" sz="3200" b="1" i="1" smtClean="0">
                          <a:solidFill>
                            <a:srgbClr val="0070C0"/>
                          </a:solidFill>
                          <a:latin typeface="Cambria Math" panose="02040503050406030204" pitchFamily="18" charset="0"/>
                          <a:cs typeface="Arial" charset="0"/>
                        </a:rPr>
                        <m:t>𝑷𝑴𝑻</m:t>
                      </m:r>
                      <m:d>
                        <m:dPr>
                          <m:begChr m:val="["/>
                          <m:endChr m:val="]"/>
                          <m:ctrlPr>
                            <a:rPr lang="en-US" sz="3200" b="1" i="1" smtClean="0">
                              <a:solidFill>
                                <a:srgbClr val="0070C0"/>
                              </a:solidFill>
                              <a:latin typeface="Cambria Math" panose="02040503050406030204" pitchFamily="18" charset="0"/>
                              <a:cs typeface="Arial" charset="0"/>
                            </a:rPr>
                          </m:ctrlPr>
                        </m:dPr>
                        <m:e>
                          <m:f>
                            <m:fPr>
                              <m:ctrlPr>
                                <a:rPr lang="en-US" sz="3200" b="1" i="1" smtClean="0">
                                  <a:solidFill>
                                    <a:srgbClr val="0070C0"/>
                                  </a:solidFill>
                                  <a:latin typeface="Cambria Math" panose="02040503050406030204" pitchFamily="18" charset="0"/>
                                  <a:cs typeface="Arial" charset="0"/>
                                </a:rPr>
                              </m:ctrlPr>
                            </m:fPr>
                            <m:num>
                              <m:sSup>
                                <m:sSupPr>
                                  <m:ctrlPr>
                                    <a:rPr lang="en-US" sz="3200" b="1" i="1" smtClean="0">
                                      <a:solidFill>
                                        <a:srgbClr val="0070C0"/>
                                      </a:solidFill>
                                      <a:latin typeface="Cambria Math" panose="02040503050406030204" pitchFamily="18" charset="0"/>
                                      <a:cs typeface="Arial" charset="0"/>
                                    </a:rPr>
                                  </m:ctrlPr>
                                </m:sSupPr>
                                <m:e>
                                  <m:r>
                                    <a:rPr lang="en-US" sz="3200" b="1" i="1" smtClean="0">
                                      <a:solidFill>
                                        <a:srgbClr val="0070C0"/>
                                      </a:solidFill>
                                      <a:latin typeface="Cambria Math" panose="02040503050406030204" pitchFamily="18" charset="0"/>
                                      <a:cs typeface="Arial" charset="0"/>
                                    </a:rPr>
                                    <m:t>(</m:t>
                                  </m:r>
                                  <m:r>
                                    <a:rPr lang="en-US" sz="3200" b="1" i="1" smtClean="0">
                                      <a:solidFill>
                                        <a:srgbClr val="0070C0"/>
                                      </a:solidFill>
                                      <a:latin typeface="Cambria Math" panose="02040503050406030204" pitchFamily="18" charset="0"/>
                                      <a:cs typeface="Arial" charset="0"/>
                                    </a:rPr>
                                    <m:t>𝟏</m:t>
                                  </m:r>
                                  <m:r>
                                    <a:rPr lang="en-US" sz="3200" b="1" i="1" smtClean="0">
                                      <a:solidFill>
                                        <a:srgbClr val="0070C0"/>
                                      </a:solidFill>
                                      <a:latin typeface="Cambria Math" panose="02040503050406030204" pitchFamily="18" charset="0"/>
                                      <a:cs typeface="Arial" charset="0"/>
                                    </a:rPr>
                                    <m:t>+</m:t>
                                  </m:r>
                                  <m:r>
                                    <a:rPr lang="en-US" sz="3200" b="1" i="1" smtClean="0">
                                      <a:solidFill>
                                        <a:srgbClr val="0070C0"/>
                                      </a:solidFill>
                                      <a:latin typeface="Cambria Math" panose="02040503050406030204" pitchFamily="18" charset="0"/>
                                      <a:cs typeface="Arial" charset="0"/>
                                    </a:rPr>
                                    <m:t>𝒓</m:t>
                                  </m:r>
                                  <m:r>
                                    <a:rPr lang="en-US" sz="3200" b="1" i="1" smtClean="0">
                                      <a:solidFill>
                                        <a:srgbClr val="0070C0"/>
                                      </a:solidFill>
                                      <a:latin typeface="Cambria Math" panose="02040503050406030204" pitchFamily="18" charset="0"/>
                                      <a:cs typeface="Arial" charset="0"/>
                                    </a:rPr>
                                    <m:t>)</m:t>
                                  </m:r>
                                </m:e>
                                <m:sup>
                                  <m:r>
                                    <a:rPr lang="en-US" sz="3200" b="1" i="1" smtClean="0">
                                      <a:solidFill>
                                        <a:srgbClr val="0070C0"/>
                                      </a:solidFill>
                                      <a:latin typeface="Cambria Math" panose="02040503050406030204" pitchFamily="18" charset="0"/>
                                      <a:cs typeface="Arial" charset="0"/>
                                    </a:rPr>
                                    <m:t>𝒕</m:t>
                                  </m:r>
                                </m:sup>
                              </m:sSup>
                              <m:r>
                                <a:rPr lang="en-US" sz="3200" b="1" i="1" smtClean="0">
                                  <a:solidFill>
                                    <a:srgbClr val="0070C0"/>
                                  </a:solidFill>
                                  <a:latin typeface="Cambria Math" panose="02040503050406030204" pitchFamily="18" charset="0"/>
                                  <a:cs typeface="Arial" charset="0"/>
                                </a:rPr>
                                <m:t>−</m:t>
                              </m:r>
                              <m:r>
                                <a:rPr lang="en-US" sz="3200" b="1" i="1" smtClean="0">
                                  <a:solidFill>
                                    <a:srgbClr val="0070C0"/>
                                  </a:solidFill>
                                  <a:latin typeface="Cambria Math" panose="02040503050406030204" pitchFamily="18" charset="0"/>
                                  <a:cs typeface="Arial" charset="0"/>
                                </a:rPr>
                                <m:t>𝟏</m:t>
                              </m:r>
                            </m:num>
                            <m:den>
                              <m:r>
                                <a:rPr lang="en-US" sz="3200" b="1" i="1" smtClean="0">
                                  <a:solidFill>
                                    <a:srgbClr val="0070C0"/>
                                  </a:solidFill>
                                  <a:latin typeface="Cambria Math" panose="02040503050406030204" pitchFamily="18" charset="0"/>
                                  <a:cs typeface="Arial" charset="0"/>
                                </a:rPr>
                                <m:t>𝒓</m:t>
                              </m:r>
                            </m:den>
                          </m:f>
                        </m:e>
                      </m:d>
                    </m:oMath>
                  </m:oMathPara>
                </a14:m>
                <a:endParaRPr lang="en-US" b="1" dirty="0">
                  <a:latin typeface="Arial" charset="0"/>
                  <a:cs typeface="Arial" charset="0"/>
                </a:endParaRPr>
              </a:p>
            </p:txBody>
          </p:sp>
        </mc:Choice>
        <mc:Fallback xmlns="">
          <p:sp>
            <p:nvSpPr>
              <p:cNvPr id="2052" name="Rectangle 3"/>
              <p:cNvSpPr>
                <a:spLocks noGrp="1" noRot="1" noChangeAspect="1" noMove="1" noResize="1" noEditPoints="1" noAdjustHandles="1" noChangeArrowheads="1" noChangeShapeType="1" noTextEdit="1"/>
              </p:cNvSpPr>
              <p:nvPr>
                <p:ph sz="quarter" idx="1"/>
              </p:nvPr>
            </p:nvSpPr>
            <p:spPr>
              <a:xfrm>
                <a:off x="1524000" y="1870075"/>
                <a:ext cx="6705600" cy="4378325"/>
              </a:xfrm>
              <a:blipFill rotWithShape="0">
                <a:blip r:embed="rId3"/>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2052">
                                            <p:txEl>
                                              <p:pRg st="0" end="0"/>
                                            </p:txEl>
                                          </p:spTgt>
                                        </p:tgtEl>
                                        <p:attrNameLst>
                                          <p:attrName>style.visibility</p:attrName>
                                        </p:attrNameLst>
                                      </p:cBhvr>
                                      <p:to>
                                        <p:strVal val="visible"/>
                                      </p:to>
                                    </p:set>
                                    <p:anim calcmode="lin" valueType="num">
                                      <p:cBhvr>
                                        <p:cTn id="7" dur="1000" fill="hold"/>
                                        <p:tgtEl>
                                          <p:spTgt spid="205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05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052">
                                            <p:txEl>
                                              <p:pRg st="0" end="0"/>
                                            </p:txEl>
                                          </p:spTgt>
                                        </p:tgtEl>
                                      </p:cBhvr>
                                    </p:animEffect>
                                  </p:childTnLst>
                                </p:cTn>
                              </p:par>
                            </p:childTnLst>
                          </p:cTn>
                        </p:par>
                        <p:par>
                          <p:cTn id="10" fill="hold">
                            <p:stCondLst>
                              <p:cond delay="1000"/>
                            </p:stCondLst>
                            <p:childTnLst>
                              <p:par>
                                <p:cTn id="11" presetID="55" presetClass="entr" presetSubtype="0" fill="hold" nodeType="afterEffect">
                                  <p:stCondLst>
                                    <p:cond delay="0"/>
                                  </p:stCondLst>
                                  <p:childTnLst>
                                    <p:set>
                                      <p:cBhvr>
                                        <p:cTn id="12" dur="1" fill="hold">
                                          <p:stCondLst>
                                            <p:cond delay="0"/>
                                          </p:stCondLst>
                                        </p:cTn>
                                        <p:tgtEl>
                                          <p:spTgt spid="2052">
                                            <p:txEl>
                                              <p:pRg st="1" end="1"/>
                                            </p:txEl>
                                          </p:spTgt>
                                        </p:tgtEl>
                                        <p:attrNameLst>
                                          <p:attrName>style.visibility</p:attrName>
                                        </p:attrNameLst>
                                      </p:cBhvr>
                                      <p:to>
                                        <p:strVal val="visible"/>
                                      </p:to>
                                    </p:set>
                                    <p:anim calcmode="lin" valueType="num">
                                      <p:cBhvr>
                                        <p:cTn id="13" dur="1000" fill="hold"/>
                                        <p:tgtEl>
                                          <p:spTgt spid="2052">
                                            <p:txEl>
                                              <p:pRg st="1" end="1"/>
                                            </p:txEl>
                                          </p:spTgt>
                                        </p:tgtEl>
                                        <p:attrNameLst>
                                          <p:attrName>ppt_w</p:attrName>
                                        </p:attrNameLst>
                                      </p:cBhvr>
                                      <p:tavLst>
                                        <p:tav tm="0">
                                          <p:val>
                                            <p:strVal val="#ppt_w*0.70"/>
                                          </p:val>
                                        </p:tav>
                                        <p:tav tm="100000">
                                          <p:val>
                                            <p:strVal val="#ppt_w"/>
                                          </p:val>
                                        </p:tav>
                                      </p:tavLst>
                                    </p:anim>
                                    <p:anim calcmode="lin" valueType="num">
                                      <p:cBhvr>
                                        <p:cTn id="14" dur="1000" fill="hold"/>
                                        <p:tgtEl>
                                          <p:spTgt spid="2052">
                                            <p:txEl>
                                              <p:pRg st="1" end="1"/>
                                            </p:txEl>
                                          </p:spTgt>
                                        </p:tgtEl>
                                        <p:attrNameLst>
                                          <p:attrName>ppt_h</p:attrName>
                                        </p:attrNameLst>
                                      </p:cBhvr>
                                      <p:tavLst>
                                        <p:tav tm="0">
                                          <p:val>
                                            <p:strVal val="#ppt_h"/>
                                          </p:val>
                                        </p:tav>
                                        <p:tav tm="100000">
                                          <p:val>
                                            <p:strVal val="#ppt_h"/>
                                          </p:val>
                                        </p:tav>
                                      </p:tavLst>
                                    </p:anim>
                                    <p:animEffect transition="in" filter="fade">
                                      <p:cBhvr>
                                        <p:cTn id="15" dur="1000"/>
                                        <p:tgtEl>
                                          <p:spTgt spid="2052">
                                            <p:txEl>
                                              <p:pRg st="1" end="1"/>
                                            </p:txEl>
                                          </p:spTgt>
                                        </p:tgtEl>
                                      </p:cBhvr>
                                    </p:animEffect>
                                  </p:childTnLst>
                                </p:cTn>
                              </p:par>
                            </p:childTnLst>
                          </p:cTn>
                        </p:par>
                        <p:par>
                          <p:cTn id="16" fill="hold">
                            <p:stCondLst>
                              <p:cond delay="2000"/>
                            </p:stCondLst>
                            <p:childTnLst>
                              <p:par>
                                <p:cTn id="17" presetID="55" presetClass="entr" presetSubtype="0" fill="hold" nodeType="afterEffect">
                                  <p:stCondLst>
                                    <p:cond delay="0"/>
                                  </p:stCondLst>
                                  <p:childTnLst>
                                    <p:set>
                                      <p:cBhvr>
                                        <p:cTn id="18" dur="1" fill="hold">
                                          <p:stCondLst>
                                            <p:cond delay="0"/>
                                          </p:stCondLst>
                                        </p:cTn>
                                        <p:tgtEl>
                                          <p:spTgt spid="2052">
                                            <p:txEl>
                                              <p:pRg st="2" end="2"/>
                                            </p:txEl>
                                          </p:spTgt>
                                        </p:tgtEl>
                                        <p:attrNameLst>
                                          <p:attrName>style.visibility</p:attrName>
                                        </p:attrNameLst>
                                      </p:cBhvr>
                                      <p:to>
                                        <p:strVal val="visible"/>
                                      </p:to>
                                    </p:set>
                                    <p:anim calcmode="lin" valueType="num">
                                      <p:cBhvr>
                                        <p:cTn id="19" dur="1000" fill="hold"/>
                                        <p:tgtEl>
                                          <p:spTgt spid="2052">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2052">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2052">
                                            <p:txEl>
                                              <p:pRg st="2" end="2"/>
                                            </p:txEl>
                                          </p:spTgt>
                                        </p:tgtEl>
                                      </p:cBhvr>
                                    </p:animEffect>
                                  </p:childTnLst>
                                </p:cTn>
                              </p:par>
                            </p:childTnLst>
                          </p:cTn>
                        </p:par>
                        <p:par>
                          <p:cTn id="22" fill="hold">
                            <p:stCondLst>
                              <p:cond delay="3000"/>
                            </p:stCondLst>
                            <p:childTnLst>
                              <p:par>
                                <p:cTn id="23" presetID="55" presetClass="entr" presetSubtype="0" fill="hold" nodeType="afterEffect">
                                  <p:stCondLst>
                                    <p:cond delay="0"/>
                                  </p:stCondLst>
                                  <p:childTnLst>
                                    <p:set>
                                      <p:cBhvr>
                                        <p:cTn id="24" dur="1" fill="hold">
                                          <p:stCondLst>
                                            <p:cond delay="0"/>
                                          </p:stCondLst>
                                        </p:cTn>
                                        <p:tgtEl>
                                          <p:spTgt spid="2052">
                                            <p:txEl>
                                              <p:pRg st="4" end="4"/>
                                            </p:txEl>
                                          </p:spTgt>
                                        </p:tgtEl>
                                        <p:attrNameLst>
                                          <p:attrName>style.visibility</p:attrName>
                                        </p:attrNameLst>
                                      </p:cBhvr>
                                      <p:to>
                                        <p:strVal val="visible"/>
                                      </p:to>
                                    </p:set>
                                    <p:anim calcmode="lin" valueType="num">
                                      <p:cBhvr>
                                        <p:cTn id="25" dur="1000" fill="hold"/>
                                        <p:tgtEl>
                                          <p:spTgt spid="2052">
                                            <p:txEl>
                                              <p:pRg st="4" end="4"/>
                                            </p:txEl>
                                          </p:spTgt>
                                        </p:tgtEl>
                                        <p:attrNameLst>
                                          <p:attrName>ppt_w</p:attrName>
                                        </p:attrNameLst>
                                      </p:cBhvr>
                                      <p:tavLst>
                                        <p:tav tm="0">
                                          <p:val>
                                            <p:strVal val="#ppt_w*0.70"/>
                                          </p:val>
                                        </p:tav>
                                        <p:tav tm="100000">
                                          <p:val>
                                            <p:strVal val="#ppt_w"/>
                                          </p:val>
                                        </p:tav>
                                      </p:tavLst>
                                    </p:anim>
                                    <p:anim calcmode="lin" valueType="num">
                                      <p:cBhvr>
                                        <p:cTn id="26" dur="1000" fill="hold"/>
                                        <p:tgtEl>
                                          <p:spTgt spid="2052">
                                            <p:txEl>
                                              <p:pRg st="4" end="4"/>
                                            </p:txEl>
                                          </p:spTgt>
                                        </p:tgtEl>
                                        <p:attrNameLst>
                                          <p:attrName>ppt_h</p:attrName>
                                        </p:attrNameLst>
                                      </p:cBhvr>
                                      <p:tavLst>
                                        <p:tav tm="0">
                                          <p:val>
                                            <p:strVal val="#ppt_h"/>
                                          </p:val>
                                        </p:tav>
                                        <p:tav tm="100000">
                                          <p:val>
                                            <p:strVal val="#ppt_h"/>
                                          </p:val>
                                        </p:tav>
                                      </p:tavLst>
                                    </p:anim>
                                    <p:animEffect transition="in" filter="fade">
                                      <p:cBhvr>
                                        <p:cTn id="27" dur="1000"/>
                                        <p:tgtEl>
                                          <p:spTgt spid="20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a:xfrm>
            <a:off x="914400" y="1447800"/>
            <a:ext cx="7772400" cy="5029200"/>
          </a:xfrm>
        </p:spPr>
        <p:txBody>
          <a:bodyPr/>
          <a:lstStyle/>
          <a:p>
            <a:pPr eaLnBrk="1" hangingPunct="1"/>
            <a:r>
              <a:rPr lang="en-US" altLang="en-US" sz="3000" dirty="0"/>
              <a:t>The </a:t>
            </a:r>
            <a:r>
              <a:rPr lang="en-US" altLang="en-US" sz="3000" b="1" i="1" dirty="0"/>
              <a:t>PMT</a:t>
            </a:r>
            <a:r>
              <a:rPr lang="en-US" altLang="en-US" sz="3000" dirty="0"/>
              <a:t> key on the calculator is used for the equal payment</a:t>
            </a:r>
          </a:p>
          <a:p>
            <a:pPr eaLnBrk="1" hangingPunct="1"/>
            <a:r>
              <a:rPr lang="en-US" altLang="en-US" sz="3000" dirty="0"/>
              <a:t>The sign convention still holds</a:t>
            </a:r>
          </a:p>
          <a:p>
            <a:pPr eaLnBrk="1" hangingPunct="1"/>
            <a:r>
              <a:rPr lang="en-US" altLang="en-US" sz="3000" dirty="0"/>
              <a:t>Ordinary annuity versus Annuity due</a:t>
            </a:r>
          </a:p>
          <a:p>
            <a:pPr lvl="1" eaLnBrk="1" hangingPunct="1"/>
            <a:r>
              <a:rPr lang="en-US" altLang="en-US" sz="3000" dirty="0"/>
              <a:t>Switch your calculator between the two types (next slide)</a:t>
            </a:r>
          </a:p>
          <a:p>
            <a:pPr lvl="1" eaLnBrk="1" hangingPunct="1"/>
            <a:r>
              <a:rPr lang="en-US" altLang="en-US" sz="3000" dirty="0"/>
              <a:t>If you see “</a:t>
            </a:r>
            <a:r>
              <a:rPr lang="en-US" altLang="en-US" sz="3000" b="1" dirty="0">
                <a:solidFill>
                  <a:schemeClr val="hlink"/>
                </a:solidFill>
              </a:rPr>
              <a:t>BGN</a:t>
            </a:r>
            <a:r>
              <a:rPr lang="en-US" altLang="en-US" sz="3000" dirty="0"/>
              <a:t>” or “</a:t>
            </a:r>
            <a:r>
              <a:rPr lang="en-US" altLang="en-US" sz="3000" b="1" dirty="0">
                <a:solidFill>
                  <a:schemeClr val="hlink"/>
                </a:solidFill>
              </a:rPr>
              <a:t>Begin</a:t>
            </a:r>
            <a:r>
              <a:rPr lang="en-US" altLang="en-US" sz="3000" dirty="0"/>
              <a:t>” in the display of your calculator, you have it set for an annuity due</a:t>
            </a:r>
          </a:p>
          <a:p>
            <a:pPr marL="319088" lvl="1" indent="0" algn="ctr" eaLnBrk="1" hangingPunct="1">
              <a:buNone/>
            </a:pPr>
            <a:r>
              <a:rPr lang="en-US" altLang="en-US" sz="3600" b="1" dirty="0">
                <a:solidFill>
                  <a:srgbClr val="C00000"/>
                </a:solidFill>
              </a:rPr>
              <a:t>Most problems are ordinary annuities!</a:t>
            </a:r>
          </a:p>
          <a:p>
            <a:endParaRPr lang="en-US" dirty="0"/>
          </a:p>
        </p:txBody>
      </p:sp>
      <p:sp>
        <p:nvSpPr>
          <p:cNvPr id="5" name="Slide Number Placeholder 4"/>
          <p:cNvSpPr>
            <a:spLocks noGrp="1"/>
          </p:cNvSpPr>
          <p:nvPr>
            <p:ph type="sldNum" sz="quarter" idx="12"/>
          </p:nvPr>
        </p:nvSpPr>
        <p:spPr/>
        <p:txBody>
          <a:bodyPr/>
          <a:lstStyle/>
          <a:p>
            <a:pPr>
              <a:defRPr/>
            </a:pPr>
            <a:r>
              <a:rPr lang="en-US"/>
              <a:t>6-</a:t>
            </a:r>
            <a:fld id="{6145313B-E5CD-4154-9046-81059C836DF3}" type="slidenum">
              <a:rPr lang="en-US" smtClean="0"/>
              <a:pPr>
                <a:defRPr/>
              </a:pPr>
              <a:t>31</a:t>
            </a:fld>
            <a:endParaRPr lang="en-US"/>
          </a:p>
        </p:txBody>
      </p:sp>
      <p:sp>
        <p:nvSpPr>
          <p:cNvPr id="10" name="Rectangle 2"/>
          <p:cNvSpPr>
            <a:spLocks noGrp="1" noChangeArrowheads="1"/>
          </p:cNvSpPr>
          <p:nvPr>
            <p:ph type="title"/>
          </p:nvPr>
        </p:nvSpPr>
        <p:spPr>
          <a:solidFill>
            <a:schemeClr val="bg2"/>
          </a:solidFill>
        </p:spPr>
        <p:txBody>
          <a:bodyPr/>
          <a:lstStyle/>
          <a:p>
            <a:pPr algn="ctr" eaLnBrk="1" hangingPunct="1"/>
            <a:r>
              <a:rPr lang="en-US" sz="4800" b="1" dirty="0"/>
              <a:t>Annuities and the Calculator</a:t>
            </a:r>
          </a:p>
        </p:txBody>
      </p:sp>
    </p:spTree>
    <p:extLst>
      <p:ext uri="{BB962C8B-B14F-4D97-AF65-F5344CB8AC3E}">
        <p14:creationId xmlns:p14="http://schemas.microsoft.com/office/powerpoint/2010/main" val="59321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500"/>
                                        <p:tgtEl>
                                          <p:spTgt spid="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fade">
                                      <p:cBhvr>
                                        <p:cTn id="26" dur="500"/>
                                        <p:tgtEl>
                                          <p:spTgt spid="7">
                                            <p:txEl>
                                              <p:pRg st="4" end="4"/>
                                            </p:txEl>
                                          </p:spTgt>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fade">
                                      <p:cBhvr>
                                        <p:cTn id="30"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a:xfrm>
            <a:off x="914400" y="1447800"/>
            <a:ext cx="7772400" cy="5029200"/>
          </a:xfrm>
        </p:spPr>
        <p:txBody>
          <a:bodyPr/>
          <a:lstStyle/>
          <a:p>
            <a:pPr eaLnBrk="1" hangingPunct="1">
              <a:lnSpc>
                <a:spcPct val="110000"/>
              </a:lnSpc>
            </a:pPr>
            <a:r>
              <a:rPr lang="en-US" altLang="en-US" sz="3200" dirty="0"/>
              <a:t>Set END for an ordinary annuity or BGN for an annuity due</a:t>
            </a:r>
          </a:p>
          <a:p>
            <a:pPr lvl="1" eaLnBrk="1" hangingPunct="1">
              <a:lnSpc>
                <a:spcPct val="110000"/>
              </a:lnSpc>
            </a:pPr>
            <a:r>
              <a:rPr lang="en-US" altLang="en-US" sz="3200" dirty="0"/>
              <a:t>Press</a:t>
            </a:r>
            <a:r>
              <a:rPr lang="en-US" altLang="en-US" sz="3200" b="1" dirty="0">
                <a:solidFill>
                  <a:srgbClr val="CC0000"/>
                </a:solidFill>
              </a:rPr>
              <a:t> </a:t>
            </a:r>
            <a:r>
              <a:rPr lang="en-US" altLang="en-US" sz="3200" b="1" i="1" dirty="0"/>
              <a:t>2</a:t>
            </a:r>
            <a:r>
              <a:rPr lang="en-US" altLang="en-US" sz="3200" b="1" i="1" baseline="30000" dirty="0"/>
              <a:t>nd</a:t>
            </a:r>
            <a:r>
              <a:rPr lang="en-US" altLang="en-US" sz="3200" b="1" i="1" dirty="0"/>
              <a:t> BGN</a:t>
            </a:r>
            <a:r>
              <a:rPr lang="en-US" altLang="en-US" sz="3200" i="1" dirty="0"/>
              <a:t> </a:t>
            </a:r>
            <a:r>
              <a:rPr lang="en-US" altLang="en-US" sz="3200" dirty="0"/>
              <a:t>(above </a:t>
            </a:r>
            <a:r>
              <a:rPr lang="en-US" altLang="en-US" sz="3200" b="1" i="1" dirty="0"/>
              <a:t>PMT</a:t>
            </a:r>
            <a:r>
              <a:rPr lang="en-US" altLang="en-US" sz="3200" dirty="0"/>
              <a:t>) </a:t>
            </a:r>
          </a:p>
          <a:p>
            <a:pPr lvl="1" eaLnBrk="1" hangingPunct="1">
              <a:lnSpc>
                <a:spcPct val="110000"/>
              </a:lnSpc>
            </a:pPr>
            <a:r>
              <a:rPr lang="en-US" altLang="en-US" sz="3200" dirty="0"/>
              <a:t>This is a toggle switch.  The default is END.</a:t>
            </a:r>
          </a:p>
          <a:p>
            <a:pPr lvl="1" eaLnBrk="1" hangingPunct="1">
              <a:lnSpc>
                <a:spcPct val="110000"/>
              </a:lnSpc>
            </a:pPr>
            <a:r>
              <a:rPr lang="en-US" altLang="en-US" sz="3200" dirty="0"/>
              <a:t>To change to BEGIN, press </a:t>
            </a:r>
            <a:r>
              <a:rPr lang="en-US" altLang="en-US" sz="3200" b="1" i="1" dirty="0"/>
              <a:t>2</a:t>
            </a:r>
            <a:r>
              <a:rPr lang="en-US" altLang="en-US" sz="3200" b="1" i="1" baseline="30000" dirty="0"/>
              <a:t>nd</a:t>
            </a:r>
            <a:r>
              <a:rPr lang="en-US" altLang="en-US" sz="3200" b="1" i="1" dirty="0"/>
              <a:t> SET</a:t>
            </a:r>
            <a:r>
              <a:rPr lang="en-US" altLang="en-US" sz="3200" dirty="0"/>
              <a:t> (above </a:t>
            </a:r>
            <a:r>
              <a:rPr lang="en-US" altLang="en-US" sz="3200" b="1" i="1" dirty="0"/>
              <a:t>ENTER</a:t>
            </a:r>
            <a:r>
              <a:rPr lang="en-US" altLang="en-US" sz="3200" dirty="0"/>
              <a:t>) to go back and forth. </a:t>
            </a:r>
          </a:p>
          <a:p>
            <a:endParaRPr lang="en-US" dirty="0"/>
          </a:p>
        </p:txBody>
      </p:sp>
      <p:sp>
        <p:nvSpPr>
          <p:cNvPr id="5" name="Slide Number Placeholder 4"/>
          <p:cNvSpPr>
            <a:spLocks noGrp="1"/>
          </p:cNvSpPr>
          <p:nvPr>
            <p:ph type="sldNum" sz="quarter" idx="12"/>
          </p:nvPr>
        </p:nvSpPr>
        <p:spPr/>
        <p:txBody>
          <a:bodyPr/>
          <a:lstStyle/>
          <a:p>
            <a:pPr>
              <a:defRPr/>
            </a:pPr>
            <a:r>
              <a:rPr lang="en-US"/>
              <a:t>6-</a:t>
            </a:r>
            <a:fld id="{6145313B-E5CD-4154-9046-81059C836DF3}" type="slidenum">
              <a:rPr lang="en-US" smtClean="0"/>
              <a:pPr>
                <a:defRPr/>
              </a:pPr>
              <a:t>32</a:t>
            </a:fld>
            <a:endParaRPr lang="en-US"/>
          </a:p>
        </p:txBody>
      </p:sp>
      <p:sp>
        <p:nvSpPr>
          <p:cNvPr id="10" name="Rectangle 2"/>
          <p:cNvSpPr>
            <a:spLocks noGrp="1" noChangeArrowheads="1"/>
          </p:cNvSpPr>
          <p:nvPr>
            <p:ph type="title"/>
          </p:nvPr>
        </p:nvSpPr>
        <p:spPr>
          <a:solidFill>
            <a:schemeClr val="bg2"/>
          </a:solidFill>
        </p:spPr>
        <p:txBody>
          <a:bodyPr/>
          <a:lstStyle/>
          <a:p>
            <a:pPr algn="ctr" eaLnBrk="1" hangingPunct="1"/>
            <a:r>
              <a:rPr lang="en-US" altLang="en-US" b="1" dirty="0"/>
              <a:t>TI BAII+: </a:t>
            </a:r>
            <a:br>
              <a:rPr lang="en-US" altLang="en-US" b="1" dirty="0"/>
            </a:br>
            <a:r>
              <a:rPr lang="en-US" altLang="en-US" b="1" dirty="0"/>
              <a:t>Set Annuity Time Value Parameters</a:t>
            </a:r>
            <a:endParaRPr lang="en-US" b="1" dirty="0"/>
          </a:p>
        </p:txBody>
      </p:sp>
    </p:spTree>
    <p:extLst>
      <p:ext uri="{BB962C8B-B14F-4D97-AF65-F5344CB8AC3E}">
        <p14:creationId xmlns:p14="http://schemas.microsoft.com/office/powerpoint/2010/main" val="141487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solidFill>
            <a:schemeClr val="bg2"/>
          </a:solidFill>
        </p:spPr>
        <p:txBody>
          <a:bodyPr/>
          <a:lstStyle/>
          <a:p>
            <a:pPr eaLnBrk="1" hangingPunct="1"/>
            <a:r>
              <a:rPr lang="en-US" altLang="en-US" sz="4400" b="1" dirty="0"/>
              <a:t>Important Points to Remember</a:t>
            </a:r>
          </a:p>
        </p:txBody>
      </p:sp>
      <p:sp>
        <p:nvSpPr>
          <p:cNvPr id="71683" name="Rectangle 3"/>
          <p:cNvSpPr>
            <a:spLocks noGrp="1" noChangeArrowheads="1"/>
          </p:cNvSpPr>
          <p:nvPr>
            <p:ph type="body" idx="1"/>
          </p:nvPr>
        </p:nvSpPr>
        <p:spPr>
          <a:xfrm>
            <a:off x="762000" y="1447800"/>
            <a:ext cx="7473950" cy="4572000"/>
          </a:xfrm>
        </p:spPr>
        <p:txBody>
          <a:bodyPr/>
          <a:lstStyle/>
          <a:p>
            <a:pPr eaLnBrk="1" hangingPunct="1"/>
            <a:r>
              <a:rPr lang="en-US" altLang="en-US" sz="3600" b="1" dirty="0"/>
              <a:t>Interest rate and time period must match!</a:t>
            </a:r>
          </a:p>
          <a:p>
            <a:pPr lvl="1" eaLnBrk="1" hangingPunct="1"/>
            <a:r>
              <a:rPr lang="en-US" altLang="en-US" sz="3200" b="1" dirty="0"/>
              <a:t>Annual periods </a:t>
            </a:r>
            <a:r>
              <a:rPr lang="en-US" altLang="en-US" sz="3200" b="1" dirty="0">
                <a:sym typeface="Symbol" panose="05050102010706020507" pitchFamily="18" charset="2"/>
              </a:rPr>
              <a:t></a:t>
            </a:r>
            <a:r>
              <a:rPr lang="en-US" altLang="en-US" sz="3200" b="1" dirty="0"/>
              <a:t> annual rate </a:t>
            </a:r>
          </a:p>
          <a:p>
            <a:pPr lvl="1" eaLnBrk="1" hangingPunct="1"/>
            <a:r>
              <a:rPr lang="en-US" altLang="en-US" sz="3200" b="1" dirty="0"/>
              <a:t>Monthly periods </a:t>
            </a:r>
            <a:r>
              <a:rPr lang="en-US" altLang="en-US" sz="3200" b="1" dirty="0">
                <a:sym typeface="Symbol" panose="05050102010706020507" pitchFamily="18" charset="2"/>
              </a:rPr>
              <a:t> </a:t>
            </a:r>
            <a:r>
              <a:rPr lang="en-US" altLang="en-US" sz="3200" b="1" dirty="0"/>
              <a:t>monthly rate</a:t>
            </a:r>
            <a:r>
              <a:rPr lang="en-US" altLang="en-US" sz="3600" b="1" dirty="0"/>
              <a:t> </a:t>
            </a:r>
          </a:p>
          <a:p>
            <a:pPr eaLnBrk="1" hangingPunct="1"/>
            <a:r>
              <a:rPr lang="en-US" altLang="en-US" sz="3600" b="1" dirty="0"/>
              <a:t>The Sign Convention</a:t>
            </a:r>
          </a:p>
          <a:p>
            <a:pPr lvl="1" eaLnBrk="1" hangingPunct="1"/>
            <a:r>
              <a:rPr lang="en-US" altLang="en-US" sz="3200" b="1" dirty="0"/>
              <a:t>Cash inflows are positive</a:t>
            </a:r>
          </a:p>
          <a:p>
            <a:pPr lvl="1" eaLnBrk="1" hangingPunct="1"/>
            <a:r>
              <a:rPr lang="en-US" altLang="en-US" sz="3200" b="1" dirty="0"/>
              <a:t>Cash outflows are negative</a:t>
            </a:r>
          </a:p>
        </p:txBody>
      </p:sp>
    </p:spTree>
    <p:extLst>
      <p:ext uri="{BB962C8B-B14F-4D97-AF65-F5344CB8AC3E}">
        <p14:creationId xmlns:p14="http://schemas.microsoft.com/office/powerpoint/2010/main" val="379699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fade">
                                      <p:cBhvr>
                                        <p:cTn id="7" dur="500"/>
                                        <p:tgtEl>
                                          <p:spTgt spid="7168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animEffect transition="in" filter="fade">
                                      <p:cBhvr>
                                        <p:cTn id="11" dur="500"/>
                                        <p:tgtEl>
                                          <p:spTgt spid="7168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animEffect transition="in" filter="fade">
                                      <p:cBhvr>
                                        <p:cTn id="15" dur="500"/>
                                        <p:tgtEl>
                                          <p:spTgt spid="716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1683">
                                            <p:txEl>
                                              <p:pRg st="3" end="3"/>
                                            </p:txEl>
                                          </p:spTgt>
                                        </p:tgtEl>
                                        <p:attrNameLst>
                                          <p:attrName>style.visibility</p:attrName>
                                        </p:attrNameLst>
                                      </p:cBhvr>
                                      <p:to>
                                        <p:strVal val="visible"/>
                                      </p:to>
                                    </p:set>
                                    <p:animEffect transition="in" filter="fade">
                                      <p:cBhvr>
                                        <p:cTn id="20" dur="500"/>
                                        <p:tgtEl>
                                          <p:spTgt spid="71683">
                                            <p:txEl>
                                              <p:pRg st="3" end="3"/>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71683">
                                            <p:txEl>
                                              <p:pRg st="4" end="4"/>
                                            </p:txEl>
                                          </p:spTgt>
                                        </p:tgtEl>
                                        <p:attrNameLst>
                                          <p:attrName>style.visibility</p:attrName>
                                        </p:attrNameLst>
                                      </p:cBhvr>
                                      <p:to>
                                        <p:strVal val="visible"/>
                                      </p:to>
                                    </p:set>
                                    <p:animEffect transition="in" filter="fade">
                                      <p:cBhvr>
                                        <p:cTn id="24" dur="500"/>
                                        <p:tgtEl>
                                          <p:spTgt spid="71683">
                                            <p:txEl>
                                              <p:pRg st="4" end="4"/>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71683">
                                            <p:txEl>
                                              <p:pRg st="5" end="5"/>
                                            </p:txEl>
                                          </p:spTgt>
                                        </p:tgtEl>
                                        <p:attrNameLst>
                                          <p:attrName>style.visibility</p:attrName>
                                        </p:attrNameLst>
                                      </p:cBhvr>
                                      <p:to>
                                        <p:strVal val="visible"/>
                                      </p:to>
                                    </p:set>
                                    <p:animEffect transition="in" filter="fade">
                                      <p:cBhvr>
                                        <p:cTn id="28" dur="500"/>
                                        <p:tgtEl>
                                          <p:spTgt spid="716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152400"/>
            <a:ext cx="7620000" cy="1143000"/>
          </a:xfrm>
          <a:solidFill>
            <a:schemeClr val="bg2"/>
          </a:solidFill>
        </p:spPr>
        <p:txBody>
          <a:bodyPr/>
          <a:lstStyle/>
          <a:p>
            <a:pPr eaLnBrk="1" hangingPunct="1"/>
            <a:r>
              <a:rPr lang="en-US" altLang="en-US" sz="4800" b="1"/>
              <a:t>Sign Convention Example</a:t>
            </a:r>
          </a:p>
        </p:txBody>
      </p:sp>
      <p:sp>
        <p:nvSpPr>
          <p:cNvPr id="73731" name="Rectangle 3"/>
          <p:cNvSpPr>
            <a:spLocks noGrp="1" noChangeArrowheads="1"/>
          </p:cNvSpPr>
          <p:nvPr>
            <p:ph type="body" idx="1"/>
          </p:nvPr>
        </p:nvSpPr>
        <p:spPr>
          <a:xfrm>
            <a:off x="381000" y="1524000"/>
            <a:ext cx="3810000" cy="4038600"/>
          </a:xfrm>
          <a:noFill/>
          <a:ln w="28575">
            <a:solidFill>
              <a:schemeClr val="tx1"/>
            </a:solidFill>
            <a:miter lim="800000"/>
            <a:headEnd/>
            <a:tailEnd/>
          </a:ln>
        </p:spPr>
        <p:txBody>
          <a:bodyPr/>
          <a:lstStyle/>
          <a:p>
            <a:pPr eaLnBrk="1" hangingPunct="1">
              <a:lnSpc>
                <a:spcPct val="90000"/>
              </a:lnSpc>
              <a:buFontTx/>
              <a:buNone/>
            </a:pPr>
            <a:r>
              <a:rPr lang="en-US" altLang="en-US" sz="2800" dirty="0"/>
              <a:t>		</a:t>
            </a:r>
            <a:r>
              <a:rPr lang="en-US" altLang="en-US" sz="2400" dirty="0"/>
              <a:t>5 	N</a:t>
            </a:r>
            <a:endParaRPr lang="en-US" altLang="en-US" sz="2400" b="1" dirty="0"/>
          </a:p>
          <a:p>
            <a:pPr eaLnBrk="1" hangingPunct="1">
              <a:lnSpc>
                <a:spcPct val="90000"/>
              </a:lnSpc>
              <a:buFontTx/>
              <a:buNone/>
            </a:pPr>
            <a:r>
              <a:rPr lang="en-US" altLang="en-US" sz="2400" dirty="0"/>
              <a:t>		10 	I/Y</a:t>
            </a:r>
            <a:endParaRPr lang="en-US" altLang="en-US" sz="2400" b="1" dirty="0"/>
          </a:p>
          <a:p>
            <a:pPr eaLnBrk="1" hangingPunct="1">
              <a:lnSpc>
                <a:spcPct val="90000"/>
              </a:lnSpc>
              <a:buFontTx/>
              <a:buNone/>
            </a:pPr>
            <a:r>
              <a:rPr lang="en-US" altLang="en-US" sz="2400" dirty="0"/>
              <a:t>		-100	PV</a:t>
            </a:r>
            <a:endParaRPr lang="en-US" altLang="en-US" sz="2400" b="1" dirty="0"/>
          </a:p>
          <a:p>
            <a:pPr eaLnBrk="1" hangingPunct="1">
              <a:lnSpc>
                <a:spcPct val="90000"/>
              </a:lnSpc>
              <a:buFontTx/>
              <a:buNone/>
            </a:pPr>
            <a:r>
              <a:rPr lang="en-US" altLang="en-US" sz="2400" dirty="0"/>
              <a:t>		</a:t>
            </a:r>
            <a:r>
              <a:rPr lang="en-US" altLang="en-US" sz="2400" b="1" dirty="0">
                <a:solidFill>
                  <a:srgbClr val="CC0000"/>
                </a:solidFill>
              </a:rPr>
              <a:t>20	PMT</a:t>
            </a:r>
          </a:p>
          <a:p>
            <a:pPr eaLnBrk="1" hangingPunct="1">
              <a:lnSpc>
                <a:spcPct val="90000"/>
              </a:lnSpc>
              <a:buFontTx/>
              <a:buNone/>
            </a:pPr>
            <a:r>
              <a:rPr lang="en-US" altLang="en-US" sz="2400" dirty="0"/>
              <a:t>		CPT FV = $_____</a:t>
            </a:r>
            <a:endParaRPr lang="en-US" altLang="en-US" sz="1200" dirty="0"/>
          </a:p>
          <a:p>
            <a:pPr eaLnBrk="1" hangingPunct="1">
              <a:buFontTx/>
              <a:buNone/>
            </a:pPr>
            <a:r>
              <a:rPr lang="en-US" altLang="en-US" sz="2800" dirty="0"/>
              <a:t>	</a:t>
            </a:r>
            <a:r>
              <a:rPr lang="en-US" altLang="en-US" sz="2400" dirty="0"/>
              <a:t>Implies you deposited $100 today and plan to </a:t>
            </a:r>
            <a:r>
              <a:rPr lang="en-US" altLang="en-US" sz="2400" b="1" dirty="0"/>
              <a:t>_________</a:t>
            </a:r>
            <a:r>
              <a:rPr lang="en-US" altLang="en-US" sz="2400" dirty="0"/>
              <a:t> $20 a year for 5 years</a:t>
            </a:r>
          </a:p>
        </p:txBody>
      </p:sp>
      <p:sp>
        <p:nvSpPr>
          <p:cNvPr id="73732" name="Rectangle 4"/>
          <p:cNvSpPr>
            <a:spLocks noChangeArrowheads="1"/>
          </p:cNvSpPr>
          <p:nvPr/>
        </p:nvSpPr>
        <p:spPr bwMode="auto">
          <a:xfrm>
            <a:off x="4495800" y="1524000"/>
            <a:ext cx="3657600" cy="4038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lnSpc>
                <a:spcPct val="90000"/>
              </a:lnSpc>
              <a:buFontTx/>
              <a:buNone/>
            </a:pPr>
            <a:r>
              <a:rPr lang="en-US" altLang="en-US" sz="2800" dirty="0">
                <a:latin typeface="Arial" panose="020B0604020202020204" pitchFamily="34" charset="0"/>
              </a:rPr>
              <a:t>		 </a:t>
            </a:r>
            <a:r>
              <a:rPr lang="en-US" altLang="en-US" sz="2400" dirty="0">
                <a:latin typeface="Arial" panose="020B0604020202020204" pitchFamily="34" charset="0"/>
              </a:rPr>
              <a:t>5 	N</a:t>
            </a:r>
            <a:endParaRPr lang="en-US" altLang="en-US" sz="2400" b="1" dirty="0">
              <a:latin typeface="Arial" panose="020B0604020202020204" pitchFamily="34" charset="0"/>
            </a:endParaRPr>
          </a:p>
          <a:p>
            <a:pPr eaLnBrk="1" hangingPunct="1">
              <a:lnSpc>
                <a:spcPct val="90000"/>
              </a:lnSpc>
              <a:buFontTx/>
              <a:buNone/>
            </a:pPr>
            <a:r>
              <a:rPr lang="en-US" altLang="en-US" sz="2400" dirty="0">
                <a:latin typeface="Arial" panose="020B0604020202020204" pitchFamily="34" charset="0"/>
              </a:rPr>
              <a:t>		10	I/Y</a:t>
            </a:r>
            <a:endParaRPr lang="en-US" altLang="en-US" sz="2400" b="1" dirty="0">
              <a:latin typeface="Arial" panose="020B0604020202020204" pitchFamily="34" charset="0"/>
            </a:endParaRPr>
          </a:p>
          <a:p>
            <a:pPr eaLnBrk="1" hangingPunct="1">
              <a:lnSpc>
                <a:spcPct val="90000"/>
              </a:lnSpc>
              <a:buFontTx/>
              <a:buNone/>
            </a:pPr>
            <a:r>
              <a:rPr lang="en-US" altLang="en-US" sz="2400" dirty="0">
                <a:latin typeface="Arial" panose="020B0604020202020204" pitchFamily="34" charset="0"/>
              </a:rPr>
              <a:t>		-100	PV</a:t>
            </a:r>
            <a:endParaRPr lang="en-US" altLang="en-US" sz="2400" b="1" dirty="0">
              <a:latin typeface="Arial" panose="020B0604020202020204" pitchFamily="34" charset="0"/>
            </a:endParaRPr>
          </a:p>
          <a:p>
            <a:pPr eaLnBrk="1" hangingPunct="1">
              <a:lnSpc>
                <a:spcPct val="90000"/>
              </a:lnSpc>
              <a:buFontTx/>
              <a:buNone/>
            </a:pPr>
            <a:r>
              <a:rPr lang="en-US" altLang="en-US" sz="2400" dirty="0">
                <a:latin typeface="Arial" panose="020B0604020202020204" pitchFamily="34" charset="0"/>
              </a:rPr>
              <a:t>		</a:t>
            </a:r>
            <a:r>
              <a:rPr lang="en-US" altLang="en-US" sz="2400" dirty="0">
                <a:solidFill>
                  <a:srgbClr val="FF0000"/>
                </a:solidFill>
                <a:latin typeface="Arial" panose="020B0604020202020204" pitchFamily="34" charset="0"/>
              </a:rPr>
              <a:t>-</a:t>
            </a:r>
            <a:r>
              <a:rPr lang="en-US" altLang="en-US" sz="2400" b="1" dirty="0">
                <a:solidFill>
                  <a:srgbClr val="CC0000"/>
                </a:solidFill>
                <a:latin typeface="Arial" panose="020B0604020202020204" pitchFamily="34" charset="0"/>
              </a:rPr>
              <a:t>20	PMT</a:t>
            </a:r>
          </a:p>
          <a:p>
            <a:pPr eaLnBrk="1" hangingPunct="1">
              <a:lnSpc>
                <a:spcPct val="90000"/>
              </a:lnSpc>
              <a:buFontTx/>
              <a:buNone/>
            </a:pPr>
            <a:r>
              <a:rPr lang="en-US" altLang="en-US" sz="2400" dirty="0">
                <a:latin typeface="Arial" panose="020B0604020202020204" pitchFamily="34" charset="0"/>
              </a:rPr>
              <a:t>		CPT FV = $_____</a:t>
            </a:r>
          </a:p>
          <a:p>
            <a:pPr eaLnBrk="1" hangingPunct="1">
              <a:buFontTx/>
              <a:buNone/>
            </a:pPr>
            <a:r>
              <a:rPr lang="en-US" altLang="en-US" sz="2800" dirty="0">
                <a:latin typeface="Arial" panose="020B0604020202020204" pitchFamily="34" charset="0"/>
              </a:rPr>
              <a:t>	</a:t>
            </a:r>
            <a:r>
              <a:rPr lang="en-US" altLang="en-US" sz="2400" dirty="0">
                <a:latin typeface="Arial" panose="020B0604020202020204" pitchFamily="34" charset="0"/>
              </a:rPr>
              <a:t>Implies you deposited $100 today and plan to ______ $20 a year for 5 years</a:t>
            </a:r>
          </a:p>
        </p:txBody>
      </p:sp>
      <p:sp>
        <p:nvSpPr>
          <p:cNvPr id="73733" name="Text Box 5"/>
          <p:cNvSpPr txBox="1">
            <a:spLocks noChangeArrowheads="1"/>
          </p:cNvSpPr>
          <p:nvPr/>
        </p:nvSpPr>
        <p:spPr bwMode="auto">
          <a:xfrm>
            <a:off x="609600" y="5562600"/>
            <a:ext cx="3581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800" b="1">
                <a:latin typeface="Arial" panose="020B0604020202020204" pitchFamily="34" charset="0"/>
              </a:rPr>
              <a:t>+CF = Cash INFLOW to YOU</a:t>
            </a:r>
          </a:p>
        </p:txBody>
      </p:sp>
      <p:sp>
        <p:nvSpPr>
          <p:cNvPr id="73734" name="Text Box 6"/>
          <p:cNvSpPr txBox="1">
            <a:spLocks noChangeArrowheads="1"/>
          </p:cNvSpPr>
          <p:nvPr/>
        </p:nvSpPr>
        <p:spPr bwMode="auto">
          <a:xfrm>
            <a:off x="4211638" y="5562600"/>
            <a:ext cx="3962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800" b="1">
                <a:latin typeface="Arial" panose="020B0604020202020204" pitchFamily="34" charset="0"/>
              </a:rPr>
              <a:t>-CF = Cash OUTFLOW from you</a:t>
            </a:r>
          </a:p>
        </p:txBody>
      </p:sp>
    </p:spTree>
    <p:extLst>
      <p:ext uri="{BB962C8B-B14F-4D97-AF65-F5344CB8AC3E}">
        <p14:creationId xmlns:p14="http://schemas.microsoft.com/office/powerpoint/2010/main" val="3397950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22"/>
          <p:cNvSpPr>
            <a:spLocks noGrp="1"/>
          </p:cNvSpPr>
          <p:nvPr>
            <p:ph type="sldNum" sz="quarter" idx="12"/>
          </p:nvPr>
        </p:nvSpPr>
        <p:spPr bwMode="auto">
          <a:ln>
            <a:round/>
            <a:headEnd/>
            <a:tailEnd/>
          </a:ln>
        </p:spPr>
        <p:txBody>
          <a:bodyPr/>
          <a:lstStyle/>
          <a:p>
            <a:r>
              <a:rPr lang="en-US"/>
              <a:t>6-</a:t>
            </a:r>
            <a:fld id="{2AD36EE8-919C-47CF-8EA2-99A94C13C0A7}" type="slidenum">
              <a:rPr lang="en-US" smtClean="0"/>
              <a:pPr/>
              <a:t>35</a:t>
            </a:fld>
            <a:endParaRPr lang="en-US"/>
          </a:p>
        </p:txBody>
      </p:sp>
      <p:sp>
        <p:nvSpPr>
          <p:cNvPr id="72706" name="Rectangle 2"/>
          <p:cNvSpPr>
            <a:spLocks noGrp="1" noChangeArrowheads="1"/>
          </p:cNvSpPr>
          <p:nvPr>
            <p:ph type="title"/>
          </p:nvPr>
        </p:nvSpPr>
        <p:spPr>
          <a:xfrm>
            <a:off x="762000" y="304800"/>
            <a:ext cx="7772400" cy="1143000"/>
          </a:xfrm>
          <a:solidFill>
            <a:schemeClr val="bg2"/>
          </a:solidFill>
        </p:spPr>
        <p:txBody>
          <a:bodyPr/>
          <a:lstStyle/>
          <a:p>
            <a:pPr algn="ctr" eaLnBrk="1" hangingPunct="1"/>
            <a:r>
              <a:rPr lang="en-US" sz="4800" dirty="0"/>
              <a:t>Annuity: Buying a Car</a:t>
            </a:r>
          </a:p>
        </p:txBody>
      </p:sp>
      <p:sp>
        <p:nvSpPr>
          <p:cNvPr id="72707" name="Rectangle 3"/>
          <p:cNvSpPr>
            <a:spLocks noGrp="1" noChangeArrowheads="1"/>
          </p:cNvSpPr>
          <p:nvPr>
            <p:ph sz="quarter" idx="1"/>
          </p:nvPr>
        </p:nvSpPr>
        <p:spPr>
          <a:xfrm>
            <a:off x="762000" y="1447800"/>
            <a:ext cx="7924800" cy="4572000"/>
          </a:xfrm>
        </p:spPr>
        <p:txBody>
          <a:bodyPr/>
          <a:lstStyle/>
          <a:p>
            <a:pPr eaLnBrk="1" hangingPunct="1">
              <a:buFont typeface="Wingdings 2" pitchFamily="18" charset="2"/>
              <a:buNone/>
            </a:pPr>
            <a:r>
              <a:rPr lang="en-US" sz="2400" dirty="0"/>
              <a:t>	</a:t>
            </a:r>
            <a:r>
              <a:rPr lang="en-US" sz="3200" b="1" dirty="0">
                <a:solidFill>
                  <a:srgbClr val="0070C0"/>
                </a:solidFill>
                <a:cs typeface="Arial" charset="0"/>
              </a:rPr>
              <a:t>After carefully going over your budget, you have determined you can afford to pay $632 per month towards a new sports car. You call up your local bank and find out that the going rate is 12 percent per year for a 4 year loan. How much can you borrow?</a:t>
            </a:r>
            <a:endParaRPr lang="en-US" sz="2400" b="1" dirty="0">
              <a:solidFill>
                <a:srgbClr val="0070C0"/>
              </a:solidFill>
              <a:cs typeface="Arial" charset="0"/>
            </a:endParaRPr>
          </a:p>
          <a:p>
            <a:pPr eaLnBrk="1" hangingPunct="1"/>
            <a:endParaRPr lang="en-US" dirty="0"/>
          </a:p>
          <a:p>
            <a:pPr lvl="1" eaLnBrk="1" hangingPunct="1">
              <a:buFont typeface="Wingdings 2" pitchFamily="18" charset="2"/>
              <a:buNone/>
            </a:pPr>
            <a:endParaRPr lang="en-US" dirty="0"/>
          </a:p>
          <a:p>
            <a:pPr eaLnBrk="1" hangingPunct="1"/>
            <a:endParaRPr lang="en-US" dirty="0"/>
          </a:p>
        </p:txBody>
      </p:sp>
    </p:spTree>
    <p:extLst>
      <p:ext uri="{BB962C8B-B14F-4D97-AF65-F5344CB8AC3E}">
        <p14:creationId xmlns:p14="http://schemas.microsoft.com/office/powerpoint/2010/main" val="320714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fade">
                                      <p:cBhvr>
                                        <p:cTn id="7" dur="500"/>
                                        <p:tgtEl>
                                          <p:spTgt spid="727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61" name="Slide Number Placeholder 22"/>
          <p:cNvSpPr>
            <a:spLocks noGrp="1"/>
          </p:cNvSpPr>
          <p:nvPr>
            <p:ph type="sldNum" sz="quarter" idx="12"/>
          </p:nvPr>
        </p:nvSpPr>
        <p:spPr bwMode="auto">
          <a:ln>
            <a:round/>
            <a:headEnd/>
            <a:tailEnd/>
          </a:ln>
        </p:spPr>
        <p:txBody>
          <a:bodyPr/>
          <a:lstStyle/>
          <a:p>
            <a:r>
              <a:rPr lang="en-US"/>
              <a:t>6-</a:t>
            </a:r>
            <a:fld id="{9D3907E4-1E4D-41DF-ABCD-7C5DEE0B5B83}" type="slidenum">
              <a:rPr lang="en-US" smtClean="0"/>
              <a:pPr/>
              <a:t>36</a:t>
            </a:fld>
            <a:endParaRPr lang="en-US"/>
          </a:p>
        </p:txBody>
      </p:sp>
      <p:sp>
        <p:nvSpPr>
          <p:cNvPr id="53262" name="Rectangle 2"/>
          <p:cNvSpPr>
            <a:spLocks noGrp="1" noChangeArrowheads="1"/>
          </p:cNvSpPr>
          <p:nvPr>
            <p:ph type="title"/>
          </p:nvPr>
        </p:nvSpPr>
        <p:spPr>
          <a:xfrm>
            <a:off x="762000" y="304800"/>
            <a:ext cx="7696200" cy="1143000"/>
          </a:xfrm>
          <a:solidFill>
            <a:schemeClr val="bg2"/>
          </a:solidFill>
        </p:spPr>
        <p:txBody>
          <a:bodyPr/>
          <a:lstStyle/>
          <a:p>
            <a:pPr algn="ctr" eaLnBrk="1" hangingPunct="1"/>
            <a:r>
              <a:rPr lang="en-US" sz="4800" b="1" dirty="0"/>
              <a:t>Annuity: Buying a Car</a:t>
            </a:r>
          </a:p>
        </p:txBody>
      </p:sp>
      <p:sp>
        <p:nvSpPr>
          <p:cNvPr id="3076" name="Rectangle 3"/>
          <p:cNvSpPr>
            <a:spLocks noGrp="1" noChangeArrowheads="1"/>
          </p:cNvSpPr>
          <p:nvPr>
            <p:ph sz="quarter" idx="1"/>
          </p:nvPr>
        </p:nvSpPr>
        <p:spPr/>
        <p:txBody>
          <a:bodyPr/>
          <a:lstStyle/>
          <a:p>
            <a:pPr eaLnBrk="1" hangingPunct="1">
              <a:buFont typeface="Wingdings 2" pitchFamily="18" charset="2"/>
              <a:buNone/>
            </a:pPr>
            <a:r>
              <a:rPr lang="en-US" b="1" dirty="0">
                <a:solidFill>
                  <a:srgbClr val="0070C0"/>
                </a:solidFill>
                <a:latin typeface="Arial" charset="0"/>
                <a:cs typeface="Arial" charset="0"/>
              </a:rPr>
              <a:t>	</a:t>
            </a:r>
            <a:r>
              <a:rPr lang="en-US" sz="3600" b="1" dirty="0">
                <a:solidFill>
                  <a:srgbClr val="0070C0"/>
                </a:solidFill>
                <a:cs typeface="Arial" charset="0"/>
              </a:rPr>
              <a:t>You borrow money TODAY so you need to compute the </a:t>
            </a:r>
            <a:r>
              <a:rPr lang="en-US" sz="3600" b="1" u="sng" dirty="0">
                <a:solidFill>
                  <a:srgbClr val="0070C0"/>
                </a:solidFill>
                <a:cs typeface="Arial" charset="0"/>
              </a:rPr>
              <a:t>				</a:t>
            </a:r>
            <a:r>
              <a:rPr lang="en-US" sz="3600" b="1" dirty="0">
                <a:solidFill>
                  <a:srgbClr val="0070C0"/>
                </a:solidFill>
                <a:cs typeface="Arial" charset="0"/>
              </a:rPr>
              <a:t>.</a:t>
            </a:r>
            <a:endParaRPr lang="en-US" b="1" dirty="0">
              <a:solidFill>
                <a:srgbClr val="0070C0"/>
              </a:solidFill>
              <a:cs typeface="Arial" charset="0"/>
            </a:endParaRPr>
          </a:p>
          <a:p>
            <a:pPr eaLnBrk="1" hangingPunct="1">
              <a:buFont typeface="Wingdings 2" pitchFamily="18" charset="2"/>
              <a:buNone/>
            </a:pPr>
            <a:endParaRPr lang="en-US" b="1" dirty="0">
              <a:solidFill>
                <a:srgbClr val="0070C0"/>
              </a:solidFill>
              <a:cs typeface="Arial" charset="0"/>
            </a:endParaRPr>
          </a:p>
          <a:p>
            <a:pPr lvl="1" eaLnBrk="1" hangingPunct="1">
              <a:buFont typeface="Wingdings 2" pitchFamily="18" charset="2"/>
              <a:buNone/>
            </a:pPr>
            <a:r>
              <a:rPr lang="en-US" sz="2800" b="1" dirty="0">
                <a:cs typeface="Arial" charset="0"/>
              </a:rPr>
              <a:t>N = </a:t>
            </a:r>
            <a:r>
              <a:rPr lang="en-US" sz="2800" b="1" u="sng" dirty="0">
                <a:cs typeface="Arial" charset="0"/>
              </a:rPr>
              <a:t>		;</a:t>
            </a:r>
            <a:r>
              <a:rPr lang="en-US" sz="2800" b="1" dirty="0">
                <a:cs typeface="Arial" charset="0"/>
              </a:rPr>
              <a:t> I/Y= </a:t>
            </a:r>
            <a:r>
              <a:rPr lang="en-US" sz="2800" b="1" u="sng" dirty="0">
                <a:cs typeface="Arial" charset="0"/>
              </a:rPr>
              <a:t>		;</a:t>
            </a:r>
            <a:r>
              <a:rPr lang="en-US" sz="2800" b="1" dirty="0">
                <a:cs typeface="Arial" charset="0"/>
              </a:rPr>
              <a:t> PMT = </a:t>
            </a:r>
            <a:r>
              <a:rPr lang="en-US" sz="2800" b="1" u="sng" dirty="0">
                <a:cs typeface="Arial" charset="0"/>
              </a:rPr>
              <a:t>	</a:t>
            </a:r>
            <a:r>
              <a:rPr lang="en-US" sz="2800" b="1" dirty="0">
                <a:cs typeface="Arial" charset="0"/>
              </a:rPr>
              <a:t>; </a:t>
            </a:r>
          </a:p>
          <a:p>
            <a:pPr lvl="1" eaLnBrk="1" hangingPunct="1">
              <a:buFont typeface="Wingdings 2" pitchFamily="18" charset="2"/>
              <a:buNone/>
            </a:pPr>
            <a:r>
              <a:rPr lang="en-US" sz="2800" b="1" dirty="0">
                <a:cs typeface="Arial" charset="0"/>
              </a:rPr>
              <a:t>CPT </a:t>
            </a:r>
            <a:r>
              <a:rPr lang="en-US" sz="2800" b="1" u="sng" dirty="0">
                <a:cs typeface="Arial" charset="0"/>
              </a:rPr>
              <a:t>		</a:t>
            </a:r>
            <a:r>
              <a:rPr lang="en-US" sz="2800" b="1" dirty="0">
                <a:cs typeface="Arial" charset="0"/>
              </a:rPr>
              <a:t> =</a:t>
            </a:r>
            <a:r>
              <a:rPr lang="en-US" sz="2800" b="1" u="sng" dirty="0">
                <a:cs typeface="Arial" charset="0"/>
              </a:rPr>
              <a:t>			</a:t>
            </a:r>
            <a:endParaRPr lang="en-US" sz="2800" b="1" dirty="0">
              <a:latin typeface="Arial" charset="0"/>
              <a:cs typeface="Arial" charset="0"/>
            </a:endParaRPr>
          </a:p>
          <a:p>
            <a:pPr eaLnBrk="1" hangingPunct="1">
              <a:buFont typeface="Wingdings 2" pitchFamily="18" charset="2"/>
              <a:buNone/>
            </a:pPr>
            <a:r>
              <a:rPr lang="en-US" b="1" dirty="0">
                <a:latin typeface="Arial" charset="0"/>
                <a:cs typeface="Arial" charset="0"/>
              </a:rPr>
              <a:t>		</a:t>
            </a:r>
            <a:r>
              <a:rPr lang="en-US" b="1" dirty="0">
                <a:cs typeface="Arial" charset="0"/>
              </a:rPr>
              <a:t>Formula:</a:t>
            </a:r>
          </a:p>
          <a:p>
            <a:pPr eaLnBrk="1" hangingPunct="1"/>
            <a:endParaRPr lang="en-US" dirty="0"/>
          </a:p>
        </p:txBody>
      </p:sp>
      <p:graphicFrame>
        <p:nvGraphicFramePr>
          <p:cNvPr id="40964" name="Object 12"/>
          <p:cNvGraphicFramePr>
            <a:graphicFrameLocks/>
          </p:cNvGraphicFramePr>
          <p:nvPr>
            <p:extLst>
              <p:ext uri="{D42A27DB-BD31-4B8C-83A1-F6EECF244321}">
                <p14:modId xmlns:p14="http://schemas.microsoft.com/office/powerpoint/2010/main" val="2861060758"/>
              </p:ext>
            </p:extLst>
          </p:nvPr>
        </p:nvGraphicFramePr>
        <p:xfrm>
          <a:off x="3146425" y="4513263"/>
          <a:ext cx="2773363" cy="1763712"/>
        </p:xfrm>
        <a:graphic>
          <a:graphicData uri="http://schemas.openxmlformats.org/presentationml/2006/ole">
            <mc:AlternateContent xmlns:mc="http://schemas.openxmlformats.org/markup-compatibility/2006">
              <mc:Choice xmlns:v="urn:schemas-microsoft-com:vml" Requires="v">
                <p:oleObj spid="_x0000_s1026" name="Equation" r:id="rId4" imgW="1333440" imgH="838080" progId="Equation.3">
                  <p:embed/>
                </p:oleObj>
              </mc:Choice>
              <mc:Fallback>
                <p:oleObj name="Equation" r:id="rId4" imgW="1333440" imgH="838080" progId="Equation.3">
                  <p:embed/>
                  <p:pic>
                    <p:nvPicPr>
                      <p:cNvPr id="40964" name="Object 12"/>
                      <p:cNvPicPr>
                        <a:picLocks noChangeArrowheads="1"/>
                      </p:cNvPicPr>
                      <p:nvPr/>
                    </p:nvPicPr>
                    <p:blipFill>
                      <a:blip r:embed="rId5"/>
                      <a:srcRect/>
                      <a:stretch>
                        <a:fillRect/>
                      </a:stretch>
                    </p:blipFill>
                    <p:spPr bwMode="auto">
                      <a:xfrm>
                        <a:off x="3146425" y="4513263"/>
                        <a:ext cx="2773363" cy="1763712"/>
                      </a:xfrm>
                      <a:prstGeom prst="rect">
                        <a:avLst/>
                      </a:prstGeom>
                      <a:solidFill>
                        <a:schemeClr val="bg1"/>
                      </a:solidFill>
                    </p:spPr>
                  </p:pic>
                </p:oleObj>
              </mc:Fallback>
            </mc:AlternateContent>
          </a:graphicData>
        </a:graphic>
      </p:graphicFrame>
      <p:cxnSp>
        <p:nvCxnSpPr>
          <p:cNvPr id="3" name="Straight Connector 2"/>
          <p:cNvCxnSpPr/>
          <p:nvPr/>
        </p:nvCxnSpPr>
        <p:spPr>
          <a:xfrm>
            <a:off x="6248400" y="5562600"/>
            <a:ext cx="20574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8" name="Straight Connector 7"/>
          <p:cNvCxnSpPr/>
          <p:nvPr/>
        </p:nvCxnSpPr>
        <p:spPr>
          <a:xfrm>
            <a:off x="2133600" y="5562600"/>
            <a:ext cx="1012825" cy="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076">
                                            <p:txEl>
                                              <p:pRg st="2" end="2"/>
                                            </p:txEl>
                                          </p:spTgt>
                                        </p:tgtEl>
                                        <p:attrNameLst>
                                          <p:attrName>style.visibility</p:attrName>
                                        </p:attrNameLst>
                                      </p:cBhvr>
                                      <p:to>
                                        <p:strVal val="visible"/>
                                      </p:to>
                                    </p:set>
                                    <p:anim calcmode="lin" valueType="num">
                                      <p:cBhvr>
                                        <p:cTn id="7" dur="1000" fill="hold"/>
                                        <p:tgtEl>
                                          <p:spTgt spid="3076">
                                            <p:txEl>
                                              <p:pRg st="2" end="2"/>
                                            </p:txEl>
                                          </p:spTgt>
                                        </p:tgtEl>
                                        <p:attrNameLst>
                                          <p:attrName>ppt_w</p:attrName>
                                        </p:attrNameLst>
                                      </p:cBhvr>
                                      <p:tavLst>
                                        <p:tav tm="0">
                                          <p:val>
                                            <p:strVal val="#ppt_w*0.70"/>
                                          </p:val>
                                        </p:tav>
                                        <p:tav tm="100000">
                                          <p:val>
                                            <p:strVal val="#ppt_w"/>
                                          </p:val>
                                        </p:tav>
                                      </p:tavLst>
                                    </p:anim>
                                    <p:anim calcmode="lin" valueType="num">
                                      <p:cBhvr>
                                        <p:cTn id="8" dur="1000" fill="hold"/>
                                        <p:tgtEl>
                                          <p:spTgt spid="3076">
                                            <p:txEl>
                                              <p:pRg st="2" end="2"/>
                                            </p:txEl>
                                          </p:spTgt>
                                        </p:tgtEl>
                                        <p:attrNameLst>
                                          <p:attrName>ppt_h</p:attrName>
                                        </p:attrNameLst>
                                      </p:cBhvr>
                                      <p:tavLst>
                                        <p:tav tm="0">
                                          <p:val>
                                            <p:strVal val="#ppt_h"/>
                                          </p:val>
                                        </p:tav>
                                        <p:tav tm="100000">
                                          <p:val>
                                            <p:strVal val="#ppt_h"/>
                                          </p:val>
                                        </p:tav>
                                      </p:tavLst>
                                    </p:anim>
                                    <p:animEffect transition="in" filter="fade">
                                      <p:cBhvr>
                                        <p:cTn id="9" dur="1000"/>
                                        <p:tgtEl>
                                          <p:spTgt spid="3076">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076">
                                            <p:txEl>
                                              <p:pRg st="3" end="3"/>
                                            </p:txEl>
                                          </p:spTgt>
                                        </p:tgtEl>
                                        <p:attrNameLst>
                                          <p:attrName>style.visibility</p:attrName>
                                        </p:attrNameLst>
                                      </p:cBhvr>
                                      <p:to>
                                        <p:strVal val="visible"/>
                                      </p:to>
                                    </p:set>
                                    <p:anim calcmode="lin" valueType="num">
                                      <p:cBhvr>
                                        <p:cTn id="14" dur="1000" fill="hold"/>
                                        <p:tgtEl>
                                          <p:spTgt spid="3076">
                                            <p:txEl>
                                              <p:pRg st="3" end="3"/>
                                            </p:txEl>
                                          </p:spTgt>
                                        </p:tgtEl>
                                        <p:attrNameLst>
                                          <p:attrName>ppt_w</p:attrName>
                                        </p:attrNameLst>
                                      </p:cBhvr>
                                      <p:tavLst>
                                        <p:tav tm="0">
                                          <p:val>
                                            <p:strVal val="#ppt_w*0.70"/>
                                          </p:val>
                                        </p:tav>
                                        <p:tav tm="100000">
                                          <p:val>
                                            <p:strVal val="#ppt_w"/>
                                          </p:val>
                                        </p:tav>
                                      </p:tavLst>
                                    </p:anim>
                                    <p:anim calcmode="lin" valueType="num">
                                      <p:cBhvr>
                                        <p:cTn id="15" dur="1000" fill="hold"/>
                                        <p:tgtEl>
                                          <p:spTgt spid="3076">
                                            <p:txEl>
                                              <p:pRg st="3" end="3"/>
                                            </p:txEl>
                                          </p:spTgt>
                                        </p:tgtEl>
                                        <p:attrNameLst>
                                          <p:attrName>ppt_h</p:attrName>
                                        </p:attrNameLst>
                                      </p:cBhvr>
                                      <p:tavLst>
                                        <p:tav tm="0">
                                          <p:val>
                                            <p:strVal val="#ppt_h"/>
                                          </p:val>
                                        </p:tav>
                                        <p:tav tm="100000">
                                          <p:val>
                                            <p:strVal val="#ppt_h"/>
                                          </p:val>
                                        </p:tav>
                                      </p:tavLst>
                                    </p:anim>
                                    <p:animEffect transition="in" filter="fade">
                                      <p:cBhvr>
                                        <p:cTn id="16" dur="1000"/>
                                        <p:tgtEl>
                                          <p:spTgt spid="3076">
                                            <p:txEl>
                                              <p:pRg st="3" end="3"/>
                                            </p:txEl>
                                          </p:spTgt>
                                        </p:tgtEl>
                                      </p:cBhvr>
                                    </p:animEffect>
                                  </p:childTnLst>
                                </p:cTn>
                              </p:par>
                              <p:par>
                                <p:cTn id="17" presetID="55" presetClass="entr" presetSubtype="0" fill="hold" nodeType="withEffect">
                                  <p:stCondLst>
                                    <p:cond delay="0"/>
                                  </p:stCondLst>
                                  <p:childTnLst>
                                    <p:set>
                                      <p:cBhvr>
                                        <p:cTn id="18" dur="1" fill="hold">
                                          <p:stCondLst>
                                            <p:cond delay="0"/>
                                          </p:stCondLst>
                                        </p:cTn>
                                        <p:tgtEl>
                                          <p:spTgt spid="3076">
                                            <p:txEl>
                                              <p:pRg st="4" end="4"/>
                                            </p:txEl>
                                          </p:spTgt>
                                        </p:tgtEl>
                                        <p:attrNameLst>
                                          <p:attrName>style.visibility</p:attrName>
                                        </p:attrNameLst>
                                      </p:cBhvr>
                                      <p:to>
                                        <p:strVal val="visible"/>
                                      </p:to>
                                    </p:set>
                                    <p:anim calcmode="lin" valueType="num">
                                      <p:cBhvr>
                                        <p:cTn id="19" dur="1000" fill="hold"/>
                                        <p:tgtEl>
                                          <p:spTgt spid="3076">
                                            <p:txEl>
                                              <p:pRg st="4" end="4"/>
                                            </p:txEl>
                                          </p:spTgt>
                                        </p:tgtEl>
                                        <p:attrNameLst>
                                          <p:attrName>ppt_w</p:attrName>
                                        </p:attrNameLst>
                                      </p:cBhvr>
                                      <p:tavLst>
                                        <p:tav tm="0">
                                          <p:val>
                                            <p:strVal val="#ppt_w*0.70"/>
                                          </p:val>
                                        </p:tav>
                                        <p:tav tm="100000">
                                          <p:val>
                                            <p:strVal val="#ppt_w"/>
                                          </p:val>
                                        </p:tav>
                                      </p:tavLst>
                                    </p:anim>
                                    <p:anim calcmode="lin" valueType="num">
                                      <p:cBhvr>
                                        <p:cTn id="20" dur="1000" fill="hold"/>
                                        <p:tgtEl>
                                          <p:spTgt spid="3076">
                                            <p:txEl>
                                              <p:pRg st="4" end="4"/>
                                            </p:txEl>
                                          </p:spTgt>
                                        </p:tgtEl>
                                        <p:attrNameLst>
                                          <p:attrName>ppt_h</p:attrName>
                                        </p:attrNameLst>
                                      </p:cBhvr>
                                      <p:tavLst>
                                        <p:tav tm="0">
                                          <p:val>
                                            <p:strVal val="#ppt_h"/>
                                          </p:val>
                                        </p:tav>
                                        <p:tav tm="100000">
                                          <p:val>
                                            <p:strVal val="#ppt_h"/>
                                          </p:val>
                                        </p:tav>
                                      </p:tavLst>
                                    </p:anim>
                                    <p:animEffect transition="in" filter="fade">
                                      <p:cBhvr>
                                        <p:cTn id="21" dur="1000"/>
                                        <p:tgtEl>
                                          <p:spTgt spid="3076">
                                            <p:txEl>
                                              <p:pRg st="4" end="4"/>
                                            </p:txEl>
                                          </p:spTgt>
                                        </p:tgtEl>
                                      </p:cBhvr>
                                    </p:animEffect>
                                  </p:childTnLst>
                                </p:cTn>
                              </p:par>
                            </p:childTnLst>
                          </p:cTn>
                        </p:par>
                        <p:par>
                          <p:cTn id="22" fill="hold">
                            <p:stCondLst>
                              <p:cond delay="1000"/>
                            </p:stCondLst>
                            <p:childTnLst>
                              <p:par>
                                <p:cTn id="23" presetID="55" presetClass="entr" presetSubtype="0" fill="hold" nodeType="afterEffect">
                                  <p:stCondLst>
                                    <p:cond delay="0"/>
                                  </p:stCondLst>
                                  <p:childTnLst>
                                    <p:set>
                                      <p:cBhvr>
                                        <p:cTn id="24" dur="1" fill="hold">
                                          <p:stCondLst>
                                            <p:cond delay="0"/>
                                          </p:stCondLst>
                                        </p:cTn>
                                        <p:tgtEl>
                                          <p:spTgt spid="40964"/>
                                        </p:tgtEl>
                                        <p:attrNameLst>
                                          <p:attrName>style.visibility</p:attrName>
                                        </p:attrNameLst>
                                      </p:cBhvr>
                                      <p:to>
                                        <p:strVal val="visible"/>
                                      </p:to>
                                    </p:set>
                                    <p:anim calcmode="lin" valueType="num">
                                      <p:cBhvr>
                                        <p:cTn id="25" dur="1000" fill="hold"/>
                                        <p:tgtEl>
                                          <p:spTgt spid="40964"/>
                                        </p:tgtEl>
                                        <p:attrNameLst>
                                          <p:attrName>ppt_w</p:attrName>
                                        </p:attrNameLst>
                                      </p:cBhvr>
                                      <p:tavLst>
                                        <p:tav tm="0">
                                          <p:val>
                                            <p:strVal val="#ppt_w*0.70"/>
                                          </p:val>
                                        </p:tav>
                                        <p:tav tm="100000">
                                          <p:val>
                                            <p:strVal val="#ppt_w"/>
                                          </p:val>
                                        </p:tav>
                                      </p:tavLst>
                                    </p:anim>
                                    <p:anim calcmode="lin" valueType="num">
                                      <p:cBhvr>
                                        <p:cTn id="26" dur="1000" fill="hold"/>
                                        <p:tgtEl>
                                          <p:spTgt spid="40964"/>
                                        </p:tgtEl>
                                        <p:attrNameLst>
                                          <p:attrName>ppt_h</p:attrName>
                                        </p:attrNameLst>
                                      </p:cBhvr>
                                      <p:tavLst>
                                        <p:tav tm="0">
                                          <p:val>
                                            <p:strVal val="#ppt_h"/>
                                          </p:val>
                                        </p:tav>
                                        <p:tav tm="100000">
                                          <p:val>
                                            <p:strVal val="#ppt_h"/>
                                          </p:val>
                                        </p:tav>
                                      </p:tavLst>
                                    </p:anim>
                                    <p:animEffect transition="in" filter="fade">
                                      <p:cBhvr>
                                        <p:cTn id="27" dur="10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Number Placeholder 22"/>
          <p:cNvSpPr>
            <a:spLocks noGrp="1"/>
          </p:cNvSpPr>
          <p:nvPr>
            <p:ph type="sldNum" sz="quarter" idx="12"/>
          </p:nvPr>
        </p:nvSpPr>
        <p:spPr bwMode="auto">
          <a:ln>
            <a:round/>
            <a:headEnd/>
            <a:tailEnd/>
          </a:ln>
        </p:spPr>
        <p:txBody>
          <a:bodyPr/>
          <a:lstStyle/>
          <a:p>
            <a:r>
              <a:rPr lang="en-US"/>
              <a:t>6-</a:t>
            </a:r>
            <a:fld id="{320D0677-0841-477D-9B12-224EDCA8B4DA}" type="slidenum">
              <a:rPr lang="en-US" smtClean="0"/>
              <a:pPr/>
              <a:t>37</a:t>
            </a:fld>
            <a:endParaRPr lang="en-US"/>
          </a:p>
        </p:txBody>
      </p:sp>
      <p:sp>
        <p:nvSpPr>
          <p:cNvPr id="79874" name="Rectangle 2"/>
          <p:cNvSpPr>
            <a:spLocks noGrp="1" noChangeArrowheads="1"/>
          </p:cNvSpPr>
          <p:nvPr>
            <p:ph type="title"/>
          </p:nvPr>
        </p:nvSpPr>
        <p:spPr>
          <a:xfrm>
            <a:off x="1219200" y="152400"/>
            <a:ext cx="7162800" cy="1143000"/>
          </a:xfrm>
          <a:solidFill>
            <a:schemeClr val="bg2"/>
          </a:solidFill>
        </p:spPr>
        <p:txBody>
          <a:bodyPr/>
          <a:lstStyle/>
          <a:p>
            <a:pPr algn="ctr" eaLnBrk="1" hangingPunct="1"/>
            <a:r>
              <a:rPr lang="en-US" sz="4800" b="1"/>
              <a:t>Saving For Retirement</a:t>
            </a:r>
          </a:p>
        </p:txBody>
      </p:sp>
      <p:sp>
        <p:nvSpPr>
          <p:cNvPr id="29699" name="Rectangle 3"/>
          <p:cNvSpPr>
            <a:spLocks noGrp="1" noChangeArrowheads="1"/>
          </p:cNvSpPr>
          <p:nvPr>
            <p:ph sz="quarter" idx="1"/>
          </p:nvPr>
        </p:nvSpPr>
        <p:spPr>
          <a:xfrm>
            <a:off x="935038" y="1447800"/>
            <a:ext cx="7572375" cy="2667000"/>
          </a:xfrm>
        </p:spPr>
        <p:txBody>
          <a:bodyPr>
            <a:normAutofit fontScale="77500" lnSpcReduction="20000"/>
          </a:bodyPr>
          <a:lstStyle/>
          <a:p>
            <a:pPr marL="274320" indent="-274320" eaLnBrk="1" fontAlgn="auto" hangingPunct="1">
              <a:spcBef>
                <a:spcPts val="580"/>
              </a:spcBef>
              <a:spcAft>
                <a:spcPts val="0"/>
              </a:spcAft>
              <a:buFont typeface="Wingdings 2"/>
              <a:buNone/>
              <a:defRPr/>
            </a:pPr>
            <a:r>
              <a:rPr lang="en-US" sz="2800" dirty="0"/>
              <a:t>	</a:t>
            </a:r>
            <a:r>
              <a:rPr lang="en-US" sz="4200" b="1" dirty="0">
                <a:cs typeface="Arial" pitchFamily="34" charset="0"/>
              </a:rPr>
              <a:t>You are offered the opportunity to put some money away for retirement. You will receive five annual payments of $25,000 each, beginning in 40 years. </a:t>
            </a:r>
          </a:p>
          <a:p>
            <a:pPr marL="548640" lvl="1" eaLnBrk="1" fontAlgn="auto" hangingPunct="1">
              <a:spcBef>
                <a:spcPts val="370"/>
              </a:spcBef>
              <a:spcAft>
                <a:spcPts val="0"/>
              </a:spcAft>
              <a:buFont typeface="Wingdings 2"/>
              <a:buNone/>
              <a:defRPr/>
            </a:pPr>
            <a:r>
              <a:rPr lang="en-US" sz="4200" dirty="0"/>
              <a:t>	</a:t>
            </a:r>
          </a:p>
        </p:txBody>
      </p:sp>
      <p:pic>
        <p:nvPicPr>
          <p:cNvPr id="6" name="Picture 5" descr="http://t2.gstatic.com/images?q=tbn:ANd9GcR-cjuSDSR0EYV08b12FH_ip4g93-rl1nloILbG83bJAEP2qgDehw"/>
          <p:cNvPicPr>
            <a:picLocks noChangeAspect="1" noChangeArrowheads="1"/>
          </p:cNvPicPr>
          <p:nvPr/>
        </p:nvPicPr>
        <p:blipFill>
          <a:blip r:embed="rId2"/>
          <a:srcRect/>
          <a:stretch>
            <a:fillRect/>
          </a:stretch>
        </p:blipFill>
        <p:spPr bwMode="auto">
          <a:xfrm>
            <a:off x="4721225" y="3692525"/>
            <a:ext cx="3765550" cy="2751138"/>
          </a:xfrm>
          <a:prstGeom prst="rect">
            <a:avLst/>
          </a:prstGeom>
          <a:noFill/>
          <a:ln w="9525">
            <a:noFill/>
            <a:miter lim="800000"/>
            <a:headEnd/>
            <a:tailEnd/>
          </a:ln>
        </p:spPr>
      </p:pic>
      <p:sp>
        <p:nvSpPr>
          <p:cNvPr id="7" name="TextBox 6"/>
          <p:cNvSpPr txBox="1">
            <a:spLocks noChangeArrowheads="1"/>
          </p:cNvSpPr>
          <p:nvPr/>
        </p:nvSpPr>
        <p:spPr bwMode="auto">
          <a:xfrm>
            <a:off x="381000" y="3340100"/>
            <a:ext cx="4343400" cy="2838450"/>
          </a:xfrm>
          <a:prstGeom prst="rect">
            <a:avLst/>
          </a:prstGeom>
          <a:noFill/>
          <a:ln w="9525">
            <a:noFill/>
            <a:miter lim="800000"/>
            <a:headEnd/>
            <a:tailEnd/>
          </a:ln>
        </p:spPr>
        <p:txBody>
          <a:bodyPr>
            <a:spAutoFit/>
          </a:bodyPr>
          <a:lstStyle/>
          <a:p>
            <a:r>
              <a:rPr lang="en-US" sz="3600" b="1">
                <a:solidFill>
                  <a:srgbClr val="0070C0"/>
                </a:solidFill>
                <a:latin typeface="Perpetua" pitchFamily="18" charset="0"/>
                <a:cs typeface="Arial" charset="0"/>
              </a:rPr>
              <a:t>How much would you be willing to invest today if you desire an interest rate of 12%?</a:t>
            </a:r>
            <a:endParaRPr lang="en-US" sz="3600">
              <a:solidFill>
                <a:srgbClr val="0070C0"/>
              </a:solidFill>
              <a:latin typeface="Perpet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p:cTn id="7" dur="1000" fill="hold"/>
                                        <p:tgtEl>
                                          <p:spTgt spid="29699">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9699">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29699">
                                            <p:txEl>
                                              <p:pRg st="0" end="0"/>
                                            </p:txEl>
                                          </p:spTgt>
                                        </p:tgtEl>
                                      </p:cBhvr>
                                    </p:animEffect>
                                  </p:childTnLst>
                                </p:cTn>
                              </p:par>
                            </p:childTnLst>
                          </p:cTn>
                        </p:par>
                        <p:par>
                          <p:cTn id="10" fill="hold">
                            <p:stCondLst>
                              <p:cond delay="1000"/>
                            </p:stCondLst>
                            <p:childTnLst>
                              <p:par>
                                <p:cTn id="11" presetID="55"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2000" fill="hold"/>
                                        <p:tgtEl>
                                          <p:spTgt spid="6"/>
                                        </p:tgtEl>
                                        <p:attrNameLst>
                                          <p:attrName>ppt_w</p:attrName>
                                        </p:attrNameLst>
                                      </p:cBhvr>
                                      <p:tavLst>
                                        <p:tav tm="0">
                                          <p:val>
                                            <p:strVal val="#ppt_w*0.70"/>
                                          </p:val>
                                        </p:tav>
                                        <p:tav tm="100000">
                                          <p:val>
                                            <p:strVal val="#ppt_w"/>
                                          </p:val>
                                        </p:tav>
                                      </p:tavLst>
                                    </p:anim>
                                    <p:anim calcmode="lin" valueType="num">
                                      <p:cBhvr>
                                        <p:cTn id="14" dur="2000" fill="hold"/>
                                        <p:tgtEl>
                                          <p:spTgt spid="6"/>
                                        </p:tgtEl>
                                        <p:attrNameLst>
                                          <p:attrName>ppt_h</p:attrName>
                                        </p:attrNameLst>
                                      </p:cBhvr>
                                      <p:tavLst>
                                        <p:tav tm="0">
                                          <p:val>
                                            <p:strVal val="#ppt_h"/>
                                          </p:val>
                                        </p:tav>
                                        <p:tav tm="100000">
                                          <p:val>
                                            <p:strVal val="#ppt_h"/>
                                          </p:val>
                                        </p:tav>
                                      </p:tavLst>
                                    </p:anim>
                                    <p:animEffect transition="in" filter="fade">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p:cTn id="20"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21" dur="10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22"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Number Placeholder 22"/>
          <p:cNvSpPr>
            <a:spLocks noGrp="1"/>
          </p:cNvSpPr>
          <p:nvPr>
            <p:ph type="sldNum" sz="quarter" idx="12"/>
          </p:nvPr>
        </p:nvSpPr>
        <p:spPr bwMode="auto">
          <a:ln>
            <a:round/>
            <a:headEnd/>
            <a:tailEnd/>
          </a:ln>
        </p:spPr>
        <p:txBody>
          <a:bodyPr/>
          <a:lstStyle/>
          <a:p>
            <a:r>
              <a:rPr lang="en-US"/>
              <a:t>6-</a:t>
            </a:r>
            <a:fld id="{318A114A-279A-439D-9442-983317B2F633}" type="slidenum">
              <a:rPr lang="en-US" smtClean="0"/>
              <a:pPr/>
              <a:t>38</a:t>
            </a:fld>
            <a:endParaRPr lang="en-US"/>
          </a:p>
        </p:txBody>
      </p:sp>
      <p:sp>
        <p:nvSpPr>
          <p:cNvPr id="80898" name="Rectangle 19"/>
          <p:cNvSpPr>
            <a:spLocks noChangeArrowheads="1"/>
          </p:cNvSpPr>
          <p:nvPr/>
        </p:nvSpPr>
        <p:spPr bwMode="auto">
          <a:xfrm>
            <a:off x="914400" y="1447800"/>
            <a:ext cx="7696200" cy="4648200"/>
          </a:xfrm>
          <a:prstGeom prst="rect">
            <a:avLst/>
          </a:prstGeom>
          <a:noFill/>
          <a:ln w="9525">
            <a:noFill/>
            <a:miter lim="800000"/>
            <a:headEnd type="none" w="sm" len="sm"/>
            <a:tailEnd type="none" w="sm" len="sm"/>
          </a:ln>
        </p:spPr>
        <p:txBody>
          <a:bodyPr wrap="none" anchor="ctr"/>
          <a:lstStyle/>
          <a:p>
            <a:endParaRPr lang="en-US">
              <a:latin typeface="Perpetua" pitchFamily="18" charset="0"/>
            </a:endParaRPr>
          </a:p>
        </p:txBody>
      </p:sp>
      <p:sp>
        <p:nvSpPr>
          <p:cNvPr id="80899" name="Rectangle 2"/>
          <p:cNvSpPr>
            <a:spLocks noGrp="1" noChangeArrowheads="1"/>
          </p:cNvSpPr>
          <p:nvPr>
            <p:ph type="title"/>
          </p:nvPr>
        </p:nvSpPr>
        <p:spPr>
          <a:xfrm>
            <a:off x="914400" y="228600"/>
            <a:ext cx="7772400" cy="1447800"/>
          </a:xfrm>
          <a:solidFill>
            <a:schemeClr val="bg2"/>
          </a:solidFill>
        </p:spPr>
        <p:txBody>
          <a:bodyPr/>
          <a:lstStyle/>
          <a:p>
            <a:pPr algn="ctr" eaLnBrk="1" hangingPunct="1"/>
            <a:r>
              <a:rPr lang="en-US" sz="4800" b="1"/>
              <a:t>Saving For Retirement Timeline</a:t>
            </a:r>
          </a:p>
        </p:txBody>
      </p:sp>
      <p:sp>
        <p:nvSpPr>
          <p:cNvPr id="80900" name="Line 3"/>
          <p:cNvSpPr>
            <a:spLocks noChangeShapeType="1"/>
          </p:cNvSpPr>
          <p:nvPr/>
        </p:nvSpPr>
        <p:spPr bwMode="auto">
          <a:xfrm>
            <a:off x="954088" y="3644900"/>
            <a:ext cx="7402512" cy="0"/>
          </a:xfrm>
          <a:prstGeom prst="line">
            <a:avLst/>
          </a:prstGeom>
          <a:noFill/>
          <a:ln w="12700" cap="sq">
            <a:solidFill>
              <a:schemeClr val="tx1"/>
            </a:solidFill>
            <a:round/>
            <a:headEnd type="none" w="sm" len="sm"/>
            <a:tailEnd type="triangle" w="sm" len="sm"/>
          </a:ln>
        </p:spPr>
        <p:txBody>
          <a:bodyPr wrap="none"/>
          <a:lstStyle/>
          <a:p>
            <a:endParaRPr lang="en-US"/>
          </a:p>
        </p:txBody>
      </p:sp>
      <p:sp>
        <p:nvSpPr>
          <p:cNvPr id="80901" name="Line 4"/>
          <p:cNvSpPr>
            <a:spLocks noChangeShapeType="1"/>
          </p:cNvSpPr>
          <p:nvPr/>
        </p:nvSpPr>
        <p:spPr bwMode="auto">
          <a:xfrm>
            <a:off x="954088" y="2889250"/>
            <a:ext cx="0" cy="1384300"/>
          </a:xfrm>
          <a:prstGeom prst="line">
            <a:avLst/>
          </a:prstGeom>
          <a:noFill/>
          <a:ln w="12700" cap="sq">
            <a:solidFill>
              <a:schemeClr val="tx1"/>
            </a:solidFill>
            <a:round/>
            <a:headEnd type="none" w="sm" len="sm"/>
            <a:tailEnd type="none" w="sm" len="sm"/>
          </a:ln>
        </p:spPr>
        <p:txBody>
          <a:bodyPr wrap="none"/>
          <a:lstStyle/>
          <a:p>
            <a:endParaRPr lang="en-US"/>
          </a:p>
        </p:txBody>
      </p:sp>
      <p:sp>
        <p:nvSpPr>
          <p:cNvPr id="80902" name="Line 5"/>
          <p:cNvSpPr>
            <a:spLocks noChangeShapeType="1"/>
          </p:cNvSpPr>
          <p:nvPr/>
        </p:nvSpPr>
        <p:spPr bwMode="auto">
          <a:xfrm>
            <a:off x="1309688" y="2889250"/>
            <a:ext cx="0" cy="1384300"/>
          </a:xfrm>
          <a:prstGeom prst="line">
            <a:avLst/>
          </a:prstGeom>
          <a:noFill/>
          <a:ln w="12700" cap="sq">
            <a:solidFill>
              <a:schemeClr val="tx1"/>
            </a:solidFill>
            <a:round/>
            <a:headEnd type="none" w="sm" len="sm"/>
            <a:tailEnd type="none" w="sm" len="sm"/>
          </a:ln>
        </p:spPr>
        <p:txBody>
          <a:bodyPr wrap="none"/>
          <a:lstStyle/>
          <a:p>
            <a:endParaRPr lang="en-US"/>
          </a:p>
        </p:txBody>
      </p:sp>
      <p:sp>
        <p:nvSpPr>
          <p:cNvPr id="80903" name="Line 6"/>
          <p:cNvSpPr>
            <a:spLocks noChangeShapeType="1"/>
          </p:cNvSpPr>
          <p:nvPr/>
        </p:nvSpPr>
        <p:spPr bwMode="auto">
          <a:xfrm>
            <a:off x="1666875" y="2889250"/>
            <a:ext cx="0" cy="1384300"/>
          </a:xfrm>
          <a:prstGeom prst="line">
            <a:avLst/>
          </a:prstGeom>
          <a:noFill/>
          <a:ln w="12700" cap="sq">
            <a:solidFill>
              <a:schemeClr val="tx1"/>
            </a:solidFill>
            <a:round/>
            <a:headEnd type="none" w="sm" len="sm"/>
            <a:tailEnd type="none" w="sm" len="sm"/>
          </a:ln>
        </p:spPr>
        <p:txBody>
          <a:bodyPr wrap="none"/>
          <a:lstStyle/>
          <a:p>
            <a:endParaRPr lang="en-US"/>
          </a:p>
        </p:txBody>
      </p:sp>
      <p:sp>
        <p:nvSpPr>
          <p:cNvPr id="80904" name="Line 7"/>
          <p:cNvSpPr>
            <a:spLocks noChangeShapeType="1"/>
          </p:cNvSpPr>
          <p:nvPr/>
        </p:nvSpPr>
        <p:spPr bwMode="auto">
          <a:xfrm>
            <a:off x="3451225" y="2889250"/>
            <a:ext cx="0" cy="1384300"/>
          </a:xfrm>
          <a:prstGeom prst="line">
            <a:avLst/>
          </a:prstGeom>
          <a:noFill/>
          <a:ln w="12700" cap="sq">
            <a:solidFill>
              <a:schemeClr val="tx1"/>
            </a:solidFill>
            <a:round/>
            <a:headEnd type="none" w="sm" len="sm"/>
            <a:tailEnd type="none" w="sm" len="sm"/>
          </a:ln>
        </p:spPr>
        <p:txBody>
          <a:bodyPr wrap="none"/>
          <a:lstStyle/>
          <a:p>
            <a:endParaRPr lang="en-US"/>
          </a:p>
        </p:txBody>
      </p:sp>
      <p:sp>
        <p:nvSpPr>
          <p:cNvPr id="80905" name="Line 8"/>
          <p:cNvSpPr>
            <a:spLocks noChangeShapeType="1"/>
          </p:cNvSpPr>
          <p:nvPr/>
        </p:nvSpPr>
        <p:spPr bwMode="auto">
          <a:xfrm>
            <a:off x="4432300" y="2889250"/>
            <a:ext cx="0" cy="1384300"/>
          </a:xfrm>
          <a:prstGeom prst="line">
            <a:avLst/>
          </a:prstGeom>
          <a:noFill/>
          <a:ln w="12700" cap="sq">
            <a:solidFill>
              <a:schemeClr val="tx1"/>
            </a:solidFill>
            <a:round/>
            <a:headEnd type="none" w="sm" len="sm"/>
            <a:tailEnd type="none" w="sm" len="sm"/>
          </a:ln>
        </p:spPr>
        <p:txBody>
          <a:bodyPr wrap="none"/>
          <a:lstStyle/>
          <a:p>
            <a:endParaRPr lang="en-US"/>
          </a:p>
        </p:txBody>
      </p:sp>
      <p:sp>
        <p:nvSpPr>
          <p:cNvPr id="80906" name="Line 9"/>
          <p:cNvSpPr>
            <a:spLocks noChangeShapeType="1"/>
          </p:cNvSpPr>
          <p:nvPr/>
        </p:nvSpPr>
        <p:spPr bwMode="auto">
          <a:xfrm>
            <a:off x="5233988" y="2889250"/>
            <a:ext cx="0" cy="1384300"/>
          </a:xfrm>
          <a:prstGeom prst="line">
            <a:avLst/>
          </a:prstGeom>
          <a:noFill/>
          <a:ln w="12700" cap="sq">
            <a:solidFill>
              <a:schemeClr val="tx1"/>
            </a:solidFill>
            <a:round/>
            <a:headEnd type="none" w="sm" len="sm"/>
            <a:tailEnd type="none" w="sm" len="sm"/>
          </a:ln>
        </p:spPr>
        <p:txBody>
          <a:bodyPr wrap="none"/>
          <a:lstStyle/>
          <a:p>
            <a:endParaRPr lang="en-US"/>
          </a:p>
        </p:txBody>
      </p:sp>
      <p:sp>
        <p:nvSpPr>
          <p:cNvPr id="80907" name="Line 10"/>
          <p:cNvSpPr>
            <a:spLocks noChangeShapeType="1"/>
          </p:cNvSpPr>
          <p:nvPr/>
        </p:nvSpPr>
        <p:spPr bwMode="auto">
          <a:xfrm>
            <a:off x="6126163" y="2889250"/>
            <a:ext cx="0" cy="1384300"/>
          </a:xfrm>
          <a:prstGeom prst="line">
            <a:avLst/>
          </a:prstGeom>
          <a:noFill/>
          <a:ln w="12700" cap="sq">
            <a:solidFill>
              <a:schemeClr val="tx1"/>
            </a:solidFill>
            <a:round/>
            <a:headEnd type="none" w="sm" len="sm"/>
            <a:tailEnd type="none" w="sm" len="sm"/>
          </a:ln>
        </p:spPr>
        <p:txBody>
          <a:bodyPr wrap="none"/>
          <a:lstStyle/>
          <a:p>
            <a:endParaRPr lang="en-US"/>
          </a:p>
        </p:txBody>
      </p:sp>
      <p:sp>
        <p:nvSpPr>
          <p:cNvPr id="80908" name="Line 11"/>
          <p:cNvSpPr>
            <a:spLocks noChangeShapeType="1"/>
          </p:cNvSpPr>
          <p:nvPr/>
        </p:nvSpPr>
        <p:spPr bwMode="auto">
          <a:xfrm>
            <a:off x="7018338" y="2889250"/>
            <a:ext cx="0" cy="1384300"/>
          </a:xfrm>
          <a:prstGeom prst="line">
            <a:avLst/>
          </a:prstGeom>
          <a:noFill/>
          <a:ln w="12700" cap="sq">
            <a:solidFill>
              <a:schemeClr val="tx1"/>
            </a:solidFill>
            <a:round/>
            <a:headEnd type="none" w="sm" len="sm"/>
            <a:tailEnd type="none" w="sm" len="sm"/>
          </a:ln>
        </p:spPr>
        <p:txBody>
          <a:bodyPr wrap="none"/>
          <a:lstStyle/>
          <a:p>
            <a:endParaRPr lang="en-US"/>
          </a:p>
        </p:txBody>
      </p:sp>
      <p:sp>
        <p:nvSpPr>
          <p:cNvPr id="80909" name="Line 12"/>
          <p:cNvSpPr>
            <a:spLocks noChangeShapeType="1"/>
          </p:cNvSpPr>
          <p:nvPr/>
        </p:nvSpPr>
        <p:spPr bwMode="auto">
          <a:xfrm>
            <a:off x="7999413" y="2889250"/>
            <a:ext cx="0" cy="1384300"/>
          </a:xfrm>
          <a:prstGeom prst="line">
            <a:avLst/>
          </a:prstGeom>
          <a:noFill/>
          <a:ln w="12700" cap="sq">
            <a:solidFill>
              <a:schemeClr val="tx1"/>
            </a:solidFill>
            <a:round/>
            <a:headEnd type="none" w="sm" len="sm"/>
            <a:tailEnd type="none" w="sm" len="sm"/>
          </a:ln>
        </p:spPr>
        <p:txBody>
          <a:bodyPr wrap="none"/>
          <a:lstStyle/>
          <a:p>
            <a:endParaRPr lang="en-US"/>
          </a:p>
        </p:txBody>
      </p:sp>
      <p:sp>
        <p:nvSpPr>
          <p:cNvPr id="80910" name="Text Box 14"/>
          <p:cNvSpPr txBox="1">
            <a:spLocks noChangeArrowheads="1"/>
          </p:cNvSpPr>
          <p:nvPr/>
        </p:nvSpPr>
        <p:spPr bwMode="auto">
          <a:xfrm>
            <a:off x="838200" y="2286000"/>
            <a:ext cx="7670800" cy="523875"/>
          </a:xfrm>
          <a:prstGeom prst="rect">
            <a:avLst/>
          </a:prstGeom>
          <a:noFill/>
          <a:ln w="12700" cap="sq">
            <a:noFill/>
            <a:miter lim="800000"/>
            <a:headEnd type="none" w="sm" len="sm"/>
            <a:tailEnd type="none" w="sm" len="sm"/>
          </a:ln>
        </p:spPr>
        <p:txBody>
          <a:bodyPr>
            <a:spAutoFit/>
          </a:bodyPr>
          <a:lstStyle/>
          <a:p>
            <a:pPr>
              <a:spcBef>
                <a:spcPct val="50000"/>
              </a:spcBef>
            </a:pPr>
            <a:r>
              <a:rPr lang="en-US" sz="2800">
                <a:latin typeface="Arial Black" pitchFamily="34" charset="0"/>
              </a:rPr>
              <a:t>0  1  2    …   39    40   41    42   43    44</a:t>
            </a:r>
          </a:p>
        </p:txBody>
      </p:sp>
      <p:sp>
        <p:nvSpPr>
          <p:cNvPr id="80911" name="Text Box 16"/>
          <p:cNvSpPr txBox="1">
            <a:spLocks noChangeArrowheads="1"/>
          </p:cNvSpPr>
          <p:nvPr/>
        </p:nvSpPr>
        <p:spPr bwMode="auto">
          <a:xfrm>
            <a:off x="685800" y="4273550"/>
            <a:ext cx="7848600" cy="523875"/>
          </a:xfrm>
          <a:prstGeom prst="rect">
            <a:avLst/>
          </a:prstGeom>
          <a:noFill/>
          <a:ln w="12700" cap="sq">
            <a:noFill/>
            <a:miter lim="800000"/>
            <a:headEnd type="none" w="sm" len="sm"/>
            <a:tailEnd type="none" w="sm" len="sm"/>
          </a:ln>
        </p:spPr>
        <p:txBody>
          <a:bodyPr>
            <a:spAutoFit/>
          </a:bodyPr>
          <a:lstStyle/>
          <a:p>
            <a:pPr>
              <a:spcBef>
                <a:spcPct val="50000"/>
              </a:spcBef>
            </a:pPr>
            <a:r>
              <a:rPr lang="en-US" sz="2400" dirty="0">
                <a:latin typeface="Times New Roman" pitchFamily="18" charset="0"/>
              </a:rPr>
              <a:t> </a:t>
            </a:r>
            <a:r>
              <a:rPr lang="en-US" sz="2800" dirty="0">
                <a:latin typeface="Arial Black" pitchFamily="34" charset="0"/>
              </a:rPr>
              <a:t>0  0  0    …    0   25K </a:t>
            </a:r>
            <a:r>
              <a:rPr lang="en-US" sz="2800" dirty="0" err="1">
                <a:latin typeface="Arial Black" pitchFamily="34" charset="0"/>
              </a:rPr>
              <a:t>25K</a:t>
            </a:r>
            <a:r>
              <a:rPr lang="en-US" sz="2800" dirty="0">
                <a:latin typeface="Arial Black" pitchFamily="34" charset="0"/>
              </a:rPr>
              <a:t> </a:t>
            </a:r>
            <a:r>
              <a:rPr lang="en-US" sz="2800" dirty="0" err="1">
                <a:latin typeface="Arial Black" pitchFamily="34" charset="0"/>
              </a:rPr>
              <a:t>25K</a:t>
            </a:r>
            <a:r>
              <a:rPr lang="en-US" sz="2800" dirty="0">
                <a:latin typeface="Arial Black" pitchFamily="34" charset="0"/>
              </a:rPr>
              <a:t> </a:t>
            </a:r>
            <a:r>
              <a:rPr lang="en-US" sz="2800" dirty="0" err="1">
                <a:latin typeface="Arial Black" pitchFamily="34" charset="0"/>
              </a:rPr>
              <a:t>25K</a:t>
            </a:r>
            <a:r>
              <a:rPr lang="en-US" sz="2800" dirty="0">
                <a:latin typeface="Arial Black" pitchFamily="34" charset="0"/>
              </a:rPr>
              <a:t>  </a:t>
            </a:r>
            <a:r>
              <a:rPr lang="en-US" sz="2800" dirty="0" err="1">
                <a:latin typeface="Arial Black" pitchFamily="34" charset="0"/>
              </a:rPr>
              <a:t>25K</a:t>
            </a:r>
            <a:endParaRPr lang="en-US" sz="2800" dirty="0">
              <a:latin typeface="Arial Black" pitchFamily="34" charset="0"/>
            </a:endParaRPr>
          </a:p>
        </p:txBody>
      </p:sp>
      <p:sp>
        <p:nvSpPr>
          <p:cNvPr id="2" name="TextBox 1"/>
          <p:cNvSpPr txBox="1"/>
          <p:nvPr/>
        </p:nvSpPr>
        <p:spPr>
          <a:xfrm>
            <a:off x="838200" y="5029200"/>
            <a:ext cx="3124200" cy="1569660"/>
          </a:xfrm>
          <a:prstGeom prst="rect">
            <a:avLst/>
          </a:prstGeom>
          <a:noFill/>
        </p:spPr>
        <p:txBody>
          <a:bodyPr wrap="square" rtlCol="0">
            <a:spAutoFit/>
          </a:bodyPr>
          <a:lstStyle/>
          <a:p>
            <a:r>
              <a:rPr lang="en-US" sz="2400" u="sng" dirty="0"/>
              <a:t>Use the CF keys:</a:t>
            </a:r>
          </a:p>
          <a:p>
            <a:r>
              <a:rPr lang="en-US" sz="2400" dirty="0"/>
              <a:t>CF0 = 0</a:t>
            </a:r>
          </a:p>
          <a:p>
            <a:r>
              <a:rPr lang="en-US" sz="2400" dirty="0"/>
              <a:t>C01 = 0</a:t>
            </a:r>
          </a:p>
          <a:p>
            <a:r>
              <a:rPr lang="en-US" sz="2400" dirty="0"/>
              <a:t>F01 = 39</a:t>
            </a:r>
          </a:p>
        </p:txBody>
      </p:sp>
      <p:sp>
        <p:nvSpPr>
          <p:cNvPr id="18" name="TextBox 17"/>
          <p:cNvSpPr txBox="1"/>
          <p:nvPr/>
        </p:nvSpPr>
        <p:spPr>
          <a:xfrm>
            <a:off x="3451225" y="5167814"/>
            <a:ext cx="2035175" cy="1384995"/>
          </a:xfrm>
          <a:prstGeom prst="rect">
            <a:avLst/>
          </a:prstGeom>
          <a:noFill/>
        </p:spPr>
        <p:txBody>
          <a:bodyPr wrap="square" rtlCol="0">
            <a:spAutoFit/>
          </a:bodyPr>
          <a:lstStyle/>
          <a:p>
            <a:endParaRPr lang="en-US" dirty="0"/>
          </a:p>
          <a:p>
            <a:r>
              <a:rPr lang="en-US" sz="2400" dirty="0"/>
              <a:t>C02 = 25,000</a:t>
            </a:r>
          </a:p>
          <a:p>
            <a:r>
              <a:rPr lang="en-US" sz="2400" dirty="0"/>
              <a:t>F02 = 5</a:t>
            </a:r>
          </a:p>
          <a:p>
            <a:endParaRPr lang="en-US" dirty="0"/>
          </a:p>
        </p:txBody>
      </p:sp>
      <p:sp>
        <p:nvSpPr>
          <p:cNvPr id="19" name="TextBox 18"/>
          <p:cNvSpPr txBox="1"/>
          <p:nvPr/>
        </p:nvSpPr>
        <p:spPr>
          <a:xfrm>
            <a:off x="5562600" y="5075482"/>
            <a:ext cx="3124200" cy="1569660"/>
          </a:xfrm>
          <a:prstGeom prst="rect">
            <a:avLst/>
          </a:prstGeom>
          <a:noFill/>
        </p:spPr>
        <p:txBody>
          <a:bodyPr wrap="square" rtlCol="0">
            <a:spAutoFit/>
          </a:bodyPr>
          <a:lstStyle/>
          <a:p>
            <a:r>
              <a:rPr lang="en-US" sz="2400" u="sng" dirty="0"/>
              <a:t>Hit NPV:</a:t>
            </a:r>
          </a:p>
          <a:p>
            <a:r>
              <a:rPr lang="en-US" sz="2400" dirty="0"/>
              <a:t>I = 12</a:t>
            </a:r>
          </a:p>
          <a:p>
            <a:r>
              <a:rPr lang="en-US" sz="2400" dirty="0"/>
              <a:t>CPT NPV = ? </a:t>
            </a:r>
          </a:p>
          <a:p>
            <a:r>
              <a:rPr lang="en-US" sz="2400" dirty="0">
                <a:sym typeface="Wingdings" panose="05000000000000000000" pitchFamily="2" charset="2"/>
              </a:rPr>
              <a:t> </a:t>
            </a:r>
            <a:r>
              <a:rPr lang="en-US" sz="2400" u="sng" dirty="0">
                <a:sym typeface="Wingdings" panose="05000000000000000000" pitchFamily="2" charset="2"/>
              </a:rPr>
              <a:t>		</a:t>
            </a:r>
            <a:endParaRPr 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Number Placeholder 22"/>
          <p:cNvSpPr>
            <a:spLocks noGrp="1"/>
          </p:cNvSpPr>
          <p:nvPr>
            <p:ph type="sldNum" sz="quarter" idx="12"/>
          </p:nvPr>
        </p:nvSpPr>
        <p:spPr bwMode="auto">
          <a:ln>
            <a:round/>
            <a:headEnd/>
            <a:tailEnd/>
          </a:ln>
        </p:spPr>
        <p:txBody>
          <a:bodyPr/>
          <a:lstStyle/>
          <a:p>
            <a:r>
              <a:rPr lang="en-US"/>
              <a:t>6-</a:t>
            </a:r>
            <a:fld id="{6E5D7D9B-0DF3-4BF8-A851-2AD8D982FB5E}" type="slidenum">
              <a:rPr lang="en-US" smtClean="0"/>
              <a:pPr/>
              <a:t>39</a:t>
            </a:fld>
            <a:endParaRPr lang="en-US"/>
          </a:p>
        </p:txBody>
      </p:sp>
      <p:sp>
        <p:nvSpPr>
          <p:cNvPr id="91138" name="Rectangle 2"/>
          <p:cNvSpPr>
            <a:spLocks noGrp="1" noChangeArrowheads="1"/>
          </p:cNvSpPr>
          <p:nvPr>
            <p:ph type="title"/>
          </p:nvPr>
        </p:nvSpPr>
        <p:spPr>
          <a:solidFill>
            <a:schemeClr val="bg2"/>
          </a:solidFill>
        </p:spPr>
        <p:txBody>
          <a:bodyPr/>
          <a:lstStyle/>
          <a:p>
            <a:pPr algn="ctr" eaLnBrk="1" hangingPunct="1"/>
            <a:r>
              <a:rPr lang="en-US" sz="4800" b="1"/>
              <a:t>Finding the Payment</a:t>
            </a:r>
          </a:p>
        </p:txBody>
      </p:sp>
      <p:sp>
        <p:nvSpPr>
          <p:cNvPr id="38915" name="Rectangle 3"/>
          <p:cNvSpPr>
            <a:spLocks noGrp="1" noChangeArrowheads="1"/>
          </p:cNvSpPr>
          <p:nvPr>
            <p:ph sz="quarter" idx="1"/>
          </p:nvPr>
        </p:nvSpPr>
        <p:spPr>
          <a:xfrm>
            <a:off x="609600" y="1524000"/>
            <a:ext cx="8229600" cy="5029200"/>
          </a:xfrm>
        </p:spPr>
        <p:txBody>
          <a:bodyPr/>
          <a:lstStyle/>
          <a:p>
            <a:pPr eaLnBrk="1" hangingPunct="1">
              <a:buFont typeface="Wingdings 2" pitchFamily="18" charset="2"/>
              <a:buNone/>
            </a:pPr>
            <a:r>
              <a:rPr lang="en-US" b="1" dirty="0">
                <a:cs typeface="Arial" charset="0"/>
              </a:rPr>
              <a:t>	Suppose you want to borrow $20,000 for a new car. You can borrow at 8% per year, compounded monthly </a:t>
            </a:r>
          </a:p>
          <a:p>
            <a:pPr eaLnBrk="1" hangingPunct="1">
              <a:buFont typeface="Wingdings 2" pitchFamily="18" charset="2"/>
              <a:buNone/>
            </a:pPr>
            <a:r>
              <a:rPr lang="en-US" b="1" dirty="0">
                <a:cs typeface="Arial" charset="0"/>
              </a:rPr>
              <a:t>	(8/12 = 0.66667% per month). </a:t>
            </a:r>
          </a:p>
          <a:p>
            <a:pPr eaLnBrk="1" hangingPunct="1">
              <a:buFont typeface="Wingdings 2" pitchFamily="18" charset="2"/>
              <a:buNone/>
            </a:pPr>
            <a:r>
              <a:rPr lang="en-US" b="1" dirty="0">
                <a:cs typeface="Arial" charset="0"/>
              </a:rPr>
              <a:t>	</a:t>
            </a:r>
            <a:r>
              <a:rPr lang="en-US" b="1" dirty="0">
                <a:solidFill>
                  <a:srgbClr val="0070C0"/>
                </a:solidFill>
                <a:cs typeface="Arial" charset="0"/>
              </a:rPr>
              <a:t>If you take a 4-year loan, what is your monthly payment?</a:t>
            </a:r>
          </a:p>
          <a:p>
            <a:pPr eaLnBrk="1" hangingPunct="1">
              <a:buFont typeface="Wingdings 2" pitchFamily="18" charset="2"/>
              <a:buNone/>
            </a:pPr>
            <a:endParaRPr lang="en-US" b="1" dirty="0">
              <a:cs typeface="Arial" charset="0"/>
            </a:endParaRPr>
          </a:p>
          <a:p>
            <a:pPr lvl="1" eaLnBrk="1" hangingPunct="1">
              <a:buFont typeface="Wingdings 2" pitchFamily="18" charset="2"/>
              <a:buNone/>
            </a:pPr>
            <a:r>
              <a:rPr lang="en-US" sz="3200" b="1" dirty="0">
                <a:cs typeface="Arial" charset="0"/>
              </a:rPr>
              <a:t>N = </a:t>
            </a:r>
            <a:r>
              <a:rPr lang="en-US" sz="3200" b="1" u="sng" dirty="0">
                <a:cs typeface="Arial" charset="0"/>
              </a:rPr>
              <a:t>	4x12=48	</a:t>
            </a:r>
            <a:r>
              <a:rPr lang="en-US" sz="3200" b="1" dirty="0">
                <a:cs typeface="Arial" charset="0"/>
              </a:rPr>
              <a:t>;  PV = </a:t>
            </a:r>
            <a:r>
              <a:rPr lang="en-US" sz="3200" b="1" u="sng" dirty="0">
                <a:cs typeface="Arial" charset="0"/>
              </a:rPr>
              <a:t>20,000</a:t>
            </a:r>
            <a:r>
              <a:rPr lang="en-US" sz="3200" b="1" dirty="0">
                <a:cs typeface="Arial" charset="0"/>
              </a:rPr>
              <a:t>; I/Y = </a:t>
            </a:r>
            <a:r>
              <a:rPr lang="en-US" sz="3200" b="1" u="sng" dirty="0">
                <a:cs typeface="Arial" charset="0"/>
              </a:rPr>
              <a:t>	8/12    </a:t>
            </a:r>
            <a:r>
              <a:rPr lang="en-US" sz="3200" b="1" dirty="0">
                <a:cs typeface="Arial" charset="0"/>
              </a:rPr>
              <a:t>; </a:t>
            </a:r>
          </a:p>
          <a:p>
            <a:pPr lvl="1" eaLnBrk="1" hangingPunct="1">
              <a:buFont typeface="Wingdings 2" pitchFamily="18" charset="2"/>
              <a:buNone/>
            </a:pPr>
            <a:r>
              <a:rPr lang="en-US" sz="3200" b="1" dirty="0">
                <a:cs typeface="Arial" charset="0"/>
              </a:rPr>
              <a:t>CPT PMT = </a:t>
            </a:r>
            <a:r>
              <a:rPr lang="en-US" sz="3200" b="1" u="sng" dirty="0">
                <a:solidFill>
                  <a:srgbClr val="FF0000"/>
                </a:solidFill>
                <a:cs typeface="Arial" charset="0"/>
              </a:rPr>
              <a:t>488.26</a:t>
            </a:r>
            <a:r>
              <a:rPr lang="en-US" sz="3200" b="1" u="sng" dirty="0">
                <a:cs typeface="Arial" charset="0"/>
              </a:rPr>
              <a:t>	</a:t>
            </a:r>
            <a:endParaRPr lang="en-US" sz="3200" b="1" dirty="0">
              <a:solidFill>
                <a:srgbClr val="C00000"/>
              </a:solidFill>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1000"/>
                                        <p:tgtEl>
                                          <p:spTgt spid="389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1000"/>
                                        <p:tgtEl>
                                          <p:spTgt spid="389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1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7" presetClass="entr" presetSubtype="0" fill="hold" nodeType="clickEffect">
                                  <p:stCondLst>
                                    <p:cond delay="0"/>
                                  </p:stCondLst>
                                  <p:iterate type="lt">
                                    <p:tmPct val="50000"/>
                                  </p:iterate>
                                  <p:childTnLst>
                                    <p:set>
                                      <p:cBhvr>
                                        <p:cTn id="19" dur="1" fill="hold">
                                          <p:stCondLst>
                                            <p:cond delay="0"/>
                                          </p:stCondLst>
                                        </p:cTn>
                                        <p:tgtEl>
                                          <p:spTgt spid="38915">
                                            <p:txEl>
                                              <p:pRg st="4" end="4"/>
                                            </p:txEl>
                                          </p:spTgt>
                                        </p:tgtEl>
                                        <p:attrNameLst>
                                          <p:attrName>style.visibility</p:attrName>
                                        </p:attrNameLst>
                                      </p:cBhvr>
                                      <p:to>
                                        <p:strVal val="visible"/>
                                      </p:to>
                                    </p:set>
                                    <p:anim calcmode="discrete" valueType="clr">
                                      <p:cBhvr override="childStyle">
                                        <p:cTn id="20" dur="80"/>
                                        <p:tgtEl>
                                          <p:spTgt spid="3891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38915">
                                            <p:txEl>
                                              <p:pRg st="4" end="4"/>
                                            </p:txEl>
                                          </p:spTgt>
                                        </p:tgtEl>
                                        <p:attrNameLst>
                                          <p:attrName>fillcolor</p:attrName>
                                        </p:attrNameLst>
                                      </p:cBhvr>
                                      <p:tavLst>
                                        <p:tav tm="0">
                                          <p:val>
                                            <p:clrVal>
                                              <a:schemeClr val="accent2"/>
                                            </p:clrVal>
                                          </p:val>
                                        </p:tav>
                                        <p:tav tm="50000">
                                          <p:val>
                                            <p:clrVal>
                                              <a:schemeClr val="hlink"/>
                                            </p:clrVal>
                                          </p:val>
                                        </p:tav>
                                      </p:tavLst>
                                    </p:anim>
                                    <p:set>
                                      <p:cBhvr>
                                        <p:cTn id="22" dur="80"/>
                                        <p:tgtEl>
                                          <p:spTgt spid="38915">
                                            <p:txEl>
                                              <p:pRg st="4" end="4"/>
                                            </p:txEl>
                                          </p:spTgt>
                                        </p:tgtEl>
                                        <p:attrNameLst>
                                          <p:attrName>fill.type</p:attrName>
                                        </p:attrNameLst>
                                      </p:cBhvr>
                                      <p:to>
                                        <p:strVal val="solid"/>
                                      </p:to>
                                    </p:set>
                                  </p:childTnLst>
                                </p:cTn>
                              </p:par>
                              <p:par>
                                <p:cTn id="23" presetID="27" presetClass="entr" presetSubtype="0" fill="hold" nodeType="withEffect">
                                  <p:stCondLst>
                                    <p:cond delay="0"/>
                                  </p:stCondLst>
                                  <p:iterate type="lt">
                                    <p:tmPct val="50000"/>
                                  </p:iterate>
                                  <p:childTnLst>
                                    <p:set>
                                      <p:cBhvr>
                                        <p:cTn id="24" dur="1" fill="hold">
                                          <p:stCondLst>
                                            <p:cond delay="0"/>
                                          </p:stCondLst>
                                        </p:cTn>
                                        <p:tgtEl>
                                          <p:spTgt spid="38915">
                                            <p:txEl>
                                              <p:pRg st="5" end="5"/>
                                            </p:txEl>
                                          </p:spTgt>
                                        </p:tgtEl>
                                        <p:attrNameLst>
                                          <p:attrName>style.visibility</p:attrName>
                                        </p:attrNameLst>
                                      </p:cBhvr>
                                      <p:to>
                                        <p:strVal val="visible"/>
                                      </p:to>
                                    </p:set>
                                    <p:anim calcmode="discrete" valueType="clr">
                                      <p:cBhvr override="childStyle">
                                        <p:cTn id="25" dur="80"/>
                                        <p:tgtEl>
                                          <p:spTgt spid="38915">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38915">
                                            <p:txEl>
                                              <p:pRg st="5" end="5"/>
                                            </p:txEl>
                                          </p:spTgt>
                                        </p:tgtEl>
                                        <p:attrNameLst>
                                          <p:attrName>fillcolor</p:attrName>
                                        </p:attrNameLst>
                                      </p:cBhvr>
                                      <p:tavLst>
                                        <p:tav tm="0">
                                          <p:val>
                                            <p:clrVal>
                                              <a:schemeClr val="accent2"/>
                                            </p:clrVal>
                                          </p:val>
                                        </p:tav>
                                        <p:tav tm="50000">
                                          <p:val>
                                            <p:clrVal>
                                              <a:schemeClr val="hlink"/>
                                            </p:clrVal>
                                          </p:val>
                                        </p:tav>
                                      </p:tavLst>
                                    </p:anim>
                                    <p:set>
                                      <p:cBhvr>
                                        <p:cTn id="27" dur="80"/>
                                        <p:tgtEl>
                                          <p:spTgt spid="38915">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solidFill>
            <a:schemeClr val="bg2"/>
          </a:solidFill>
        </p:spPr>
        <p:txBody>
          <a:bodyPr/>
          <a:lstStyle/>
          <a:p>
            <a:pPr algn="ctr" eaLnBrk="1" hangingPunct="1"/>
            <a:r>
              <a:rPr lang="en-US" altLang="en-US" sz="4800" b="1" dirty="0"/>
              <a:t>Introduction</a:t>
            </a:r>
          </a:p>
        </p:txBody>
      </p:sp>
      <p:sp>
        <p:nvSpPr>
          <p:cNvPr id="8195" name="Rectangle 3"/>
          <p:cNvSpPr>
            <a:spLocks noGrp="1" noChangeArrowheads="1"/>
          </p:cNvSpPr>
          <p:nvPr>
            <p:ph type="body" idx="1"/>
          </p:nvPr>
        </p:nvSpPr>
        <p:spPr>
          <a:xfrm>
            <a:off x="990600" y="1752600"/>
            <a:ext cx="7391400" cy="4221163"/>
          </a:xfrm>
        </p:spPr>
        <p:txBody>
          <a:bodyPr/>
          <a:lstStyle/>
          <a:p>
            <a:pPr eaLnBrk="1" hangingPunct="1"/>
            <a:r>
              <a:rPr lang="en-US" altLang="en-US" sz="2800" dirty="0"/>
              <a:t>Most problems/decisions individuals and businesses face involve </a:t>
            </a:r>
            <a:r>
              <a:rPr lang="en-US" altLang="en-US" sz="2800" u="sng" dirty="0">
                <a:solidFill>
                  <a:srgbClr val="C00000"/>
                </a:solidFill>
              </a:rPr>
              <a:t>multiple</a:t>
            </a:r>
            <a:r>
              <a:rPr lang="en-US" altLang="en-US" sz="2800" dirty="0"/>
              <a:t> cash flows over time. </a:t>
            </a:r>
          </a:p>
          <a:p>
            <a:pPr lvl="1" eaLnBrk="1" hangingPunct="1"/>
            <a:r>
              <a:rPr lang="en-US" altLang="en-US" sz="2200" dirty="0"/>
              <a:t>Ex: Car loans require equal monthly payments over a number of years</a:t>
            </a:r>
          </a:p>
          <a:p>
            <a:pPr lvl="1" eaLnBrk="1" hangingPunct="1"/>
            <a:r>
              <a:rPr lang="en-US" altLang="en-US" sz="2200" dirty="0"/>
              <a:t>Ex: General Motors paid a $0.50 per share quarterly dividend for 6 straight years before reducing it to $0.25 in 2006.</a:t>
            </a:r>
          </a:p>
          <a:p>
            <a:pPr lvl="1" eaLnBrk="1" hangingPunct="1"/>
            <a:r>
              <a:rPr lang="en-US" altLang="en-US" sz="2200" dirty="0"/>
              <a:t>Ex: Apple pays $22,250 semiannual interest through May 2044 on one of its outstanding bond </a:t>
            </a:r>
            <a:r>
              <a:rPr lang="en-US" altLang="en-US" sz="2200" dirty="0">
                <a:hlinkClick r:id="rId3"/>
              </a:rPr>
              <a:t>issues</a:t>
            </a:r>
            <a:r>
              <a:rPr lang="en-US" altLang="en-US" sz="2200" dirty="0"/>
              <a:t>.</a:t>
            </a:r>
          </a:p>
          <a:p>
            <a:pPr eaLnBrk="1" hangingPunct="1"/>
            <a:r>
              <a:rPr lang="en-US" altLang="en-US" sz="2800" dirty="0"/>
              <a:t>Each of these situations involve payments and interest compounding over different time intervals—monthly for car loans, quarterly for dividend payments and so on.</a:t>
            </a:r>
          </a:p>
        </p:txBody>
      </p:sp>
    </p:spTree>
    <p:extLst>
      <p:ext uri="{BB962C8B-B14F-4D97-AF65-F5344CB8AC3E}">
        <p14:creationId xmlns:p14="http://schemas.microsoft.com/office/powerpoint/2010/main" val="45819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fade">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fade">
                                      <p:cBhvr>
                                        <p:cTn id="22" dur="500"/>
                                        <p:tgtEl>
                                          <p:spTgt spid="8195">
                                            <p:txEl>
                                              <p:pRg st="3" end="3"/>
                                            </p:txEl>
                                          </p:spTgt>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8195">
                                            <p:txEl>
                                              <p:pRg st="4" end="4"/>
                                            </p:txEl>
                                          </p:spTgt>
                                        </p:tgtEl>
                                        <p:attrNameLst>
                                          <p:attrName>style.visibility</p:attrName>
                                        </p:attrNameLst>
                                      </p:cBhvr>
                                      <p:to>
                                        <p:strVal val="visible"/>
                                      </p:to>
                                    </p:set>
                                    <p:animEffect transition="in" filter="fade">
                                      <p:cBhvr>
                                        <p:cTn id="26" dur="5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Number Placeholder 22"/>
          <p:cNvSpPr>
            <a:spLocks noGrp="1"/>
          </p:cNvSpPr>
          <p:nvPr>
            <p:ph type="sldNum" sz="quarter" idx="12"/>
          </p:nvPr>
        </p:nvSpPr>
        <p:spPr bwMode="auto">
          <a:ln>
            <a:round/>
            <a:headEnd/>
            <a:tailEnd/>
          </a:ln>
        </p:spPr>
        <p:txBody>
          <a:bodyPr/>
          <a:lstStyle/>
          <a:p>
            <a:r>
              <a:rPr lang="en-US"/>
              <a:t>6-</a:t>
            </a:r>
            <a:fld id="{239E210F-E3B6-4E07-A5F5-520343F4E68A}" type="slidenum">
              <a:rPr lang="en-US" smtClean="0"/>
              <a:pPr/>
              <a:t>40</a:t>
            </a:fld>
            <a:endParaRPr lang="en-US"/>
          </a:p>
        </p:txBody>
      </p:sp>
      <p:sp>
        <p:nvSpPr>
          <p:cNvPr id="95234" name="Rectangle 2"/>
          <p:cNvSpPr>
            <a:spLocks noGrp="1" noChangeArrowheads="1"/>
          </p:cNvSpPr>
          <p:nvPr>
            <p:ph type="title"/>
          </p:nvPr>
        </p:nvSpPr>
        <p:spPr>
          <a:xfrm>
            <a:off x="228600" y="228600"/>
            <a:ext cx="8686800" cy="914400"/>
          </a:xfrm>
          <a:solidFill>
            <a:schemeClr val="bg2"/>
          </a:solidFill>
        </p:spPr>
        <p:txBody>
          <a:bodyPr/>
          <a:lstStyle/>
          <a:p>
            <a:pPr algn="ctr" eaLnBrk="1" hangingPunct="1"/>
            <a:r>
              <a:rPr lang="en-US" sz="4400" b="1"/>
              <a:t>Finding the </a:t>
            </a:r>
            <a:r>
              <a:rPr lang="en-US" sz="4400" b="1">
                <a:solidFill>
                  <a:srgbClr val="0070C0"/>
                </a:solidFill>
              </a:rPr>
              <a:t>Number</a:t>
            </a:r>
            <a:r>
              <a:rPr lang="en-US" sz="4400" b="1"/>
              <a:t> of Payments I </a:t>
            </a:r>
          </a:p>
        </p:txBody>
      </p:sp>
      <p:sp>
        <p:nvSpPr>
          <p:cNvPr id="39939" name="Rectangle 3"/>
          <p:cNvSpPr>
            <a:spLocks noGrp="1" noChangeArrowheads="1"/>
          </p:cNvSpPr>
          <p:nvPr>
            <p:ph sz="quarter" idx="1"/>
          </p:nvPr>
        </p:nvSpPr>
        <p:spPr>
          <a:xfrm>
            <a:off x="0" y="1447800"/>
            <a:ext cx="8915400" cy="3921125"/>
          </a:xfrm>
        </p:spPr>
        <p:txBody>
          <a:bodyPr/>
          <a:lstStyle/>
          <a:p>
            <a:pPr lvl="1" eaLnBrk="1" hangingPunct="1">
              <a:buFont typeface="Wingdings 2" pitchFamily="18" charset="2"/>
              <a:buNone/>
            </a:pPr>
            <a:r>
              <a:rPr lang="en-US" sz="3600" b="1" dirty="0">
                <a:latin typeface="Arial" charset="0"/>
                <a:cs typeface="Arial" charset="0"/>
              </a:rPr>
              <a:t>	</a:t>
            </a:r>
            <a:r>
              <a:rPr lang="en-US" sz="3600" b="1" dirty="0">
                <a:cs typeface="Arial" charset="0"/>
              </a:rPr>
              <a:t>You ran a little short on your spring break vacation, so you put $1,000 on your credit card. You can only afford to make the minimum payment of $20 per month. The interest rate on the credit card is 1.5 percent per month. </a:t>
            </a:r>
          </a:p>
          <a:p>
            <a:pPr lvl="1" eaLnBrk="1" hangingPunct="1">
              <a:buFont typeface="Wingdings 2" pitchFamily="18" charset="2"/>
              <a:buNone/>
            </a:pPr>
            <a:r>
              <a:rPr lang="en-US" sz="3600" b="1" dirty="0">
                <a:solidFill>
                  <a:srgbClr val="0070C0"/>
                </a:solidFill>
                <a:cs typeface="Arial" charset="0"/>
              </a:rPr>
              <a:t>	How long will you need to pay off the $1,000?</a:t>
            </a:r>
            <a:endParaRPr lang="en-US" b="1" dirty="0">
              <a:solidFill>
                <a:srgbClr val="0070C0"/>
              </a:solidFill>
              <a:cs typeface="Arial" charset="0"/>
            </a:endParaRPr>
          </a:p>
          <a:p>
            <a:pPr lvl="1" eaLnBrk="1" hangingPunct="1"/>
            <a:endParaRPr lang="en-US" b="1" dirty="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 calcmode="lin" valueType="num">
                                      <p:cBhvr>
                                        <p:cTn id="12" dur="1000" fill="hold"/>
                                        <p:tgtEl>
                                          <p:spTgt spid="39939">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39939">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399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Number Placeholder 22"/>
          <p:cNvSpPr>
            <a:spLocks noGrp="1"/>
          </p:cNvSpPr>
          <p:nvPr>
            <p:ph type="sldNum" sz="quarter" idx="12"/>
          </p:nvPr>
        </p:nvSpPr>
        <p:spPr bwMode="auto">
          <a:ln>
            <a:round/>
            <a:headEnd/>
            <a:tailEnd/>
          </a:ln>
        </p:spPr>
        <p:txBody>
          <a:bodyPr/>
          <a:lstStyle/>
          <a:p>
            <a:r>
              <a:rPr lang="en-US"/>
              <a:t>6-</a:t>
            </a:r>
            <a:fld id="{29425639-24BE-461D-9027-56B330B60023}" type="slidenum">
              <a:rPr lang="en-US" smtClean="0"/>
              <a:pPr/>
              <a:t>41</a:t>
            </a:fld>
            <a:endParaRPr lang="en-US"/>
          </a:p>
        </p:txBody>
      </p:sp>
      <p:sp>
        <p:nvSpPr>
          <p:cNvPr id="97282" name="Rectangle 2"/>
          <p:cNvSpPr>
            <a:spLocks noGrp="1" noChangeArrowheads="1"/>
          </p:cNvSpPr>
          <p:nvPr>
            <p:ph type="title"/>
          </p:nvPr>
        </p:nvSpPr>
        <p:spPr>
          <a:xfrm>
            <a:off x="228600" y="228600"/>
            <a:ext cx="8686800" cy="914400"/>
          </a:xfrm>
          <a:solidFill>
            <a:schemeClr val="bg2"/>
          </a:solidFill>
        </p:spPr>
        <p:txBody>
          <a:bodyPr/>
          <a:lstStyle/>
          <a:p>
            <a:pPr algn="ctr" eaLnBrk="1" hangingPunct="1"/>
            <a:r>
              <a:rPr lang="en-US" sz="4400" b="1"/>
              <a:t>Finding the </a:t>
            </a:r>
            <a:r>
              <a:rPr lang="en-US" sz="4400" b="1">
                <a:solidFill>
                  <a:srgbClr val="0070C0"/>
                </a:solidFill>
              </a:rPr>
              <a:t>Number</a:t>
            </a:r>
            <a:r>
              <a:rPr lang="en-US" sz="4400" b="1"/>
              <a:t> of Payments I </a:t>
            </a:r>
          </a:p>
        </p:txBody>
      </p:sp>
      <p:sp>
        <p:nvSpPr>
          <p:cNvPr id="39939" name="Rectangle 3"/>
          <p:cNvSpPr>
            <a:spLocks noGrp="1" noChangeArrowheads="1"/>
          </p:cNvSpPr>
          <p:nvPr>
            <p:ph sz="quarter" idx="1"/>
          </p:nvPr>
        </p:nvSpPr>
        <p:spPr>
          <a:xfrm>
            <a:off x="304800" y="1447800"/>
            <a:ext cx="9067800" cy="4530725"/>
          </a:xfrm>
        </p:spPr>
        <p:txBody>
          <a:bodyPr/>
          <a:lstStyle/>
          <a:p>
            <a:pPr eaLnBrk="1" hangingPunct="1">
              <a:buFont typeface="Wingdings 2" pitchFamily="18" charset="2"/>
              <a:buNone/>
            </a:pPr>
            <a:r>
              <a:rPr lang="en-US" sz="3600" b="1" dirty="0">
                <a:latin typeface="Arial" charset="0"/>
                <a:cs typeface="Arial" charset="0"/>
              </a:rPr>
              <a:t>	</a:t>
            </a:r>
            <a:r>
              <a:rPr lang="en-US" sz="3600" b="1" dirty="0">
                <a:cs typeface="Arial" charset="0"/>
              </a:rPr>
              <a:t>The sign convention matters!</a:t>
            </a:r>
          </a:p>
          <a:p>
            <a:pPr lvl="1" eaLnBrk="1" hangingPunct="1">
              <a:buFont typeface="Wingdings 2" pitchFamily="18" charset="2"/>
              <a:buNone/>
            </a:pPr>
            <a:r>
              <a:rPr lang="en-US" sz="3200" b="1" dirty="0">
                <a:cs typeface="Arial" charset="0"/>
              </a:rPr>
              <a:t>I/Y = </a:t>
            </a:r>
            <a:r>
              <a:rPr lang="en-US" sz="3200" b="1" u="sng" dirty="0">
                <a:cs typeface="Arial" charset="0"/>
              </a:rPr>
              <a:t>	1.5	</a:t>
            </a:r>
            <a:endParaRPr lang="en-US" sz="3200" b="1" dirty="0">
              <a:cs typeface="Arial" charset="0"/>
            </a:endParaRPr>
          </a:p>
          <a:p>
            <a:pPr lvl="1" eaLnBrk="1" hangingPunct="1">
              <a:buFont typeface="Wingdings 2" pitchFamily="18" charset="2"/>
              <a:buNone/>
            </a:pPr>
            <a:r>
              <a:rPr lang="en-US" sz="3200" b="1" dirty="0">
                <a:cs typeface="Arial" charset="0"/>
              </a:rPr>
              <a:t>PV = </a:t>
            </a:r>
            <a:r>
              <a:rPr lang="en-US" sz="3200" b="1" u="sng" dirty="0">
                <a:cs typeface="Arial" charset="0"/>
              </a:rPr>
              <a:t>1000</a:t>
            </a:r>
            <a:endParaRPr lang="en-US" sz="3200" b="1" dirty="0">
              <a:cs typeface="Arial" charset="0"/>
            </a:endParaRPr>
          </a:p>
          <a:p>
            <a:pPr lvl="1" eaLnBrk="1" hangingPunct="1">
              <a:buFont typeface="Wingdings 2" pitchFamily="18" charset="2"/>
              <a:buNone/>
            </a:pPr>
            <a:r>
              <a:rPr lang="en-US" sz="3200" b="1" dirty="0">
                <a:cs typeface="Arial" charset="0"/>
              </a:rPr>
              <a:t>PMT = </a:t>
            </a:r>
            <a:r>
              <a:rPr lang="en-US" sz="3200" b="1" u="sng" dirty="0">
                <a:cs typeface="Arial" charset="0"/>
              </a:rPr>
              <a:t>	20	</a:t>
            </a:r>
            <a:endParaRPr lang="en-US" sz="3200" b="1" dirty="0">
              <a:cs typeface="Arial" charset="0"/>
            </a:endParaRPr>
          </a:p>
          <a:p>
            <a:pPr lvl="1" eaLnBrk="1" hangingPunct="1">
              <a:buFont typeface="Wingdings 2" pitchFamily="18" charset="2"/>
              <a:buNone/>
            </a:pPr>
            <a:r>
              <a:rPr lang="en-US" sz="3200" b="1" dirty="0">
                <a:cs typeface="Arial" charset="0"/>
              </a:rPr>
              <a:t>CPT N = </a:t>
            </a:r>
            <a:r>
              <a:rPr lang="en-US" sz="3200" b="1" u="sng" dirty="0">
                <a:cs typeface="Arial" charset="0"/>
              </a:rPr>
              <a:t>93.11  </a:t>
            </a:r>
            <a:r>
              <a:rPr lang="en-US" sz="3200" b="1" dirty="0">
                <a:cs typeface="Arial" charset="0"/>
              </a:rPr>
              <a:t>MONTHS = </a:t>
            </a:r>
            <a:r>
              <a:rPr lang="en-US" sz="3200" b="1" u="sng" dirty="0">
                <a:cs typeface="Arial" charset="0"/>
              </a:rPr>
              <a:t>	7.76	</a:t>
            </a:r>
            <a:r>
              <a:rPr lang="en-US" sz="3200" b="1" dirty="0">
                <a:solidFill>
                  <a:srgbClr val="C00000"/>
                </a:solidFill>
                <a:cs typeface="Arial" charset="0"/>
              </a:rPr>
              <a:t>years</a:t>
            </a:r>
          </a:p>
          <a:p>
            <a:pPr lvl="1" eaLnBrk="1" hangingPunct="1"/>
            <a:endParaRPr lang="en-US" b="1" dirty="0">
              <a:cs typeface="Arial" charset="0"/>
            </a:endParaRPr>
          </a:p>
          <a:p>
            <a:pPr eaLnBrk="1" hangingPunct="1">
              <a:buFont typeface="Wingdings 2" pitchFamily="18" charset="2"/>
              <a:buNone/>
            </a:pPr>
            <a:r>
              <a:rPr lang="en-US" sz="4000" b="1" dirty="0">
                <a:cs typeface="Arial" charset="0"/>
              </a:rPr>
              <a:t>	</a:t>
            </a:r>
            <a:r>
              <a:rPr lang="en-US" sz="4000" b="1" dirty="0">
                <a:solidFill>
                  <a:srgbClr val="0070C0"/>
                </a:solidFill>
                <a:cs typeface="Arial" charset="0"/>
              </a:rPr>
              <a:t>And this is only if you don’t charge anything more on the card!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animEffect transition="in" filter="slide(fromBottom)">
                                      <p:cBhvr>
                                        <p:cTn id="7" dur="500"/>
                                        <p:tgtEl>
                                          <p:spTgt spid="39939">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9939">
                                            <p:txEl>
                                              <p:pRg st="2" end="2"/>
                                            </p:txEl>
                                          </p:spTgt>
                                        </p:tgtEl>
                                        <p:attrNameLst>
                                          <p:attrName>style.visibility</p:attrName>
                                        </p:attrNameLst>
                                      </p:cBhvr>
                                      <p:to>
                                        <p:strVal val="visible"/>
                                      </p:to>
                                    </p:set>
                                    <p:animEffect transition="in" filter="slide(fromBottom)">
                                      <p:cBhvr>
                                        <p:cTn id="10" dur="500"/>
                                        <p:tgtEl>
                                          <p:spTgt spid="39939">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9939">
                                            <p:txEl>
                                              <p:pRg st="3" end="3"/>
                                            </p:txEl>
                                          </p:spTgt>
                                        </p:tgtEl>
                                        <p:attrNameLst>
                                          <p:attrName>style.visibility</p:attrName>
                                        </p:attrNameLst>
                                      </p:cBhvr>
                                      <p:to>
                                        <p:strVal val="visible"/>
                                      </p:to>
                                    </p:set>
                                    <p:animEffect transition="in" filter="slide(fromBottom)">
                                      <p:cBhvr>
                                        <p:cTn id="13" dur="500"/>
                                        <p:tgtEl>
                                          <p:spTgt spid="39939">
                                            <p:txEl>
                                              <p:pRg st="3" end="3"/>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39939">
                                            <p:txEl>
                                              <p:pRg st="4" end="4"/>
                                            </p:txEl>
                                          </p:spTgt>
                                        </p:tgtEl>
                                        <p:attrNameLst>
                                          <p:attrName>style.visibility</p:attrName>
                                        </p:attrNameLst>
                                      </p:cBhvr>
                                      <p:to>
                                        <p:strVal val="visible"/>
                                      </p:to>
                                    </p:set>
                                    <p:animEffect transition="in" filter="slide(fromBottom)">
                                      <p:cBhvr>
                                        <p:cTn id="16" dur="500"/>
                                        <p:tgtEl>
                                          <p:spTgt spid="39939">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39939">
                                            <p:txEl>
                                              <p:pRg st="6" end="6"/>
                                            </p:txEl>
                                          </p:spTgt>
                                        </p:tgtEl>
                                        <p:attrNameLst>
                                          <p:attrName>style.visibility</p:attrName>
                                        </p:attrNameLst>
                                      </p:cBhvr>
                                      <p:to>
                                        <p:strVal val="visible"/>
                                      </p:to>
                                    </p:set>
                                    <p:anim calcmode="lin" valueType="num">
                                      <p:cBhvr>
                                        <p:cTn id="21" dur="1000" fill="hold"/>
                                        <p:tgtEl>
                                          <p:spTgt spid="39939">
                                            <p:txEl>
                                              <p:pRg st="6" end="6"/>
                                            </p:txEl>
                                          </p:spTgt>
                                        </p:tgtEl>
                                        <p:attrNameLst>
                                          <p:attrName>ppt_w</p:attrName>
                                        </p:attrNameLst>
                                      </p:cBhvr>
                                      <p:tavLst>
                                        <p:tav tm="0">
                                          <p:val>
                                            <p:strVal val="#ppt_w*0.70"/>
                                          </p:val>
                                        </p:tav>
                                        <p:tav tm="100000">
                                          <p:val>
                                            <p:strVal val="#ppt_w"/>
                                          </p:val>
                                        </p:tav>
                                      </p:tavLst>
                                    </p:anim>
                                    <p:anim calcmode="lin" valueType="num">
                                      <p:cBhvr>
                                        <p:cTn id="22" dur="1000" fill="hold"/>
                                        <p:tgtEl>
                                          <p:spTgt spid="39939">
                                            <p:txEl>
                                              <p:pRg st="6" end="6"/>
                                            </p:txEl>
                                          </p:spTgt>
                                        </p:tgtEl>
                                        <p:attrNameLst>
                                          <p:attrName>ppt_h</p:attrName>
                                        </p:attrNameLst>
                                      </p:cBhvr>
                                      <p:tavLst>
                                        <p:tav tm="0">
                                          <p:val>
                                            <p:strVal val="#ppt_h"/>
                                          </p:val>
                                        </p:tav>
                                        <p:tav tm="100000">
                                          <p:val>
                                            <p:strVal val="#ppt_h"/>
                                          </p:val>
                                        </p:tav>
                                      </p:tavLst>
                                    </p:anim>
                                    <p:animEffect transition="in" filter="fade">
                                      <p:cBhvr>
                                        <p:cTn id="23" dur="1000"/>
                                        <p:tgtEl>
                                          <p:spTgt spid="399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Number Placeholder 22"/>
          <p:cNvSpPr>
            <a:spLocks noGrp="1"/>
          </p:cNvSpPr>
          <p:nvPr>
            <p:ph type="sldNum" sz="quarter" idx="12"/>
          </p:nvPr>
        </p:nvSpPr>
        <p:spPr bwMode="auto">
          <a:ln>
            <a:round/>
            <a:headEnd/>
            <a:tailEnd/>
          </a:ln>
        </p:spPr>
        <p:txBody>
          <a:bodyPr/>
          <a:lstStyle/>
          <a:p>
            <a:r>
              <a:rPr lang="en-US"/>
              <a:t>6-</a:t>
            </a:r>
            <a:fld id="{5BEA97E5-4D8C-4326-AB45-0AA524409B24}" type="slidenum">
              <a:rPr lang="en-US" smtClean="0"/>
              <a:pPr/>
              <a:t>42</a:t>
            </a:fld>
            <a:endParaRPr lang="en-US"/>
          </a:p>
        </p:txBody>
      </p:sp>
      <p:sp>
        <p:nvSpPr>
          <p:cNvPr id="99330" name="Rectangle 2"/>
          <p:cNvSpPr>
            <a:spLocks noGrp="1" noChangeArrowheads="1"/>
          </p:cNvSpPr>
          <p:nvPr>
            <p:ph type="title"/>
          </p:nvPr>
        </p:nvSpPr>
        <p:spPr>
          <a:xfrm>
            <a:off x="457200" y="304800"/>
            <a:ext cx="8382000" cy="914400"/>
          </a:xfrm>
          <a:solidFill>
            <a:schemeClr val="bg2"/>
          </a:solidFill>
        </p:spPr>
        <p:txBody>
          <a:bodyPr/>
          <a:lstStyle/>
          <a:p>
            <a:pPr algn="ctr" eaLnBrk="1" hangingPunct="1"/>
            <a:r>
              <a:rPr lang="en-US" sz="4400" b="1"/>
              <a:t>Finding the </a:t>
            </a:r>
            <a:r>
              <a:rPr lang="en-US" sz="4400" b="1">
                <a:solidFill>
                  <a:srgbClr val="0070C0"/>
                </a:solidFill>
              </a:rPr>
              <a:t>Number</a:t>
            </a:r>
            <a:r>
              <a:rPr lang="en-US" sz="4400" b="1"/>
              <a:t> of Payments II</a:t>
            </a:r>
          </a:p>
        </p:txBody>
      </p:sp>
      <p:sp>
        <p:nvSpPr>
          <p:cNvPr id="40963" name="Rectangle 3"/>
          <p:cNvSpPr>
            <a:spLocks noGrp="1" noChangeArrowheads="1"/>
          </p:cNvSpPr>
          <p:nvPr>
            <p:ph sz="quarter" idx="1"/>
          </p:nvPr>
        </p:nvSpPr>
        <p:spPr>
          <a:xfrm>
            <a:off x="228600" y="1524000"/>
            <a:ext cx="8915400" cy="5105400"/>
          </a:xfrm>
        </p:spPr>
        <p:txBody>
          <a:bodyPr>
            <a:normAutofit lnSpcReduction="10000"/>
          </a:bodyPr>
          <a:lstStyle/>
          <a:p>
            <a:pPr marL="274320" indent="-274320" eaLnBrk="1" fontAlgn="auto" hangingPunct="1">
              <a:spcBef>
                <a:spcPts val="580"/>
              </a:spcBef>
              <a:spcAft>
                <a:spcPts val="0"/>
              </a:spcAft>
              <a:buFont typeface="Wingdings 2"/>
              <a:buNone/>
              <a:defRPr/>
            </a:pPr>
            <a:r>
              <a:rPr lang="en-US" sz="2800" dirty="0"/>
              <a:t>	</a:t>
            </a:r>
            <a:r>
              <a:rPr lang="en-US" sz="3500" b="1" dirty="0">
                <a:cs typeface="Arial" pitchFamily="34" charset="0"/>
              </a:rPr>
              <a:t>Suppose you borrow $2,000 at 5%, and you are going to make annual payments of $734.42. </a:t>
            </a:r>
            <a:endParaRPr lang="en-US" b="1" dirty="0">
              <a:cs typeface="Arial" pitchFamily="34" charset="0"/>
            </a:endParaRPr>
          </a:p>
          <a:p>
            <a:pPr marL="274320" indent="-274320" eaLnBrk="1" fontAlgn="auto" hangingPunct="1">
              <a:spcBef>
                <a:spcPts val="580"/>
              </a:spcBef>
              <a:spcAft>
                <a:spcPts val="0"/>
              </a:spcAft>
              <a:buFont typeface="Wingdings 2"/>
              <a:buNone/>
              <a:defRPr/>
            </a:pPr>
            <a:endParaRPr lang="en-US" sz="1000" b="1" dirty="0">
              <a:cs typeface="Arial" pitchFamily="34" charset="0"/>
            </a:endParaRPr>
          </a:p>
          <a:p>
            <a:pPr marL="274320" indent="-274320" eaLnBrk="1" fontAlgn="auto" hangingPunct="1">
              <a:spcBef>
                <a:spcPts val="580"/>
              </a:spcBef>
              <a:spcAft>
                <a:spcPts val="0"/>
              </a:spcAft>
              <a:buFont typeface="Wingdings 2"/>
              <a:buNone/>
              <a:defRPr/>
            </a:pPr>
            <a:r>
              <a:rPr lang="en-US" b="1" dirty="0">
                <a:cs typeface="Arial" pitchFamily="34" charset="0"/>
              </a:rPr>
              <a:t>	</a:t>
            </a:r>
            <a:r>
              <a:rPr lang="en-US" sz="3900" b="1" dirty="0">
                <a:solidFill>
                  <a:srgbClr val="0070C0"/>
                </a:solidFill>
                <a:cs typeface="Arial" pitchFamily="34" charset="0"/>
              </a:rPr>
              <a:t>How long before you pay off the loan?</a:t>
            </a:r>
            <a:endParaRPr lang="en-US" sz="2800" b="1" dirty="0">
              <a:solidFill>
                <a:srgbClr val="0070C0"/>
              </a:solidFill>
              <a:cs typeface="Arial" pitchFamily="34" charset="0"/>
            </a:endParaRPr>
          </a:p>
          <a:p>
            <a:pPr marL="548640" lvl="1" algn="ctr" eaLnBrk="1" fontAlgn="auto" hangingPunct="1">
              <a:spcBef>
                <a:spcPts val="370"/>
              </a:spcBef>
              <a:spcAft>
                <a:spcPts val="0"/>
              </a:spcAft>
              <a:buFont typeface="Wingdings 2"/>
              <a:buNone/>
              <a:defRPr/>
            </a:pPr>
            <a:r>
              <a:rPr lang="en-US" sz="3000" b="1" dirty="0">
                <a:cs typeface="Arial" pitchFamily="34" charset="0"/>
              </a:rPr>
              <a:t>(the sign convention matters!)</a:t>
            </a:r>
          </a:p>
          <a:p>
            <a:pPr marL="548640" lvl="1" algn="ctr" eaLnBrk="1" fontAlgn="auto" hangingPunct="1">
              <a:spcBef>
                <a:spcPts val="370"/>
              </a:spcBef>
              <a:spcAft>
                <a:spcPts val="0"/>
              </a:spcAft>
              <a:buFont typeface="Wingdings 2"/>
              <a:buNone/>
              <a:defRPr/>
            </a:pPr>
            <a:r>
              <a:rPr lang="en-US" sz="3000" b="1" dirty="0">
                <a:cs typeface="Arial" pitchFamily="34" charset="0"/>
              </a:rPr>
              <a:t>I/Y = </a:t>
            </a:r>
            <a:r>
              <a:rPr lang="en-US" sz="3000" b="1" u="sng" dirty="0">
                <a:cs typeface="Arial" pitchFamily="34" charset="0"/>
              </a:rPr>
              <a:t>	5%	</a:t>
            </a:r>
            <a:endParaRPr lang="en-US" sz="3000" b="1" dirty="0">
              <a:cs typeface="Arial" pitchFamily="34" charset="0"/>
            </a:endParaRPr>
          </a:p>
          <a:p>
            <a:pPr marL="548640" lvl="1" algn="ctr" eaLnBrk="1" fontAlgn="auto" hangingPunct="1">
              <a:spcBef>
                <a:spcPts val="370"/>
              </a:spcBef>
              <a:spcAft>
                <a:spcPts val="0"/>
              </a:spcAft>
              <a:buFont typeface="Wingdings 2"/>
              <a:buNone/>
              <a:defRPr/>
            </a:pPr>
            <a:r>
              <a:rPr lang="en-US" sz="3000" b="1" dirty="0">
                <a:cs typeface="Arial" pitchFamily="34" charset="0"/>
              </a:rPr>
              <a:t>PV = </a:t>
            </a:r>
            <a:r>
              <a:rPr lang="en-US" sz="3000" b="1" u="sng" dirty="0">
                <a:cs typeface="Arial" pitchFamily="34" charset="0"/>
              </a:rPr>
              <a:t>2000</a:t>
            </a:r>
            <a:endParaRPr lang="en-US" sz="3000" b="1" dirty="0">
              <a:cs typeface="Arial" pitchFamily="34" charset="0"/>
            </a:endParaRPr>
          </a:p>
          <a:p>
            <a:pPr marL="548640" lvl="1" algn="ctr" eaLnBrk="1" fontAlgn="auto" hangingPunct="1">
              <a:spcBef>
                <a:spcPts val="370"/>
              </a:spcBef>
              <a:spcAft>
                <a:spcPts val="0"/>
              </a:spcAft>
              <a:buFont typeface="Wingdings 2"/>
              <a:buNone/>
              <a:defRPr/>
            </a:pPr>
            <a:r>
              <a:rPr lang="en-US" sz="3000" b="1" dirty="0">
                <a:cs typeface="Arial" pitchFamily="34" charset="0"/>
              </a:rPr>
              <a:t>PMT = </a:t>
            </a:r>
            <a:r>
              <a:rPr lang="en-US" sz="3000" b="1" u="sng" dirty="0">
                <a:cs typeface="Arial" pitchFamily="34" charset="0"/>
              </a:rPr>
              <a:t>	734.42	</a:t>
            </a:r>
            <a:endParaRPr lang="en-US" sz="3000" b="1" dirty="0">
              <a:cs typeface="Arial" pitchFamily="34" charset="0"/>
            </a:endParaRPr>
          </a:p>
          <a:p>
            <a:pPr marL="548640" lvl="1" algn="ctr" eaLnBrk="1" fontAlgn="auto" hangingPunct="1">
              <a:spcBef>
                <a:spcPts val="370"/>
              </a:spcBef>
              <a:spcAft>
                <a:spcPts val="0"/>
              </a:spcAft>
              <a:buFont typeface="Wingdings 2"/>
              <a:buNone/>
              <a:defRPr/>
            </a:pPr>
            <a:r>
              <a:rPr lang="en-US" sz="3000" b="1" dirty="0">
                <a:cs typeface="Arial" pitchFamily="34" charset="0"/>
              </a:rPr>
              <a:t>CPT N = </a:t>
            </a:r>
            <a:r>
              <a:rPr lang="en-US" sz="3000" b="1" u="sng" dirty="0">
                <a:cs typeface="Arial" pitchFamily="34" charset="0"/>
              </a:rPr>
              <a:t>	2.73	</a:t>
            </a:r>
            <a:endParaRPr lang="en-US" sz="3000" b="1" dirty="0">
              <a:solidFill>
                <a:srgbClr val="C00000"/>
              </a:solidFill>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anim calcmode="lin" valueType="num">
                                      <p:cBhvr>
                                        <p:cTn id="7" dur="1000" fill="hold"/>
                                        <p:tgtEl>
                                          <p:spTgt spid="40963">
                                            <p:txEl>
                                              <p:pRg st="2" end="2"/>
                                            </p:txEl>
                                          </p:spTgt>
                                        </p:tgtEl>
                                        <p:attrNameLst>
                                          <p:attrName>ppt_w</p:attrName>
                                        </p:attrNameLst>
                                      </p:cBhvr>
                                      <p:tavLst>
                                        <p:tav tm="0">
                                          <p:val>
                                            <p:strVal val="#ppt_w*0.70"/>
                                          </p:val>
                                        </p:tav>
                                        <p:tav tm="100000">
                                          <p:val>
                                            <p:strVal val="#ppt_w"/>
                                          </p:val>
                                        </p:tav>
                                      </p:tavLst>
                                    </p:anim>
                                    <p:anim calcmode="lin" valueType="num">
                                      <p:cBhvr>
                                        <p:cTn id="8" dur="1000" fill="hold"/>
                                        <p:tgtEl>
                                          <p:spTgt spid="40963">
                                            <p:txEl>
                                              <p:pRg st="2" end="2"/>
                                            </p:txEl>
                                          </p:spTgt>
                                        </p:tgtEl>
                                        <p:attrNameLst>
                                          <p:attrName>ppt_h</p:attrName>
                                        </p:attrNameLst>
                                      </p:cBhvr>
                                      <p:tavLst>
                                        <p:tav tm="0">
                                          <p:val>
                                            <p:strVal val="#ppt_h"/>
                                          </p:val>
                                        </p:tav>
                                        <p:tav tm="100000">
                                          <p:val>
                                            <p:strVal val="#ppt_h"/>
                                          </p:val>
                                        </p:tav>
                                      </p:tavLst>
                                    </p:anim>
                                    <p:animEffect transition="in" filter="fade">
                                      <p:cBhvr>
                                        <p:cTn id="9" dur="1000"/>
                                        <p:tgtEl>
                                          <p:spTgt spid="4096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40963">
                                            <p:txEl>
                                              <p:pRg st="3" end="3"/>
                                            </p:txEl>
                                          </p:spTgt>
                                        </p:tgtEl>
                                        <p:attrNameLst>
                                          <p:attrName>style.visibility</p:attrName>
                                        </p:attrNameLst>
                                      </p:cBhvr>
                                      <p:to>
                                        <p:strVal val="visible"/>
                                      </p:to>
                                    </p:set>
                                    <p:animEffect transition="in" filter="slide(fromBottom)">
                                      <p:cBhvr>
                                        <p:cTn id="14" dur="1000"/>
                                        <p:tgtEl>
                                          <p:spTgt spid="40963">
                                            <p:txEl>
                                              <p:pRg st="3" end="3"/>
                                            </p:txEl>
                                          </p:spTgt>
                                        </p:tgtEl>
                                      </p:cBhvr>
                                    </p:animEffect>
                                  </p:childTnLst>
                                </p:cTn>
                              </p:par>
                              <p:par>
                                <p:cTn id="15" presetID="12" presetClass="entr" presetSubtype="4" fill="hold" nodeType="withEffect">
                                  <p:stCondLst>
                                    <p:cond delay="0"/>
                                  </p:stCondLst>
                                  <p:childTnLst>
                                    <p:set>
                                      <p:cBhvr>
                                        <p:cTn id="16" dur="1" fill="hold">
                                          <p:stCondLst>
                                            <p:cond delay="0"/>
                                          </p:stCondLst>
                                        </p:cTn>
                                        <p:tgtEl>
                                          <p:spTgt spid="40963">
                                            <p:txEl>
                                              <p:pRg st="4" end="4"/>
                                            </p:txEl>
                                          </p:spTgt>
                                        </p:tgtEl>
                                        <p:attrNameLst>
                                          <p:attrName>style.visibility</p:attrName>
                                        </p:attrNameLst>
                                      </p:cBhvr>
                                      <p:to>
                                        <p:strVal val="visible"/>
                                      </p:to>
                                    </p:set>
                                    <p:animEffect transition="in" filter="slide(fromBottom)">
                                      <p:cBhvr>
                                        <p:cTn id="17" dur="500"/>
                                        <p:tgtEl>
                                          <p:spTgt spid="40963">
                                            <p:txEl>
                                              <p:pRg st="4" end="4"/>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40963">
                                            <p:txEl>
                                              <p:pRg st="5" end="5"/>
                                            </p:txEl>
                                          </p:spTgt>
                                        </p:tgtEl>
                                        <p:attrNameLst>
                                          <p:attrName>style.visibility</p:attrName>
                                        </p:attrNameLst>
                                      </p:cBhvr>
                                      <p:to>
                                        <p:strVal val="visible"/>
                                      </p:to>
                                    </p:set>
                                    <p:animEffect transition="in" filter="slide(fromBottom)">
                                      <p:cBhvr>
                                        <p:cTn id="20" dur="500"/>
                                        <p:tgtEl>
                                          <p:spTgt spid="40963">
                                            <p:txEl>
                                              <p:pRg st="5" end="5"/>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40963">
                                            <p:txEl>
                                              <p:pRg st="6" end="6"/>
                                            </p:txEl>
                                          </p:spTgt>
                                        </p:tgtEl>
                                        <p:attrNameLst>
                                          <p:attrName>style.visibility</p:attrName>
                                        </p:attrNameLst>
                                      </p:cBhvr>
                                      <p:to>
                                        <p:strVal val="visible"/>
                                      </p:to>
                                    </p:set>
                                    <p:animEffect transition="in" filter="slide(fromBottom)">
                                      <p:cBhvr>
                                        <p:cTn id="23" dur="500"/>
                                        <p:tgtEl>
                                          <p:spTgt spid="40963">
                                            <p:txEl>
                                              <p:pRg st="6" end="6"/>
                                            </p:txEl>
                                          </p:spTgt>
                                        </p:tgtEl>
                                      </p:cBhvr>
                                    </p:animEffect>
                                  </p:childTnLst>
                                </p:cTn>
                              </p:par>
                            </p:childTnLst>
                          </p:cTn>
                        </p:par>
                        <p:par>
                          <p:cTn id="24" fill="hold">
                            <p:stCondLst>
                              <p:cond delay="1000"/>
                            </p:stCondLst>
                            <p:childTnLst>
                              <p:par>
                                <p:cTn id="25" presetID="27" presetClass="entr" presetSubtype="0" fill="hold" nodeType="afterEffect">
                                  <p:stCondLst>
                                    <p:cond delay="0"/>
                                  </p:stCondLst>
                                  <p:iterate type="lt">
                                    <p:tmPct val="50000"/>
                                  </p:iterate>
                                  <p:childTnLst>
                                    <p:set>
                                      <p:cBhvr>
                                        <p:cTn id="26" dur="1" fill="hold">
                                          <p:stCondLst>
                                            <p:cond delay="0"/>
                                          </p:stCondLst>
                                        </p:cTn>
                                        <p:tgtEl>
                                          <p:spTgt spid="40963">
                                            <p:txEl>
                                              <p:pRg st="7" end="7"/>
                                            </p:txEl>
                                          </p:spTgt>
                                        </p:tgtEl>
                                        <p:attrNameLst>
                                          <p:attrName>style.visibility</p:attrName>
                                        </p:attrNameLst>
                                      </p:cBhvr>
                                      <p:to>
                                        <p:strVal val="visible"/>
                                      </p:to>
                                    </p:set>
                                    <p:anim calcmode="discrete" valueType="clr">
                                      <p:cBhvr override="childStyle">
                                        <p:cTn id="27" dur="80"/>
                                        <p:tgtEl>
                                          <p:spTgt spid="40963">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40963">
                                            <p:txEl>
                                              <p:pRg st="7" end="7"/>
                                            </p:txEl>
                                          </p:spTgt>
                                        </p:tgtEl>
                                        <p:attrNameLst>
                                          <p:attrName>fillcolor</p:attrName>
                                        </p:attrNameLst>
                                      </p:cBhvr>
                                      <p:tavLst>
                                        <p:tav tm="0">
                                          <p:val>
                                            <p:clrVal>
                                              <a:schemeClr val="accent2"/>
                                            </p:clrVal>
                                          </p:val>
                                        </p:tav>
                                        <p:tav tm="50000">
                                          <p:val>
                                            <p:clrVal>
                                              <a:schemeClr val="hlink"/>
                                            </p:clrVal>
                                          </p:val>
                                        </p:tav>
                                      </p:tavLst>
                                    </p:anim>
                                    <p:set>
                                      <p:cBhvr>
                                        <p:cTn id="29" dur="80"/>
                                        <p:tgtEl>
                                          <p:spTgt spid="40963">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22"/>
          <p:cNvSpPr>
            <a:spLocks noGrp="1"/>
          </p:cNvSpPr>
          <p:nvPr>
            <p:ph type="sldNum" sz="quarter" idx="12"/>
          </p:nvPr>
        </p:nvSpPr>
        <p:spPr bwMode="auto">
          <a:ln>
            <a:round/>
            <a:headEnd/>
            <a:tailEnd/>
          </a:ln>
        </p:spPr>
        <p:txBody>
          <a:bodyPr/>
          <a:lstStyle/>
          <a:p>
            <a:r>
              <a:rPr lang="en-US"/>
              <a:t>6-</a:t>
            </a:r>
            <a:fld id="{DFDC46BC-1D25-44C0-A51F-875C75AF2483}" type="slidenum">
              <a:rPr lang="en-US" smtClean="0"/>
              <a:pPr/>
              <a:t>43</a:t>
            </a:fld>
            <a:endParaRPr lang="en-US"/>
          </a:p>
        </p:txBody>
      </p:sp>
      <p:sp>
        <p:nvSpPr>
          <p:cNvPr id="4" name="TextBox 3"/>
          <p:cNvSpPr txBox="1"/>
          <p:nvPr/>
        </p:nvSpPr>
        <p:spPr>
          <a:xfrm>
            <a:off x="1371600" y="381000"/>
            <a:ext cx="6248400" cy="830263"/>
          </a:xfrm>
          <a:prstGeom prst="rect">
            <a:avLst/>
          </a:prstGeom>
          <a:solidFill>
            <a:schemeClr val="bg2"/>
          </a:solidFill>
        </p:spPr>
        <p:txBody>
          <a:bodyPr>
            <a:spAutoFit/>
          </a:bodyPr>
          <a:lstStyle/>
          <a:p>
            <a:pPr algn="ctr" fontAlgn="auto">
              <a:spcBef>
                <a:spcPts val="0"/>
              </a:spcBef>
              <a:spcAft>
                <a:spcPts val="0"/>
              </a:spcAft>
              <a:defRPr/>
            </a:pPr>
            <a:r>
              <a:rPr lang="en-US" sz="4800" dirty="0">
                <a:solidFill>
                  <a:srgbClr val="0070C0"/>
                </a:solidFill>
                <a:latin typeface="+mj-lt"/>
              </a:rPr>
              <a:t>Chapter Outline</a:t>
            </a:r>
          </a:p>
        </p:txBody>
      </p:sp>
      <p:sp>
        <p:nvSpPr>
          <p:cNvPr id="5" name="TextBox 4"/>
          <p:cNvSpPr txBox="1">
            <a:spLocks noChangeArrowheads="1"/>
          </p:cNvSpPr>
          <p:nvPr/>
        </p:nvSpPr>
        <p:spPr bwMode="auto">
          <a:xfrm>
            <a:off x="914400" y="2133600"/>
            <a:ext cx="7162800" cy="4295775"/>
          </a:xfrm>
          <a:prstGeom prst="rect">
            <a:avLst/>
          </a:prstGeom>
          <a:noFill/>
          <a:ln w="9525">
            <a:noFill/>
            <a:miter lim="800000"/>
            <a:headEnd/>
            <a:tailEnd/>
          </a:ln>
        </p:spPr>
        <p:txBody>
          <a:bodyPr>
            <a:spAutoFit/>
          </a:bodyPr>
          <a:lstStyle/>
          <a:p>
            <a:pPr marL="292100" indent="-292100">
              <a:buFont typeface="Arial" charset="0"/>
              <a:buChar char="•"/>
            </a:pPr>
            <a:r>
              <a:rPr lang="en-US" sz="3200" b="1">
                <a:latin typeface="Perpetua" pitchFamily="18" charset="0"/>
              </a:rPr>
              <a:t>Multiple Cash Flows: Future and Present Values</a:t>
            </a:r>
          </a:p>
          <a:p>
            <a:pPr marL="292100" indent="-292100">
              <a:buFont typeface="Arial" charset="0"/>
              <a:buChar char="•"/>
            </a:pPr>
            <a:r>
              <a:rPr lang="en-US" sz="3200" b="1">
                <a:latin typeface="Perpetua" pitchFamily="18" charset="0"/>
              </a:rPr>
              <a:t>Multiple Equal Cash Flows: Annuities and Perpetuities</a:t>
            </a:r>
          </a:p>
          <a:p>
            <a:pPr marL="292100" indent="-292100">
              <a:buFont typeface="Arial" charset="0"/>
              <a:buChar char="•"/>
            </a:pPr>
            <a:r>
              <a:rPr lang="en-US" sz="3200" b="1">
                <a:latin typeface="Perpetua" pitchFamily="18" charset="0"/>
              </a:rPr>
              <a:t>Comparing Rates: the Effect of Compounding</a:t>
            </a:r>
          </a:p>
          <a:p>
            <a:pPr marL="292100" indent="-292100">
              <a:buFont typeface="Arial" charset="0"/>
              <a:buChar char="•"/>
            </a:pPr>
            <a:r>
              <a:rPr lang="en-US" sz="3200" b="1">
                <a:latin typeface="Perpetua" pitchFamily="18" charset="0"/>
              </a:rPr>
              <a:t>Loan Types</a:t>
            </a:r>
          </a:p>
          <a:p>
            <a:pPr marL="292100" indent="-292100">
              <a:buFont typeface="Arial" charset="0"/>
              <a:buChar char="•"/>
            </a:pPr>
            <a:r>
              <a:rPr lang="en-US" sz="3200" b="1">
                <a:latin typeface="Perpetua" pitchFamily="18" charset="0"/>
              </a:rPr>
              <a:t>Loan Amortization</a:t>
            </a:r>
          </a:p>
          <a:p>
            <a:pPr marL="292100" indent="-292100">
              <a:buFont typeface="Arial" charset="0"/>
              <a:buChar char="•"/>
            </a:pPr>
            <a:endParaRPr lang="en-US" sz="200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5">
                                            <p:txEl>
                                              <p:pRg st="2" end="2"/>
                                            </p:txEl>
                                          </p:spTgt>
                                        </p:tgtEl>
                                        <p:attrNameLst>
                                          <p:attrName>style.color</p:attrName>
                                        </p:attrNameLst>
                                      </p:cBhvr>
                                      <p:to>
                                        <a:schemeClr val="accent2"/>
                                      </p:to>
                                    </p:animClr>
                                  </p:childTnLst>
                                </p:cTn>
                              </p:par>
                              <p:par>
                                <p:cTn id="7" presetID="9" presetClass="emph" presetSubtype="0" nodeType="withEffect">
                                  <p:stCondLst>
                                    <p:cond delay="0"/>
                                  </p:stCondLst>
                                  <p:childTnLst>
                                    <p:set>
                                      <p:cBhvr rctx="PPT">
                                        <p:cTn id="8" dur="indefinite"/>
                                        <p:tgtEl>
                                          <p:spTgt spid="5">
                                            <p:txEl>
                                              <p:pRg st="0" end="0"/>
                                            </p:txEl>
                                          </p:spTgt>
                                        </p:tgtEl>
                                        <p:attrNameLst>
                                          <p:attrName>style.opacity</p:attrName>
                                        </p:attrNameLst>
                                      </p:cBhvr>
                                      <p:to>
                                        <p:strVal val="0.5"/>
                                      </p:to>
                                    </p:set>
                                    <p:animEffect filter="image" prLst="opacity: 0.5">
                                      <p:cBhvr rctx="IE">
                                        <p:cTn id="9" dur="indefinite"/>
                                        <p:tgtEl>
                                          <p:spTgt spid="5">
                                            <p:txEl>
                                              <p:pRg st="0" end="0"/>
                                            </p:txEl>
                                          </p:spTgt>
                                        </p:tgtEl>
                                      </p:cBhvr>
                                    </p:animEffect>
                                  </p:childTnLst>
                                </p:cTn>
                              </p:par>
                              <p:par>
                                <p:cTn id="10" presetID="9" presetClass="emph" presetSubtype="0" nodeType="withEffect">
                                  <p:stCondLst>
                                    <p:cond delay="0"/>
                                  </p:stCondLst>
                                  <p:childTnLst>
                                    <p:set>
                                      <p:cBhvr rctx="PPT">
                                        <p:cTn id="11" dur="indefinite"/>
                                        <p:tgtEl>
                                          <p:spTgt spid="5">
                                            <p:txEl>
                                              <p:pRg st="1" end="1"/>
                                            </p:txEl>
                                          </p:spTgt>
                                        </p:tgtEl>
                                        <p:attrNameLst>
                                          <p:attrName>style.opacity</p:attrName>
                                        </p:attrNameLst>
                                      </p:cBhvr>
                                      <p:to>
                                        <p:strVal val="0.5"/>
                                      </p:to>
                                    </p:set>
                                    <p:animEffect filter="image" prLst="opacity: 0.5">
                                      <p:cBhvr rctx="IE">
                                        <p:cTn id="12" dur="indefinite"/>
                                        <p:tgtEl>
                                          <p:spTgt spid="5">
                                            <p:txEl>
                                              <p:pRg st="1" end="1"/>
                                            </p:txEl>
                                          </p:spTgt>
                                        </p:tgtEl>
                                      </p:cBhvr>
                                    </p:animEffect>
                                  </p:childTnLst>
                                </p:cTn>
                              </p:par>
                              <p:par>
                                <p:cTn id="13" presetID="9" presetClass="emph" presetSubtype="0" nodeType="withEffect">
                                  <p:stCondLst>
                                    <p:cond delay="0"/>
                                  </p:stCondLst>
                                  <p:childTnLst>
                                    <p:set>
                                      <p:cBhvr rctx="PPT">
                                        <p:cTn id="14" dur="indefinite"/>
                                        <p:tgtEl>
                                          <p:spTgt spid="5">
                                            <p:txEl>
                                              <p:pRg st="3" end="3"/>
                                            </p:txEl>
                                          </p:spTgt>
                                        </p:tgtEl>
                                        <p:attrNameLst>
                                          <p:attrName>style.opacity</p:attrName>
                                        </p:attrNameLst>
                                      </p:cBhvr>
                                      <p:to>
                                        <p:strVal val="0.5"/>
                                      </p:to>
                                    </p:set>
                                    <p:animEffect filter="image" prLst="opacity: 0.5">
                                      <p:cBhvr rctx="IE">
                                        <p:cTn id="15" dur="indefinite"/>
                                        <p:tgtEl>
                                          <p:spTgt spid="5">
                                            <p:txEl>
                                              <p:pRg st="3" end="3"/>
                                            </p:txEl>
                                          </p:spTgt>
                                        </p:tgtEl>
                                      </p:cBhvr>
                                    </p:animEffect>
                                  </p:childTnLst>
                                </p:cTn>
                              </p:par>
                              <p:par>
                                <p:cTn id="16" presetID="9" presetClass="emph" presetSubtype="0" nodeType="withEffect">
                                  <p:stCondLst>
                                    <p:cond delay="0"/>
                                  </p:stCondLst>
                                  <p:childTnLst>
                                    <p:set>
                                      <p:cBhvr rctx="PPT">
                                        <p:cTn id="17" dur="indefinite"/>
                                        <p:tgtEl>
                                          <p:spTgt spid="5">
                                            <p:txEl>
                                              <p:pRg st="4" end="4"/>
                                            </p:txEl>
                                          </p:spTgt>
                                        </p:tgtEl>
                                        <p:attrNameLst>
                                          <p:attrName>style.opacity</p:attrName>
                                        </p:attrNameLst>
                                      </p:cBhvr>
                                      <p:to>
                                        <p:strVal val="0.5"/>
                                      </p:to>
                                    </p:set>
                                    <p:animEffect filter="image" prLst="opacity: 0.5">
                                      <p:cBhvr rctx="IE">
                                        <p:cTn id="18" dur="indefinite"/>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Number Placeholder 22"/>
          <p:cNvSpPr>
            <a:spLocks noGrp="1"/>
          </p:cNvSpPr>
          <p:nvPr>
            <p:ph type="sldNum" sz="quarter" idx="12"/>
          </p:nvPr>
        </p:nvSpPr>
        <p:spPr bwMode="auto">
          <a:ln>
            <a:round/>
            <a:headEnd/>
            <a:tailEnd/>
          </a:ln>
        </p:spPr>
        <p:txBody>
          <a:bodyPr/>
          <a:lstStyle/>
          <a:p>
            <a:r>
              <a:rPr lang="en-US"/>
              <a:t>6-</a:t>
            </a:r>
            <a:fld id="{819A1ED9-C482-47EF-B1E6-23DE50AF7D50}" type="slidenum">
              <a:rPr lang="en-US" smtClean="0"/>
              <a:pPr/>
              <a:t>44</a:t>
            </a:fld>
            <a:endParaRPr lang="en-US"/>
          </a:p>
        </p:txBody>
      </p:sp>
      <p:sp>
        <p:nvSpPr>
          <p:cNvPr id="102402" name="Rectangle 2"/>
          <p:cNvSpPr>
            <a:spLocks noGrp="1" noChangeArrowheads="1"/>
          </p:cNvSpPr>
          <p:nvPr>
            <p:ph type="title"/>
          </p:nvPr>
        </p:nvSpPr>
        <p:spPr>
          <a:solidFill>
            <a:schemeClr val="bg2"/>
          </a:solidFill>
        </p:spPr>
        <p:txBody>
          <a:bodyPr/>
          <a:lstStyle/>
          <a:p>
            <a:pPr algn="ctr" eaLnBrk="1" hangingPunct="1"/>
            <a:r>
              <a:rPr lang="en-US" sz="4800" b="1">
                <a:solidFill>
                  <a:srgbClr val="0070C0"/>
                </a:solidFill>
              </a:rPr>
              <a:t>Finding the Rate</a:t>
            </a:r>
          </a:p>
        </p:txBody>
      </p:sp>
      <p:sp>
        <p:nvSpPr>
          <p:cNvPr id="41987" name="Rectangle 3"/>
          <p:cNvSpPr>
            <a:spLocks noGrp="1" noChangeArrowheads="1"/>
          </p:cNvSpPr>
          <p:nvPr>
            <p:ph sz="quarter" idx="1"/>
          </p:nvPr>
        </p:nvSpPr>
        <p:spPr>
          <a:xfrm>
            <a:off x="457200" y="1600200"/>
            <a:ext cx="8229600" cy="5029200"/>
          </a:xfrm>
        </p:spPr>
        <p:txBody>
          <a:bodyPr>
            <a:normAutofit/>
          </a:bodyPr>
          <a:lstStyle/>
          <a:p>
            <a:pPr marL="274320" indent="-274320" eaLnBrk="1" fontAlgn="auto" hangingPunct="1">
              <a:spcBef>
                <a:spcPts val="580"/>
              </a:spcBef>
              <a:spcAft>
                <a:spcPts val="0"/>
              </a:spcAft>
              <a:buFont typeface="Wingdings 2"/>
              <a:buNone/>
              <a:defRPr/>
            </a:pPr>
            <a:r>
              <a:rPr lang="en-US" sz="2800" dirty="0"/>
              <a:t>	</a:t>
            </a:r>
            <a:r>
              <a:rPr lang="en-US" b="1" dirty="0">
                <a:cs typeface="Arial" pitchFamily="34" charset="0"/>
              </a:rPr>
              <a:t>Suppose you borrow $25,000 from your parents to buy a car.  You agree to pay $207.58 per month for 60 months.  </a:t>
            </a:r>
          </a:p>
          <a:p>
            <a:pPr marL="274320" indent="-274320" eaLnBrk="1" fontAlgn="auto" hangingPunct="1">
              <a:spcBef>
                <a:spcPts val="580"/>
              </a:spcBef>
              <a:spcAft>
                <a:spcPts val="0"/>
              </a:spcAft>
              <a:buFont typeface="Wingdings 2"/>
              <a:buNone/>
              <a:defRPr/>
            </a:pPr>
            <a:endParaRPr lang="en-US" sz="1050" dirty="0"/>
          </a:p>
          <a:p>
            <a:pPr marL="274320" indent="-274320" eaLnBrk="1" fontAlgn="auto" hangingPunct="1">
              <a:spcBef>
                <a:spcPts val="580"/>
              </a:spcBef>
              <a:spcAft>
                <a:spcPts val="0"/>
              </a:spcAft>
              <a:buFont typeface="Wingdings 2"/>
              <a:buNone/>
              <a:defRPr/>
            </a:pPr>
            <a:r>
              <a:rPr lang="en-US" sz="2800" dirty="0"/>
              <a:t>	</a:t>
            </a:r>
            <a:r>
              <a:rPr lang="en-US" sz="3600" b="1" dirty="0">
                <a:solidFill>
                  <a:srgbClr val="0070C0"/>
                </a:solidFill>
                <a:cs typeface="Arial" pitchFamily="34" charset="0"/>
              </a:rPr>
              <a:t>What is the monthly interest rate?</a:t>
            </a:r>
            <a:endParaRPr lang="en-US" sz="2800" b="1" dirty="0">
              <a:solidFill>
                <a:srgbClr val="0070C0"/>
              </a:solidFill>
              <a:cs typeface="Arial" pitchFamily="34" charset="0"/>
            </a:endParaRPr>
          </a:p>
          <a:p>
            <a:pPr marL="548640" lvl="1" algn="ctr" eaLnBrk="1" fontAlgn="auto" hangingPunct="1">
              <a:spcBef>
                <a:spcPts val="370"/>
              </a:spcBef>
              <a:spcAft>
                <a:spcPts val="0"/>
              </a:spcAft>
              <a:buFont typeface="Wingdings 2"/>
              <a:buNone/>
              <a:defRPr/>
            </a:pPr>
            <a:r>
              <a:rPr lang="en-US" b="1" dirty="0">
                <a:cs typeface="Arial" pitchFamily="34" charset="0"/>
              </a:rPr>
              <a:t>(The sign convention matters!)</a:t>
            </a:r>
          </a:p>
          <a:p>
            <a:pPr marL="548640" lvl="1" algn="ctr" eaLnBrk="1" fontAlgn="auto" hangingPunct="1">
              <a:spcBef>
                <a:spcPts val="370"/>
              </a:spcBef>
              <a:spcAft>
                <a:spcPts val="0"/>
              </a:spcAft>
              <a:buFont typeface="Wingdings 2"/>
              <a:buNone/>
              <a:defRPr/>
            </a:pPr>
            <a:r>
              <a:rPr lang="en-US" sz="3200" b="1" dirty="0">
                <a:cs typeface="Arial" pitchFamily="34" charset="0"/>
              </a:rPr>
              <a:t>N = </a:t>
            </a:r>
            <a:r>
              <a:rPr lang="en-US" sz="3200" b="1" u="sng" dirty="0">
                <a:cs typeface="Arial" pitchFamily="34" charset="0"/>
              </a:rPr>
              <a:t>	60 </a:t>
            </a:r>
            <a:r>
              <a:rPr lang="en-US" sz="3200" b="1" u="sng" dirty="0" err="1">
                <a:cs typeface="Arial" pitchFamily="34" charset="0"/>
              </a:rPr>
              <a:t>mnths</a:t>
            </a:r>
            <a:r>
              <a:rPr lang="en-US" sz="3200" b="1" u="sng" dirty="0">
                <a:cs typeface="Arial" pitchFamily="34" charset="0"/>
              </a:rPr>
              <a:t>	</a:t>
            </a:r>
            <a:endParaRPr lang="en-US" sz="3200" b="1" dirty="0">
              <a:cs typeface="Arial" pitchFamily="34" charset="0"/>
            </a:endParaRPr>
          </a:p>
          <a:p>
            <a:pPr marL="548640" lvl="1" algn="ctr" eaLnBrk="1" fontAlgn="auto" hangingPunct="1">
              <a:spcBef>
                <a:spcPts val="370"/>
              </a:spcBef>
              <a:spcAft>
                <a:spcPts val="0"/>
              </a:spcAft>
              <a:buFont typeface="Wingdings 2"/>
              <a:buNone/>
              <a:defRPr/>
            </a:pPr>
            <a:r>
              <a:rPr lang="en-US" sz="3200" b="1" dirty="0">
                <a:cs typeface="Arial" pitchFamily="34" charset="0"/>
              </a:rPr>
              <a:t>PV = </a:t>
            </a:r>
            <a:r>
              <a:rPr lang="en-US" sz="3200" b="1" u="sng" dirty="0">
                <a:cs typeface="Arial" pitchFamily="34" charset="0"/>
              </a:rPr>
              <a:t>	25,000	</a:t>
            </a:r>
            <a:endParaRPr lang="en-US" sz="3200" b="1" dirty="0">
              <a:cs typeface="Arial" pitchFamily="34" charset="0"/>
            </a:endParaRPr>
          </a:p>
          <a:p>
            <a:pPr marL="548640" lvl="1" algn="ctr" eaLnBrk="1" fontAlgn="auto" hangingPunct="1">
              <a:spcBef>
                <a:spcPts val="370"/>
              </a:spcBef>
              <a:spcAft>
                <a:spcPts val="0"/>
              </a:spcAft>
              <a:buFont typeface="Wingdings 2"/>
              <a:buNone/>
              <a:defRPr/>
            </a:pPr>
            <a:r>
              <a:rPr lang="en-US" sz="3200" b="1" dirty="0">
                <a:cs typeface="Arial" pitchFamily="34" charset="0"/>
              </a:rPr>
              <a:t>PMT = </a:t>
            </a:r>
            <a:r>
              <a:rPr lang="en-US" sz="3200" b="1" u="sng" dirty="0">
                <a:cs typeface="Arial" pitchFamily="34" charset="0"/>
              </a:rPr>
              <a:t>	207.58	</a:t>
            </a:r>
            <a:endParaRPr lang="en-US" sz="3200" b="1" dirty="0">
              <a:cs typeface="Arial" pitchFamily="34" charset="0"/>
            </a:endParaRPr>
          </a:p>
          <a:p>
            <a:pPr marL="548640" lvl="1" algn="ctr" eaLnBrk="1" fontAlgn="auto" hangingPunct="1">
              <a:spcBef>
                <a:spcPts val="370"/>
              </a:spcBef>
              <a:spcAft>
                <a:spcPts val="0"/>
              </a:spcAft>
              <a:buNone/>
              <a:defRPr/>
            </a:pPr>
            <a:r>
              <a:rPr lang="en-US" sz="3200" b="1" dirty="0">
                <a:cs typeface="Arial" pitchFamily="34" charset="0"/>
              </a:rPr>
              <a:t>CPT I/Y = </a:t>
            </a:r>
            <a:r>
              <a:rPr lang="en-US" sz="3200" b="1" u="sng" dirty="0">
                <a:cs typeface="Arial" pitchFamily="34" charset="0"/>
              </a:rPr>
              <a:t>	-2.05	</a:t>
            </a:r>
            <a:endParaRPr lang="en-US" sz="3200" b="1" dirty="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1987">
                                            <p:txEl>
                                              <p:pRg st="2" end="2"/>
                                            </p:txEl>
                                          </p:spTgt>
                                        </p:tgtEl>
                                        <p:attrNameLst>
                                          <p:attrName>style.visibility</p:attrName>
                                        </p:attrNameLst>
                                      </p:cBhvr>
                                      <p:to>
                                        <p:strVal val="visible"/>
                                      </p:to>
                                    </p:set>
                                    <p:anim calcmode="lin" valueType="num">
                                      <p:cBhvr>
                                        <p:cTn id="7" dur="1000" fill="hold"/>
                                        <p:tgtEl>
                                          <p:spTgt spid="41987">
                                            <p:txEl>
                                              <p:pRg st="2" end="2"/>
                                            </p:txEl>
                                          </p:spTgt>
                                        </p:tgtEl>
                                        <p:attrNameLst>
                                          <p:attrName>ppt_w</p:attrName>
                                        </p:attrNameLst>
                                      </p:cBhvr>
                                      <p:tavLst>
                                        <p:tav tm="0">
                                          <p:val>
                                            <p:strVal val="#ppt_w*0.70"/>
                                          </p:val>
                                        </p:tav>
                                        <p:tav tm="100000">
                                          <p:val>
                                            <p:strVal val="#ppt_w"/>
                                          </p:val>
                                        </p:tav>
                                      </p:tavLst>
                                    </p:anim>
                                    <p:anim calcmode="lin" valueType="num">
                                      <p:cBhvr>
                                        <p:cTn id="8" dur="1000" fill="hold"/>
                                        <p:tgtEl>
                                          <p:spTgt spid="41987">
                                            <p:txEl>
                                              <p:pRg st="2" end="2"/>
                                            </p:txEl>
                                          </p:spTgt>
                                        </p:tgtEl>
                                        <p:attrNameLst>
                                          <p:attrName>ppt_h</p:attrName>
                                        </p:attrNameLst>
                                      </p:cBhvr>
                                      <p:tavLst>
                                        <p:tav tm="0">
                                          <p:val>
                                            <p:strVal val="#ppt_h"/>
                                          </p:val>
                                        </p:tav>
                                        <p:tav tm="100000">
                                          <p:val>
                                            <p:strVal val="#ppt_h"/>
                                          </p:val>
                                        </p:tav>
                                      </p:tavLst>
                                    </p:anim>
                                    <p:animEffect transition="in" filter="fade">
                                      <p:cBhvr>
                                        <p:cTn id="9" dur="1000"/>
                                        <p:tgtEl>
                                          <p:spTgt spid="41987">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41987">
                                            <p:txEl>
                                              <p:pRg st="3" end="3"/>
                                            </p:txEl>
                                          </p:spTgt>
                                        </p:tgtEl>
                                        <p:attrNameLst>
                                          <p:attrName>style.visibility</p:attrName>
                                        </p:attrNameLst>
                                      </p:cBhvr>
                                      <p:to>
                                        <p:strVal val="visible"/>
                                      </p:to>
                                    </p:set>
                                    <p:animEffect transition="in" filter="slide(fromBottom)">
                                      <p:cBhvr>
                                        <p:cTn id="14" dur="1000"/>
                                        <p:tgtEl>
                                          <p:spTgt spid="41987">
                                            <p:txEl>
                                              <p:pRg st="3" end="3"/>
                                            </p:txEl>
                                          </p:spTgt>
                                        </p:tgtEl>
                                      </p:cBhvr>
                                    </p:animEffect>
                                  </p:childTnLst>
                                </p:cTn>
                              </p:par>
                              <p:par>
                                <p:cTn id="15" presetID="12" presetClass="entr" presetSubtype="4" fill="hold" nodeType="with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animEffect transition="in" filter="slide(fromBottom)">
                                      <p:cBhvr>
                                        <p:cTn id="17" dur="1000"/>
                                        <p:tgtEl>
                                          <p:spTgt spid="41987">
                                            <p:txEl>
                                              <p:pRg st="4" end="4"/>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41987">
                                            <p:txEl>
                                              <p:pRg st="5" end="5"/>
                                            </p:txEl>
                                          </p:spTgt>
                                        </p:tgtEl>
                                        <p:attrNameLst>
                                          <p:attrName>style.visibility</p:attrName>
                                        </p:attrNameLst>
                                      </p:cBhvr>
                                      <p:to>
                                        <p:strVal val="visible"/>
                                      </p:to>
                                    </p:set>
                                    <p:animEffect transition="in" filter="slide(fromBottom)">
                                      <p:cBhvr>
                                        <p:cTn id="20" dur="1000"/>
                                        <p:tgtEl>
                                          <p:spTgt spid="41987">
                                            <p:txEl>
                                              <p:pRg st="5" end="5"/>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41987">
                                            <p:txEl>
                                              <p:pRg st="6" end="6"/>
                                            </p:txEl>
                                          </p:spTgt>
                                        </p:tgtEl>
                                        <p:attrNameLst>
                                          <p:attrName>style.visibility</p:attrName>
                                        </p:attrNameLst>
                                      </p:cBhvr>
                                      <p:to>
                                        <p:strVal val="visible"/>
                                      </p:to>
                                    </p:set>
                                    <p:animEffect transition="in" filter="slide(fromBottom)">
                                      <p:cBhvr>
                                        <p:cTn id="23" dur="1000"/>
                                        <p:tgtEl>
                                          <p:spTgt spid="41987">
                                            <p:txEl>
                                              <p:pRg st="6" end="6"/>
                                            </p:txEl>
                                          </p:spTgt>
                                        </p:tgtEl>
                                      </p:cBhvr>
                                    </p:animEffect>
                                  </p:childTnLst>
                                </p:cTn>
                              </p:par>
                            </p:childTnLst>
                          </p:cTn>
                        </p:par>
                        <p:par>
                          <p:cTn id="24" fill="hold">
                            <p:stCondLst>
                              <p:cond delay="1000"/>
                            </p:stCondLst>
                            <p:childTnLst>
                              <p:par>
                                <p:cTn id="25" presetID="27" presetClass="entr" presetSubtype="0" fill="hold" nodeType="afterEffect">
                                  <p:stCondLst>
                                    <p:cond delay="0"/>
                                  </p:stCondLst>
                                  <p:iterate type="lt">
                                    <p:tmPct val="50000"/>
                                  </p:iterate>
                                  <p:childTnLst>
                                    <p:set>
                                      <p:cBhvr>
                                        <p:cTn id="26" dur="1" fill="hold">
                                          <p:stCondLst>
                                            <p:cond delay="0"/>
                                          </p:stCondLst>
                                        </p:cTn>
                                        <p:tgtEl>
                                          <p:spTgt spid="41987">
                                            <p:txEl>
                                              <p:pRg st="7" end="7"/>
                                            </p:txEl>
                                          </p:spTgt>
                                        </p:tgtEl>
                                        <p:attrNameLst>
                                          <p:attrName>style.visibility</p:attrName>
                                        </p:attrNameLst>
                                      </p:cBhvr>
                                      <p:to>
                                        <p:strVal val="visible"/>
                                      </p:to>
                                    </p:set>
                                    <p:anim calcmode="discrete" valueType="clr">
                                      <p:cBhvr override="childStyle">
                                        <p:cTn id="27" dur="80"/>
                                        <p:tgtEl>
                                          <p:spTgt spid="41987">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41987">
                                            <p:txEl>
                                              <p:pRg st="7" end="7"/>
                                            </p:txEl>
                                          </p:spTgt>
                                        </p:tgtEl>
                                        <p:attrNameLst>
                                          <p:attrName>fillcolor</p:attrName>
                                        </p:attrNameLst>
                                      </p:cBhvr>
                                      <p:tavLst>
                                        <p:tav tm="0">
                                          <p:val>
                                            <p:clrVal>
                                              <a:schemeClr val="accent2"/>
                                            </p:clrVal>
                                          </p:val>
                                        </p:tav>
                                        <p:tav tm="50000">
                                          <p:val>
                                            <p:clrVal>
                                              <a:schemeClr val="hlink"/>
                                            </p:clrVal>
                                          </p:val>
                                        </p:tav>
                                      </p:tavLst>
                                    </p:anim>
                                    <p:set>
                                      <p:cBhvr>
                                        <p:cTn id="29" dur="80"/>
                                        <p:tgtEl>
                                          <p:spTgt spid="41987">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Number Placeholder 22"/>
          <p:cNvSpPr>
            <a:spLocks noGrp="1"/>
          </p:cNvSpPr>
          <p:nvPr>
            <p:ph type="sldNum" sz="quarter" idx="12"/>
          </p:nvPr>
        </p:nvSpPr>
        <p:spPr bwMode="auto">
          <a:ln>
            <a:round/>
            <a:headEnd/>
            <a:tailEnd/>
          </a:ln>
        </p:spPr>
        <p:txBody>
          <a:bodyPr/>
          <a:lstStyle/>
          <a:p>
            <a:r>
              <a:rPr lang="en-US"/>
              <a:t>6-</a:t>
            </a:r>
            <a:fld id="{5879C2C4-BBFD-4BBC-A073-A52AF8FF35AB}" type="slidenum">
              <a:rPr lang="en-US" smtClean="0"/>
              <a:pPr/>
              <a:t>45</a:t>
            </a:fld>
            <a:endParaRPr lang="en-US"/>
          </a:p>
        </p:txBody>
      </p:sp>
      <p:sp>
        <p:nvSpPr>
          <p:cNvPr id="107522" name="Rectangle 2"/>
          <p:cNvSpPr>
            <a:spLocks noGrp="1" noChangeArrowheads="1"/>
          </p:cNvSpPr>
          <p:nvPr>
            <p:ph type="title"/>
          </p:nvPr>
        </p:nvSpPr>
        <p:spPr>
          <a:solidFill>
            <a:schemeClr val="bg2"/>
          </a:solidFill>
        </p:spPr>
        <p:txBody>
          <a:bodyPr/>
          <a:lstStyle/>
          <a:p>
            <a:pPr algn="ctr" eaLnBrk="1" hangingPunct="1"/>
            <a:r>
              <a:rPr lang="en-US" sz="4800" b="1"/>
              <a:t>Future Values for Annuities</a:t>
            </a:r>
          </a:p>
        </p:txBody>
      </p:sp>
      <p:sp>
        <p:nvSpPr>
          <p:cNvPr id="45059" name="Rectangle 3"/>
          <p:cNvSpPr>
            <a:spLocks noGrp="1" noChangeArrowheads="1"/>
          </p:cNvSpPr>
          <p:nvPr>
            <p:ph sz="quarter" idx="1"/>
          </p:nvPr>
        </p:nvSpPr>
        <p:spPr>
          <a:xfrm>
            <a:off x="457200" y="1600200"/>
            <a:ext cx="8229600" cy="4953000"/>
          </a:xfrm>
        </p:spPr>
        <p:txBody>
          <a:bodyPr/>
          <a:lstStyle/>
          <a:p>
            <a:pPr eaLnBrk="1" hangingPunct="1">
              <a:buFont typeface="Wingdings 2" pitchFamily="18" charset="2"/>
              <a:buNone/>
            </a:pPr>
            <a:r>
              <a:rPr lang="en-US" sz="3200" dirty="0"/>
              <a:t>	</a:t>
            </a:r>
            <a:r>
              <a:rPr lang="en-US" sz="2800" b="1" dirty="0">
                <a:solidFill>
                  <a:srgbClr val="0070C0"/>
                </a:solidFill>
                <a:cs typeface="Arial" charset="0"/>
              </a:rPr>
              <a:t>Suppose you begin saving for your retirement by depositing $2,000 per year in an IRA. If the interest rate is 7.5%, how much will you have in 40 years?</a:t>
            </a:r>
            <a:endParaRPr lang="en-US" sz="3200" b="1" dirty="0">
              <a:solidFill>
                <a:srgbClr val="0070C0"/>
              </a:solidFill>
              <a:cs typeface="Arial" charset="0"/>
            </a:endParaRPr>
          </a:p>
          <a:p>
            <a:pPr lvl="1" eaLnBrk="1" hangingPunct="1">
              <a:buFont typeface="Wingdings 2" pitchFamily="18" charset="2"/>
              <a:buNone/>
            </a:pPr>
            <a:r>
              <a:rPr lang="en-US" sz="2800" b="1" dirty="0">
                <a:cs typeface="Arial" charset="0"/>
              </a:rPr>
              <a:t>(Remember the sign convention!)</a:t>
            </a:r>
          </a:p>
          <a:p>
            <a:pPr lvl="1" eaLnBrk="1" hangingPunct="1">
              <a:buFont typeface="Wingdings 2" pitchFamily="18" charset="2"/>
              <a:buNone/>
            </a:pPr>
            <a:r>
              <a:rPr lang="en-US" sz="4000" b="1" dirty="0">
                <a:cs typeface="Arial" charset="0"/>
              </a:rPr>
              <a:t>N = </a:t>
            </a:r>
            <a:r>
              <a:rPr lang="en-US" sz="4000" b="1" u="sng" dirty="0">
                <a:cs typeface="Arial" charset="0"/>
              </a:rPr>
              <a:t>	40		</a:t>
            </a:r>
            <a:endParaRPr lang="en-US" sz="4000" b="1" dirty="0">
              <a:cs typeface="Arial" charset="0"/>
            </a:endParaRPr>
          </a:p>
          <a:p>
            <a:pPr lvl="1" eaLnBrk="1" hangingPunct="1">
              <a:buFont typeface="Wingdings 2" pitchFamily="18" charset="2"/>
              <a:buNone/>
            </a:pPr>
            <a:r>
              <a:rPr lang="en-US" sz="4000" b="1" dirty="0">
                <a:cs typeface="Arial" charset="0"/>
              </a:rPr>
              <a:t>I/Y = </a:t>
            </a:r>
            <a:r>
              <a:rPr lang="en-US" sz="4000" b="1" u="sng" dirty="0">
                <a:cs typeface="Arial" charset="0"/>
              </a:rPr>
              <a:t>	7.5	</a:t>
            </a:r>
            <a:endParaRPr lang="en-US" sz="4000" b="1" dirty="0">
              <a:cs typeface="Arial" charset="0"/>
            </a:endParaRPr>
          </a:p>
          <a:p>
            <a:pPr lvl="1" eaLnBrk="1" hangingPunct="1">
              <a:buFont typeface="Wingdings 2" pitchFamily="18" charset="2"/>
              <a:buNone/>
            </a:pPr>
            <a:r>
              <a:rPr lang="en-US" sz="4000" b="1" dirty="0">
                <a:cs typeface="Arial" charset="0"/>
              </a:rPr>
              <a:t>PMT = </a:t>
            </a:r>
            <a:r>
              <a:rPr lang="en-US" sz="4000" b="1" u="sng" dirty="0">
                <a:cs typeface="Arial" charset="0"/>
              </a:rPr>
              <a:t>2,000</a:t>
            </a:r>
            <a:endParaRPr lang="en-US" sz="4000" b="1" dirty="0">
              <a:cs typeface="Arial" charset="0"/>
            </a:endParaRPr>
          </a:p>
          <a:p>
            <a:pPr lvl="1" eaLnBrk="1" hangingPunct="1">
              <a:buFont typeface="Wingdings 2" pitchFamily="18" charset="2"/>
              <a:buNone/>
            </a:pPr>
            <a:r>
              <a:rPr lang="en-US" sz="4000" b="1" dirty="0">
                <a:cs typeface="Arial" charset="0"/>
              </a:rPr>
              <a:t>CPT FV = </a:t>
            </a:r>
            <a:r>
              <a:rPr lang="en-US" sz="4000" b="1" u="sng" dirty="0">
                <a:cs typeface="Arial" charset="0"/>
              </a:rPr>
              <a:t>	4</a:t>
            </a:r>
            <a:r>
              <a:rPr lang="en-US" sz="4000" b="1" u="sng" dirty="0">
                <a:solidFill>
                  <a:srgbClr val="FF0000"/>
                </a:solidFill>
                <a:cs typeface="Arial" charset="0"/>
              </a:rPr>
              <a:t>54513.04</a:t>
            </a:r>
            <a:r>
              <a:rPr lang="en-US" sz="4000" b="1" u="sng" dirty="0">
                <a:cs typeface="Arial" charset="0"/>
              </a:rPr>
              <a:t>		</a:t>
            </a:r>
            <a:endParaRPr lang="en-US" sz="4000" b="1" dirty="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Effect transition="in" filter="slide(fromBottom)">
                                      <p:cBhvr>
                                        <p:cTn id="7" dur="1000"/>
                                        <p:tgtEl>
                                          <p:spTgt spid="45059">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5059">
                                            <p:txEl>
                                              <p:pRg st="2" end="2"/>
                                            </p:txEl>
                                          </p:spTgt>
                                        </p:tgtEl>
                                        <p:attrNameLst>
                                          <p:attrName>style.visibility</p:attrName>
                                        </p:attrNameLst>
                                      </p:cBhvr>
                                      <p:to>
                                        <p:strVal val="visible"/>
                                      </p:to>
                                    </p:set>
                                    <p:animEffect transition="in" filter="slide(fromBottom)">
                                      <p:cBhvr>
                                        <p:cTn id="10" dur="1000"/>
                                        <p:tgtEl>
                                          <p:spTgt spid="45059">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45059">
                                            <p:txEl>
                                              <p:pRg st="3" end="3"/>
                                            </p:txEl>
                                          </p:spTgt>
                                        </p:tgtEl>
                                        <p:attrNameLst>
                                          <p:attrName>style.visibility</p:attrName>
                                        </p:attrNameLst>
                                      </p:cBhvr>
                                      <p:to>
                                        <p:strVal val="visible"/>
                                      </p:to>
                                    </p:set>
                                    <p:animEffect transition="in" filter="slide(fromBottom)">
                                      <p:cBhvr>
                                        <p:cTn id="13" dur="1000"/>
                                        <p:tgtEl>
                                          <p:spTgt spid="45059">
                                            <p:txEl>
                                              <p:pRg st="3" end="3"/>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45059">
                                            <p:txEl>
                                              <p:pRg st="4" end="4"/>
                                            </p:txEl>
                                          </p:spTgt>
                                        </p:tgtEl>
                                        <p:attrNameLst>
                                          <p:attrName>style.visibility</p:attrName>
                                        </p:attrNameLst>
                                      </p:cBhvr>
                                      <p:to>
                                        <p:strVal val="visible"/>
                                      </p:to>
                                    </p:set>
                                    <p:animEffect transition="in" filter="slide(fromBottom)">
                                      <p:cBhvr>
                                        <p:cTn id="16" dur="1000"/>
                                        <p:tgtEl>
                                          <p:spTgt spid="45059">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45059">
                                            <p:txEl>
                                              <p:pRg st="5" end="5"/>
                                            </p:txEl>
                                          </p:spTgt>
                                        </p:tgtEl>
                                        <p:attrNameLst>
                                          <p:attrName>style.visibility</p:attrName>
                                        </p:attrNameLst>
                                      </p:cBhvr>
                                      <p:to>
                                        <p:strVal val="visible"/>
                                      </p:to>
                                    </p:set>
                                    <p:anim calcmode="discrete" valueType="clr">
                                      <p:cBhvr override="childStyle">
                                        <p:cTn id="21" dur="80"/>
                                        <p:tgtEl>
                                          <p:spTgt spid="45059">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45059">
                                            <p:txEl>
                                              <p:pRg st="5" end="5"/>
                                            </p:txEl>
                                          </p:spTgt>
                                        </p:tgtEl>
                                        <p:attrNameLst>
                                          <p:attrName>fillcolor</p:attrName>
                                        </p:attrNameLst>
                                      </p:cBhvr>
                                      <p:tavLst>
                                        <p:tav tm="0">
                                          <p:val>
                                            <p:clrVal>
                                              <a:schemeClr val="accent2"/>
                                            </p:clrVal>
                                          </p:val>
                                        </p:tav>
                                        <p:tav tm="50000">
                                          <p:val>
                                            <p:clrVal>
                                              <a:schemeClr val="hlink"/>
                                            </p:clrVal>
                                          </p:val>
                                        </p:tav>
                                      </p:tavLst>
                                    </p:anim>
                                    <p:set>
                                      <p:cBhvr>
                                        <p:cTn id="23" dur="80"/>
                                        <p:tgtEl>
                                          <p:spTgt spid="45059">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Number Placeholder 22"/>
          <p:cNvSpPr>
            <a:spLocks noGrp="1"/>
          </p:cNvSpPr>
          <p:nvPr>
            <p:ph type="sldNum" sz="quarter" idx="12"/>
          </p:nvPr>
        </p:nvSpPr>
        <p:spPr bwMode="auto">
          <a:ln>
            <a:round/>
            <a:headEnd/>
            <a:tailEnd/>
          </a:ln>
        </p:spPr>
        <p:txBody>
          <a:bodyPr/>
          <a:lstStyle/>
          <a:p>
            <a:r>
              <a:rPr lang="en-US"/>
              <a:t>6-</a:t>
            </a:r>
            <a:fld id="{CC612CC7-32AA-42D0-9CEA-FCB8659DFAD8}" type="slidenum">
              <a:rPr lang="en-US" smtClean="0"/>
              <a:pPr/>
              <a:t>46</a:t>
            </a:fld>
            <a:endParaRPr lang="en-US"/>
          </a:p>
        </p:txBody>
      </p:sp>
      <p:sp>
        <p:nvSpPr>
          <p:cNvPr id="109570" name="Rectangle 2"/>
          <p:cNvSpPr>
            <a:spLocks noGrp="1" noChangeArrowheads="1"/>
          </p:cNvSpPr>
          <p:nvPr>
            <p:ph type="title"/>
          </p:nvPr>
        </p:nvSpPr>
        <p:spPr>
          <a:xfrm>
            <a:off x="1295400" y="152400"/>
            <a:ext cx="6553200" cy="1143000"/>
          </a:xfrm>
          <a:solidFill>
            <a:schemeClr val="bg2"/>
          </a:solidFill>
        </p:spPr>
        <p:txBody>
          <a:bodyPr/>
          <a:lstStyle/>
          <a:p>
            <a:pPr algn="ctr" eaLnBrk="1" hangingPunct="1"/>
            <a:r>
              <a:rPr lang="en-US" sz="4800" b="1"/>
              <a:t>Annuity Due</a:t>
            </a:r>
          </a:p>
        </p:txBody>
      </p:sp>
      <p:sp>
        <p:nvSpPr>
          <p:cNvPr id="46083" name="Rectangle 3"/>
          <p:cNvSpPr>
            <a:spLocks noGrp="1" noChangeArrowheads="1"/>
          </p:cNvSpPr>
          <p:nvPr>
            <p:ph sz="quarter" idx="1"/>
          </p:nvPr>
        </p:nvSpPr>
        <p:spPr>
          <a:xfrm>
            <a:off x="228600" y="1304925"/>
            <a:ext cx="8763000" cy="5562600"/>
          </a:xfrm>
        </p:spPr>
        <p:txBody>
          <a:bodyPr/>
          <a:lstStyle/>
          <a:p>
            <a:pPr eaLnBrk="1" hangingPunct="1">
              <a:lnSpc>
                <a:spcPct val="90000"/>
              </a:lnSpc>
              <a:buFont typeface="Wingdings 2" pitchFamily="18" charset="2"/>
              <a:buNone/>
            </a:pPr>
            <a:r>
              <a:rPr lang="en-US" sz="2400" dirty="0"/>
              <a:t>	</a:t>
            </a:r>
            <a:r>
              <a:rPr lang="en-US" sz="2800" b="1" dirty="0">
                <a:cs typeface="Arial" charset="0"/>
              </a:rPr>
              <a:t>You are saving for a new house and you need 20% down to get a loan.  You put $10,000 per year in an account paying 8%.  The first payment is made today.  </a:t>
            </a:r>
            <a:endParaRPr lang="en-US" sz="2400" b="1" dirty="0">
              <a:cs typeface="Arial" charset="0"/>
            </a:endParaRPr>
          </a:p>
          <a:p>
            <a:pPr eaLnBrk="1" hangingPunct="1">
              <a:lnSpc>
                <a:spcPct val="90000"/>
              </a:lnSpc>
              <a:buFont typeface="Wingdings 2" pitchFamily="18" charset="2"/>
              <a:buNone/>
            </a:pPr>
            <a:endParaRPr lang="en-US" sz="1300" dirty="0"/>
          </a:p>
          <a:p>
            <a:pPr eaLnBrk="1" hangingPunct="1">
              <a:lnSpc>
                <a:spcPct val="90000"/>
              </a:lnSpc>
              <a:buFont typeface="Wingdings 2" pitchFamily="18" charset="2"/>
              <a:buNone/>
            </a:pPr>
            <a:r>
              <a:rPr lang="en-US" sz="2400" dirty="0"/>
              <a:t>	</a:t>
            </a:r>
            <a:r>
              <a:rPr lang="en-US" sz="2800" b="1" dirty="0">
                <a:solidFill>
                  <a:srgbClr val="0070C0"/>
                </a:solidFill>
                <a:cs typeface="Arial" charset="0"/>
              </a:rPr>
              <a:t>How much will you have at the end of 3 years </a:t>
            </a:r>
          </a:p>
          <a:p>
            <a:pPr eaLnBrk="1" hangingPunct="1">
              <a:lnSpc>
                <a:spcPct val="90000"/>
              </a:lnSpc>
              <a:buFont typeface="Wingdings 2" pitchFamily="18" charset="2"/>
              <a:buNone/>
            </a:pPr>
            <a:r>
              <a:rPr lang="en-US" sz="2800" b="1" dirty="0">
                <a:solidFill>
                  <a:srgbClr val="0070C0"/>
                </a:solidFill>
                <a:cs typeface="Arial" charset="0"/>
              </a:rPr>
              <a:t>	(you make a total of three $10,000 payments)?</a:t>
            </a:r>
            <a:endParaRPr lang="en-US" sz="2400" b="1" dirty="0">
              <a:solidFill>
                <a:srgbClr val="0070C0"/>
              </a:solidFill>
              <a:cs typeface="Arial" charset="0"/>
            </a:endParaRPr>
          </a:p>
          <a:p>
            <a:pPr lvl="1" eaLnBrk="1" hangingPunct="1">
              <a:lnSpc>
                <a:spcPct val="90000"/>
              </a:lnSpc>
              <a:buFont typeface="Wingdings 2" pitchFamily="18" charset="2"/>
              <a:buNone/>
            </a:pPr>
            <a:r>
              <a:rPr lang="en-US" sz="2600" b="1" dirty="0">
                <a:cs typeface="Arial" charset="0"/>
              </a:rPr>
              <a:t>2</a:t>
            </a:r>
            <a:r>
              <a:rPr lang="en-US" sz="2600" b="1" baseline="30000" dirty="0">
                <a:cs typeface="Arial" charset="0"/>
              </a:rPr>
              <a:t>nd</a:t>
            </a:r>
            <a:r>
              <a:rPr lang="en-US" sz="2600" b="1" dirty="0">
                <a:cs typeface="Arial" charset="0"/>
              </a:rPr>
              <a:t> BGN 2</a:t>
            </a:r>
            <a:r>
              <a:rPr lang="en-US" sz="2600" b="1" baseline="30000" dirty="0">
                <a:cs typeface="Arial" charset="0"/>
              </a:rPr>
              <a:t>nd</a:t>
            </a:r>
            <a:r>
              <a:rPr lang="en-US" sz="2600" b="1" dirty="0">
                <a:cs typeface="Arial" charset="0"/>
              </a:rPr>
              <a:t> Set (you should see BGN in the display)</a:t>
            </a:r>
          </a:p>
          <a:p>
            <a:pPr lvl="1" eaLnBrk="1" hangingPunct="1">
              <a:lnSpc>
                <a:spcPct val="90000"/>
              </a:lnSpc>
              <a:buFont typeface="Wingdings 2" pitchFamily="18" charset="2"/>
              <a:buNone/>
            </a:pPr>
            <a:r>
              <a:rPr lang="en-US" sz="2600" b="1" dirty="0">
                <a:cs typeface="Arial" charset="0"/>
              </a:rPr>
              <a:t>N = </a:t>
            </a:r>
            <a:r>
              <a:rPr lang="en-US" sz="2600" b="1" u="sng" dirty="0">
                <a:cs typeface="Arial" charset="0"/>
              </a:rPr>
              <a:t>	3</a:t>
            </a:r>
            <a:endParaRPr lang="en-US" sz="2600" b="1" dirty="0">
              <a:cs typeface="Arial" charset="0"/>
            </a:endParaRPr>
          </a:p>
          <a:p>
            <a:pPr lvl="1" eaLnBrk="1" hangingPunct="1">
              <a:lnSpc>
                <a:spcPct val="90000"/>
              </a:lnSpc>
              <a:buFont typeface="Wingdings 2" pitchFamily="18" charset="2"/>
              <a:buNone/>
            </a:pPr>
            <a:r>
              <a:rPr lang="en-US" sz="2600" b="1" dirty="0">
                <a:cs typeface="Arial" charset="0"/>
              </a:rPr>
              <a:t>PMT = </a:t>
            </a:r>
            <a:r>
              <a:rPr lang="en-US" sz="2600" b="1" u="sng" dirty="0">
                <a:cs typeface="Arial" charset="0"/>
              </a:rPr>
              <a:t>10,000	</a:t>
            </a:r>
            <a:endParaRPr lang="en-US" sz="2600" b="1" dirty="0">
              <a:cs typeface="Arial" charset="0"/>
            </a:endParaRPr>
          </a:p>
          <a:p>
            <a:pPr lvl="1" eaLnBrk="1" hangingPunct="1">
              <a:lnSpc>
                <a:spcPct val="90000"/>
              </a:lnSpc>
              <a:buFont typeface="Wingdings 2" pitchFamily="18" charset="2"/>
              <a:buNone/>
            </a:pPr>
            <a:r>
              <a:rPr lang="en-US" sz="2600" b="1" dirty="0">
                <a:cs typeface="Arial" charset="0"/>
              </a:rPr>
              <a:t>I/Y = </a:t>
            </a:r>
            <a:r>
              <a:rPr lang="en-US" sz="2600" b="1" u="sng" dirty="0">
                <a:cs typeface="Arial" charset="0"/>
              </a:rPr>
              <a:t>	8	</a:t>
            </a:r>
            <a:endParaRPr lang="en-US" sz="2600" b="1" dirty="0">
              <a:cs typeface="Arial" charset="0"/>
            </a:endParaRPr>
          </a:p>
          <a:p>
            <a:pPr lvl="1" eaLnBrk="1" hangingPunct="1">
              <a:lnSpc>
                <a:spcPct val="90000"/>
              </a:lnSpc>
              <a:buFont typeface="Wingdings 2" pitchFamily="18" charset="2"/>
              <a:buNone/>
            </a:pPr>
            <a:r>
              <a:rPr lang="en-US" sz="2600" b="1" dirty="0">
                <a:cs typeface="Arial" charset="0"/>
              </a:rPr>
              <a:t>CPT FV = </a:t>
            </a:r>
            <a:r>
              <a:rPr lang="en-US" sz="2600" b="1" u="sng" dirty="0">
                <a:cs typeface="Arial" charset="0"/>
              </a:rPr>
              <a:t>	</a:t>
            </a:r>
            <a:r>
              <a:rPr lang="en-US" sz="2600" b="1" u="sng" dirty="0">
                <a:solidFill>
                  <a:srgbClr val="FF0000"/>
                </a:solidFill>
                <a:cs typeface="Arial" charset="0"/>
              </a:rPr>
              <a:t>35061.12</a:t>
            </a:r>
            <a:endParaRPr lang="en-US" sz="2600" b="1" dirty="0">
              <a:solidFill>
                <a:srgbClr val="C00000"/>
              </a:solidFill>
              <a:cs typeface="Arial" charset="0"/>
            </a:endParaRPr>
          </a:p>
          <a:p>
            <a:pPr lvl="1" eaLnBrk="1" hangingPunct="1">
              <a:lnSpc>
                <a:spcPct val="90000"/>
              </a:lnSpc>
              <a:buFont typeface="Wingdings 2" pitchFamily="18" charset="2"/>
              <a:buNone/>
            </a:pPr>
            <a:r>
              <a:rPr lang="en-US" sz="2600" b="1" dirty="0">
                <a:cs typeface="Arial" charset="0"/>
              </a:rPr>
              <a:t>	(“</a:t>
            </a:r>
            <a:r>
              <a:rPr lang="en-US" sz="2600" b="1" dirty="0">
                <a:solidFill>
                  <a:srgbClr val="0070C0"/>
                </a:solidFill>
                <a:cs typeface="Arial" charset="0"/>
              </a:rPr>
              <a:t>2</a:t>
            </a:r>
            <a:r>
              <a:rPr lang="en-US" sz="2600" b="1" baseline="30000" dirty="0">
                <a:solidFill>
                  <a:srgbClr val="0070C0"/>
                </a:solidFill>
                <a:cs typeface="Arial" charset="0"/>
              </a:rPr>
              <a:t>nd</a:t>
            </a:r>
            <a:r>
              <a:rPr lang="en-US" sz="2600" b="1" dirty="0">
                <a:solidFill>
                  <a:srgbClr val="0070C0"/>
                </a:solidFill>
                <a:cs typeface="Arial" charset="0"/>
              </a:rPr>
              <a:t> BGN 2</a:t>
            </a:r>
            <a:r>
              <a:rPr lang="en-US" sz="2600" b="1" baseline="30000" dirty="0">
                <a:solidFill>
                  <a:srgbClr val="0070C0"/>
                </a:solidFill>
                <a:cs typeface="Arial" charset="0"/>
              </a:rPr>
              <a:t>nd</a:t>
            </a:r>
            <a:r>
              <a:rPr lang="en-US" sz="2600" b="1" dirty="0">
                <a:solidFill>
                  <a:srgbClr val="0070C0"/>
                </a:solidFill>
                <a:cs typeface="Arial" charset="0"/>
              </a:rPr>
              <a:t> Set</a:t>
            </a:r>
            <a:r>
              <a:rPr lang="en-US" sz="2600" b="1" dirty="0">
                <a:cs typeface="Arial" charset="0"/>
              </a:rPr>
              <a:t>” needs to be changed back to an ordinary annuity when you are finished)</a:t>
            </a:r>
          </a:p>
          <a:p>
            <a:pPr lvl="1" eaLnBrk="1" hangingPunct="1">
              <a:lnSpc>
                <a:spcPct val="90000"/>
              </a:lnSpc>
            </a:pP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anim calcmode="lin" valueType="num">
                                      <p:cBhvr>
                                        <p:cTn id="7" dur="1000" fill="hold"/>
                                        <p:tgtEl>
                                          <p:spTgt spid="46083">
                                            <p:txEl>
                                              <p:pRg st="2" end="2"/>
                                            </p:txEl>
                                          </p:spTgt>
                                        </p:tgtEl>
                                        <p:attrNameLst>
                                          <p:attrName>ppt_w</p:attrName>
                                        </p:attrNameLst>
                                      </p:cBhvr>
                                      <p:tavLst>
                                        <p:tav tm="0">
                                          <p:val>
                                            <p:strVal val="#ppt_w*0.70"/>
                                          </p:val>
                                        </p:tav>
                                        <p:tav tm="100000">
                                          <p:val>
                                            <p:strVal val="#ppt_w"/>
                                          </p:val>
                                        </p:tav>
                                      </p:tavLst>
                                    </p:anim>
                                    <p:anim calcmode="lin" valueType="num">
                                      <p:cBhvr>
                                        <p:cTn id="8" dur="1000" fill="hold"/>
                                        <p:tgtEl>
                                          <p:spTgt spid="46083">
                                            <p:txEl>
                                              <p:pRg st="2" end="2"/>
                                            </p:txEl>
                                          </p:spTgt>
                                        </p:tgtEl>
                                        <p:attrNameLst>
                                          <p:attrName>ppt_h</p:attrName>
                                        </p:attrNameLst>
                                      </p:cBhvr>
                                      <p:tavLst>
                                        <p:tav tm="0">
                                          <p:val>
                                            <p:strVal val="#ppt_h"/>
                                          </p:val>
                                        </p:tav>
                                        <p:tav tm="100000">
                                          <p:val>
                                            <p:strVal val="#ppt_h"/>
                                          </p:val>
                                        </p:tav>
                                      </p:tavLst>
                                    </p:anim>
                                    <p:animEffect transition="in" filter="fade">
                                      <p:cBhvr>
                                        <p:cTn id="9" dur="1000"/>
                                        <p:tgtEl>
                                          <p:spTgt spid="4608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46083">
                                            <p:txEl>
                                              <p:pRg st="3" end="3"/>
                                            </p:txEl>
                                          </p:spTgt>
                                        </p:tgtEl>
                                        <p:attrNameLst>
                                          <p:attrName>style.visibility</p:attrName>
                                        </p:attrNameLst>
                                      </p:cBhvr>
                                      <p:to>
                                        <p:strVal val="visible"/>
                                      </p:to>
                                    </p:set>
                                    <p:anim calcmode="lin" valueType="num">
                                      <p:cBhvr>
                                        <p:cTn id="14" dur="1000" fill="hold"/>
                                        <p:tgtEl>
                                          <p:spTgt spid="46083">
                                            <p:txEl>
                                              <p:pRg st="3" end="3"/>
                                            </p:txEl>
                                          </p:spTgt>
                                        </p:tgtEl>
                                        <p:attrNameLst>
                                          <p:attrName>ppt_w</p:attrName>
                                        </p:attrNameLst>
                                      </p:cBhvr>
                                      <p:tavLst>
                                        <p:tav tm="0">
                                          <p:val>
                                            <p:strVal val="#ppt_w*0.70"/>
                                          </p:val>
                                        </p:tav>
                                        <p:tav tm="100000">
                                          <p:val>
                                            <p:strVal val="#ppt_w"/>
                                          </p:val>
                                        </p:tav>
                                      </p:tavLst>
                                    </p:anim>
                                    <p:anim calcmode="lin" valueType="num">
                                      <p:cBhvr>
                                        <p:cTn id="15" dur="1000" fill="hold"/>
                                        <p:tgtEl>
                                          <p:spTgt spid="46083">
                                            <p:txEl>
                                              <p:pRg st="3" end="3"/>
                                            </p:txEl>
                                          </p:spTgt>
                                        </p:tgtEl>
                                        <p:attrNameLst>
                                          <p:attrName>ppt_h</p:attrName>
                                        </p:attrNameLst>
                                      </p:cBhvr>
                                      <p:tavLst>
                                        <p:tav tm="0">
                                          <p:val>
                                            <p:strVal val="#ppt_h"/>
                                          </p:val>
                                        </p:tav>
                                        <p:tav tm="100000">
                                          <p:val>
                                            <p:strVal val="#ppt_h"/>
                                          </p:val>
                                        </p:tav>
                                      </p:tavLst>
                                    </p:anim>
                                    <p:animEffect transition="in" filter="fade">
                                      <p:cBhvr>
                                        <p:cTn id="16" dur="1000"/>
                                        <p:tgtEl>
                                          <p:spTgt spid="4608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46083">
                                            <p:txEl>
                                              <p:pRg st="4" end="4"/>
                                            </p:txEl>
                                          </p:spTgt>
                                        </p:tgtEl>
                                        <p:attrNameLst>
                                          <p:attrName>style.visibility</p:attrName>
                                        </p:attrNameLst>
                                      </p:cBhvr>
                                      <p:to>
                                        <p:strVal val="visible"/>
                                      </p:to>
                                    </p:set>
                                    <p:animEffect transition="in" filter="slide(fromBottom)">
                                      <p:cBhvr>
                                        <p:cTn id="21" dur="1000"/>
                                        <p:tgtEl>
                                          <p:spTgt spid="46083">
                                            <p:txEl>
                                              <p:pRg st="4" end="4"/>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46083">
                                            <p:txEl>
                                              <p:pRg st="5" end="5"/>
                                            </p:txEl>
                                          </p:spTgt>
                                        </p:tgtEl>
                                        <p:attrNameLst>
                                          <p:attrName>style.visibility</p:attrName>
                                        </p:attrNameLst>
                                      </p:cBhvr>
                                      <p:to>
                                        <p:strVal val="visible"/>
                                      </p:to>
                                    </p:set>
                                    <p:animEffect transition="in" filter="slide(fromBottom)">
                                      <p:cBhvr>
                                        <p:cTn id="24" dur="1000"/>
                                        <p:tgtEl>
                                          <p:spTgt spid="46083">
                                            <p:txEl>
                                              <p:pRg st="5" end="5"/>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46083">
                                            <p:txEl>
                                              <p:pRg st="6" end="6"/>
                                            </p:txEl>
                                          </p:spTgt>
                                        </p:tgtEl>
                                        <p:attrNameLst>
                                          <p:attrName>style.visibility</p:attrName>
                                        </p:attrNameLst>
                                      </p:cBhvr>
                                      <p:to>
                                        <p:strVal val="visible"/>
                                      </p:to>
                                    </p:set>
                                    <p:animEffect transition="in" filter="slide(fromBottom)">
                                      <p:cBhvr>
                                        <p:cTn id="27" dur="1000"/>
                                        <p:tgtEl>
                                          <p:spTgt spid="46083">
                                            <p:txEl>
                                              <p:pRg st="6" end="6"/>
                                            </p:txEl>
                                          </p:spTgt>
                                        </p:tgtEl>
                                      </p:cBhvr>
                                    </p:animEffect>
                                  </p:childTnLst>
                                </p:cTn>
                              </p:par>
                              <p:par>
                                <p:cTn id="28" presetID="12" presetClass="entr" presetSubtype="4" fill="hold" nodeType="withEffect">
                                  <p:stCondLst>
                                    <p:cond delay="0"/>
                                  </p:stCondLst>
                                  <p:childTnLst>
                                    <p:set>
                                      <p:cBhvr>
                                        <p:cTn id="29" dur="1" fill="hold">
                                          <p:stCondLst>
                                            <p:cond delay="0"/>
                                          </p:stCondLst>
                                        </p:cTn>
                                        <p:tgtEl>
                                          <p:spTgt spid="46083">
                                            <p:txEl>
                                              <p:pRg st="7" end="7"/>
                                            </p:txEl>
                                          </p:spTgt>
                                        </p:tgtEl>
                                        <p:attrNameLst>
                                          <p:attrName>style.visibility</p:attrName>
                                        </p:attrNameLst>
                                      </p:cBhvr>
                                      <p:to>
                                        <p:strVal val="visible"/>
                                      </p:to>
                                    </p:set>
                                    <p:animEffect transition="in" filter="slide(fromBottom)">
                                      <p:cBhvr>
                                        <p:cTn id="30" dur="1000"/>
                                        <p:tgtEl>
                                          <p:spTgt spid="46083">
                                            <p:txEl>
                                              <p:pRg st="7" end="7"/>
                                            </p:txEl>
                                          </p:spTgt>
                                        </p:tgtEl>
                                      </p:cBhvr>
                                    </p:animEffect>
                                  </p:childTnLst>
                                </p:cTn>
                              </p:par>
                            </p:childTnLst>
                          </p:cTn>
                        </p:par>
                        <p:par>
                          <p:cTn id="31" fill="hold">
                            <p:stCondLst>
                              <p:cond delay="1000"/>
                            </p:stCondLst>
                            <p:childTnLst>
                              <p:par>
                                <p:cTn id="32" presetID="27" presetClass="entr" presetSubtype="0" fill="hold" nodeType="afterEffect">
                                  <p:stCondLst>
                                    <p:cond delay="0"/>
                                  </p:stCondLst>
                                  <p:iterate type="lt">
                                    <p:tmPct val="50000"/>
                                  </p:iterate>
                                  <p:childTnLst>
                                    <p:set>
                                      <p:cBhvr>
                                        <p:cTn id="33" dur="1" fill="hold">
                                          <p:stCondLst>
                                            <p:cond delay="0"/>
                                          </p:stCondLst>
                                        </p:cTn>
                                        <p:tgtEl>
                                          <p:spTgt spid="46083">
                                            <p:txEl>
                                              <p:pRg st="8" end="8"/>
                                            </p:txEl>
                                          </p:spTgt>
                                        </p:tgtEl>
                                        <p:attrNameLst>
                                          <p:attrName>style.visibility</p:attrName>
                                        </p:attrNameLst>
                                      </p:cBhvr>
                                      <p:to>
                                        <p:strVal val="visible"/>
                                      </p:to>
                                    </p:set>
                                    <p:anim calcmode="discrete" valueType="clr">
                                      <p:cBhvr override="childStyle">
                                        <p:cTn id="34" dur="80"/>
                                        <p:tgtEl>
                                          <p:spTgt spid="46083">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46083">
                                            <p:txEl>
                                              <p:pRg st="8" end="8"/>
                                            </p:txEl>
                                          </p:spTgt>
                                        </p:tgtEl>
                                        <p:attrNameLst>
                                          <p:attrName>fillcolor</p:attrName>
                                        </p:attrNameLst>
                                      </p:cBhvr>
                                      <p:tavLst>
                                        <p:tav tm="0">
                                          <p:val>
                                            <p:clrVal>
                                              <a:schemeClr val="accent2"/>
                                            </p:clrVal>
                                          </p:val>
                                        </p:tav>
                                        <p:tav tm="50000">
                                          <p:val>
                                            <p:clrVal>
                                              <a:schemeClr val="hlink"/>
                                            </p:clrVal>
                                          </p:val>
                                        </p:tav>
                                      </p:tavLst>
                                    </p:anim>
                                    <p:set>
                                      <p:cBhvr>
                                        <p:cTn id="36" dur="80"/>
                                        <p:tgtEl>
                                          <p:spTgt spid="46083">
                                            <p:txEl>
                                              <p:pRg st="8" end="8"/>
                                            </p:txEl>
                                          </p:spTgt>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53" presetClass="entr" presetSubtype="0" fill="hold" nodeType="clickEffect">
                                  <p:stCondLst>
                                    <p:cond delay="0"/>
                                  </p:stCondLst>
                                  <p:childTnLst>
                                    <p:set>
                                      <p:cBhvr>
                                        <p:cTn id="40" dur="1" fill="hold">
                                          <p:stCondLst>
                                            <p:cond delay="0"/>
                                          </p:stCondLst>
                                        </p:cTn>
                                        <p:tgtEl>
                                          <p:spTgt spid="46083">
                                            <p:txEl>
                                              <p:pRg st="9" end="9"/>
                                            </p:txEl>
                                          </p:spTgt>
                                        </p:tgtEl>
                                        <p:attrNameLst>
                                          <p:attrName>style.visibility</p:attrName>
                                        </p:attrNameLst>
                                      </p:cBhvr>
                                      <p:to>
                                        <p:strVal val="visible"/>
                                      </p:to>
                                    </p:set>
                                    <p:anim calcmode="lin" valueType="num">
                                      <p:cBhvr>
                                        <p:cTn id="41" dur="500" fill="hold"/>
                                        <p:tgtEl>
                                          <p:spTgt spid="46083">
                                            <p:txEl>
                                              <p:pRg st="9" end="9"/>
                                            </p:txEl>
                                          </p:spTgt>
                                        </p:tgtEl>
                                        <p:attrNameLst>
                                          <p:attrName>ppt_w</p:attrName>
                                        </p:attrNameLst>
                                      </p:cBhvr>
                                      <p:tavLst>
                                        <p:tav tm="0">
                                          <p:val>
                                            <p:fltVal val="0"/>
                                          </p:val>
                                        </p:tav>
                                        <p:tav tm="100000">
                                          <p:val>
                                            <p:strVal val="#ppt_w"/>
                                          </p:val>
                                        </p:tav>
                                      </p:tavLst>
                                    </p:anim>
                                    <p:anim calcmode="lin" valueType="num">
                                      <p:cBhvr>
                                        <p:cTn id="42" dur="500" fill="hold"/>
                                        <p:tgtEl>
                                          <p:spTgt spid="46083">
                                            <p:txEl>
                                              <p:pRg st="9" end="9"/>
                                            </p:txEl>
                                          </p:spTgt>
                                        </p:tgtEl>
                                        <p:attrNameLst>
                                          <p:attrName>ppt_h</p:attrName>
                                        </p:attrNameLst>
                                      </p:cBhvr>
                                      <p:tavLst>
                                        <p:tav tm="0">
                                          <p:val>
                                            <p:fltVal val="0"/>
                                          </p:val>
                                        </p:tav>
                                        <p:tav tm="100000">
                                          <p:val>
                                            <p:strVal val="#ppt_h"/>
                                          </p:val>
                                        </p:tav>
                                      </p:tavLst>
                                    </p:anim>
                                    <p:animEffect transition="in" filter="fade">
                                      <p:cBhvr>
                                        <p:cTn id="43" dur="500"/>
                                        <p:tgtEl>
                                          <p:spTgt spid="460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Number Placeholder 22"/>
          <p:cNvSpPr>
            <a:spLocks noGrp="1"/>
          </p:cNvSpPr>
          <p:nvPr>
            <p:ph type="sldNum" sz="quarter" idx="12"/>
          </p:nvPr>
        </p:nvSpPr>
        <p:spPr bwMode="auto">
          <a:ln>
            <a:round/>
            <a:headEnd/>
            <a:tailEnd/>
          </a:ln>
        </p:spPr>
        <p:txBody>
          <a:bodyPr/>
          <a:lstStyle/>
          <a:p>
            <a:r>
              <a:rPr lang="en-US"/>
              <a:t>6-</a:t>
            </a:r>
            <a:fld id="{C7FCCD5C-BB19-432E-BC72-51B0E2F0BADF}" type="slidenum">
              <a:rPr lang="en-US" smtClean="0"/>
              <a:pPr/>
              <a:t>47</a:t>
            </a:fld>
            <a:endParaRPr lang="en-US"/>
          </a:p>
        </p:txBody>
      </p:sp>
      <p:sp>
        <p:nvSpPr>
          <p:cNvPr id="115714" name="Title 1"/>
          <p:cNvSpPr>
            <a:spLocks noGrp="1"/>
          </p:cNvSpPr>
          <p:nvPr>
            <p:ph type="title"/>
          </p:nvPr>
        </p:nvSpPr>
        <p:spPr>
          <a:solidFill>
            <a:schemeClr val="bg2"/>
          </a:solidFill>
        </p:spPr>
        <p:txBody>
          <a:bodyPr/>
          <a:lstStyle/>
          <a:p>
            <a:pPr algn="ctr" eaLnBrk="1" hangingPunct="1"/>
            <a:r>
              <a:rPr lang="en-US" sz="4800" b="1"/>
              <a:t>Perpetuity Example</a:t>
            </a:r>
          </a:p>
        </p:txBody>
      </p:sp>
      <mc:AlternateContent xmlns:mc="http://schemas.openxmlformats.org/markup-compatibility/2006" xmlns:a14="http://schemas.microsoft.com/office/drawing/2010/main">
        <mc:Choice Requires="a14">
          <p:sp>
            <p:nvSpPr>
              <p:cNvPr id="4" name="TextBox 3"/>
              <p:cNvSpPr txBox="1">
                <a:spLocks noChangeArrowheads="1"/>
              </p:cNvSpPr>
              <p:nvPr/>
            </p:nvSpPr>
            <p:spPr bwMode="auto">
              <a:xfrm>
                <a:off x="457200" y="1524000"/>
                <a:ext cx="8077200" cy="4996304"/>
              </a:xfrm>
              <a:prstGeom prst="rect">
                <a:avLst/>
              </a:prstGeom>
              <a:noFill/>
              <a:ln w="9525">
                <a:noFill/>
                <a:miter lim="800000"/>
                <a:headEnd/>
                <a:tailEnd/>
              </a:ln>
            </p:spPr>
            <p:txBody>
              <a:bodyPr>
                <a:spAutoFit/>
              </a:bodyPr>
              <a:lstStyle/>
              <a:p>
                <a:r>
                  <a:rPr lang="en-US" sz="3200" b="1" dirty="0">
                    <a:latin typeface="Perpetua" pitchFamily="18" charset="0"/>
                    <a:cs typeface="Arial" charset="0"/>
                  </a:rPr>
                  <a:t>Suppose the Fellini Company wants to sell preferred stock at $100 per share.  A similar issue of preferred stock already outstanding has a price of $40 per share and offers a dividend of $1 every quarter.   </a:t>
                </a:r>
              </a:p>
              <a:p>
                <a:endParaRPr lang="en-US" sz="3200" b="1" dirty="0">
                  <a:latin typeface="Perpetua" pitchFamily="18" charset="0"/>
                  <a:cs typeface="Arial" charset="0"/>
                </a:endParaRPr>
              </a:p>
              <a:p>
                <a:r>
                  <a:rPr lang="en-US" sz="3200" b="1" dirty="0">
                    <a:solidFill>
                      <a:srgbClr val="0070C0"/>
                    </a:solidFill>
                    <a:latin typeface="Perpetua" pitchFamily="18" charset="0"/>
                    <a:cs typeface="Arial" charset="0"/>
                  </a:rPr>
                  <a:t>What dividend will Fellini have to offer if the preferred stock is going to sell?</a:t>
                </a:r>
              </a:p>
              <a:p>
                <a:pPr/>
                <a14:m>
                  <m:oMathPara xmlns:m="http://schemas.openxmlformats.org/officeDocument/2006/math">
                    <m:oMathParaPr>
                      <m:jc m:val="centerGroup"/>
                    </m:oMathParaPr>
                    <m:oMath xmlns:m="http://schemas.openxmlformats.org/officeDocument/2006/math">
                      <m:r>
                        <a:rPr lang="en-US" sz="3200" b="1" i="1" smtClean="0">
                          <a:latin typeface="Cambria Math" panose="02040503050406030204" pitchFamily="18" charset="0"/>
                          <a:cs typeface="Arial" charset="0"/>
                        </a:rPr>
                        <m:t>𝑷𝒆𝒓𝒑𝒆𝒕𝒖𝒊𝒕𝒚</m:t>
                      </m:r>
                      <m:r>
                        <a:rPr lang="en-US" sz="3200" b="1" i="1" smtClean="0">
                          <a:latin typeface="Cambria Math" panose="02040503050406030204" pitchFamily="18" charset="0"/>
                          <a:cs typeface="Arial" charset="0"/>
                        </a:rPr>
                        <m:t> </m:t>
                      </m:r>
                      <m:r>
                        <a:rPr lang="en-US" sz="3200" b="1" i="1" smtClean="0">
                          <a:latin typeface="Cambria Math" panose="02040503050406030204" pitchFamily="18" charset="0"/>
                          <a:cs typeface="Arial" charset="0"/>
                        </a:rPr>
                        <m:t>𝑭𝒐𝒓𝒎𝒖𝒍𝒂</m:t>
                      </m:r>
                      <m:r>
                        <a:rPr lang="en-US" sz="3200" b="1" i="1" smtClean="0">
                          <a:latin typeface="Cambria Math" panose="02040503050406030204" pitchFamily="18" charset="0"/>
                          <a:cs typeface="Arial" charset="0"/>
                        </a:rPr>
                        <m:t>: </m:t>
                      </m:r>
                      <m:r>
                        <a:rPr lang="en-US" sz="3200" b="1" i="1" smtClean="0">
                          <a:solidFill>
                            <a:srgbClr val="0070C0"/>
                          </a:solidFill>
                          <a:latin typeface="Cambria Math" panose="02040503050406030204" pitchFamily="18" charset="0"/>
                          <a:cs typeface="Arial" charset="0"/>
                        </a:rPr>
                        <m:t>𝑷𝑽</m:t>
                      </m:r>
                      <m:r>
                        <a:rPr lang="en-US" sz="3200" b="1" i="1" smtClean="0">
                          <a:solidFill>
                            <a:srgbClr val="0070C0"/>
                          </a:solidFill>
                          <a:latin typeface="Cambria Math" panose="02040503050406030204" pitchFamily="18" charset="0"/>
                          <a:cs typeface="Arial" charset="0"/>
                        </a:rPr>
                        <m:t>=</m:t>
                      </m:r>
                      <m:f>
                        <m:fPr>
                          <m:ctrlPr>
                            <a:rPr lang="en-US" sz="3200" b="1" i="1" smtClean="0">
                              <a:solidFill>
                                <a:srgbClr val="0070C0"/>
                              </a:solidFill>
                              <a:latin typeface="Cambria Math" panose="02040503050406030204" pitchFamily="18" charset="0"/>
                              <a:cs typeface="Arial" charset="0"/>
                            </a:rPr>
                          </m:ctrlPr>
                        </m:fPr>
                        <m:num>
                          <m:r>
                            <a:rPr lang="en-US" sz="3200" b="1" i="1" smtClean="0">
                              <a:solidFill>
                                <a:srgbClr val="0070C0"/>
                              </a:solidFill>
                              <a:latin typeface="Cambria Math" panose="02040503050406030204" pitchFamily="18" charset="0"/>
                              <a:cs typeface="Arial" charset="0"/>
                            </a:rPr>
                            <m:t>𝑪</m:t>
                          </m:r>
                        </m:num>
                        <m:den>
                          <m:r>
                            <a:rPr lang="en-US" sz="3200" b="1" i="1" smtClean="0">
                              <a:solidFill>
                                <a:srgbClr val="0070C0"/>
                              </a:solidFill>
                              <a:latin typeface="Cambria Math" panose="02040503050406030204" pitchFamily="18" charset="0"/>
                              <a:cs typeface="Arial" charset="0"/>
                            </a:rPr>
                            <m:t>𝒓</m:t>
                          </m:r>
                        </m:den>
                      </m:f>
                    </m:oMath>
                  </m:oMathPara>
                </a14:m>
                <a:endParaRPr lang="en-US" sz="3200" b="1" dirty="0">
                  <a:latin typeface="Perpetua" pitchFamily="18" charset="0"/>
                  <a:cs typeface="Arial" charset="0"/>
                </a:endParaRPr>
              </a:p>
            </p:txBody>
          </p:sp>
        </mc:Choice>
        <mc:Fallback xmlns="">
          <p:sp>
            <p:nvSpPr>
              <p:cNvPr id="4" name="TextBox 3"/>
              <p:cNvSpPr txBox="1">
                <a:spLocks noRot="1" noChangeAspect="1" noMove="1" noResize="1" noEditPoints="1" noAdjustHandles="1" noChangeArrowheads="1" noChangeShapeType="1" noTextEdit="1"/>
              </p:cNvSpPr>
              <p:nvPr/>
            </p:nvSpPr>
            <p:spPr bwMode="auto">
              <a:xfrm>
                <a:off x="457200" y="1524000"/>
                <a:ext cx="8077200" cy="4996304"/>
              </a:xfrm>
              <a:prstGeom prst="rect">
                <a:avLst/>
              </a:prstGeom>
              <a:blipFill rotWithShape="0">
                <a:blip r:embed="rId2"/>
                <a:stretch>
                  <a:fillRect l="-1887" t="-1585" r="-1283"/>
                </a:stretch>
              </a:blipFill>
              <a:ln w="9525">
                <a:noFill/>
                <a:miter lim="800000"/>
                <a:headEnd/>
                <a:tailEnd/>
              </a:ln>
            </p:spPr>
            <p:txBody>
              <a:bodyPr/>
              <a:lstStyle/>
              <a:p>
                <a:r>
                  <a:rPr lang="en-US">
                    <a:noFill/>
                  </a:rPr>
                  <a:t> </a:t>
                </a:r>
              </a:p>
            </p:txBody>
          </p:sp>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solidFill>
            <a:schemeClr val="bg2"/>
          </a:solidFill>
        </p:spPr>
        <p:txBody>
          <a:bodyPr/>
          <a:lstStyle/>
          <a:p>
            <a:pPr algn="ctr" eaLnBrk="1" hangingPunct="1"/>
            <a:r>
              <a:rPr lang="en-US" sz="4800" b="1"/>
              <a:t>Perpetuity Example</a:t>
            </a:r>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lstStyle/>
              <a:p>
                <a:r>
                  <a:rPr lang="en-US" sz="2800" b="1" dirty="0"/>
                  <a:t>Find the current required rate of return, r:</a:t>
                </a:r>
              </a:p>
              <a:p>
                <a:pPr marL="0" indent="0" algn="ctr">
                  <a:buNone/>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𝑷𝑽</m:t>
                      </m:r>
                      <m:r>
                        <a:rPr lang="en-US" sz="2800" b="1" i="1" smtClean="0">
                          <a:latin typeface="Cambria Math" panose="02040503050406030204" pitchFamily="18" charset="0"/>
                        </a:rPr>
                        <m:t>= </m:t>
                      </m:r>
                      <m:f>
                        <m:fPr>
                          <m:ctrlPr>
                            <a:rPr lang="en-US" sz="2800" b="1" i="1" smtClean="0">
                              <a:latin typeface="Cambria Math" panose="02040503050406030204" pitchFamily="18" charset="0"/>
                            </a:rPr>
                          </m:ctrlPr>
                        </m:fPr>
                        <m:num>
                          <m:r>
                            <a:rPr lang="en-US" sz="2800" b="1" i="1" smtClean="0">
                              <a:latin typeface="Cambria Math" panose="02040503050406030204" pitchFamily="18" charset="0"/>
                            </a:rPr>
                            <m:t>𝑪</m:t>
                          </m:r>
                        </m:num>
                        <m:den>
                          <m:r>
                            <a:rPr lang="en-US" sz="2800" b="1" i="1" smtClean="0">
                              <a:latin typeface="Cambria Math" panose="02040503050406030204" pitchFamily="18" charset="0"/>
                            </a:rPr>
                            <m:t>𝒓</m:t>
                          </m:r>
                        </m:den>
                      </m:f>
                    </m:oMath>
                  </m:oMathPara>
                </a14:m>
                <a:endParaRPr lang="en-US" sz="2800" b="1" dirty="0"/>
              </a:p>
              <a:p>
                <a:pPr marL="0" indent="0" algn="ctr">
                  <a:buNone/>
                </a:pPr>
                <a:endParaRPr lang="en-US" sz="2800" b="1" dirty="0"/>
              </a:p>
              <a:p>
                <a:pPr marL="0" indent="0" algn="ctr">
                  <a:buNone/>
                </a:pPr>
                <a14:m>
                  <m:oMath xmlns:m="http://schemas.openxmlformats.org/officeDocument/2006/math">
                    <m:r>
                      <a:rPr lang="en-US" sz="2800" b="1" i="1" u="sng" smtClean="0">
                        <a:latin typeface="Cambria Math" panose="02040503050406030204" pitchFamily="18" charset="0"/>
                      </a:rPr>
                      <m:t>𝒓</m:t>
                    </m:r>
                    <m:r>
                      <a:rPr lang="en-US" sz="2800" b="1" i="1" u="sng" smtClean="0">
                        <a:latin typeface="Cambria Math" panose="02040503050406030204" pitchFamily="18" charset="0"/>
                      </a:rPr>
                      <m:t>=</m:t>
                    </m:r>
                  </m:oMath>
                </a14:m>
                <a:r>
                  <a:rPr lang="en-US" sz="2800" b="1" u="sng" dirty="0"/>
                  <a:t>_100/40= 2.5%_________</a:t>
                </a:r>
              </a:p>
              <a:p>
                <a:pPr marL="0" indent="0" algn="ctr">
                  <a:buNone/>
                </a:pPr>
                <a:r>
                  <a:rPr lang="en-US" sz="2800" b="1" dirty="0"/>
                  <a:t>In order for the preferred stock to sell, the firm must pay a dividend of:</a:t>
                </a:r>
              </a:p>
              <a:p>
                <a:pPr marL="0" indent="0">
                  <a:buNone/>
                </a:pPr>
                <a14:m>
                  <m:oMathPara xmlns:m="http://schemas.openxmlformats.org/officeDocument/2006/math">
                    <m:oMathParaPr>
                      <m:jc m:val="centerGroup"/>
                    </m:oMathParaPr>
                    <m:oMath xmlns:m="http://schemas.openxmlformats.org/officeDocument/2006/math">
                      <m:r>
                        <a:rPr lang="en-US" sz="2800" b="1" i="1" u="sng" smtClean="0">
                          <a:latin typeface="Cambria Math" panose="02040503050406030204" pitchFamily="18" charset="0"/>
                        </a:rPr>
                        <m:t>𝟏𝟎𝟎</m:t>
                      </m:r>
                      <m:r>
                        <a:rPr lang="en-US" sz="2800" b="1" i="1" u="sng" smtClean="0">
                          <a:latin typeface="Cambria Math" panose="02040503050406030204" pitchFamily="18" charset="0"/>
                        </a:rPr>
                        <m:t>=</m:t>
                      </m:r>
                      <m:f>
                        <m:fPr>
                          <m:ctrlPr>
                            <a:rPr lang="en-US" sz="2800" b="1" i="1" u="sng" smtClean="0">
                              <a:latin typeface="Cambria Math" panose="02040503050406030204" pitchFamily="18" charset="0"/>
                            </a:rPr>
                          </m:ctrlPr>
                        </m:fPr>
                        <m:num>
                          <m:r>
                            <a:rPr lang="en-US" sz="2800" b="1" i="1" u="sng" smtClean="0">
                              <a:latin typeface="Cambria Math" panose="02040503050406030204" pitchFamily="18" charset="0"/>
                            </a:rPr>
                            <m:t>𝑪</m:t>
                          </m:r>
                        </m:num>
                        <m:den>
                          <m:r>
                            <a:rPr lang="en-US" sz="2800" b="1" i="1" u="sng" smtClean="0">
                              <a:latin typeface="Cambria Math" panose="02040503050406030204" pitchFamily="18" charset="0"/>
                            </a:rPr>
                            <m:t>𝟎</m:t>
                          </m:r>
                          <m:r>
                            <a:rPr lang="en-US" sz="2800" b="1" i="1" u="sng" smtClean="0">
                              <a:latin typeface="Cambria Math" panose="02040503050406030204" pitchFamily="18" charset="0"/>
                            </a:rPr>
                            <m:t>.</m:t>
                          </m:r>
                          <m:r>
                            <a:rPr lang="en-US" sz="2800" b="1" i="1" u="sng" smtClean="0">
                              <a:latin typeface="Cambria Math" panose="02040503050406030204" pitchFamily="18" charset="0"/>
                            </a:rPr>
                            <m:t>𝟎𝟐𝟓</m:t>
                          </m:r>
                          <m:r>
                            <a:rPr lang="en-US" sz="2800" b="1" i="1" u="sng" smtClean="0">
                              <a:latin typeface="Cambria Math" panose="02040503050406030204" pitchFamily="18" charset="0"/>
                            </a:rPr>
                            <m:t>__</m:t>
                          </m:r>
                        </m:den>
                      </m:f>
                    </m:oMath>
                  </m:oMathPara>
                </a14:m>
                <a:endParaRPr lang="en-US" sz="2800" b="1" u="sng" dirty="0"/>
              </a:p>
              <a:p>
                <a:pPr marL="0" indent="0">
                  <a:buNone/>
                </a:pPr>
                <a:endParaRPr lang="en-US" sz="2800" b="1" dirty="0"/>
              </a:p>
              <a:p>
                <a:pPr marL="0" indent="0">
                  <a:buNone/>
                </a:pPr>
                <a14:m>
                  <m:oMathPara xmlns:m="http://schemas.openxmlformats.org/officeDocument/2006/math">
                    <m:oMathParaPr>
                      <m:jc m:val="centerGroup"/>
                    </m:oMathParaPr>
                    <m:oMath xmlns:m="http://schemas.openxmlformats.org/officeDocument/2006/math">
                      <m:r>
                        <a:rPr lang="en-US" sz="2800" b="1" i="1" u="sng" smtClean="0">
                          <a:latin typeface="Cambria Math" panose="02040503050406030204" pitchFamily="18" charset="0"/>
                        </a:rPr>
                        <m:t>𝑪</m:t>
                      </m:r>
                      <m:r>
                        <a:rPr lang="en-US" sz="2800" b="1" i="1" u="sng" smtClean="0">
                          <a:latin typeface="Cambria Math" panose="02040503050406030204" pitchFamily="18" charset="0"/>
                        </a:rPr>
                        <m:t>=$</m:t>
                      </m:r>
                      <m:r>
                        <a:rPr lang="en-US" sz="2800" b="1" i="1" u="sng" smtClean="0">
                          <a:latin typeface="Cambria Math" panose="02040503050406030204" pitchFamily="18" charset="0"/>
                        </a:rPr>
                        <m:t>𝟐</m:t>
                      </m:r>
                      <m:r>
                        <a:rPr lang="en-US" sz="2800" b="1" i="1" u="sng" smtClean="0">
                          <a:latin typeface="Cambria Math" panose="02040503050406030204" pitchFamily="18" charset="0"/>
                        </a:rPr>
                        <m:t>.</m:t>
                      </m:r>
                      <m:r>
                        <a:rPr lang="en-US" sz="2800" b="1" i="1" u="sng" smtClean="0">
                          <a:latin typeface="Cambria Math" panose="02040503050406030204" pitchFamily="18" charset="0"/>
                        </a:rPr>
                        <m:t>𝟓𝟎</m:t>
                      </m:r>
                      <m:r>
                        <a:rPr lang="en-US" sz="2800" b="1" i="1" u="sng" smtClean="0">
                          <a:latin typeface="Cambria Math" panose="02040503050406030204" pitchFamily="18" charset="0"/>
                        </a:rPr>
                        <m:t>________</m:t>
                      </m:r>
                    </m:oMath>
                  </m:oMathPara>
                </a14:m>
                <a:endParaRPr lang="en-US" sz="2800" b="1" u="sng"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a:blip r:embed="rId2"/>
                <a:stretch>
                  <a:fillRect l="-941" t="-1467" b="-7200"/>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pPr>
              <a:defRPr/>
            </a:pPr>
            <a:r>
              <a:rPr lang="en-US"/>
              <a:t>6-</a:t>
            </a:r>
            <a:fld id="{41E0D6C4-B8E9-4E2A-BF88-ADFED573812A}" type="slidenum">
              <a:rPr lang="en-US" smtClean="0"/>
              <a:pPr>
                <a:defRPr/>
              </a:pPr>
              <a:t>48</a:t>
            </a:fld>
            <a:endParaRPr lang="en-US"/>
          </a:p>
        </p:txBody>
      </p:sp>
    </p:spTree>
    <p:extLst>
      <p:ext uri="{BB962C8B-B14F-4D97-AF65-F5344CB8AC3E}">
        <p14:creationId xmlns:p14="http://schemas.microsoft.com/office/powerpoint/2010/main" val="32369592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Number Placeholder 22"/>
          <p:cNvSpPr>
            <a:spLocks noGrp="1"/>
          </p:cNvSpPr>
          <p:nvPr>
            <p:ph type="sldNum" sz="quarter" idx="12"/>
          </p:nvPr>
        </p:nvSpPr>
        <p:spPr bwMode="auto">
          <a:ln>
            <a:round/>
            <a:headEnd/>
            <a:tailEnd/>
          </a:ln>
        </p:spPr>
        <p:txBody>
          <a:bodyPr/>
          <a:lstStyle/>
          <a:p>
            <a:r>
              <a:rPr lang="en-US"/>
              <a:t>6-</a:t>
            </a:r>
            <a:fld id="{371CA442-4C57-4E54-A086-8BF35B2CE474}" type="slidenum">
              <a:rPr lang="en-US" smtClean="0"/>
              <a:pPr/>
              <a:t>49</a:t>
            </a:fld>
            <a:endParaRPr lang="en-US"/>
          </a:p>
        </p:txBody>
      </p:sp>
      <p:sp>
        <p:nvSpPr>
          <p:cNvPr id="4" name="TextBox 3"/>
          <p:cNvSpPr txBox="1"/>
          <p:nvPr/>
        </p:nvSpPr>
        <p:spPr>
          <a:xfrm>
            <a:off x="1371600" y="381000"/>
            <a:ext cx="6248400" cy="830263"/>
          </a:xfrm>
          <a:prstGeom prst="rect">
            <a:avLst/>
          </a:prstGeom>
          <a:solidFill>
            <a:schemeClr val="bg2"/>
          </a:solidFill>
        </p:spPr>
        <p:txBody>
          <a:bodyPr>
            <a:spAutoFit/>
          </a:bodyPr>
          <a:lstStyle/>
          <a:p>
            <a:pPr algn="ctr" fontAlgn="auto">
              <a:spcBef>
                <a:spcPts val="0"/>
              </a:spcBef>
              <a:spcAft>
                <a:spcPts val="0"/>
              </a:spcAft>
              <a:defRPr/>
            </a:pPr>
            <a:r>
              <a:rPr lang="en-US" sz="4800" b="1" dirty="0">
                <a:solidFill>
                  <a:schemeClr val="tx2"/>
                </a:solidFill>
                <a:latin typeface="+mj-lt"/>
              </a:rPr>
              <a:t>Chapter Outline</a:t>
            </a:r>
          </a:p>
        </p:txBody>
      </p:sp>
      <p:sp>
        <p:nvSpPr>
          <p:cNvPr id="5" name="TextBox 4"/>
          <p:cNvSpPr txBox="1">
            <a:spLocks noChangeArrowheads="1"/>
          </p:cNvSpPr>
          <p:nvPr/>
        </p:nvSpPr>
        <p:spPr bwMode="auto">
          <a:xfrm>
            <a:off x="914400" y="2133600"/>
            <a:ext cx="7162800" cy="4339650"/>
          </a:xfrm>
          <a:prstGeom prst="rect">
            <a:avLst/>
          </a:prstGeom>
          <a:noFill/>
          <a:ln w="9525">
            <a:noFill/>
            <a:miter lim="800000"/>
            <a:headEnd/>
            <a:tailEnd/>
          </a:ln>
        </p:spPr>
        <p:txBody>
          <a:bodyPr>
            <a:spAutoFit/>
          </a:bodyPr>
          <a:lstStyle/>
          <a:p>
            <a:pPr marL="225425" indent="-225425">
              <a:buFont typeface="Arial" charset="0"/>
              <a:buChar char="•"/>
            </a:pPr>
            <a:r>
              <a:rPr lang="en-US" sz="3200" b="1" dirty="0">
                <a:latin typeface="Perpetua" pitchFamily="18" charset="0"/>
              </a:rPr>
              <a:t>Multiple Cash Flows: Future and Present Values</a:t>
            </a:r>
          </a:p>
          <a:p>
            <a:pPr marL="225425" indent="-225425">
              <a:buFont typeface="Arial" charset="0"/>
              <a:buChar char="•"/>
            </a:pPr>
            <a:r>
              <a:rPr lang="en-US" sz="3200" b="1" dirty="0">
                <a:latin typeface="Perpetua" pitchFamily="18" charset="0"/>
              </a:rPr>
              <a:t>Multiple Equal Cash Flows: Annuities and Perpetuities</a:t>
            </a:r>
          </a:p>
          <a:p>
            <a:pPr marL="225425" indent="-225425">
              <a:buFont typeface="Arial" charset="0"/>
              <a:buChar char="•"/>
            </a:pPr>
            <a:r>
              <a:rPr lang="en-US" sz="3200" b="1" dirty="0">
                <a:latin typeface="Perpetua" pitchFamily="18" charset="0"/>
              </a:rPr>
              <a:t>Comparing Rates: the Effect of Compounding</a:t>
            </a:r>
          </a:p>
          <a:p>
            <a:pPr marL="225425" indent="-225425">
              <a:buFont typeface="Arial" charset="0"/>
              <a:buChar char="•"/>
            </a:pPr>
            <a:r>
              <a:rPr lang="en-US" sz="3200" b="1" dirty="0">
                <a:latin typeface="Perpetua" pitchFamily="18" charset="0"/>
              </a:rPr>
              <a:t>Loan Types</a:t>
            </a:r>
          </a:p>
          <a:p>
            <a:pPr marL="225425" indent="-225425">
              <a:buFont typeface="Arial" charset="0"/>
              <a:buChar char="•"/>
            </a:pPr>
            <a:r>
              <a:rPr lang="en-US" sz="3200" b="1" dirty="0">
                <a:latin typeface="Perpetua" pitchFamily="18" charset="0"/>
              </a:rPr>
              <a:t>Loan Amortization</a:t>
            </a:r>
          </a:p>
          <a:p>
            <a:pPr marL="225425" indent="-225425">
              <a:buFont typeface="Arial" charset="0"/>
              <a:buChar char="•"/>
            </a:pPr>
            <a:endParaRPr lang="en-US" sz="2000" dirty="0">
              <a:latin typeface="Arial Black" pitchFamily="34" charset="0"/>
            </a:endParaRPr>
          </a:p>
        </p:txBody>
      </p:sp>
    </p:spTree>
    <p:extLst>
      <p:ext uri="{BB962C8B-B14F-4D97-AF65-F5344CB8AC3E}">
        <p14:creationId xmlns:p14="http://schemas.microsoft.com/office/powerpoint/2010/main" val="11562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5">
                                            <p:txEl>
                                              <p:pRg st="0" end="0"/>
                                            </p:txEl>
                                          </p:spTgt>
                                        </p:tgtEl>
                                        <p:attrNameLst>
                                          <p:attrName>style.opacity</p:attrName>
                                        </p:attrNameLst>
                                      </p:cBhvr>
                                      <p:to>
                                        <p:strVal val="0.5"/>
                                      </p:to>
                                    </p:set>
                                    <p:animEffect filter="image" prLst="opacity: 0.5">
                                      <p:cBhvr rctx="IE">
                                        <p:cTn id="7" dur="indefinite"/>
                                        <p:tgtEl>
                                          <p:spTgt spid="5">
                                            <p:txEl>
                                              <p:pRg st="0" end="0"/>
                                            </p:txEl>
                                          </p:spTgt>
                                        </p:tgtEl>
                                      </p:cBhvr>
                                    </p:animEffect>
                                  </p:childTnLst>
                                </p:cTn>
                              </p:par>
                              <p:par>
                                <p:cTn id="8" presetID="9" presetClass="emph" presetSubtype="0" nodeType="withEffect">
                                  <p:stCondLst>
                                    <p:cond delay="0"/>
                                  </p:stCondLst>
                                  <p:childTnLst>
                                    <p:set>
                                      <p:cBhvr rctx="PPT">
                                        <p:cTn id="9" dur="indefinite"/>
                                        <p:tgtEl>
                                          <p:spTgt spid="5">
                                            <p:txEl>
                                              <p:pRg st="1" end="1"/>
                                            </p:txEl>
                                          </p:spTgt>
                                        </p:tgtEl>
                                        <p:attrNameLst>
                                          <p:attrName>style.opacity</p:attrName>
                                        </p:attrNameLst>
                                      </p:cBhvr>
                                      <p:to>
                                        <p:strVal val="0.5"/>
                                      </p:to>
                                    </p:set>
                                    <p:animEffect filter="image" prLst="opacity: 0.5">
                                      <p:cBhvr rctx="IE">
                                        <p:cTn id="10" dur="indefinite"/>
                                        <p:tgtEl>
                                          <p:spTgt spid="5">
                                            <p:txEl>
                                              <p:pRg st="1" end="1"/>
                                            </p:txEl>
                                          </p:spTgt>
                                        </p:tgtEl>
                                      </p:cBhvr>
                                    </p:animEffect>
                                  </p:childTnLst>
                                </p:cTn>
                              </p:par>
                              <p:par>
                                <p:cTn id="11" presetID="3" presetClass="emph" presetSubtype="2" fill="hold" nodeType="withEffect">
                                  <p:stCondLst>
                                    <p:cond delay="0"/>
                                  </p:stCondLst>
                                  <p:childTnLst>
                                    <p:animClr clrSpc="rgb" dir="cw">
                                      <p:cBhvr override="childStyle">
                                        <p:cTn id="12" dur="2000" fill="hold"/>
                                        <p:tgtEl>
                                          <p:spTgt spid="5">
                                            <p:txEl>
                                              <p:pRg st="2" end="2"/>
                                            </p:txEl>
                                          </p:spTgt>
                                        </p:tgtEl>
                                        <p:attrNameLst>
                                          <p:attrName>style.color</p:attrName>
                                        </p:attrNameLst>
                                      </p:cBhvr>
                                      <p:to>
                                        <a:schemeClr val="accent2"/>
                                      </p:to>
                                    </p:animClr>
                                  </p:childTnLst>
                                </p:cTn>
                              </p:par>
                              <p:par>
                                <p:cTn id="13" presetID="9" presetClass="emph" presetSubtype="0" nodeType="withEffect">
                                  <p:stCondLst>
                                    <p:cond delay="0"/>
                                  </p:stCondLst>
                                  <p:childTnLst>
                                    <p:set>
                                      <p:cBhvr rctx="PPT">
                                        <p:cTn id="14" dur="indefinite"/>
                                        <p:tgtEl>
                                          <p:spTgt spid="5">
                                            <p:txEl>
                                              <p:pRg st="3" end="3"/>
                                            </p:txEl>
                                          </p:spTgt>
                                        </p:tgtEl>
                                        <p:attrNameLst>
                                          <p:attrName>style.opacity</p:attrName>
                                        </p:attrNameLst>
                                      </p:cBhvr>
                                      <p:to>
                                        <p:strVal val="0.5"/>
                                      </p:to>
                                    </p:set>
                                    <p:animEffect filter="image" prLst="opacity: 0.5">
                                      <p:cBhvr rctx="IE">
                                        <p:cTn id="15" dur="indefinite"/>
                                        <p:tgtEl>
                                          <p:spTgt spid="5">
                                            <p:txEl>
                                              <p:pRg st="3" end="3"/>
                                            </p:txEl>
                                          </p:spTgt>
                                        </p:tgtEl>
                                      </p:cBhvr>
                                    </p:animEffect>
                                  </p:childTnLst>
                                </p:cTn>
                              </p:par>
                              <p:par>
                                <p:cTn id="16" presetID="9" presetClass="emph" presetSubtype="0" nodeType="withEffect">
                                  <p:stCondLst>
                                    <p:cond delay="0"/>
                                  </p:stCondLst>
                                  <p:childTnLst>
                                    <p:set>
                                      <p:cBhvr rctx="PPT">
                                        <p:cTn id="17" dur="indefinite"/>
                                        <p:tgtEl>
                                          <p:spTgt spid="5">
                                            <p:txEl>
                                              <p:pRg st="4" end="4"/>
                                            </p:txEl>
                                          </p:spTgt>
                                        </p:tgtEl>
                                        <p:attrNameLst>
                                          <p:attrName>style.opacity</p:attrName>
                                        </p:attrNameLst>
                                      </p:cBhvr>
                                      <p:to>
                                        <p:strVal val="0.5"/>
                                      </p:to>
                                    </p:set>
                                    <p:animEffect filter="image" prLst="opacity: 0.5">
                                      <p:cBhvr rctx="IE">
                                        <p:cTn id="18" dur="indefinite"/>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solidFill>
            <a:schemeClr val="bg2"/>
          </a:solidFill>
        </p:spPr>
        <p:txBody>
          <a:bodyPr/>
          <a:lstStyle/>
          <a:p>
            <a:pPr algn="ctr" eaLnBrk="1" hangingPunct="1"/>
            <a:r>
              <a:rPr lang="en-US" altLang="en-US" sz="4800" b="1" dirty="0"/>
              <a:t>Introduction</a:t>
            </a:r>
          </a:p>
        </p:txBody>
      </p:sp>
      <p:sp>
        <p:nvSpPr>
          <p:cNvPr id="8195" name="Rectangle 3"/>
          <p:cNvSpPr>
            <a:spLocks noGrp="1" noChangeArrowheads="1"/>
          </p:cNvSpPr>
          <p:nvPr>
            <p:ph type="body" idx="1"/>
          </p:nvPr>
        </p:nvSpPr>
        <p:spPr>
          <a:xfrm>
            <a:off x="990600" y="1752600"/>
            <a:ext cx="7391400" cy="4221163"/>
          </a:xfrm>
        </p:spPr>
        <p:txBody>
          <a:bodyPr/>
          <a:lstStyle/>
          <a:p>
            <a:pPr eaLnBrk="1" hangingPunct="1"/>
            <a:r>
              <a:rPr lang="en-US" altLang="en-US" dirty="0"/>
              <a:t>How do we value these payments on common or comparable terms?</a:t>
            </a:r>
          </a:p>
          <a:p>
            <a:pPr eaLnBrk="1" hangingPunct="1"/>
            <a:r>
              <a:rPr lang="en-US" altLang="en-US" dirty="0"/>
              <a:t>In this chapter, we will cover how to value multiple cash flows over time and how to incorporate different interest compounding frequencies.</a:t>
            </a:r>
          </a:p>
        </p:txBody>
      </p:sp>
    </p:spTree>
    <p:extLst>
      <p:ext uri="{BB962C8B-B14F-4D97-AF65-F5344CB8AC3E}">
        <p14:creationId xmlns:p14="http://schemas.microsoft.com/office/powerpoint/2010/main" val="276926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500"/>
                                        <p:tgtEl>
                                          <p:spTgt spid="81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solidFill>
            <a:schemeClr val="bg2"/>
          </a:solidFill>
          <a:ln>
            <a:solidFill>
              <a:schemeClr val="accent1"/>
            </a:solidFill>
          </a:ln>
        </p:spPr>
        <p:txBody>
          <a:bodyPr/>
          <a:lstStyle/>
          <a:p>
            <a:pPr algn="ctr" eaLnBrk="1" hangingPunct="1"/>
            <a:r>
              <a:rPr lang="en-US" altLang="en-US" sz="4800" b="1" dirty="0"/>
              <a:t>Interest Rates</a:t>
            </a:r>
          </a:p>
        </p:txBody>
      </p:sp>
      <mc:AlternateContent xmlns:mc="http://schemas.openxmlformats.org/markup-compatibility/2006" xmlns:a14="http://schemas.microsoft.com/office/drawing/2010/main">
        <mc:Choice Requires="a14">
          <p:sp>
            <p:nvSpPr>
              <p:cNvPr id="120835" name="Rectangle 3"/>
              <p:cNvSpPr>
                <a:spLocks noGrp="1" noChangeArrowheads="1"/>
              </p:cNvSpPr>
              <p:nvPr>
                <p:ph type="body" idx="1"/>
              </p:nvPr>
            </p:nvSpPr>
            <p:spPr>
              <a:xfrm>
                <a:off x="228600" y="1524000"/>
                <a:ext cx="8229600" cy="4953000"/>
              </a:xfrm>
            </p:spPr>
            <p:txBody>
              <a:bodyPr/>
              <a:lstStyle/>
              <a:p>
                <a:pPr eaLnBrk="1" hangingPunct="1">
                  <a:lnSpc>
                    <a:spcPct val="90000"/>
                  </a:lnSpc>
                </a:pPr>
                <a:r>
                  <a:rPr lang="en-US" altLang="en-US" sz="2800" b="1" dirty="0">
                    <a:solidFill>
                      <a:srgbClr val="C00000"/>
                    </a:solidFill>
                  </a:rPr>
                  <a:t>Effective Annual Rate (EAR)</a:t>
                </a:r>
              </a:p>
              <a:p>
                <a:pPr lvl="1" eaLnBrk="1" hangingPunct="1"/>
                <a:r>
                  <a:rPr lang="en-US" b="1" dirty="0">
                    <a:cs typeface="Arial" charset="0"/>
                  </a:rPr>
                  <a:t>This is the actual rate paid (or received) after accounting for compounding that occurs during the year</a:t>
                </a:r>
              </a:p>
              <a:p>
                <a:pPr lvl="1" eaLnBrk="1" hangingPunct="1">
                  <a:lnSpc>
                    <a:spcPct val="110000"/>
                  </a:lnSpc>
                </a:pPr>
                <a:r>
                  <a:rPr lang="en-US" altLang="en-US" b="1" dirty="0"/>
                  <a:t>Used to compare two alternative investments with different compounding periods</a:t>
                </a:r>
              </a:p>
              <a:p>
                <a:pPr lvl="1" eaLnBrk="1" hangingPunct="1">
                  <a:lnSpc>
                    <a:spcPct val="90000"/>
                  </a:lnSpc>
                  <a:buFontTx/>
                  <a:buNone/>
                </a:pPr>
                <a:endParaRPr lang="en-US" altLang="en-US" sz="2800" b="1" dirty="0">
                  <a:solidFill>
                    <a:srgbClr val="C00000"/>
                  </a:solidFill>
                </a:endParaRPr>
              </a:p>
              <a:p>
                <a:pPr eaLnBrk="1" hangingPunct="1">
                  <a:lnSpc>
                    <a:spcPct val="90000"/>
                  </a:lnSpc>
                </a:pPr>
                <a:r>
                  <a:rPr lang="en-US" altLang="en-US" sz="2800" b="1" dirty="0">
                    <a:solidFill>
                      <a:srgbClr val="C00000"/>
                    </a:solidFill>
                  </a:rPr>
                  <a:t>Annual Percentage Rate (APR)  </a:t>
                </a:r>
                <a:r>
                  <a:rPr lang="en-US" altLang="en-US" sz="2800" b="1" dirty="0"/>
                  <a:t>“Nominal”</a:t>
                </a:r>
              </a:p>
              <a:p>
                <a:pPr lvl="1" eaLnBrk="1" hangingPunct="1">
                  <a:lnSpc>
                    <a:spcPct val="110000"/>
                  </a:lnSpc>
                </a:pPr>
                <a:r>
                  <a:rPr lang="en-US" altLang="en-US" b="1" dirty="0"/>
                  <a:t>The annual rate quoted by law</a:t>
                </a:r>
              </a:p>
              <a:p>
                <a:pPr marL="319088" lvl="1" indent="0" eaLnBrk="1" hangingPunct="1">
                  <a:lnSpc>
                    <a:spcPct val="110000"/>
                  </a:lnSpc>
                  <a:buNone/>
                </a:pPr>
                <a14:m>
                  <m:oMathPara xmlns:m="http://schemas.openxmlformats.org/officeDocument/2006/math">
                    <m:oMathParaPr>
                      <m:jc m:val="centerGroup"/>
                    </m:oMathParaPr>
                    <m:oMath xmlns:m="http://schemas.openxmlformats.org/officeDocument/2006/math">
                      <m:r>
                        <a:rPr lang="en-US" altLang="en-US" b="1" i="1" smtClean="0">
                          <a:latin typeface="Cambria Math" panose="02040503050406030204" pitchFamily="18" charset="0"/>
                        </a:rPr>
                        <m:t>𝑨𝑷𝑹</m:t>
                      </m:r>
                      <m:r>
                        <a:rPr lang="en-US" altLang="en-US" b="1" i="1" smtClean="0">
                          <a:latin typeface="Cambria Math" panose="02040503050406030204" pitchFamily="18" charset="0"/>
                        </a:rPr>
                        <m:t>=</m:t>
                      </m:r>
                      <m:r>
                        <a:rPr lang="en-US" altLang="en-US" b="1" i="1" smtClean="0">
                          <a:latin typeface="Cambria Math" panose="02040503050406030204" pitchFamily="18" charset="0"/>
                        </a:rPr>
                        <m:t>𝑷𝒆𝒓𝒊𝒐𝒅𝒊𝒄</m:t>
                      </m:r>
                      <m:r>
                        <a:rPr lang="en-US" altLang="en-US" b="1" i="1" smtClean="0">
                          <a:latin typeface="Cambria Math" panose="02040503050406030204" pitchFamily="18" charset="0"/>
                        </a:rPr>
                        <m:t> </m:t>
                      </m:r>
                      <m:r>
                        <a:rPr lang="en-US" altLang="en-US" b="1" i="1" smtClean="0">
                          <a:latin typeface="Cambria Math" panose="02040503050406030204" pitchFamily="18" charset="0"/>
                        </a:rPr>
                        <m:t>𝑹𝒂𝒕𝒆</m:t>
                      </m:r>
                      <m:r>
                        <a:rPr lang="en-US" altLang="en-US" b="1" i="1" smtClean="0">
                          <a:latin typeface="Cambria Math" panose="02040503050406030204" pitchFamily="18" charset="0"/>
                        </a:rPr>
                        <m:t> </m:t>
                      </m:r>
                      <m:r>
                        <a:rPr lang="en-US" altLang="en-US" b="1" i="1" smtClean="0">
                          <a:latin typeface="Cambria Math" panose="02040503050406030204" pitchFamily="18" charset="0"/>
                        </a:rPr>
                        <m:t>𝒙</m:t>
                      </m:r>
                      <m:r>
                        <a:rPr lang="en-US" altLang="en-US" b="1" i="1" smtClean="0">
                          <a:latin typeface="Cambria Math" panose="02040503050406030204" pitchFamily="18" charset="0"/>
                        </a:rPr>
                        <m:t> </m:t>
                      </m:r>
                      <m:r>
                        <a:rPr lang="en-US" altLang="en-US" b="1" i="1" smtClean="0">
                          <a:latin typeface="Cambria Math" panose="02040503050406030204" pitchFamily="18" charset="0"/>
                        </a:rPr>
                        <m:t>𝑵𝒖𝒎𝒃𝒆𝒓</m:t>
                      </m:r>
                      <m:r>
                        <a:rPr lang="en-US" altLang="en-US" b="1" i="1" smtClean="0">
                          <a:latin typeface="Cambria Math" panose="02040503050406030204" pitchFamily="18" charset="0"/>
                        </a:rPr>
                        <m:t> </m:t>
                      </m:r>
                      <m:r>
                        <a:rPr lang="en-US" altLang="en-US" b="1" i="1" smtClean="0">
                          <a:latin typeface="Cambria Math" panose="02040503050406030204" pitchFamily="18" charset="0"/>
                        </a:rPr>
                        <m:t>𝒐𝒇</m:t>
                      </m:r>
                      <m:r>
                        <a:rPr lang="en-US" altLang="en-US" b="1" i="1" smtClean="0">
                          <a:latin typeface="Cambria Math" panose="02040503050406030204" pitchFamily="18" charset="0"/>
                        </a:rPr>
                        <m:t> </m:t>
                      </m:r>
                      <m:r>
                        <a:rPr lang="en-US" altLang="en-US" b="1" i="1" smtClean="0">
                          <a:latin typeface="Cambria Math" panose="02040503050406030204" pitchFamily="18" charset="0"/>
                        </a:rPr>
                        <m:t>𝑷𝒆𝒓𝒊𝒐𝒅𝒔</m:t>
                      </m:r>
                      <m:r>
                        <a:rPr lang="en-US" altLang="en-US" b="1" i="1" smtClean="0">
                          <a:latin typeface="Cambria Math" panose="02040503050406030204" pitchFamily="18" charset="0"/>
                        </a:rPr>
                        <m:t> </m:t>
                      </m:r>
                      <m:r>
                        <a:rPr lang="en-US" altLang="en-US" b="1" i="1" smtClean="0">
                          <a:latin typeface="Cambria Math" panose="02040503050406030204" pitchFamily="18" charset="0"/>
                        </a:rPr>
                        <m:t>𝒑𝒆𝒓</m:t>
                      </m:r>
                      <m:r>
                        <a:rPr lang="en-US" altLang="en-US" b="1" i="1" smtClean="0">
                          <a:latin typeface="Cambria Math" panose="02040503050406030204" pitchFamily="18" charset="0"/>
                        </a:rPr>
                        <m:t> </m:t>
                      </m:r>
                      <m:r>
                        <a:rPr lang="en-US" altLang="en-US" b="1" i="1" smtClean="0">
                          <a:latin typeface="Cambria Math" panose="02040503050406030204" pitchFamily="18" charset="0"/>
                        </a:rPr>
                        <m:t>𝒀𝒆𝒂𝒓</m:t>
                      </m:r>
                    </m:oMath>
                  </m:oMathPara>
                </a14:m>
                <a:endParaRPr lang="en-US" altLang="en-US" b="1" dirty="0"/>
              </a:p>
              <a:p>
                <a:pPr marL="319088" lvl="1" indent="0" eaLnBrk="1" hangingPunct="1">
                  <a:lnSpc>
                    <a:spcPct val="110000"/>
                  </a:lnSpc>
                  <a:buNone/>
                </a:pPr>
                <a14:m>
                  <m:oMathPara xmlns:m="http://schemas.openxmlformats.org/officeDocument/2006/math">
                    <m:oMathParaPr>
                      <m:jc m:val="centerGroup"/>
                    </m:oMathParaPr>
                    <m:oMath xmlns:m="http://schemas.openxmlformats.org/officeDocument/2006/math">
                      <m:r>
                        <a:rPr lang="en-US" altLang="en-US" b="1" i="1" smtClean="0">
                          <a:latin typeface="Cambria Math" panose="02040503050406030204" pitchFamily="18" charset="0"/>
                        </a:rPr>
                        <m:t>𝑷𝒆𝒓𝒊𝒐𝒅𝒊𝒄</m:t>
                      </m:r>
                      <m:r>
                        <a:rPr lang="en-US" altLang="en-US" b="1" i="1" smtClean="0">
                          <a:latin typeface="Cambria Math" panose="02040503050406030204" pitchFamily="18" charset="0"/>
                        </a:rPr>
                        <m:t> </m:t>
                      </m:r>
                      <m:r>
                        <a:rPr lang="en-US" altLang="en-US" b="1" i="1" smtClean="0">
                          <a:latin typeface="Cambria Math" panose="02040503050406030204" pitchFamily="18" charset="0"/>
                        </a:rPr>
                        <m:t>𝑹𝒂𝒕𝒆</m:t>
                      </m:r>
                      <m:r>
                        <a:rPr lang="en-US" altLang="en-US" b="1" i="1" smtClean="0">
                          <a:latin typeface="Cambria Math" panose="02040503050406030204" pitchFamily="18" charset="0"/>
                        </a:rPr>
                        <m:t>=</m:t>
                      </m:r>
                      <m:f>
                        <m:fPr>
                          <m:ctrlPr>
                            <a:rPr lang="en-US" altLang="en-US" b="1" i="1" smtClean="0">
                              <a:latin typeface="Cambria Math" panose="02040503050406030204" pitchFamily="18" charset="0"/>
                            </a:rPr>
                          </m:ctrlPr>
                        </m:fPr>
                        <m:num>
                          <m:r>
                            <a:rPr lang="en-US" altLang="en-US" b="1" i="1" smtClean="0">
                              <a:latin typeface="Cambria Math" panose="02040503050406030204" pitchFamily="18" charset="0"/>
                            </a:rPr>
                            <m:t>𝑨𝑷𝑹</m:t>
                          </m:r>
                        </m:num>
                        <m:den>
                          <m:r>
                            <a:rPr lang="en-US" altLang="en-US" b="1" i="1" smtClean="0">
                              <a:latin typeface="Cambria Math" panose="02040503050406030204" pitchFamily="18" charset="0"/>
                            </a:rPr>
                            <m:t>𝑷𝒆𝒓𝒊𝒐𝒅𝒔</m:t>
                          </m:r>
                          <m:r>
                            <a:rPr lang="en-US" altLang="en-US" b="1" i="1" smtClean="0">
                              <a:latin typeface="Cambria Math" panose="02040503050406030204" pitchFamily="18" charset="0"/>
                            </a:rPr>
                            <m:t> </m:t>
                          </m:r>
                          <m:r>
                            <a:rPr lang="en-US" altLang="en-US" b="1" i="1" smtClean="0">
                              <a:latin typeface="Cambria Math" panose="02040503050406030204" pitchFamily="18" charset="0"/>
                            </a:rPr>
                            <m:t>𝒑𝒆𝒓</m:t>
                          </m:r>
                          <m:r>
                            <a:rPr lang="en-US" altLang="en-US" b="1" i="1" smtClean="0">
                              <a:latin typeface="Cambria Math" panose="02040503050406030204" pitchFamily="18" charset="0"/>
                            </a:rPr>
                            <m:t> </m:t>
                          </m:r>
                          <m:r>
                            <a:rPr lang="en-US" altLang="en-US" b="1" i="1" smtClean="0">
                              <a:latin typeface="Cambria Math" panose="02040503050406030204" pitchFamily="18" charset="0"/>
                            </a:rPr>
                            <m:t>𝒀𝒆𝒂𝒓</m:t>
                          </m:r>
                        </m:den>
                      </m:f>
                    </m:oMath>
                  </m:oMathPara>
                </a14:m>
                <a:endParaRPr lang="en-US" altLang="en-US" b="1" dirty="0"/>
              </a:p>
              <a:p>
                <a:pPr eaLnBrk="1" hangingPunct="1">
                  <a:lnSpc>
                    <a:spcPct val="90000"/>
                  </a:lnSpc>
                  <a:buFontTx/>
                  <a:buNone/>
                </a:pPr>
                <a:endParaRPr lang="en-US" altLang="en-US" sz="2500" dirty="0"/>
              </a:p>
            </p:txBody>
          </p:sp>
        </mc:Choice>
        <mc:Fallback xmlns="">
          <p:sp>
            <p:nvSpPr>
              <p:cNvPr id="120835" name="Rectangle 3"/>
              <p:cNvSpPr>
                <a:spLocks noGrp="1" noRot="1" noChangeAspect="1" noMove="1" noResize="1" noEditPoints="1" noAdjustHandles="1" noChangeArrowheads="1" noChangeShapeType="1" noTextEdit="1"/>
              </p:cNvSpPr>
              <p:nvPr>
                <p:ph type="body" idx="1"/>
              </p:nvPr>
            </p:nvSpPr>
            <p:spPr>
              <a:xfrm>
                <a:off x="228600" y="1524000"/>
                <a:ext cx="8229600" cy="4953000"/>
              </a:xfrm>
              <a:blipFill rotWithShape="0">
                <a:blip r:embed="rId3"/>
                <a:stretch>
                  <a:fillRect l="-889" t="-1845"/>
                </a:stretch>
              </a:blipFill>
            </p:spPr>
            <p:txBody>
              <a:bodyPr/>
              <a:lstStyle/>
              <a:p>
                <a:r>
                  <a:rPr lang="en-US">
                    <a:noFill/>
                  </a:rPr>
                  <a:t> </a:t>
                </a:r>
              </a:p>
            </p:txBody>
          </p:sp>
        </mc:Fallback>
      </mc:AlternateContent>
    </p:spTree>
    <p:extLst>
      <p:ext uri="{BB962C8B-B14F-4D97-AF65-F5344CB8AC3E}">
        <p14:creationId xmlns:p14="http://schemas.microsoft.com/office/powerpoint/2010/main" val="207851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Effect transition="in" filter="fade">
                                      <p:cBhvr>
                                        <p:cTn id="7" dur="500"/>
                                        <p:tgtEl>
                                          <p:spTgt spid="12083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0835">
                                            <p:txEl>
                                              <p:pRg st="1" end="1"/>
                                            </p:txEl>
                                          </p:spTgt>
                                        </p:tgtEl>
                                        <p:attrNameLst>
                                          <p:attrName>style.visibility</p:attrName>
                                        </p:attrNameLst>
                                      </p:cBhvr>
                                      <p:to>
                                        <p:strVal val="visible"/>
                                      </p:to>
                                    </p:set>
                                    <p:animEffect transition="in" filter="fade">
                                      <p:cBhvr>
                                        <p:cTn id="11" dur="500"/>
                                        <p:tgtEl>
                                          <p:spTgt spid="120835">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0835">
                                            <p:txEl>
                                              <p:pRg st="2" end="2"/>
                                            </p:txEl>
                                          </p:spTgt>
                                        </p:tgtEl>
                                        <p:attrNameLst>
                                          <p:attrName>style.visibility</p:attrName>
                                        </p:attrNameLst>
                                      </p:cBhvr>
                                      <p:to>
                                        <p:strVal val="visible"/>
                                      </p:to>
                                    </p:set>
                                    <p:animEffect transition="in" filter="fade">
                                      <p:cBhvr>
                                        <p:cTn id="15" dur="500"/>
                                        <p:tgtEl>
                                          <p:spTgt spid="120835">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0835">
                                            <p:txEl>
                                              <p:pRg st="4" end="4"/>
                                            </p:txEl>
                                          </p:spTgt>
                                        </p:tgtEl>
                                        <p:attrNameLst>
                                          <p:attrName>style.visibility</p:attrName>
                                        </p:attrNameLst>
                                      </p:cBhvr>
                                      <p:to>
                                        <p:strVal val="visible"/>
                                      </p:to>
                                    </p:set>
                                    <p:animEffect transition="in" filter="fade">
                                      <p:cBhvr>
                                        <p:cTn id="19" dur="500"/>
                                        <p:tgtEl>
                                          <p:spTgt spid="120835">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20835">
                                            <p:txEl>
                                              <p:pRg st="5" end="5"/>
                                            </p:txEl>
                                          </p:spTgt>
                                        </p:tgtEl>
                                        <p:attrNameLst>
                                          <p:attrName>style.visibility</p:attrName>
                                        </p:attrNameLst>
                                      </p:cBhvr>
                                      <p:to>
                                        <p:strVal val="visible"/>
                                      </p:to>
                                    </p:set>
                                    <p:animEffect transition="in" filter="fade">
                                      <p:cBhvr>
                                        <p:cTn id="23" dur="500"/>
                                        <p:tgtEl>
                                          <p:spTgt spid="120835">
                                            <p:txEl>
                                              <p:pRg st="5" end="5"/>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20835">
                                            <p:txEl>
                                              <p:pRg st="6" end="6"/>
                                            </p:txEl>
                                          </p:spTgt>
                                        </p:tgtEl>
                                        <p:attrNameLst>
                                          <p:attrName>style.visibility</p:attrName>
                                        </p:attrNameLst>
                                      </p:cBhvr>
                                      <p:to>
                                        <p:strVal val="visible"/>
                                      </p:to>
                                    </p:set>
                                    <p:animEffect transition="in" filter="fade">
                                      <p:cBhvr>
                                        <p:cTn id="27" dur="500"/>
                                        <p:tgtEl>
                                          <p:spTgt spid="120835">
                                            <p:txEl>
                                              <p:pRg st="6" end="6"/>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20835">
                                            <p:txEl>
                                              <p:pRg st="7" end="7"/>
                                            </p:txEl>
                                          </p:spTgt>
                                        </p:tgtEl>
                                        <p:attrNameLst>
                                          <p:attrName>style.visibility</p:attrName>
                                        </p:attrNameLst>
                                      </p:cBhvr>
                                      <p:to>
                                        <p:strVal val="visible"/>
                                      </p:to>
                                    </p:set>
                                    <p:animEffect transition="in" filter="fade">
                                      <p:cBhvr>
                                        <p:cTn id="31" dur="500"/>
                                        <p:tgtEl>
                                          <p:spTgt spid="1208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Number Placeholder 22"/>
          <p:cNvSpPr>
            <a:spLocks noGrp="1"/>
          </p:cNvSpPr>
          <p:nvPr>
            <p:ph type="sldNum" sz="quarter" idx="12"/>
          </p:nvPr>
        </p:nvSpPr>
        <p:spPr bwMode="auto">
          <a:ln>
            <a:round/>
            <a:headEnd/>
            <a:tailEnd/>
          </a:ln>
        </p:spPr>
        <p:txBody>
          <a:bodyPr/>
          <a:lstStyle/>
          <a:p>
            <a:r>
              <a:rPr lang="en-US"/>
              <a:t>6-</a:t>
            </a:r>
            <a:fld id="{74D861E3-40B7-481D-890B-70D51654E2B4}" type="slidenum">
              <a:rPr lang="en-US" smtClean="0"/>
              <a:pPr/>
              <a:t>51</a:t>
            </a:fld>
            <a:endParaRPr lang="en-US"/>
          </a:p>
        </p:txBody>
      </p:sp>
      <p:sp>
        <p:nvSpPr>
          <p:cNvPr id="138242" name="Rectangle 2"/>
          <p:cNvSpPr>
            <a:spLocks noGrp="1" noChangeArrowheads="1"/>
          </p:cNvSpPr>
          <p:nvPr>
            <p:ph type="title"/>
          </p:nvPr>
        </p:nvSpPr>
        <p:spPr>
          <a:xfrm>
            <a:off x="838200" y="228600"/>
            <a:ext cx="7772400" cy="1143000"/>
          </a:xfrm>
          <a:solidFill>
            <a:schemeClr val="bg2"/>
          </a:solidFill>
        </p:spPr>
        <p:txBody>
          <a:bodyPr/>
          <a:lstStyle/>
          <a:p>
            <a:pPr algn="ctr" eaLnBrk="1" hangingPunct="1"/>
            <a:r>
              <a:rPr lang="en-US" sz="4800" b="1"/>
              <a:t>Computing APRs</a:t>
            </a:r>
          </a:p>
        </p:txBody>
      </p:sp>
      <p:sp>
        <p:nvSpPr>
          <p:cNvPr id="53251" name="Rectangle 3"/>
          <p:cNvSpPr>
            <a:spLocks noGrp="1" noChangeArrowheads="1"/>
          </p:cNvSpPr>
          <p:nvPr>
            <p:ph sz="quarter" idx="1"/>
          </p:nvPr>
        </p:nvSpPr>
        <p:spPr>
          <a:xfrm>
            <a:off x="1066800" y="1600200"/>
            <a:ext cx="7391400" cy="5257800"/>
          </a:xfrm>
        </p:spPr>
        <p:txBody>
          <a:bodyPr/>
          <a:lstStyle/>
          <a:p>
            <a:pPr marL="514350" indent="-514350" eaLnBrk="1" hangingPunct="1">
              <a:buFont typeface="Franklin Gothic Book" pitchFamily="34" charset="0"/>
              <a:buAutoNum type="arabicPeriod"/>
            </a:pPr>
            <a:r>
              <a:rPr lang="en-US" b="1" dirty="0">
                <a:cs typeface="Arial" charset="0"/>
              </a:rPr>
              <a:t>What is the APR if the monthly rate is 0.5%?</a:t>
            </a:r>
          </a:p>
          <a:p>
            <a:pPr marL="971550" lvl="1" indent="-514350" algn="ctr" eaLnBrk="1" hangingPunct="1">
              <a:buFont typeface="Wingdings 2" pitchFamily="18" charset="2"/>
              <a:buNone/>
            </a:pPr>
            <a:r>
              <a:rPr lang="en-US" sz="3200" b="1" dirty="0">
                <a:cs typeface="Arial" charset="0"/>
              </a:rPr>
              <a:t>________________________</a:t>
            </a:r>
            <a:endParaRPr lang="en-US" sz="3200" b="1" dirty="0">
              <a:solidFill>
                <a:srgbClr val="C00000"/>
              </a:solidFill>
              <a:cs typeface="Arial" charset="0"/>
            </a:endParaRPr>
          </a:p>
          <a:p>
            <a:pPr marL="514350" indent="-514350" eaLnBrk="1" hangingPunct="1">
              <a:buFont typeface="Franklin Gothic Book" pitchFamily="34" charset="0"/>
              <a:buAutoNum type="arabicPeriod"/>
            </a:pPr>
            <a:r>
              <a:rPr lang="en-US" b="1" dirty="0">
                <a:cs typeface="Arial" charset="0"/>
              </a:rPr>
              <a:t>What is the APR if the semiannual rate is 0.5%?</a:t>
            </a:r>
          </a:p>
          <a:p>
            <a:pPr marL="971550" lvl="1" indent="-514350" algn="ctr" eaLnBrk="1" hangingPunct="1">
              <a:buFont typeface="Wingdings 2" pitchFamily="18" charset="2"/>
              <a:buNone/>
            </a:pPr>
            <a:r>
              <a:rPr lang="en-US" sz="3200" b="1" dirty="0">
                <a:cs typeface="Arial" charset="0"/>
              </a:rPr>
              <a:t>_______________________</a:t>
            </a:r>
          </a:p>
          <a:p>
            <a:pPr marL="514350" indent="-514350" eaLnBrk="1" hangingPunct="1">
              <a:buFont typeface="Franklin Gothic Book" pitchFamily="34" charset="0"/>
              <a:buAutoNum type="arabicPeriod"/>
            </a:pPr>
            <a:r>
              <a:rPr lang="en-US" b="1" dirty="0">
                <a:cs typeface="Arial" charset="0"/>
              </a:rPr>
              <a:t>What is the monthly rate if the APR is 12% with monthly compounding?</a:t>
            </a:r>
          </a:p>
          <a:p>
            <a:pPr marL="971550" lvl="1" indent="-514350" algn="ctr" eaLnBrk="1" hangingPunct="1">
              <a:buFont typeface="Wingdings 2" pitchFamily="18" charset="2"/>
              <a:buNone/>
            </a:pPr>
            <a:r>
              <a:rPr lang="en-US" sz="3200" b="1" dirty="0">
                <a:cs typeface="Arial" charset="0"/>
              </a:rPr>
              <a:t>_______________________</a:t>
            </a:r>
            <a:endParaRPr lang="en-US" sz="3200" b="1" dirty="0">
              <a:solidFill>
                <a:srgbClr val="C00000"/>
              </a:solidFill>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fade">
                                      <p:cBhvr>
                                        <p:cTn id="7" dur="1000"/>
                                        <p:tgtEl>
                                          <p:spTgt spid="53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 calcmode="lin" valueType="num">
                                      <p:cBhvr>
                                        <p:cTn id="12" dur="1000" fill="hold"/>
                                        <p:tgtEl>
                                          <p:spTgt spid="53251">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53251">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53251">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3251">
                                            <p:txEl>
                                              <p:pRg st="2" end="2"/>
                                            </p:txEl>
                                          </p:spTgt>
                                        </p:tgtEl>
                                        <p:attrNameLst>
                                          <p:attrName>style.visibility</p:attrName>
                                        </p:attrNameLst>
                                      </p:cBhvr>
                                      <p:to>
                                        <p:strVal val="visible"/>
                                      </p:to>
                                    </p:set>
                                    <p:animEffect transition="in" filter="fade">
                                      <p:cBhvr>
                                        <p:cTn id="19" dur="1000"/>
                                        <p:tgtEl>
                                          <p:spTgt spid="53251">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3251">
                                            <p:txEl>
                                              <p:pRg st="3" end="3"/>
                                            </p:txEl>
                                          </p:spTgt>
                                        </p:tgtEl>
                                        <p:attrNameLst>
                                          <p:attrName>style.visibility</p:attrName>
                                        </p:attrNameLst>
                                      </p:cBhvr>
                                      <p:to>
                                        <p:strVal val="visible"/>
                                      </p:to>
                                    </p:set>
                                    <p:animEffect transition="in" filter="fade">
                                      <p:cBhvr>
                                        <p:cTn id="24" dur="1000"/>
                                        <p:tgtEl>
                                          <p:spTgt spid="53251">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3251">
                                            <p:txEl>
                                              <p:pRg st="4" end="4"/>
                                            </p:txEl>
                                          </p:spTgt>
                                        </p:tgtEl>
                                        <p:attrNameLst>
                                          <p:attrName>style.visibility</p:attrName>
                                        </p:attrNameLst>
                                      </p:cBhvr>
                                      <p:to>
                                        <p:strVal val="visible"/>
                                      </p:to>
                                    </p:set>
                                    <p:animEffect transition="in" filter="fade">
                                      <p:cBhvr>
                                        <p:cTn id="29" dur="1000"/>
                                        <p:tgtEl>
                                          <p:spTgt spid="53251">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5" presetClass="entr" presetSubtype="0" fill="hold" nodeType="clickEffect">
                                  <p:stCondLst>
                                    <p:cond delay="0"/>
                                  </p:stCondLst>
                                  <p:childTnLst>
                                    <p:set>
                                      <p:cBhvr>
                                        <p:cTn id="33" dur="1" fill="hold">
                                          <p:stCondLst>
                                            <p:cond delay="0"/>
                                          </p:stCondLst>
                                        </p:cTn>
                                        <p:tgtEl>
                                          <p:spTgt spid="53251">
                                            <p:txEl>
                                              <p:pRg st="5" end="5"/>
                                            </p:txEl>
                                          </p:spTgt>
                                        </p:tgtEl>
                                        <p:attrNameLst>
                                          <p:attrName>style.visibility</p:attrName>
                                        </p:attrNameLst>
                                      </p:cBhvr>
                                      <p:to>
                                        <p:strVal val="visible"/>
                                      </p:to>
                                    </p:set>
                                    <p:anim calcmode="lin" valueType="num">
                                      <p:cBhvr>
                                        <p:cTn id="34" dur="1000" fill="hold"/>
                                        <p:tgtEl>
                                          <p:spTgt spid="53251">
                                            <p:txEl>
                                              <p:pRg st="5" end="5"/>
                                            </p:txEl>
                                          </p:spTgt>
                                        </p:tgtEl>
                                        <p:attrNameLst>
                                          <p:attrName>ppt_w</p:attrName>
                                        </p:attrNameLst>
                                      </p:cBhvr>
                                      <p:tavLst>
                                        <p:tav tm="0">
                                          <p:val>
                                            <p:strVal val="#ppt_w*0.70"/>
                                          </p:val>
                                        </p:tav>
                                        <p:tav tm="100000">
                                          <p:val>
                                            <p:strVal val="#ppt_w"/>
                                          </p:val>
                                        </p:tav>
                                      </p:tavLst>
                                    </p:anim>
                                    <p:anim calcmode="lin" valueType="num">
                                      <p:cBhvr>
                                        <p:cTn id="35" dur="1000" fill="hold"/>
                                        <p:tgtEl>
                                          <p:spTgt spid="53251">
                                            <p:txEl>
                                              <p:pRg st="5" end="5"/>
                                            </p:txEl>
                                          </p:spTgt>
                                        </p:tgtEl>
                                        <p:attrNameLst>
                                          <p:attrName>ppt_h</p:attrName>
                                        </p:attrNameLst>
                                      </p:cBhvr>
                                      <p:tavLst>
                                        <p:tav tm="0">
                                          <p:val>
                                            <p:strVal val="#ppt_h"/>
                                          </p:val>
                                        </p:tav>
                                        <p:tav tm="100000">
                                          <p:val>
                                            <p:strVal val="#ppt_h"/>
                                          </p:val>
                                        </p:tav>
                                      </p:tavLst>
                                    </p:anim>
                                    <p:animEffect transition="in" filter="fade">
                                      <p:cBhvr>
                                        <p:cTn id="36" dur="1000"/>
                                        <p:tgtEl>
                                          <p:spTgt spid="532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Number Placeholder 22"/>
          <p:cNvSpPr>
            <a:spLocks noGrp="1"/>
          </p:cNvSpPr>
          <p:nvPr>
            <p:ph type="sldNum" sz="quarter" idx="12"/>
          </p:nvPr>
        </p:nvSpPr>
        <p:spPr bwMode="auto">
          <a:ln>
            <a:round/>
            <a:headEnd/>
            <a:tailEnd/>
          </a:ln>
        </p:spPr>
        <p:txBody>
          <a:bodyPr/>
          <a:lstStyle/>
          <a:p>
            <a:r>
              <a:rPr lang="en-US"/>
              <a:t>6-</a:t>
            </a:r>
            <a:fld id="{FFDE26E0-1673-4510-9401-617BEDE4BA69}" type="slidenum">
              <a:rPr lang="en-US" smtClean="0"/>
              <a:pPr/>
              <a:t>52</a:t>
            </a:fld>
            <a:endParaRPr lang="en-US"/>
          </a:p>
        </p:txBody>
      </p:sp>
      <p:pic>
        <p:nvPicPr>
          <p:cNvPr id="5" name="Picture 4" descr="http://t0.gstatic.com/images?q=tbn:ANd9GcRgZfr6sqw2DJlaNgyUiaA8fpvTSPhr3uEYhUG9DuL3WpJX0dHo"/>
          <p:cNvPicPr>
            <a:picLocks noChangeAspect="1" noChangeArrowheads="1"/>
          </p:cNvPicPr>
          <p:nvPr/>
        </p:nvPicPr>
        <p:blipFill>
          <a:blip r:embed="rId2"/>
          <a:srcRect/>
          <a:stretch>
            <a:fillRect/>
          </a:stretch>
        </p:blipFill>
        <p:spPr bwMode="auto">
          <a:xfrm>
            <a:off x="6705600" y="2971800"/>
            <a:ext cx="2438400" cy="3810000"/>
          </a:xfrm>
          <a:prstGeom prst="rect">
            <a:avLst/>
          </a:prstGeom>
          <a:noFill/>
          <a:ln w="9525">
            <a:noFill/>
            <a:miter lim="800000"/>
            <a:headEnd/>
            <a:tailEnd/>
          </a:ln>
        </p:spPr>
      </p:pic>
      <p:sp>
        <p:nvSpPr>
          <p:cNvPr id="139267" name="Rectangle 2"/>
          <p:cNvSpPr>
            <a:spLocks noGrp="1" noChangeArrowheads="1"/>
          </p:cNvSpPr>
          <p:nvPr>
            <p:ph type="title"/>
          </p:nvPr>
        </p:nvSpPr>
        <p:spPr>
          <a:solidFill>
            <a:schemeClr val="bg2"/>
          </a:solidFill>
        </p:spPr>
        <p:txBody>
          <a:bodyPr/>
          <a:lstStyle/>
          <a:p>
            <a:pPr algn="ctr" eaLnBrk="1" hangingPunct="1"/>
            <a:r>
              <a:rPr lang="en-US" sz="4800" b="1"/>
              <a:t>Things to Remember</a:t>
            </a:r>
          </a:p>
        </p:txBody>
      </p:sp>
      <p:sp>
        <p:nvSpPr>
          <p:cNvPr id="54275" name="Rectangle 3"/>
          <p:cNvSpPr>
            <a:spLocks noGrp="1" noChangeArrowheads="1"/>
          </p:cNvSpPr>
          <p:nvPr>
            <p:ph sz="quarter" idx="1"/>
          </p:nvPr>
        </p:nvSpPr>
        <p:spPr>
          <a:xfrm>
            <a:off x="228600" y="1676400"/>
            <a:ext cx="6705600" cy="6096000"/>
          </a:xfrm>
        </p:spPr>
        <p:txBody>
          <a:bodyPr/>
          <a:lstStyle/>
          <a:p>
            <a:pPr eaLnBrk="1" hangingPunct="1">
              <a:lnSpc>
                <a:spcPct val="90000"/>
              </a:lnSpc>
              <a:buFont typeface="Wingdings 2" pitchFamily="18" charset="2"/>
              <a:buNone/>
            </a:pPr>
            <a:r>
              <a:rPr lang="en-US" sz="2400"/>
              <a:t>	</a:t>
            </a:r>
            <a:r>
              <a:rPr lang="en-US" sz="3600" b="1">
                <a:solidFill>
                  <a:srgbClr val="7030A0"/>
                </a:solidFill>
                <a:cs typeface="Arial" charset="0"/>
              </a:rPr>
              <a:t>You ALWAYS need to make sure that the interest rate and the time period match.</a:t>
            </a:r>
          </a:p>
          <a:p>
            <a:pPr eaLnBrk="1" hangingPunct="1">
              <a:lnSpc>
                <a:spcPct val="90000"/>
              </a:lnSpc>
              <a:buFont typeface="Wingdings 2" pitchFamily="18" charset="2"/>
              <a:buNone/>
            </a:pPr>
            <a:endParaRPr lang="en-US" sz="1200" b="1">
              <a:solidFill>
                <a:srgbClr val="7030A0"/>
              </a:solidFill>
              <a:cs typeface="Arial" charset="0"/>
            </a:endParaRPr>
          </a:p>
          <a:p>
            <a:pPr marL="809625" lvl="1" indent="-490538" eaLnBrk="1" hangingPunct="1">
              <a:lnSpc>
                <a:spcPct val="90000"/>
              </a:lnSpc>
            </a:pPr>
            <a:r>
              <a:rPr lang="en-US" sz="3600" b="1">
                <a:cs typeface="Arial" charset="0"/>
              </a:rPr>
              <a:t>If you are looking at annual periods, you need an annual rate.</a:t>
            </a:r>
            <a:endParaRPr lang="en-US" sz="3200" b="1">
              <a:cs typeface="Arial" charset="0"/>
            </a:endParaRPr>
          </a:p>
          <a:p>
            <a:pPr marL="809625" lvl="1" indent="-490538" eaLnBrk="1" hangingPunct="1">
              <a:lnSpc>
                <a:spcPct val="90000"/>
              </a:lnSpc>
            </a:pPr>
            <a:r>
              <a:rPr lang="en-US" sz="3600" b="1">
                <a:cs typeface="Arial" charset="0"/>
              </a:rPr>
              <a:t>If you are looking at monthly periods, you need a monthly rate.</a:t>
            </a:r>
          </a:p>
          <a:p>
            <a:pPr marL="809625" lvl="1" indent="-490538" eaLnBrk="1" hangingPunct="1">
              <a:lnSpc>
                <a:spcPct val="90000"/>
              </a:lnSpc>
            </a:pPr>
            <a:endParaRPr lang="en-US" b="1">
              <a:latin typeface="Arial" charset="0"/>
              <a:cs typeface="Arial" charset="0"/>
            </a:endParaRPr>
          </a:p>
          <a:p>
            <a:pPr eaLnBrk="1" hangingPunct="1">
              <a:lnSpc>
                <a:spcPct val="90000"/>
              </a:lnSpc>
              <a:buFont typeface="Wingdings 2" pitchFamily="18" charset="2"/>
              <a:buNone/>
            </a:pPr>
            <a:r>
              <a:rPr lang="en-US" sz="2800" b="1">
                <a:latin typeface="Arial" charset="0"/>
                <a:cs typeface="Arial" charset="0"/>
              </a:rPr>
              <a:t>	</a:t>
            </a:r>
            <a:endParaRPr lang="en-US" sz="2800" b="1">
              <a:solidFill>
                <a:srgbClr val="7030A0"/>
              </a:solidFill>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53" presetClass="entr" presetSubtype="0" fill="hold" nodeType="withEffect">
                                  <p:stCondLst>
                                    <p:cond delay="0"/>
                                  </p:stCondLst>
                                  <p:childTnLst>
                                    <p:set>
                                      <p:cBhvr>
                                        <p:cTn id="11" dur="1" fill="hold">
                                          <p:stCondLst>
                                            <p:cond delay="0"/>
                                          </p:stCondLst>
                                        </p:cTn>
                                        <p:tgtEl>
                                          <p:spTgt spid="54275">
                                            <p:txEl>
                                              <p:pRg st="0" end="0"/>
                                            </p:txEl>
                                          </p:spTgt>
                                        </p:tgtEl>
                                        <p:attrNameLst>
                                          <p:attrName>style.visibility</p:attrName>
                                        </p:attrNameLst>
                                      </p:cBhvr>
                                      <p:to>
                                        <p:strVal val="visible"/>
                                      </p:to>
                                    </p:set>
                                    <p:anim calcmode="lin" valueType="num">
                                      <p:cBhvr>
                                        <p:cTn id="12" dur="500" fill="hold"/>
                                        <p:tgtEl>
                                          <p:spTgt spid="54275">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54275">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5427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Effect transition="in" filter="slide(fromBottom)">
                                      <p:cBhvr>
                                        <p:cTn id="19" dur="500"/>
                                        <p:tgtEl>
                                          <p:spTgt spid="54275">
                                            <p:txEl>
                                              <p:pRg st="2" end="2"/>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54275">
                                            <p:txEl>
                                              <p:pRg st="3" end="3"/>
                                            </p:txEl>
                                          </p:spTgt>
                                        </p:tgtEl>
                                        <p:attrNameLst>
                                          <p:attrName>style.visibility</p:attrName>
                                        </p:attrNameLst>
                                      </p:cBhvr>
                                      <p:to>
                                        <p:strVal val="visible"/>
                                      </p:to>
                                    </p:set>
                                    <p:animEffect transition="in" filter="slide(fromBottom)">
                                      <p:cBhvr>
                                        <p:cTn id="22" dur="500"/>
                                        <p:tgtEl>
                                          <p:spTgt spid="542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Number Placeholder 22"/>
          <p:cNvSpPr>
            <a:spLocks noGrp="1"/>
          </p:cNvSpPr>
          <p:nvPr>
            <p:ph type="sldNum" sz="quarter" idx="12"/>
          </p:nvPr>
        </p:nvSpPr>
        <p:spPr bwMode="auto">
          <a:ln>
            <a:round/>
            <a:headEnd/>
            <a:tailEnd/>
          </a:ln>
        </p:spPr>
        <p:txBody>
          <a:bodyPr/>
          <a:lstStyle/>
          <a:p>
            <a:r>
              <a:rPr lang="en-US"/>
              <a:t>6-</a:t>
            </a:r>
            <a:fld id="{C2CFA8E3-CB83-4D01-8198-ABA0B4F34396}" type="slidenum">
              <a:rPr lang="en-US" smtClean="0"/>
              <a:pPr/>
              <a:t>53</a:t>
            </a:fld>
            <a:endParaRPr lang="en-US"/>
          </a:p>
        </p:txBody>
      </p:sp>
      <p:pic>
        <p:nvPicPr>
          <p:cNvPr id="140290" name="Picture 4" descr="http://t0.gstatic.com/images?q=tbn:ANd9GcRgZfr6sqw2DJlaNgyUiaA8fpvTSPhr3uEYhUG9DuL3WpJX0dHo"/>
          <p:cNvPicPr>
            <a:picLocks noChangeAspect="1" noChangeArrowheads="1"/>
          </p:cNvPicPr>
          <p:nvPr/>
        </p:nvPicPr>
        <p:blipFill>
          <a:blip r:embed="rId2"/>
          <a:srcRect/>
          <a:stretch>
            <a:fillRect/>
          </a:stretch>
        </p:blipFill>
        <p:spPr bwMode="auto">
          <a:xfrm>
            <a:off x="6699250" y="2971800"/>
            <a:ext cx="2438400" cy="3810000"/>
          </a:xfrm>
          <a:prstGeom prst="rect">
            <a:avLst/>
          </a:prstGeom>
          <a:noFill/>
          <a:ln w="9525">
            <a:noFill/>
            <a:miter lim="800000"/>
            <a:headEnd/>
            <a:tailEnd/>
          </a:ln>
        </p:spPr>
      </p:pic>
      <p:sp>
        <p:nvSpPr>
          <p:cNvPr id="140291" name="Rectangle 2"/>
          <p:cNvSpPr>
            <a:spLocks noGrp="1" noChangeArrowheads="1"/>
          </p:cNvSpPr>
          <p:nvPr>
            <p:ph type="title"/>
          </p:nvPr>
        </p:nvSpPr>
        <p:spPr>
          <a:solidFill>
            <a:schemeClr val="bg2"/>
          </a:solidFill>
        </p:spPr>
        <p:txBody>
          <a:bodyPr/>
          <a:lstStyle/>
          <a:p>
            <a:pPr algn="ctr" eaLnBrk="1" hangingPunct="1"/>
            <a:r>
              <a:rPr lang="en-US" sz="4800" b="1"/>
              <a:t>Things to Remember</a:t>
            </a:r>
          </a:p>
        </p:txBody>
      </p:sp>
      <p:sp>
        <p:nvSpPr>
          <p:cNvPr id="54275" name="Rectangle 3"/>
          <p:cNvSpPr>
            <a:spLocks noGrp="1" noChangeArrowheads="1"/>
          </p:cNvSpPr>
          <p:nvPr>
            <p:ph sz="quarter" idx="1"/>
          </p:nvPr>
        </p:nvSpPr>
        <p:spPr>
          <a:xfrm>
            <a:off x="228600" y="1600200"/>
            <a:ext cx="6705600" cy="5257800"/>
          </a:xfrm>
        </p:spPr>
        <p:txBody>
          <a:bodyPr/>
          <a:lstStyle/>
          <a:p>
            <a:pPr eaLnBrk="1" hangingPunct="1">
              <a:buFont typeface="Wingdings 2" pitchFamily="18" charset="2"/>
              <a:buNone/>
            </a:pPr>
            <a:r>
              <a:rPr lang="en-US" sz="2400" b="1">
                <a:latin typeface="Arial" charset="0"/>
                <a:cs typeface="Arial" charset="0"/>
              </a:rPr>
              <a:t>	</a:t>
            </a:r>
            <a:r>
              <a:rPr lang="en-US" sz="3600" b="1">
                <a:solidFill>
                  <a:srgbClr val="7030A0"/>
                </a:solidFill>
                <a:cs typeface="Arial" charset="0"/>
              </a:rPr>
              <a:t>If you have an APR based on monthly compounding, you have to use monthly periods for lump sums, or adjust the interest rate appropriately if you have payments other than monthly</a:t>
            </a:r>
            <a:r>
              <a:rPr lang="en-US" sz="3600" b="1">
                <a:solidFill>
                  <a:srgbClr val="7030A0"/>
                </a:solidFill>
                <a:latin typeface="Arial" charset="0"/>
                <a:cs typeface="Arial"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p:cTn id="7" dur="1000" fill="hold"/>
                                        <p:tgtEl>
                                          <p:spTgt spid="5427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4275">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542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Number Placeholder 22"/>
          <p:cNvSpPr>
            <a:spLocks noGrp="1"/>
          </p:cNvSpPr>
          <p:nvPr>
            <p:ph type="sldNum" sz="quarter" idx="12"/>
          </p:nvPr>
        </p:nvSpPr>
        <p:spPr bwMode="auto">
          <a:ln>
            <a:round/>
            <a:headEnd/>
            <a:tailEnd/>
          </a:ln>
        </p:spPr>
        <p:txBody>
          <a:bodyPr/>
          <a:lstStyle/>
          <a:p>
            <a:r>
              <a:rPr lang="en-US"/>
              <a:t>6-</a:t>
            </a:r>
            <a:fld id="{BE7FC843-BE7E-4459-BED0-2DD45B4302B5}" type="slidenum">
              <a:rPr lang="en-US" smtClean="0"/>
              <a:pPr/>
              <a:t>54</a:t>
            </a:fld>
            <a:endParaRPr lang="en-US"/>
          </a:p>
        </p:txBody>
      </p:sp>
      <p:sp>
        <p:nvSpPr>
          <p:cNvPr id="141314" name="Rectangle 2"/>
          <p:cNvSpPr>
            <a:spLocks noGrp="1" noChangeArrowheads="1"/>
          </p:cNvSpPr>
          <p:nvPr>
            <p:ph type="title"/>
          </p:nvPr>
        </p:nvSpPr>
        <p:spPr>
          <a:solidFill>
            <a:schemeClr val="bg2"/>
          </a:solidFill>
        </p:spPr>
        <p:txBody>
          <a:bodyPr/>
          <a:lstStyle/>
          <a:p>
            <a:pPr algn="ctr" eaLnBrk="1" hangingPunct="1"/>
            <a:r>
              <a:rPr lang="en-US" sz="4800"/>
              <a:t>Computing EARs Example</a:t>
            </a:r>
          </a:p>
        </p:txBody>
      </p:sp>
      <p:sp>
        <p:nvSpPr>
          <p:cNvPr id="55299" name="Rectangle 3"/>
          <p:cNvSpPr>
            <a:spLocks noGrp="1" noChangeArrowheads="1"/>
          </p:cNvSpPr>
          <p:nvPr>
            <p:ph sz="quarter" idx="1"/>
          </p:nvPr>
        </p:nvSpPr>
        <p:spPr>
          <a:xfrm>
            <a:off x="0" y="1447800"/>
            <a:ext cx="8686800" cy="5257800"/>
          </a:xfrm>
        </p:spPr>
        <p:txBody>
          <a:bodyPr>
            <a:normAutofit lnSpcReduction="10000"/>
          </a:bodyPr>
          <a:lstStyle/>
          <a:p>
            <a:pPr marL="274320" indent="-274320" eaLnBrk="1" fontAlgn="auto" hangingPunct="1">
              <a:lnSpc>
                <a:spcPct val="90000"/>
              </a:lnSpc>
              <a:spcBef>
                <a:spcPts val="580"/>
              </a:spcBef>
              <a:spcAft>
                <a:spcPts val="0"/>
              </a:spcAft>
              <a:buFont typeface="Wingdings 2"/>
              <a:buNone/>
              <a:defRPr/>
            </a:pPr>
            <a:r>
              <a:rPr lang="en-US" sz="2400" dirty="0"/>
              <a:t>	</a:t>
            </a:r>
            <a:r>
              <a:rPr lang="en-US" sz="3900" b="1" dirty="0">
                <a:solidFill>
                  <a:srgbClr val="0070C0"/>
                </a:solidFill>
                <a:cs typeface="Arial" pitchFamily="34" charset="0"/>
              </a:rPr>
              <a:t>Suppose you can earn 1% per month on $1 invested today.</a:t>
            </a:r>
            <a:endParaRPr lang="en-US" sz="3600" b="1" dirty="0">
              <a:solidFill>
                <a:srgbClr val="0070C0"/>
              </a:solidFill>
              <a:cs typeface="Arial" pitchFamily="34" charset="0"/>
            </a:endParaRPr>
          </a:p>
          <a:p>
            <a:pPr marL="274320" indent="-274320" eaLnBrk="1" fontAlgn="auto" hangingPunct="1">
              <a:lnSpc>
                <a:spcPct val="90000"/>
              </a:lnSpc>
              <a:spcBef>
                <a:spcPts val="580"/>
              </a:spcBef>
              <a:spcAft>
                <a:spcPts val="0"/>
              </a:spcAft>
              <a:buFont typeface="Wingdings 2"/>
              <a:buNone/>
              <a:defRPr/>
            </a:pPr>
            <a:endParaRPr lang="en-US" sz="1600" b="1" dirty="0">
              <a:solidFill>
                <a:srgbClr val="0070C0"/>
              </a:solidFill>
              <a:cs typeface="Arial" pitchFamily="34" charset="0"/>
            </a:endParaRPr>
          </a:p>
          <a:p>
            <a:pPr marL="548640" lvl="1" eaLnBrk="1" fontAlgn="auto" hangingPunct="1">
              <a:lnSpc>
                <a:spcPct val="90000"/>
              </a:lnSpc>
              <a:spcBef>
                <a:spcPts val="370"/>
              </a:spcBef>
              <a:spcAft>
                <a:spcPts val="0"/>
              </a:spcAft>
              <a:buFont typeface="Wingdings 2"/>
              <a:buNone/>
              <a:defRPr/>
            </a:pPr>
            <a:r>
              <a:rPr lang="en-US" sz="3900" b="1" dirty="0">
                <a:cs typeface="Arial" pitchFamily="34" charset="0"/>
              </a:rPr>
              <a:t>What is the APR?  FV=PV(1tr)^t</a:t>
            </a:r>
          </a:p>
          <a:p>
            <a:pPr marL="548640" lvl="1" eaLnBrk="1" fontAlgn="auto" hangingPunct="1">
              <a:lnSpc>
                <a:spcPct val="90000"/>
              </a:lnSpc>
              <a:spcBef>
                <a:spcPts val="370"/>
              </a:spcBef>
              <a:spcAft>
                <a:spcPts val="0"/>
              </a:spcAft>
              <a:buFont typeface="Wingdings 2"/>
              <a:buNone/>
              <a:defRPr/>
            </a:pPr>
            <a:endParaRPr lang="en-US" sz="3900" b="1" dirty="0">
              <a:cs typeface="Arial" pitchFamily="34" charset="0"/>
            </a:endParaRPr>
          </a:p>
          <a:p>
            <a:pPr marL="548640" lvl="1" algn="ctr" eaLnBrk="1" fontAlgn="auto" hangingPunct="1">
              <a:lnSpc>
                <a:spcPct val="90000"/>
              </a:lnSpc>
              <a:spcBef>
                <a:spcPts val="370"/>
              </a:spcBef>
              <a:spcAft>
                <a:spcPts val="0"/>
              </a:spcAft>
              <a:buFont typeface="Wingdings 2"/>
              <a:buNone/>
              <a:defRPr/>
            </a:pPr>
            <a:r>
              <a:rPr lang="en-US" sz="3900" b="1" dirty="0">
                <a:cs typeface="Arial" pitchFamily="34" charset="0"/>
              </a:rPr>
              <a:t>		</a:t>
            </a:r>
            <a:r>
              <a:rPr lang="en-US" sz="3900" b="1" u="sng" dirty="0">
                <a:cs typeface="Arial" pitchFamily="34" charset="0"/>
              </a:rPr>
              <a:t>1x12=12%	</a:t>
            </a:r>
            <a:endParaRPr lang="en-US" sz="2200" b="1" dirty="0">
              <a:cs typeface="Arial" pitchFamily="34" charset="0"/>
            </a:endParaRPr>
          </a:p>
          <a:p>
            <a:pPr marL="548640" lvl="1" eaLnBrk="1" fontAlgn="auto" hangingPunct="1">
              <a:lnSpc>
                <a:spcPct val="90000"/>
              </a:lnSpc>
              <a:spcBef>
                <a:spcPts val="370"/>
              </a:spcBef>
              <a:spcAft>
                <a:spcPts val="0"/>
              </a:spcAft>
              <a:buFont typeface="Wingdings 2"/>
              <a:buNone/>
              <a:defRPr/>
            </a:pPr>
            <a:r>
              <a:rPr lang="en-US" sz="3900" b="1" dirty="0">
                <a:cs typeface="Arial" pitchFamily="34" charset="0"/>
              </a:rPr>
              <a:t>How much are you effectively earning?</a:t>
            </a:r>
          </a:p>
          <a:p>
            <a:pPr marL="822960" lvl="2" algn="ctr" eaLnBrk="1" fontAlgn="auto" hangingPunct="1">
              <a:lnSpc>
                <a:spcPct val="90000"/>
              </a:lnSpc>
              <a:spcBef>
                <a:spcPts val="370"/>
              </a:spcBef>
              <a:spcAft>
                <a:spcPts val="0"/>
              </a:spcAft>
              <a:buClr>
                <a:schemeClr val="accent1">
                  <a:tint val="60000"/>
                </a:schemeClr>
              </a:buClr>
              <a:buFont typeface="Wingdings 2"/>
              <a:buNone/>
              <a:defRPr/>
            </a:pPr>
            <a:r>
              <a:rPr lang="en-US" sz="3900" b="1" dirty="0">
                <a:cs typeface="Arial" pitchFamily="34" charset="0"/>
              </a:rPr>
              <a:t>FV = </a:t>
            </a:r>
            <a:r>
              <a:rPr lang="en-US" sz="3900" b="1" u="sng" dirty="0">
                <a:cs typeface="Arial" pitchFamily="34" charset="0"/>
              </a:rPr>
              <a:t>_1(1.01)^12____</a:t>
            </a:r>
            <a:r>
              <a:rPr lang="en-US" sz="3900" b="1" dirty="0">
                <a:cs typeface="Arial" pitchFamily="34" charset="0"/>
              </a:rPr>
              <a:t> = </a:t>
            </a:r>
            <a:r>
              <a:rPr lang="en-US" sz="3900" b="1" u="sng" dirty="0">
                <a:cs typeface="Arial" pitchFamily="34" charset="0"/>
              </a:rPr>
              <a:t>	1.1268	</a:t>
            </a:r>
            <a:endParaRPr lang="en-US" sz="3900" b="1" dirty="0">
              <a:cs typeface="Arial" pitchFamily="34" charset="0"/>
            </a:endParaRPr>
          </a:p>
          <a:p>
            <a:pPr marL="822960" lvl="2" algn="ctr" eaLnBrk="1" fontAlgn="auto" hangingPunct="1">
              <a:lnSpc>
                <a:spcPct val="90000"/>
              </a:lnSpc>
              <a:spcBef>
                <a:spcPts val="370"/>
              </a:spcBef>
              <a:spcAft>
                <a:spcPts val="0"/>
              </a:spcAft>
              <a:buClr>
                <a:schemeClr val="accent1">
                  <a:tint val="60000"/>
                </a:schemeClr>
              </a:buClr>
              <a:buFont typeface="Wingdings 2"/>
              <a:buNone/>
              <a:defRPr/>
            </a:pPr>
            <a:r>
              <a:rPr lang="en-US" sz="3900" b="1" dirty="0">
                <a:cs typeface="Arial" pitchFamily="34" charset="0"/>
              </a:rPr>
              <a:t>Rate (% ∆) = (_</a:t>
            </a:r>
            <a:r>
              <a:rPr lang="en-US" sz="3900" b="1" u="sng" dirty="0">
                <a:cs typeface="Arial" pitchFamily="34" charset="0"/>
              </a:rPr>
              <a:t>1.1268</a:t>
            </a:r>
            <a:r>
              <a:rPr lang="en-US" sz="3900" b="1" dirty="0">
                <a:cs typeface="Arial" pitchFamily="34" charset="0"/>
              </a:rPr>
              <a:t>___ – 1) / 1 </a:t>
            </a:r>
          </a:p>
          <a:p>
            <a:pPr marL="822960" lvl="2" algn="ctr" eaLnBrk="1" fontAlgn="auto" hangingPunct="1">
              <a:lnSpc>
                <a:spcPct val="90000"/>
              </a:lnSpc>
              <a:spcBef>
                <a:spcPts val="370"/>
              </a:spcBef>
              <a:spcAft>
                <a:spcPts val="0"/>
              </a:spcAft>
              <a:buClr>
                <a:schemeClr val="accent1">
                  <a:tint val="60000"/>
                </a:schemeClr>
              </a:buClr>
              <a:buFont typeface="Wingdings 2"/>
              <a:buNone/>
              <a:defRPr/>
            </a:pPr>
            <a:r>
              <a:rPr lang="en-US" sz="3900" b="1" dirty="0">
                <a:cs typeface="Arial" pitchFamily="34" charset="0"/>
              </a:rPr>
              <a:t>		= </a:t>
            </a:r>
            <a:r>
              <a:rPr lang="en-US" sz="3900" b="1" u="sng" dirty="0">
                <a:cs typeface="Arial" pitchFamily="34" charset="0"/>
              </a:rPr>
              <a:t>	12.68%		</a:t>
            </a:r>
            <a:r>
              <a:rPr lang="en-US" b="1" dirty="0">
                <a:latin typeface="Arial" pitchFamily="34" charset="0"/>
                <a:cs typeface="Arial" pitchFamily="34" charset="0"/>
              </a:rPr>
              <a:t>	</a:t>
            </a:r>
            <a:endParaRPr lang="en-US" sz="2800" b="1"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p:cTn id="7" dur="1000" fill="hold"/>
                                        <p:tgtEl>
                                          <p:spTgt spid="55299">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5299">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55299">
                                            <p:txEl>
                                              <p:pRg st="0" end="0"/>
                                            </p:txEl>
                                          </p:spTgt>
                                        </p:tgtEl>
                                      </p:cBhvr>
                                    </p:animEffect>
                                  </p:childTnLst>
                                </p:cTn>
                              </p:par>
                            </p:childTnLst>
                          </p:cTn>
                        </p:par>
                        <p:par>
                          <p:cTn id="10" fill="hold">
                            <p:stCondLst>
                              <p:cond delay="1000"/>
                            </p:stCondLst>
                            <p:childTnLst>
                              <p:par>
                                <p:cTn id="11" presetID="53" presetClass="entr" presetSubtype="0" fill="hold" nodeType="afterEffect">
                                  <p:stCondLst>
                                    <p:cond delay="0"/>
                                  </p:stCondLst>
                                  <p:childTnLst>
                                    <p:set>
                                      <p:cBhvr>
                                        <p:cTn id="12" dur="1" fill="hold">
                                          <p:stCondLst>
                                            <p:cond delay="0"/>
                                          </p:stCondLst>
                                        </p:cTn>
                                        <p:tgtEl>
                                          <p:spTgt spid="55299">
                                            <p:txEl>
                                              <p:pRg st="2" end="2"/>
                                            </p:txEl>
                                          </p:spTgt>
                                        </p:tgtEl>
                                        <p:attrNameLst>
                                          <p:attrName>style.visibility</p:attrName>
                                        </p:attrNameLst>
                                      </p:cBhvr>
                                      <p:to>
                                        <p:strVal val="visible"/>
                                      </p:to>
                                    </p:set>
                                    <p:anim calcmode="lin" valueType="num">
                                      <p:cBhvr>
                                        <p:cTn id="13" dur="1000" fill="hold"/>
                                        <p:tgtEl>
                                          <p:spTgt spid="55299">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55299">
                                            <p:txEl>
                                              <p:pRg st="2" end="2"/>
                                            </p:txEl>
                                          </p:spTgt>
                                        </p:tgtEl>
                                        <p:attrNameLst>
                                          <p:attrName>ppt_h</p:attrName>
                                        </p:attrNameLst>
                                      </p:cBhvr>
                                      <p:tavLst>
                                        <p:tav tm="0">
                                          <p:val>
                                            <p:fltVal val="0"/>
                                          </p:val>
                                        </p:tav>
                                        <p:tav tm="100000">
                                          <p:val>
                                            <p:strVal val="#ppt_h"/>
                                          </p:val>
                                        </p:tav>
                                      </p:tavLst>
                                    </p:anim>
                                    <p:animEffect transition="in" filter="fade">
                                      <p:cBhvr>
                                        <p:cTn id="15" dur="1000"/>
                                        <p:tgtEl>
                                          <p:spTgt spid="5529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nodeType="clickEffect">
                                  <p:stCondLst>
                                    <p:cond delay="0"/>
                                  </p:stCondLst>
                                  <p:childTnLst>
                                    <p:set>
                                      <p:cBhvr>
                                        <p:cTn id="19" dur="1" fill="hold">
                                          <p:stCondLst>
                                            <p:cond delay="0"/>
                                          </p:stCondLst>
                                        </p:cTn>
                                        <p:tgtEl>
                                          <p:spTgt spid="55299">
                                            <p:txEl>
                                              <p:pRg st="4" end="4"/>
                                            </p:txEl>
                                          </p:spTgt>
                                        </p:tgtEl>
                                        <p:attrNameLst>
                                          <p:attrName>style.visibility</p:attrName>
                                        </p:attrNameLst>
                                      </p:cBhvr>
                                      <p:to>
                                        <p:strVal val="visible"/>
                                      </p:to>
                                    </p:set>
                                    <p:anim calcmode="lin" valueType="num">
                                      <p:cBhvr>
                                        <p:cTn id="20" dur="1000" fill="hold"/>
                                        <p:tgtEl>
                                          <p:spTgt spid="55299">
                                            <p:txEl>
                                              <p:pRg st="4" end="4"/>
                                            </p:txEl>
                                          </p:spTgt>
                                        </p:tgtEl>
                                        <p:attrNameLst>
                                          <p:attrName>ppt_w</p:attrName>
                                        </p:attrNameLst>
                                      </p:cBhvr>
                                      <p:tavLst>
                                        <p:tav tm="0">
                                          <p:val>
                                            <p:fltVal val="0"/>
                                          </p:val>
                                        </p:tav>
                                        <p:tav tm="100000">
                                          <p:val>
                                            <p:strVal val="#ppt_w"/>
                                          </p:val>
                                        </p:tav>
                                      </p:tavLst>
                                    </p:anim>
                                    <p:anim calcmode="lin" valueType="num">
                                      <p:cBhvr>
                                        <p:cTn id="21" dur="1000" fill="hold"/>
                                        <p:tgtEl>
                                          <p:spTgt spid="55299">
                                            <p:txEl>
                                              <p:pRg st="4" end="4"/>
                                            </p:txEl>
                                          </p:spTgt>
                                        </p:tgtEl>
                                        <p:attrNameLst>
                                          <p:attrName>ppt_h</p:attrName>
                                        </p:attrNameLst>
                                      </p:cBhvr>
                                      <p:tavLst>
                                        <p:tav tm="0">
                                          <p:val>
                                            <p:fltVal val="0"/>
                                          </p:val>
                                        </p:tav>
                                        <p:tav tm="100000">
                                          <p:val>
                                            <p:strVal val="#ppt_h"/>
                                          </p:val>
                                        </p:tav>
                                      </p:tavLst>
                                    </p:anim>
                                    <p:animEffect transition="in" filter="fade">
                                      <p:cBhvr>
                                        <p:cTn id="22" dur="1000"/>
                                        <p:tgtEl>
                                          <p:spTgt spid="5529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nodeType="clickEffect">
                                  <p:stCondLst>
                                    <p:cond delay="0"/>
                                  </p:stCondLst>
                                  <p:childTnLst>
                                    <p:set>
                                      <p:cBhvr>
                                        <p:cTn id="26" dur="1" fill="hold">
                                          <p:stCondLst>
                                            <p:cond delay="0"/>
                                          </p:stCondLst>
                                        </p:cTn>
                                        <p:tgtEl>
                                          <p:spTgt spid="55299">
                                            <p:txEl>
                                              <p:pRg st="5" end="5"/>
                                            </p:txEl>
                                          </p:spTgt>
                                        </p:tgtEl>
                                        <p:attrNameLst>
                                          <p:attrName>style.visibility</p:attrName>
                                        </p:attrNameLst>
                                      </p:cBhvr>
                                      <p:to>
                                        <p:strVal val="visible"/>
                                      </p:to>
                                    </p:set>
                                    <p:anim calcmode="lin" valueType="num">
                                      <p:cBhvr>
                                        <p:cTn id="27" dur="1000" fill="hold"/>
                                        <p:tgtEl>
                                          <p:spTgt spid="55299">
                                            <p:txEl>
                                              <p:pRg st="5" end="5"/>
                                            </p:txEl>
                                          </p:spTgt>
                                        </p:tgtEl>
                                        <p:attrNameLst>
                                          <p:attrName>ppt_w</p:attrName>
                                        </p:attrNameLst>
                                      </p:cBhvr>
                                      <p:tavLst>
                                        <p:tav tm="0">
                                          <p:val>
                                            <p:fltVal val="0"/>
                                          </p:val>
                                        </p:tav>
                                        <p:tav tm="100000">
                                          <p:val>
                                            <p:strVal val="#ppt_w"/>
                                          </p:val>
                                        </p:tav>
                                      </p:tavLst>
                                    </p:anim>
                                    <p:anim calcmode="lin" valueType="num">
                                      <p:cBhvr>
                                        <p:cTn id="28" dur="1000" fill="hold"/>
                                        <p:tgtEl>
                                          <p:spTgt spid="55299">
                                            <p:txEl>
                                              <p:pRg st="5" end="5"/>
                                            </p:txEl>
                                          </p:spTgt>
                                        </p:tgtEl>
                                        <p:attrNameLst>
                                          <p:attrName>ppt_h</p:attrName>
                                        </p:attrNameLst>
                                      </p:cBhvr>
                                      <p:tavLst>
                                        <p:tav tm="0">
                                          <p:val>
                                            <p:fltVal val="0"/>
                                          </p:val>
                                        </p:tav>
                                        <p:tav tm="100000">
                                          <p:val>
                                            <p:strVal val="#ppt_h"/>
                                          </p:val>
                                        </p:tav>
                                      </p:tavLst>
                                    </p:anim>
                                    <p:animEffect transition="in" filter="fade">
                                      <p:cBhvr>
                                        <p:cTn id="29" dur="1000"/>
                                        <p:tgtEl>
                                          <p:spTgt spid="55299">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0" fill="hold" nodeType="clickEffect">
                                  <p:stCondLst>
                                    <p:cond delay="0"/>
                                  </p:stCondLst>
                                  <p:childTnLst>
                                    <p:set>
                                      <p:cBhvr>
                                        <p:cTn id="33" dur="1" fill="hold">
                                          <p:stCondLst>
                                            <p:cond delay="0"/>
                                          </p:stCondLst>
                                        </p:cTn>
                                        <p:tgtEl>
                                          <p:spTgt spid="55299">
                                            <p:txEl>
                                              <p:pRg st="6" end="6"/>
                                            </p:txEl>
                                          </p:spTgt>
                                        </p:tgtEl>
                                        <p:attrNameLst>
                                          <p:attrName>style.visibility</p:attrName>
                                        </p:attrNameLst>
                                      </p:cBhvr>
                                      <p:to>
                                        <p:strVal val="visible"/>
                                      </p:to>
                                    </p:set>
                                    <p:anim calcmode="lin" valueType="num">
                                      <p:cBhvr>
                                        <p:cTn id="34" dur="1000" fill="hold"/>
                                        <p:tgtEl>
                                          <p:spTgt spid="55299">
                                            <p:txEl>
                                              <p:pRg st="6" end="6"/>
                                            </p:txEl>
                                          </p:spTgt>
                                        </p:tgtEl>
                                        <p:attrNameLst>
                                          <p:attrName>ppt_w</p:attrName>
                                        </p:attrNameLst>
                                      </p:cBhvr>
                                      <p:tavLst>
                                        <p:tav tm="0">
                                          <p:val>
                                            <p:fltVal val="0"/>
                                          </p:val>
                                        </p:tav>
                                        <p:tav tm="100000">
                                          <p:val>
                                            <p:strVal val="#ppt_w"/>
                                          </p:val>
                                        </p:tav>
                                      </p:tavLst>
                                    </p:anim>
                                    <p:anim calcmode="lin" valueType="num">
                                      <p:cBhvr>
                                        <p:cTn id="35" dur="1000" fill="hold"/>
                                        <p:tgtEl>
                                          <p:spTgt spid="55299">
                                            <p:txEl>
                                              <p:pRg st="6" end="6"/>
                                            </p:txEl>
                                          </p:spTgt>
                                        </p:tgtEl>
                                        <p:attrNameLst>
                                          <p:attrName>ppt_h</p:attrName>
                                        </p:attrNameLst>
                                      </p:cBhvr>
                                      <p:tavLst>
                                        <p:tav tm="0">
                                          <p:val>
                                            <p:fltVal val="0"/>
                                          </p:val>
                                        </p:tav>
                                        <p:tav tm="100000">
                                          <p:val>
                                            <p:strVal val="#ppt_h"/>
                                          </p:val>
                                        </p:tav>
                                      </p:tavLst>
                                    </p:anim>
                                    <p:animEffect transition="in" filter="fade">
                                      <p:cBhvr>
                                        <p:cTn id="36" dur="1000"/>
                                        <p:tgtEl>
                                          <p:spTgt spid="55299">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0" fill="hold" nodeType="clickEffect">
                                  <p:stCondLst>
                                    <p:cond delay="0"/>
                                  </p:stCondLst>
                                  <p:childTnLst>
                                    <p:set>
                                      <p:cBhvr>
                                        <p:cTn id="40" dur="1" fill="hold">
                                          <p:stCondLst>
                                            <p:cond delay="0"/>
                                          </p:stCondLst>
                                        </p:cTn>
                                        <p:tgtEl>
                                          <p:spTgt spid="55299">
                                            <p:txEl>
                                              <p:pRg st="7" end="7"/>
                                            </p:txEl>
                                          </p:spTgt>
                                        </p:tgtEl>
                                        <p:attrNameLst>
                                          <p:attrName>style.visibility</p:attrName>
                                        </p:attrNameLst>
                                      </p:cBhvr>
                                      <p:to>
                                        <p:strVal val="visible"/>
                                      </p:to>
                                    </p:set>
                                    <p:anim calcmode="lin" valueType="num">
                                      <p:cBhvr>
                                        <p:cTn id="41" dur="1000" fill="hold"/>
                                        <p:tgtEl>
                                          <p:spTgt spid="55299">
                                            <p:txEl>
                                              <p:pRg st="7" end="7"/>
                                            </p:txEl>
                                          </p:spTgt>
                                        </p:tgtEl>
                                        <p:attrNameLst>
                                          <p:attrName>ppt_w</p:attrName>
                                        </p:attrNameLst>
                                      </p:cBhvr>
                                      <p:tavLst>
                                        <p:tav tm="0">
                                          <p:val>
                                            <p:fltVal val="0"/>
                                          </p:val>
                                        </p:tav>
                                        <p:tav tm="100000">
                                          <p:val>
                                            <p:strVal val="#ppt_w"/>
                                          </p:val>
                                        </p:tav>
                                      </p:tavLst>
                                    </p:anim>
                                    <p:anim calcmode="lin" valueType="num">
                                      <p:cBhvr>
                                        <p:cTn id="42" dur="1000" fill="hold"/>
                                        <p:tgtEl>
                                          <p:spTgt spid="55299">
                                            <p:txEl>
                                              <p:pRg st="7" end="7"/>
                                            </p:txEl>
                                          </p:spTgt>
                                        </p:tgtEl>
                                        <p:attrNameLst>
                                          <p:attrName>ppt_h</p:attrName>
                                        </p:attrNameLst>
                                      </p:cBhvr>
                                      <p:tavLst>
                                        <p:tav tm="0">
                                          <p:val>
                                            <p:fltVal val="0"/>
                                          </p:val>
                                        </p:tav>
                                        <p:tav tm="100000">
                                          <p:val>
                                            <p:strVal val="#ppt_h"/>
                                          </p:val>
                                        </p:tav>
                                      </p:tavLst>
                                    </p:anim>
                                    <p:animEffect transition="in" filter="fade">
                                      <p:cBhvr>
                                        <p:cTn id="43" dur="1000"/>
                                        <p:tgtEl>
                                          <p:spTgt spid="55299">
                                            <p:txEl>
                                              <p:pRg st="7" end="7"/>
                                            </p:txEl>
                                          </p:spTgt>
                                        </p:tgtEl>
                                      </p:cBhvr>
                                    </p:animEffect>
                                  </p:childTnLst>
                                </p:cTn>
                              </p:par>
                              <p:par>
                                <p:cTn id="44" presetID="53" presetClass="entr" presetSubtype="0" fill="hold" nodeType="withEffect">
                                  <p:stCondLst>
                                    <p:cond delay="0"/>
                                  </p:stCondLst>
                                  <p:childTnLst>
                                    <p:set>
                                      <p:cBhvr>
                                        <p:cTn id="45" dur="1" fill="hold">
                                          <p:stCondLst>
                                            <p:cond delay="0"/>
                                          </p:stCondLst>
                                        </p:cTn>
                                        <p:tgtEl>
                                          <p:spTgt spid="55299">
                                            <p:txEl>
                                              <p:pRg st="8" end="8"/>
                                            </p:txEl>
                                          </p:spTgt>
                                        </p:tgtEl>
                                        <p:attrNameLst>
                                          <p:attrName>style.visibility</p:attrName>
                                        </p:attrNameLst>
                                      </p:cBhvr>
                                      <p:to>
                                        <p:strVal val="visible"/>
                                      </p:to>
                                    </p:set>
                                    <p:anim calcmode="lin" valueType="num">
                                      <p:cBhvr>
                                        <p:cTn id="46" dur="1000" fill="hold"/>
                                        <p:tgtEl>
                                          <p:spTgt spid="55299">
                                            <p:txEl>
                                              <p:pRg st="8" end="8"/>
                                            </p:txEl>
                                          </p:spTgt>
                                        </p:tgtEl>
                                        <p:attrNameLst>
                                          <p:attrName>ppt_w</p:attrName>
                                        </p:attrNameLst>
                                      </p:cBhvr>
                                      <p:tavLst>
                                        <p:tav tm="0">
                                          <p:val>
                                            <p:fltVal val="0"/>
                                          </p:val>
                                        </p:tav>
                                        <p:tav tm="100000">
                                          <p:val>
                                            <p:strVal val="#ppt_w"/>
                                          </p:val>
                                        </p:tav>
                                      </p:tavLst>
                                    </p:anim>
                                    <p:anim calcmode="lin" valueType="num">
                                      <p:cBhvr>
                                        <p:cTn id="47" dur="1000" fill="hold"/>
                                        <p:tgtEl>
                                          <p:spTgt spid="55299">
                                            <p:txEl>
                                              <p:pRg st="8" end="8"/>
                                            </p:txEl>
                                          </p:spTgt>
                                        </p:tgtEl>
                                        <p:attrNameLst>
                                          <p:attrName>ppt_h</p:attrName>
                                        </p:attrNameLst>
                                      </p:cBhvr>
                                      <p:tavLst>
                                        <p:tav tm="0">
                                          <p:val>
                                            <p:fltVal val="0"/>
                                          </p:val>
                                        </p:tav>
                                        <p:tav tm="100000">
                                          <p:val>
                                            <p:strVal val="#ppt_h"/>
                                          </p:val>
                                        </p:tav>
                                      </p:tavLst>
                                    </p:anim>
                                    <p:animEffect transition="in" filter="fade">
                                      <p:cBhvr>
                                        <p:cTn id="48" dur="1000"/>
                                        <p:tgtEl>
                                          <p:spTgt spid="552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Number Placeholder 22"/>
          <p:cNvSpPr>
            <a:spLocks noGrp="1"/>
          </p:cNvSpPr>
          <p:nvPr>
            <p:ph type="sldNum" sz="quarter" idx="12"/>
          </p:nvPr>
        </p:nvSpPr>
        <p:spPr bwMode="auto">
          <a:ln>
            <a:round/>
            <a:headEnd/>
            <a:tailEnd/>
          </a:ln>
        </p:spPr>
        <p:txBody>
          <a:bodyPr/>
          <a:lstStyle/>
          <a:p>
            <a:r>
              <a:rPr lang="en-US"/>
              <a:t>6-</a:t>
            </a:r>
            <a:fld id="{F107EE23-651E-4067-A1C2-4EB83FDF6E75}" type="slidenum">
              <a:rPr lang="en-US" smtClean="0"/>
              <a:pPr/>
              <a:t>55</a:t>
            </a:fld>
            <a:endParaRPr lang="en-US"/>
          </a:p>
        </p:txBody>
      </p:sp>
      <p:sp>
        <p:nvSpPr>
          <p:cNvPr id="143362" name="Rectangle 2"/>
          <p:cNvSpPr>
            <a:spLocks noGrp="1" noChangeArrowheads="1"/>
          </p:cNvSpPr>
          <p:nvPr>
            <p:ph type="title"/>
          </p:nvPr>
        </p:nvSpPr>
        <p:spPr>
          <a:xfrm>
            <a:off x="914400" y="76200"/>
            <a:ext cx="7772400" cy="1524000"/>
          </a:xfrm>
          <a:solidFill>
            <a:schemeClr val="bg2"/>
          </a:solidFill>
        </p:spPr>
        <p:txBody>
          <a:bodyPr/>
          <a:lstStyle/>
          <a:p>
            <a:pPr algn="ctr" eaLnBrk="1" hangingPunct="1"/>
            <a:r>
              <a:rPr lang="en-US" sz="4800" b="1"/>
              <a:t>Computing EARs Example (continued)</a:t>
            </a:r>
          </a:p>
        </p:txBody>
      </p:sp>
      <p:sp>
        <p:nvSpPr>
          <p:cNvPr id="55299" name="Rectangle 3"/>
          <p:cNvSpPr>
            <a:spLocks noGrp="1" noChangeArrowheads="1"/>
          </p:cNvSpPr>
          <p:nvPr>
            <p:ph sz="quarter" idx="1"/>
          </p:nvPr>
        </p:nvSpPr>
        <p:spPr>
          <a:xfrm>
            <a:off x="423863" y="1600200"/>
            <a:ext cx="8686800" cy="5257800"/>
          </a:xfrm>
        </p:spPr>
        <p:txBody>
          <a:bodyPr/>
          <a:lstStyle/>
          <a:p>
            <a:pPr eaLnBrk="1" hangingPunct="1">
              <a:lnSpc>
                <a:spcPct val="90000"/>
              </a:lnSpc>
              <a:buFont typeface="Wingdings 2" pitchFamily="18" charset="2"/>
              <a:buNone/>
            </a:pPr>
            <a:r>
              <a:rPr lang="en-US" sz="2400" dirty="0"/>
              <a:t>	</a:t>
            </a:r>
            <a:r>
              <a:rPr lang="en-US" sz="3600" b="1" dirty="0">
                <a:solidFill>
                  <a:srgbClr val="0070C0"/>
                </a:solidFill>
                <a:cs typeface="Arial" charset="0"/>
              </a:rPr>
              <a:t>Suppose you put it in another account and earn 3% per quarter.</a:t>
            </a:r>
          </a:p>
          <a:p>
            <a:pPr eaLnBrk="1" hangingPunct="1">
              <a:lnSpc>
                <a:spcPct val="90000"/>
              </a:lnSpc>
              <a:buFont typeface="Wingdings 2" pitchFamily="18" charset="2"/>
              <a:buNone/>
            </a:pPr>
            <a:endParaRPr lang="en-US" sz="2000" b="1" dirty="0">
              <a:solidFill>
                <a:srgbClr val="0070C0"/>
              </a:solidFill>
              <a:cs typeface="Arial" charset="0"/>
            </a:endParaRPr>
          </a:p>
          <a:p>
            <a:pPr eaLnBrk="1" hangingPunct="1">
              <a:lnSpc>
                <a:spcPct val="90000"/>
              </a:lnSpc>
              <a:buFont typeface="Wingdings 2" pitchFamily="18" charset="2"/>
              <a:buNone/>
            </a:pPr>
            <a:r>
              <a:rPr lang="en-US" b="1" dirty="0">
                <a:solidFill>
                  <a:srgbClr val="0070C0"/>
                </a:solidFill>
                <a:cs typeface="Arial" charset="0"/>
              </a:rPr>
              <a:t>	   </a:t>
            </a:r>
            <a:r>
              <a:rPr lang="en-US" sz="3600" b="1" dirty="0">
                <a:cs typeface="Arial" charset="0"/>
              </a:rPr>
              <a:t>What is the APR? </a:t>
            </a:r>
          </a:p>
          <a:p>
            <a:pPr eaLnBrk="1" hangingPunct="1">
              <a:lnSpc>
                <a:spcPct val="90000"/>
              </a:lnSpc>
              <a:buFont typeface="Wingdings 2" pitchFamily="18" charset="2"/>
              <a:buNone/>
            </a:pPr>
            <a:r>
              <a:rPr lang="en-US" sz="3600" b="1" dirty="0">
                <a:cs typeface="Arial" charset="0"/>
              </a:rPr>
              <a:t>			</a:t>
            </a:r>
            <a:r>
              <a:rPr lang="en-US" sz="3600" b="1" u="sng" dirty="0">
                <a:cs typeface="Arial" charset="0"/>
              </a:rPr>
              <a:t>	3x4=12%		</a:t>
            </a:r>
            <a:endParaRPr lang="en-US" sz="3600" b="1" dirty="0">
              <a:cs typeface="Arial" charset="0"/>
            </a:endParaRPr>
          </a:p>
          <a:p>
            <a:pPr lvl="1" eaLnBrk="1" hangingPunct="1">
              <a:lnSpc>
                <a:spcPct val="90000"/>
              </a:lnSpc>
              <a:buFont typeface="Wingdings 2" pitchFamily="18" charset="2"/>
              <a:buNone/>
            </a:pPr>
            <a:r>
              <a:rPr lang="en-US" sz="3200" b="1" dirty="0">
                <a:cs typeface="Arial" charset="0"/>
              </a:rPr>
              <a:t>	</a:t>
            </a:r>
            <a:r>
              <a:rPr lang="en-US" sz="3600" b="1" dirty="0">
                <a:cs typeface="Arial" charset="0"/>
              </a:rPr>
              <a:t>How much are you effectively earning?</a:t>
            </a:r>
            <a:endParaRPr lang="en-US" sz="3200" b="1" dirty="0">
              <a:cs typeface="Arial" charset="0"/>
            </a:endParaRPr>
          </a:p>
          <a:p>
            <a:pPr lvl="2" eaLnBrk="1" hangingPunct="1">
              <a:lnSpc>
                <a:spcPct val="90000"/>
              </a:lnSpc>
              <a:buFont typeface="Wingdings 2" pitchFamily="18" charset="2"/>
              <a:buNone/>
            </a:pPr>
            <a:r>
              <a:rPr lang="en-US" sz="3200" b="1" dirty="0">
                <a:cs typeface="Arial" charset="0"/>
              </a:rPr>
              <a:t>		</a:t>
            </a:r>
            <a:r>
              <a:rPr lang="en-US" sz="3600" b="1" dirty="0">
                <a:cs typeface="Arial" charset="0"/>
              </a:rPr>
              <a:t>FV = _</a:t>
            </a:r>
            <a:r>
              <a:rPr lang="en-US" sz="3600" b="1" u="sng" dirty="0">
                <a:cs typeface="Arial" charset="0"/>
              </a:rPr>
              <a:t>1(1.03)^4</a:t>
            </a:r>
            <a:r>
              <a:rPr lang="en-US" sz="3600" b="1" dirty="0">
                <a:cs typeface="Arial" charset="0"/>
              </a:rPr>
              <a:t>__</a:t>
            </a:r>
            <a:r>
              <a:rPr lang="en-US" sz="3600" b="1" baseline="30000" dirty="0">
                <a:cs typeface="Arial" charset="0"/>
              </a:rPr>
              <a:t> </a:t>
            </a:r>
            <a:r>
              <a:rPr lang="en-US" sz="3600" b="1" dirty="0">
                <a:cs typeface="Arial" charset="0"/>
              </a:rPr>
              <a:t> = </a:t>
            </a:r>
            <a:r>
              <a:rPr lang="en-US" sz="3600" b="1" u="sng" dirty="0">
                <a:cs typeface="Arial" charset="0"/>
              </a:rPr>
              <a:t>1.1255	</a:t>
            </a:r>
            <a:endParaRPr lang="en-US" sz="3600" b="1" dirty="0">
              <a:cs typeface="Arial" charset="0"/>
            </a:endParaRPr>
          </a:p>
          <a:p>
            <a:pPr lvl="2" eaLnBrk="1" hangingPunct="1">
              <a:lnSpc>
                <a:spcPct val="90000"/>
              </a:lnSpc>
              <a:buFont typeface="Wingdings 2" pitchFamily="18" charset="2"/>
              <a:buNone/>
            </a:pPr>
            <a:r>
              <a:rPr lang="en-US" sz="3600" b="1" dirty="0">
                <a:cs typeface="Arial" charset="0"/>
              </a:rPr>
              <a:t>		Rate = (_</a:t>
            </a:r>
            <a:r>
              <a:rPr lang="en-US" sz="3600" b="1" u="sng" dirty="0">
                <a:cs typeface="Arial" charset="0"/>
              </a:rPr>
              <a:t>1.1255</a:t>
            </a:r>
            <a:r>
              <a:rPr lang="en-US" sz="3600" b="1" dirty="0">
                <a:cs typeface="Arial" charset="0"/>
              </a:rPr>
              <a:t>__ – 1) / 1 </a:t>
            </a:r>
          </a:p>
          <a:p>
            <a:pPr lvl="2" eaLnBrk="1" hangingPunct="1">
              <a:lnSpc>
                <a:spcPct val="90000"/>
              </a:lnSpc>
              <a:buFont typeface="Wingdings 2" pitchFamily="18" charset="2"/>
              <a:buNone/>
            </a:pPr>
            <a:r>
              <a:rPr lang="en-US" sz="3600" b="1" dirty="0">
                <a:cs typeface="Arial" charset="0"/>
              </a:rPr>
              <a:t>			= </a:t>
            </a:r>
            <a:r>
              <a:rPr lang="en-US" sz="3600" b="1" u="sng" dirty="0">
                <a:cs typeface="Arial" charset="0"/>
              </a:rPr>
              <a:t>	12.55	</a:t>
            </a:r>
            <a:endParaRPr lang="en-US" sz="3200" b="1" dirty="0">
              <a:solidFill>
                <a:srgbClr val="C00000"/>
              </a:solidFill>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p:cTn id="7" dur="1000" fill="hold"/>
                                        <p:tgtEl>
                                          <p:spTgt spid="55299">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5299">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55299">
                                            <p:txEl>
                                              <p:pRg st="0" end="0"/>
                                            </p:txEl>
                                          </p:spTgt>
                                        </p:tgtEl>
                                      </p:cBhvr>
                                    </p:animEffect>
                                  </p:childTnLst>
                                </p:cTn>
                              </p:par>
                            </p:childTnLst>
                          </p:cTn>
                        </p:par>
                        <p:par>
                          <p:cTn id="10" fill="hold">
                            <p:stCondLst>
                              <p:cond delay="1000"/>
                            </p:stCondLst>
                            <p:childTnLst>
                              <p:par>
                                <p:cTn id="11" presetID="53" presetClass="entr" presetSubtype="0" fill="hold" nodeType="afterEffect">
                                  <p:stCondLst>
                                    <p:cond delay="0"/>
                                  </p:stCondLst>
                                  <p:childTnLst>
                                    <p:set>
                                      <p:cBhvr>
                                        <p:cTn id="12" dur="1" fill="hold">
                                          <p:stCondLst>
                                            <p:cond delay="0"/>
                                          </p:stCondLst>
                                        </p:cTn>
                                        <p:tgtEl>
                                          <p:spTgt spid="55299">
                                            <p:txEl>
                                              <p:pRg st="2" end="2"/>
                                            </p:txEl>
                                          </p:spTgt>
                                        </p:tgtEl>
                                        <p:attrNameLst>
                                          <p:attrName>style.visibility</p:attrName>
                                        </p:attrNameLst>
                                      </p:cBhvr>
                                      <p:to>
                                        <p:strVal val="visible"/>
                                      </p:to>
                                    </p:set>
                                    <p:anim calcmode="lin" valueType="num">
                                      <p:cBhvr>
                                        <p:cTn id="13" dur="1000" fill="hold"/>
                                        <p:tgtEl>
                                          <p:spTgt spid="55299">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55299">
                                            <p:txEl>
                                              <p:pRg st="2" end="2"/>
                                            </p:txEl>
                                          </p:spTgt>
                                        </p:tgtEl>
                                        <p:attrNameLst>
                                          <p:attrName>ppt_h</p:attrName>
                                        </p:attrNameLst>
                                      </p:cBhvr>
                                      <p:tavLst>
                                        <p:tav tm="0">
                                          <p:val>
                                            <p:fltVal val="0"/>
                                          </p:val>
                                        </p:tav>
                                        <p:tav tm="100000">
                                          <p:val>
                                            <p:strVal val="#ppt_h"/>
                                          </p:val>
                                        </p:tav>
                                      </p:tavLst>
                                    </p:anim>
                                    <p:animEffect transition="in" filter="fade">
                                      <p:cBhvr>
                                        <p:cTn id="15" dur="1000"/>
                                        <p:tgtEl>
                                          <p:spTgt spid="5529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nodeType="clickEffect">
                                  <p:stCondLst>
                                    <p:cond delay="0"/>
                                  </p:stCondLst>
                                  <p:childTnLst>
                                    <p:set>
                                      <p:cBhvr>
                                        <p:cTn id="19" dur="1" fill="hold">
                                          <p:stCondLst>
                                            <p:cond delay="0"/>
                                          </p:stCondLst>
                                        </p:cTn>
                                        <p:tgtEl>
                                          <p:spTgt spid="55299">
                                            <p:txEl>
                                              <p:pRg st="3" end="3"/>
                                            </p:txEl>
                                          </p:spTgt>
                                        </p:tgtEl>
                                        <p:attrNameLst>
                                          <p:attrName>style.visibility</p:attrName>
                                        </p:attrNameLst>
                                      </p:cBhvr>
                                      <p:to>
                                        <p:strVal val="visible"/>
                                      </p:to>
                                    </p:set>
                                    <p:anim calcmode="lin" valueType="num">
                                      <p:cBhvr>
                                        <p:cTn id="20" dur="1000" fill="hold"/>
                                        <p:tgtEl>
                                          <p:spTgt spid="55299">
                                            <p:txEl>
                                              <p:pRg st="3" end="3"/>
                                            </p:txEl>
                                          </p:spTgt>
                                        </p:tgtEl>
                                        <p:attrNameLst>
                                          <p:attrName>ppt_w</p:attrName>
                                        </p:attrNameLst>
                                      </p:cBhvr>
                                      <p:tavLst>
                                        <p:tav tm="0">
                                          <p:val>
                                            <p:fltVal val="0"/>
                                          </p:val>
                                        </p:tav>
                                        <p:tav tm="100000">
                                          <p:val>
                                            <p:strVal val="#ppt_w"/>
                                          </p:val>
                                        </p:tav>
                                      </p:tavLst>
                                    </p:anim>
                                    <p:anim calcmode="lin" valueType="num">
                                      <p:cBhvr>
                                        <p:cTn id="21" dur="1000" fill="hold"/>
                                        <p:tgtEl>
                                          <p:spTgt spid="55299">
                                            <p:txEl>
                                              <p:pRg st="3" end="3"/>
                                            </p:txEl>
                                          </p:spTgt>
                                        </p:tgtEl>
                                        <p:attrNameLst>
                                          <p:attrName>ppt_h</p:attrName>
                                        </p:attrNameLst>
                                      </p:cBhvr>
                                      <p:tavLst>
                                        <p:tav tm="0">
                                          <p:val>
                                            <p:fltVal val="0"/>
                                          </p:val>
                                        </p:tav>
                                        <p:tav tm="100000">
                                          <p:val>
                                            <p:strVal val="#ppt_h"/>
                                          </p:val>
                                        </p:tav>
                                      </p:tavLst>
                                    </p:anim>
                                    <p:animEffect transition="in" filter="fade">
                                      <p:cBhvr>
                                        <p:cTn id="22" dur="1000"/>
                                        <p:tgtEl>
                                          <p:spTgt spid="552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nodeType="clickEffect">
                                  <p:stCondLst>
                                    <p:cond delay="0"/>
                                  </p:stCondLst>
                                  <p:childTnLst>
                                    <p:set>
                                      <p:cBhvr>
                                        <p:cTn id="26" dur="1" fill="hold">
                                          <p:stCondLst>
                                            <p:cond delay="0"/>
                                          </p:stCondLst>
                                        </p:cTn>
                                        <p:tgtEl>
                                          <p:spTgt spid="55299">
                                            <p:txEl>
                                              <p:pRg st="4" end="4"/>
                                            </p:txEl>
                                          </p:spTgt>
                                        </p:tgtEl>
                                        <p:attrNameLst>
                                          <p:attrName>style.visibility</p:attrName>
                                        </p:attrNameLst>
                                      </p:cBhvr>
                                      <p:to>
                                        <p:strVal val="visible"/>
                                      </p:to>
                                    </p:set>
                                    <p:anim calcmode="lin" valueType="num">
                                      <p:cBhvr>
                                        <p:cTn id="27" dur="1000" fill="hold"/>
                                        <p:tgtEl>
                                          <p:spTgt spid="55299">
                                            <p:txEl>
                                              <p:pRg st="4" end="4"/>
                                            </p:txEl>
                                          </p:spTgt>
                                        </p:tgtEl>
                                        <p:attrNameLst>
                                          <p:attrName>ppt_w</p:attrName>
                                        </p:attrNameLst>
                                      </p:cBhvr>
                                      <p:tavLst>
                                        <p:tav tm="0">
                                          <p:val>
                                            <p:fltVal val="0"/>
                                          </p:val>
                                        </p:tav>
                                        <p:tav tm="100000">
                                          <p:val>
                                            <p:strVal val="#ppt_w"/>
                                          </p:val>
                                        </p:tav>
                                      </p:tavLst>
                                    </p:anim>
                                    <p:anim calcmode="lin" valueType="num">
                                      <p:cBhvr>
                                        <p:cTn id="28" dur="1000" fill="hold"/>
                                        <p:tgtEl>
                                          <p:spTgt spid="55299">
                                            <p:txEl>
                                              <p:pRg st="4" end="4"/>
                                            </p:txEl>
                                          </p:spTgt>
                                        </p:tgtEl>
                                        <p:attrNameLst>
                                          <p:attrName>ppt_h</p:attrName>
                                        </p:attrNameLst>
                                      </p:cBhvr>
                                      <p:tavLst>
                                        <p:tav tm="0">
                                          <p:val>
                                            <p:fltVal val="0"/>
                                          </p:val>
                                        </p:tav>
                                        <p:tav tm="100000">
                                          <p:val>
                                            <p:strVal val="#ppt_h"/>
                                          </p:val>
                                        </p:tav>
                                      </p:tavLst>
                                    </p:anim>
                                    <p:animEffect transition="in" filter="fade">
                                      <p:cBhvr>
                                        <p:cTn id="29" dur="1000"/>
                                        <p:tgtEl>
                                          <p:spTgt spid="55299">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0" fill="hold" nodeType="clickEffect">
                                  <p:stCondLst>
                                    <p:cond delay="0"/>
                                  </p:stCondLst>
                                  <p:childTnLst>
                                    <p:set>
                                      <p:cBhvr>
                                        <p:cTn id="33" dur="1" fill="hold">
                                          <p:stCondLst>
                                            <p:cond delay="0"/>
                                          </p:stCondLst>
                                        </p:cTn>
                                        <p:tgtEl>
                                          <p:spTgt spid="55299">
                                            <p:txEl>
                                              <p:pRg st="5" end="5"/>
                                            </p:txEl>
                                          </p:spTgt>
                                        </p:tgtEl>
                                        <p:attrNameLst>
                                          <p:attrName>style.visibility</p:attrName>
                                        </p:attrNameLst>
                                      </p:cBhvr>
                                      <p:to>
                                        <p:strVal val="visible"/>
                                      </p:to>
                                    </p:set>
                                    <p:anim calcmode="lin" valueType="num">
                                      <p:cBhvr>
                                        <p:cTn id="34" dur="1000" fill="hold"/>
                                        <p:tgtEl>
                                          <p:spTgt spid="55299">
                                            <p:txEl>
                                              <p:pRg st="5" end="5"/>
                                            </p:txEl>
                                          </p:spTgt>
                                        </p:tgtEl>
                                        <p:attrNameLst>
                                          <p:attrName>ppt_w</p:attrName>
                                        </p:attrNameLst>
                                      </p:cBhvr>
                                      <p:tavLst>
                                        <p:tav tm="0">
                                          <p:val>
                                            <p:fltVal val="0"/>
                                          </p:val>
                                        </p:tav>
                                        <p:tav tm="100000">
                                          <p:val>
                                            <p:strVal val="#ppt_w"/>
                                          </p:val>
                                        </p:tav>
                                      </p:tavLst>
                                    </p:anim>
                                    <p:anim calcmode="lin" valueType="num">
                                      <p:cBhvr>
                                        <p:cTn id="35" dur="1000" fill="hold"/>
                                        <p:tgtEl>
                                          <p:spTgt spid="55299">
                                            <p:txEl>
                                              <p:pRg st="5" end="5"/>
                                            </p:txEl>
                                          </p:spTgt>
                                        </p:tgtEl>
                                        <p:attrNameLst>
                                          <p:attrName>ppt_h</p:attrName>
                                        </p:attrNameLst>
                                      </p:cBhvr>
                                      <p:tavLst>
                                        <p:tav tm="0">
                                          <p:val>
                                            <p:fltVal val="0"/>
                                          </p:val>
                                        </p:tav>
                                        <p:tav tm="100000">
                                          <p:val>
                                            <p:strVal val="#ppt_h"/>
                                          </p:val>
                                        </p:tav>
                                      </p:tavLst>
                                    </p:anim>
                                    <p:animEffect transition="in" filter="fade">
                                      <p:cBhvr>
                                        <p:cTn id="36" dur="1000"/>
                                        <p:tgtEl>
                                          <p:spTgt spid="55299">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0" fill="hold" nodeType="clickEffect">
                                  <p:stCondLst>
                                    <p:cond delay="0"/>
                                  </p:stCondLst>
                                  <p:childTnLst>
                                    <p:set>
                                      <p:cBhvr>
                                        <p:cTn id="40" dur="1" fill="hold">
                                          <p:stCondLst>
                                            <p:cond delay="0"/>
                                          </p:stCondLst>
                                        </p:cTn>
                                        <p:tgtEl>
                                          <p:spTgt spid="55299">
                                            <p:txEl>
                                              <p:pRg st="6" end="6"/>
                                            </p:txEl>
                                          </p:spTgt>
                                        </p:tgtEl>
                                        <p:attrNameLst>
                                          <p:attrName>style.visibility</p:attrName>
                                        </p:attrNameLst>
                                      </p:cBhvr>
                                      <p:to>
                                        <p:strVal val="visible"/>
                                      </p:to>
                                    </p:set>
                                    <p:anim calcmode="lin" valueType="num">
                                      <p:cBhvr>
                                        <p:cTn id="41" dur="1000" fill="hold"/>
                                        <p:tgtEl>
                                          <p:spTgt spid="55299">
                                            <p:txEl>
                                              <p:pRg st="6" end="6"/>
                                            </p:txEl>
                                          </p:spTgt>
                                        </p:tgtEl>
                                        <p:attrNameLst>
                                          <p:attrName>ppt_w</p:attrName>
                                        </p:attrNameLst>
                                      </p:cBhvr>
                                      <p:tavLst>
                                        <p:tav tm="0">
                                          <p:val>
                                            <p:fltVal val="0"/>
                                          </p:val>
                                        </p:tav>
                                        <p:tav tm="100000">
                                          <p:val>
                                            <p:strVal val="#ppt_w"/>
                                          </p:val>
                                        </p:tav>
                                      </p:tavLst>
                                    </p:anim>
                                    <p:anim calcmode="lin" valueType="num">
                                      <p:cBhvr>
                                        <p:cTn id="42" dur="1000" fill="hold"/>
                                        <p:tgtEl>
                                          <p:spTgt spid="55299">
                                            <p:txEl>
                                              <p:pRg st="6" end="6"/>
                                            </p:txEl>
                                          </p:spTgt>
                                        </p:tgtEl>
                                        <p:attrNameLst>
                                          <p:attrName>ppt_h</p:attrName>
                                        </p:attrNameLst>
                                      </p:cBhvr>
                                      <p:tavLst>
                                        <p:tav tm="0">
                                          <p:val>
                                            <p:fltVal val="0"/>
                                          </p:val>
                                        </p:tav>
                                        <p:tav tm="100000">
                                          <p:val>
                                            <p:strVal val="#ppt_h"/>
                                          </p:val>
                                        </p:tav>
                                      </p:tavLst>
                                    </p:anim>
                                    <p:animEffect transition="in" filter="fade">
                                      <p:cBhvr>
                                        <p:cTn id="43" dur="1000"/>
                                        <p:tgtEl>
                                          <p:spTgt spid="55299">
                                            <p:txEl>
                                              <p:pRg st="6" end="6"/>
                                            </p:txEl>
                                          </p:spTgt>
                                        </p:tgtEl>
                                      </p:cBhvr>
                                    </p:animEffect>
                                  </p:childTnLst>
                                </p:cTn>
                              </p:par>
                              <p:par>
                                <p:cTn id="44" presetID="53" presetClass="entr" presetSubtype="0" fill="hold" nodeType="withEffect">
                                  <p:stCondLst>
                                    <p:cond delay="0"/>
                                  </p:stCondLst>
                                  <p:childTnLst>
                                    <p:set>
                                      <p:cBhvr>
                                        <p:cTn id="45" dur="1" fill="hold">
                                          <p:stCondLst>
                                            <p:cond delay="0"/>
                                          </p:stCondLst>
                                        </p:cTn>
                                        <p:tgtEl>
                                          <p:spTgt spid="55299">
                                            <p:txEl>
                                              <p:pRg st="7" end="7"/>
                                            </p:txEl>
                                          </p:spTgt>
                                        </p:tgtEl>
                                        <p:attrNameLst>
                                          <p:attrName>style.visibility</p:attrName>
                                        </p:attrNameLst>
                                      </p:cBhvr>
                                      <p:to>
                                        <p:strVal val="visible"/>
                                      </p:to>
                                    </p:set>
                                    <p:anim calcmode="lin" valueType="num">
                                      <p:cBhvr>
                                        <p:cTn id="46" dur="1000" fill="hold"/>
                                        <p:tgtEl>
                                          <p:spTgt spid="55299">
                                            <p:txEl>
                                              <p:pRg st="7" end="7"/>
                                            </p:txEl>
                                          </p:spTgt>
                                        </p:tgtEl>
                                        <p:attrNameLst>
                                          <p:attrName>ppt_w</p:attrName>
                                        </p:attrNameLst>
                                      </p:cBhvr>
                                      <p:tavLst>
                                        <p:tav tm="0">
                                          <p:val>
                                            <p:fltVal val="0"/>
                                          </p:val>
                                        </p:tav>
                                        <p:tav tm="100000">
                                          <p:val>
                                            <p:strVal val="#ppt_w"/>
                                          </p:val>
                                        </p:tav>
                                      </p:tavLst>
                                    </p:anim>
                                    <p:anim calcmode="lin" valueType="num">
                                      <p:cBhvr>
                                        <p:cTn id="47" dur="1000" fill="hold"/>
                                        <p:tgtEl>
                                          <p:spTgt spid="55299">
                                            <p:txEl>
                                              <p:pRg st="7" end="7"/>
                                            </p:txEl>
                                          </p:spTgt>
                                        </p:tgtEl>
                                        <p:attrNameLst>
                                          <p:attrName>ppt_h</p:attrName>
                                        </p:attrNameLst>
                                      </p:cBhvr>
                                      <p:tavLst>
                                        <p:tav tm="0">
                                          <p:val>
                                            <p:fltVal val="0"/>
                                          </p:val>
                                        </p:tav>
                                        <p:tav tm="100000">
                                          <p:val>
                                            <p:strVal val="#ppt_h"/>
                                          </p:val>
                                        </p:tav>
                                      </p:tavLst>
                                    </p:anim>
                                    <p:animEffect transition="in" filter="fade">
                                      <p:cBhvr>
                                        <p:cTn id="48" dur="1000"/>
                                        <p:tgtEl>
                                          <p:spTgt spid="552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7" name="Slide Number Placeholder 22"/>
          <p:cNvSpPr>
            <a:spLocks noGrp="1"/>
          </p:cNvSpPr>
          <p:nvPr>
            <p:ph type="sldNum" sz="quarter" idx="12"/>
          </p:nvPr>
        </p:nvSpPr>
        <p:spPr bwMode="auto">
          <a:ln>
            <a:round/>
            <a:headEnd/>
            <a:tailEnd/>
          </a:ln>
        </p:spPr>
        <p:txBody>
          <a:bodyPr/>
          <a:lstStyle/>
          <a:p>
            <a:r>
              <a:rPr lang="en-US"/>
              <a:t>6-</a:t>
            </a:r>
            <a:fld id="{0C5ED5E9-EC1C-4198-A59A-7050A32F7DEC}" type="slidenum">
              <a:rPr lang="en-US" smtClean="0"/>
              <a:pPr/>
              <a:t>56</a:t>
            </a:fld>
            <a:endParaRPr lang="en-US"/>
          </a:p>
        </p:txBody>
      </p:sp>
      <p:sp>
        <p:nvSpPr>
          <p:cNvPr id="47118" name="Rectangle 6"/>
          <p:cNvSpPr>
            <a:spLocks noChangeArrowheads="1"/>
          </p:cNvSpPr>
          <p:nvPr/>
        </p:nvSpPr>
        <p:spPr bwMode="auto">
          <a:xfrm>
            <a:off x="1471613" y="1524000"/>
            <a:ext cx="6705600" cy="3962400"/>
          </a:xfrm>
          <a:prstGeom prst="rect">
            <a:avLst/>
          </a:prstGeom>
          <a:noFill/>
          <a:ln w="9525">
            <a:noFill/>
            <a:miter lim="800000"/>
            <a:headEnd type="none" w="sm" len="sm"/>
            <a:tailEnd type="none" w="sm" len="sm"/>
          </a:ln>
        </p:spPr>
        <p:txBody>
          <a:bodyPr wrap="none" anchor="ctr"/>
          <a:lstStyle/>
          <a:p>
            <a:endParaRPr lang="en-US">
              <a:latin typeface="Perpetua" pitchFamily="18" charset="0"/>
            </a:endParaRPr>
          </a:p>
        </p:txBody>
      </p:sp>
      <p:sp>
        <p:nvSpPr>
          <p:cNvPr id="47119" name="Rectangle 2"/>
          <p:cNvSpPr>
            <a:spLocks noGrp="1" noChangeArrowheads="1"/>
          </p:cNvSpPr>
          <p:nvPr>
            <p:ph type="title"/>
          </p:nvPr>
        </p:nvSpPr>
        <p:spPr>
          <a:xfrm>
            <a:off x="1066800" y="274638"/>
            <a:ext cx="7237413" cy="1143000"/>
          </a:xfrm>
          <a:solidFill>
            <a:schemeClr val="bg2"/>
          </a:solidFill>
        </p:spPr>
        <p:txBody>
          <a:bodyPr/>
          <a:lstStyle/>
          <a:p>
            <a:pPr algn="ctr" eaLnBrk="1" hangingPunct="1"/>
            <a:r>
              <a:rPr lang="en-US" sz="4800" b="1"/>
              <a:t>EAR - Formula</a:t>
            </a:r>
          </a:p>
        </p:txBody>
      </p:sp>
      <p:grpSp>
        <p:nvGrpSpPr>
          <p:cNvPr id="10" name="Group 7"/>
          <p:cNvGrpSpPr/>
          <p:nvPr/>
        </p:nvGrpSpPr>
        <p:grpSpPr>
          <a:xfrm>
            <a:off x="1219200" y="1722438"/>
            <a:ext cx="7086600" cy="2286000"/>
            <a:chOff x="2133600" y="1981200"/>
            <a:chExt cx="5311775" cy="1828800"/>
          </a:xfrm>
          <a:noFill/>
          <a:scene3d>
            <a:camera prst="orthographicFront">
              <a:rot lat="0" lon="0" rev="0"/>
            </a:camera>
            <a:lightRig rig="balanced" dir="t">
              <a:rot lat="0" lon="0" rev="8700000"/>
            </a:lightRig>
          </a:scene3d>
        </p:grpSpPr>
        <p:sp>
          <p:nvSpPr>
            <p:cNvPr id="11267" name="Rectangle 7"/>
            <p:cNvSpPr>
              <a:spLocks noChangeArrowheads="1"/>
            </p:cNvSpPr>
            <p:nvPr/>
          </p:nvSpPr>
          <p:spPr bwMode="auto">
            <a:xfrm>
              <a:off x="2133600" y="1981200"/>
              <a:ext cx="5257800" cy="1828800"/>
            </a:xfrm>
            <a:prstGeom prst="rect">
              <a:avLst/>
            </a:prstGeom>
            <a:grpFill/>
            <a:ln w="9525">
              <a:noFill/>
              <a:miter lim="800000"/>
              <a:headEnd/>
              <a:tailEnd/>
            </a:ln>
            <a:effectLst>
              <a:outerShdw blurRad="44450" dist="27940" dir="5400000" algn="ctr">
                <a:srgbClr val="000000">
                  <a:alpha val="32000"/>
                </a:srgbClr>
              </a:outerShdw>
            </a:effectLst>
            <a:sp3d>
              <a:bevelT w="190500" h="38100"/>
            </a:sp3d>
          </p:spPr>
          <p:txBody>
            <a:bodyPr wrap="none" anchor="ctr">
              <a:flatTx/>
            </a:bodyPr>
            <a:lstStyle/>
            <a:p>
              <a:pPr fontAlgn="auto">
                <a:spcBef>
                  <a:spcPts val="0"/>
                </a:spcBef>
                <a:spcAft>
                  <a:spcPts val="0"/>
                </a:spcAft>
                <a:defRPr/>
              </a:pPr>
              <a:endParaRPr lang="en-US">
                <a:latin typeface="+mn-lt"/>
              </a:endParaRPr>
            </a:p>
          </p:txBody>
        </p:sp>
        <p:graphicFrame>
          <p:nvGraphicFramePr>
            <p:cNvPr id="47116" name="Object 12"/>
            <p:cNvGraphicFramePr>
              <a:graphicFrameLocks/>
            </p:cNvGraphicFramePr>
            <p:nvPr/>
          </p:nvGraphicFramePr>
          <p:xfrm>
            <a:off x="2133600" y="2026920"/>
            <a:ext cx="5311775" cy="1737360"/>
          </p:xfrm>
          <a:graphic>
            <a:graphicData uri="http://schemas.openxmlformats.org/presentationml/2006/ole">
              <mc:AlternateContent xmlns:mc="http://schemas.openxmlformats.org/markup-compatibility/2006">
                <mc:Choice xmlns:v="urn:schemas-microsoft-com:vml" Requires="v">
                  <p:oleObj spid="_x0000_s2050" name="Equation" r:id="rId4" imgW="45936360" imgH="15007320" progId="Equation.3">
                    <p:embed/>
                  </p:oleObj>
                </mc:Choice>
                <mc:Fallback>
                  <p:oleObj name="Equation" r:id="rId4" imgW="45936360" imgH="15007320" progId="Equation.3">
                    <p:embed/>
                    <p:pic>
                      <p:nvPicPr>
                        <p:cNvPr id="47116" name="Object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026920"/>
                          <a:ext cx="5311775" cy="1737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7121" name="Text Box 5"/>
          <p:cNvSpPr txBox="1">
            <a:spLocks noChangeArrowheads="1"/>
          </p:cNvSpPr>
          <p:nvPr/>
        </p:nvSpPr>
        <p:spPr bwMode="auto">
          <a:xfrm>
            <a:off x="957263" y="4184650"/>
            <a:ext cx="7577137" cy="1754326"/>
          </a:xfrm>
          <a:prstGeom prst="rect">
            <a:avLst/>
          </a:prstGeom>
          <a:noFill/>
          <a:ln w="12700" cap="sq">
            <a:noFill/>
            <a:miter lim="800000"/>
            <a:headEnd type="none" w="sm" len="sm"/>
            <a:tailEnd type="none" w="sm" len="sm"/>
          </a:ln>
        </p:spPr>
        <p:txBody>
          <a:bodyPr wrap="square">
            <a:spAutoFit/>
          </a:bodyPr>
          <a:lstStyle/>
          <a:p>
            <a:pPr>
              <a:spcBef>
                <a:spcPct val="50000"/>
              </a:spcBef>
            </a:pPr>
            <a:r>
              <a:rPr lang="en-US" sz="3600" b="1" dirty="0">
                <a:solidFill>
                  <a:srgbClr val="0070C0"/>
                </a:solidFill>
                <a:latin typeface="Perpetua" pitchFamily="18" charset="0"/>
                <a:cs typeface="Arial" charset="0"/>
              </a:rPr>
              <a:t>Remember that the APR is the quoted rate, and “m” is the number of compounding periods per year</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Number Placeholder 22"/>
          <p:cNvSpPr>
            <a:spLocks noGrp="1"/>
          </p:cNvSpPr>
          <p:nvPr>
            <p:ph type="sldNum" sz="quarter" idx="12"/>
          </p:nvPr>
        </p:nvSpPr>
        <p:spPr bwMode="auto">
          <a:ln>
            <a:round/>
            <a:headEnd/>
            <a:tailEnd/>
          </a:ln>
        </p:spPr>
        <p:txBody>
          <a:bodyPr/>
          <a:lstStyle/>
          <a:p>
            <a:r>
              <a:rPr lang="en-US"/>
              <a:t>6-</a:t>
            </a:r>
            <a:fld id="{FCB5AAE5-C012-4EB3-AA9F-36EDC5A0F9FC}" type="slidenum">
              <a:rPr lang="en-US" smtClean="0"/>
              <a:pPr/>
              <a:t>57</a:t>
            </a:fld>
            <a:endParaRPr lang="en-US"/>
          </a:p>
        </p:txBody>
      </p:sp>
      <p:sp>
        <p:nvSpPr>
          <p:cNvPr id="148482" name="Rectangle 2"/>
          <p:cNvSpPr>
            <a:spLocks noGrp="1" noChangeArrowheads="1"/>
          </p:cNvSpPr>
          <p:nvPr>
            <p:ph type="title"/>
          </p:nvPr>
        </p:nvSpPr>
        <p:spPr>
          <a:solidFill>
            <a:schemeClr val="bg2"/>
          </a:solidFill>
        </p:spPr>
        <p:txBody>
          <a:bodyPr/>
          <a:lstStyle/>
          <a:p>
            <a:pPr algn="ctr" eaLnBrk="1" hangingPunct="1"/>
            <a:r>
              <a:rPr lang="en-US" sz="4800" b="1"/>
              <a:t>Decisions, Decisions II</a:t>
            </a:r>
          </a:p>
        </p:txBody>
      </p:sp>
      <p:sp>
        <p:nvSpPr>
          <p:cNvPr id="56323" name="Rectangle 3"/>
          <p:cNvSpPr>
            <a:spLocks noGrp="1" noChangeArrowheads="1"/>
          </p:cNvSpPr>
          <p:nvPr>
            <p:ph sz="quarter" idx="1"/>
          </p:nvPr>
        </p:nvSpPr>
        <p:spPr>
          <a:xfrm>
            <a:off x="152400" y="1676400"/>
            <a:ext cx="8991600" cy="5181600"/>
          </a:xfrm>
        </p:spPr>
        <p:txBody>
          <a:bodyPr/>
          <a:lstStyle/>
          <a:p>
            <a:pPr eaLnBrk="1" hangingPunct="1">
              <a:buFont typeface="Wingdings 2" pitchFamily="18" charset="2"/>
              <a:buNone/>
            </a:pPr>
            <a:r>
              <a:rPr lang="en-US" b="1" dirty="0">
                <a:cs typeface="Arial" charset="0"/>
              </a:rPr>
              <a:t>	You are looking at two savings accounts. One pays 5.25% APR, with daily compounding. The other pays 5.3% APR with semiannual compounding. </a:t>
            </a:r>
          </a:p>
          <a:p>
            <a:pPr eaLnBrk="1" hangingPunct="1">
              <a:buFont typeface="Wingdings 2" pitchFamily="18" charset="2"/>
              <a:buNone/>
            </a:pPr>
            <a:r>
              <a:rPr lang="en-US" b="1" dirty="0">
                <a:solidFill>
                  <a:srgbClr val="0070C0"/>
                </a:solidFill>
                <a:cs typeface="Arial" charset="0"/>
              </a:rPr>
              <a:t>Which account should you use?</a:t>
            </a:r>
          </a:p>
          <a:p>
            <a:pPr lvl="1" eaLnBrk="1" hangingPunct="1">
              <a:buFont typeface="Wingdings 2" pitchFamily="18" charset="2"/>
              <a:buNone/>
            </a:pPr>
            <a:r>
              <a:rPr lang="en-US" sz="3200" b="1" dirty="0">
                <a:cs typeface="Arial" charset="0"/>
              </a:rPr>
              <a:t>First account:</a:t>
            </a:r>
          </a:p>
          <a:p>
            <a:pPr lvl="2" algn="ctr" eaLnBrk="1" hangingPunct="1">
              <a:buFont typeface="Wingdings 2" pitchFamily="18" charset="2"/>
              <a:buNone/>
            </a:pPr>
            <a:r>
              <a:rPr lang="en-US" sz="2800" b="1" dirty="0">
                <a:cs typeface="Arial" charset="0"/>
              </a:rPr>
              <a:t>EAR = </a:t>
            </a:r>
            <a:r>
              <a:rPr lang="en-US" sz="2800" b="1" u="sng" dirty="0">
                <a:cs typeface="Arial" charset="0"/>
              </a:rPr>
              <a:t>	(1 + 0.0525/365)^356 - 1				</a:t>
            </a:r>
            <a:r>
              <a:rPr lang="en-US" sz="2800" b="1" dirty="0">
                <a:cs typeface="Arial" charset="0"/>
              </a:rPr>
              <a:t> = </a:t>
            </a:r>
            <a:r>
              <a:rPr lang="en-US" sz="2800" b="1" u="sng" dirty="0">
                <a:cs typeface="Arial" charset="0"/>
              </a:rPr>
              <a:t>	5.39%	</a:t>
            </a:r>
            <a:endParaRPr lang="en-US" sz="2800" b="1" dirty="0">
              <a:solidFill>
                <a:srgbClr val="C00000"/>
              </a:solidFill>
              <a:cs typeface="Arial" charset="0"/>
            </a:endParaRPr>
          </a:p>
          <a:p>
            <a:pPr lvl="1" eaLnBrk="1" hangingPunct="1">
              <a:buFont typeface="Wingdings 2" pitchFamily="18" charset="2"/>
              <a:buNone/>
            </a:pPr>
            <a:r>
              <a:rPr lang="en-US" sz="3200" b="1" dirty="0">
                <a:cs typeface="Arial" charset="0"/>
              </a:rPr>
              <a:t>Second account:</a:t>
            </a:r>
          </a:p>
          <a:p>
            <a:pPr lvl="2" algn="ctr" eaLnBrk="1" hangingPunct="1">
              <a:buFont typeface="Wingdings 2" pitchFamily="18" charset="2"/>
              <a:buNone/>
            </a:pPr>
            <a:r>
              <a:rPr lang="en-US" sz="2800" b="1" dirty="0">
                <a:cs typeface="Arial" charset="0"/>
              </a:rPr>
              <a:t>EAR = </a:t>
            </a:r>
            <a:r>
              <a:rPr lang="en-US" sz="2800" b="1" u="sng" dirty="0">
                <a:cs typeface="Arial" charset="0"/>
              </a:rPr>
              <a:t>					</a:t>
            </a:r>
            <a:r>
              <a:rPr lang="en-US" sz="2800" b="1" dirty="0">
                <a:cs typeface="Arial" charset="0"/>
              </a:rPr>
              <a:t> = </a:t>
            </a:r>
            <a:r>
              <a:rPr lang="en-US" sz="2800" b="1" u="sng" dirty="0">
                <a:cs typeface="Arial" charset="0"/>
              </a:rPr>
              <a:t>	5.37%	</a:t>
            </a:r>
            <a:endParaRPr lang="en-US" sz="2800" b="1" dirty="0">
              <a:cs typeface="Arial" charset="0"/>
            </a:endParaRPr>
          </a:p>
          <a:p>
            <a:pPr eaLnBrk="1" hangingPunct="1">
              <a:buFont typeface="Wingdings 2" pitchFamily="18" charset="2"/>
              <a:buNone/>
            </a:pPr>
            <a:r>
              <a:rPr lang="en-US" b="1" dirty="0">
                <a:solidFill>
                  <a:srgbClr val="0070C0"/>
                </a:solidFill>
                <a:cs typeface="Arial" charset="0"/>
              </a:rPr>
              <a:t>Which account should you choose and why?</a:t>
            </a:r>
            <a:endParaRPr lang="en-US" sz="2800" b="1" dirty="0">
              <a:solidFill>
                <a:srgbClr val="0070C0"/>
              </a:solidFill>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 calcmode="lin" valueType="num">
                                      <p:cBhvr>
                                        <p:cTn id="7" dur="1000" fill="hold"/>
                                        <p:tgtEl>
                                          <p:spTgt spid="56323">
                                            <p:txEl>
                                              <p:pRg st="1" end="1"/>
                                            </p:txEl>
                                          </p:spTgt>
                                        </p:tgtEl>
                                        <p:attrNameLst>
                                          <p:attrName>ppt_w</p:attrName>
                                        </p:attrNameLst>
                                      </p:cBhvr>
                                      <p:tavLst>
                                        <p:tav tm="0">
                                          <p:val>
                                            <p:strVal val="#ppt_w*0.70"/>
                                          </p:val>
                                        </p:tav>
                                        <p:tav tm="100000">
                                          <p:val>
                                            <p:strVal val="#ppt_w"/>
                                          </p:val>
                                        </p:tav>
                                      </p:tavLst>
                                    </p:anim>
                                    <p:anim calcmode="lin" valueType="num">
                                      <p:cBhvr>
                                        <p:cTn id="8" dur="1000" fill="hold"/>
                                        <p:tgtEl>
                                          <p:spTgt spid="56323">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5632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56323">
                                            <p:txEl>
                                              <p:pRg st="2" end="2"/>
                                            </p:txEl>
                                          </p:spTgt>
                                        </p:tgtEl>
                                        <p:attrNameLst>
                                          <p:attrName>style.visibility</p:attrName>
                                        </p:attrNameLst>
                                      </p:cBhvr>
                                      <p:to>
                                        <p:strVal val="visible"/>
                                      </p:to>
                                    </p:set>
                                    <p:anim calcmode="lin" valueType="num">
                                      <p:cBhvr>
                                        <p:cTn id="14" dur="1000" fill="hold"/>
                                        <p:tgtEl>
                                          <p:spTgt spid="56323">
                                            <p:txEl>
                                              <p:pRg st="2" end="2"/>
                                            </p:txEl>
                                          </p:spTgt>
                                        </p:tgtEl>
                                        <p:attrNameLst>
                                          <p:attrName>ppt_w</p:attrName>
                                        </p:attrNameLst>
                                      </p:cBhvr>
                                      <p:tavLst>
                                        <p:tav tm="0">
                                          <p:val>
                                            <p:fltVal val="0"/>
                                          </p:val>
                                        </p:tav>
                                        <p:tav tm="100000">
                                          <p:val>
                                            <p:strVal val="#ppt_w"/>
                                          </p:val>
                                        </p:tav>
                                      </p:tavLst>
                                    </p:anim>
                                    <p:anim calcmode="lin" valueType="num">
                                      <p:cBhvr>
                                        <p:cTn id="15" dur="1000" fill="hold"/>
                                        <p:tgtEl>
                                          <p:spTgt spid="56323">
                                            <p:txEl>
                                              <p:pRg st="2" end="2"/>
                                            </p:txEl>
                                          </p:spTgt>
                                        </p:tgtEl>
                                        <p:attrNameLst>
                                          <p:attrName>ppt_h</p:attrName>
                                        </p:attrNameLst>
                                      </p:cBhvr>
                                      <p:tavLst>
                                        <p:tav tm="0">
                                          <p:val>
                                            <p:fltVal val="0"/>
                                          </p:val>
                                        </p:tav>
                                        <p:tav tm="100000">
                                          <p:val>
                                            <p:strVal val="#ppt_h"/>
                                          </p:val>
                                        </p:tav>
                                      </p:tavLst>
                                    </p:anim>
                                    <p:animEffect transition="in" filter="fade">
                                      <p:cBhvr>
                                        <p:cTn id="16" dur="1000"/>
                                        <p:tgtEl>
                                          <p:spTgt spid="56323">
                                            <p:txEl>
                                              <p:pRg st="2" end="2"/>
                                            </p:txEl>
                                          </p:spTgt>
                                        </p:tgtEl>
                                      </p:cBhvr>
                                    </p:animEffect>
                                  </p:childTnLst>
                                </p:cTn>
                              </p:par>
                              <p:par>
                                <p:cTn id="17" presetID="53" presetClass="entr" presetSubtype="0" fill="hold" nodeType="with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anim calcmode="lin" valueType="num">
                                      <p:cBhvr>
                                        <p:cTn id="19" dur="1000" fill="hold"/>
                                        <p:tgtEl>
                                          <p:spTgt spid="56323">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56323">
                                            <p:txEl>
                                              <p:pRg st="3" end="3"/>
                                            </p:txEl>
                                          </p:spTgt>
                                        </p:tgtEl>
                                        <p:attrNameLst>
                                          <p:attrName>ppt_h</p:attrName>
                                        </p:attrNameLst>
                                      </p:cBhvr>
                                      <p:tavLst>
                                        <p:tav tm="0">
                                          <p:val>
                                            <p:fltVal val="0"/>
                                          </p:val>
                                        </p:tav>
                                        <p:tav tm="100000">
                                          <p:val>
                                            <p:strVal val="#ppt_h"/>
                                          </p:val>
                                        </p:tav>
                                      </p:tavLst>
                                    </p:anim>
                                    <p:animEffect transition="in" filter="fade">
                                      <p:cBhvr>
                                        <p:cTn id="21" dur="1000"/>
                                        <p:tgtEl>
                                          <p:spTgt spid="5632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nodeType="clickEffect">
                                  <p:stCondLst>
                                    <p:cond delay="0"/>
                                  </p:stCondLst>
                                  <p:childTnLst>
                                    <p:set>
                                      <p:cBhvr>
                                        <p:cTn id="25" dur="1" fill="hold">
                                          <p:stCondLst>
                                            <p:cond delay="0"/>
                                          </p:stCondLst>
                                        </p:cTn>
                                        <p:tgtEl>
                                          <p:spTgt spid="56323">
                                            <p:txEl>
                                              <p:pRg st="4" end="4"/>
                                            </p:txEl>
                                          </p:spTgt>
                                        </p:tgtEl>
                                        <p:attrNameLst>
                                          <p:attrName>style.visibility</p:attrName>
                                        </p:attrNameLst>
                                      </p:cBhvr>
                                      <p:to>
                                        <p:strVal val="visible"/>
                                      </p:to>
                                    </p:set>
                                    <p:anim calcmode="lin" valueType="num">
                                      <p:cBhvr>
                                        <p:cTn id="26" dur="1000" fill="hold"/>
                                        <p:tgtEl>
                                          <p:spTgt spid="56323">
                                            <p:txEl>
                                              <p:pRg st="4" end="4"/>
                                            </p:txEl>
                                          </p:spTgt>
                                        </p:tgtEl>
                                        <p:attrNameLst>
                                          <p:attrName>ppt_w</p:attrName>
                                        </p:attrNameLst>
                                      </p:cBhvr>
                                      <p:tavLst>
                                        <p:tav tm="0">
                                          <p:val>
                                            <p:fltVal val="0"/>
                                          </p:val>
                                        </p:tav>
                                        <p:tav tm="100000">
                                          <p:val>
                                            <p:strVal val="#ppt_w"/>
                                          </p:val>
                                        </p:tav>
                                      </p:tavLst>
                                    </p:anim>
                                    <p:anim calcmode="lin" valueType="num">
                                      <p:cBhvr>
                                        <p:cTn id="27" dur="1000" fill="hold"/>
                                        <p:tgtEl>
                                          <p:spTgt spid="56323">
                                            <p:txEl>
                                              <p:pRg st="4" end="4"/>
                                            </p:txEl>
                                          </p:spTgt>
                                        </p:tgtEl>
                                        <p:attrNameLst>
                                          <p:attrName>ppt_h</p:attrName>
                                        </p:attrNameLst>
                                      </p:cBhvr>
                                      <p:tavLst>
                                        <p:tav tm="0">
                                          <p:val>
                                            <p:fltVal val="0"/>
                                          </p:val>
                                        </p:tav>
                                        <p:tav tm="100000">
                                          <p:val>
                                            <p:strVal val="#ppt_h"/>
                                          </p:val>
                                        </p:tav>
                                      </p:tavLst>
                                    </p:anim>
                                    <p:animEffect transition="in" filter="fade">
                                      <p:cBhvr>
                                        <p:cTn id="28" dur="1000"/>
                                        <p:tgtEl>
                                          <p:spTgt spid="56323">
                                            <p:txEl>
                                              <p:pRg st="4" end="4"/>
                                            </p:txEl>
                                          </p:spTgt>
                                        </p:tgtEl>
                                      </p:cBhvr>
                                    </p:animEffect>
                                  </p:childTnLst>
                                </p:cTn>
                              </p:par>
                              <p:par>
                                <p:cTn id="29" presetID="53" presetClass="entr" presetSubtype="0" fill="hold" nodeType="withEffect">
                                  <p:stCondLst>
                                    <p:cond delay="0"/>
                                  </p:stCondLst>
                                  <p:childTnLst>
                                    <p:set>
                                      <p:cBhvr>
                                        <p:cTn id="30" dur="1" fill="hold">
                                          <p:stCondLst>
                                            <p:cond delay="0"/>
                                          </p:stCondLst>
                                        </p:cTn>
                                        <p:tgtEl>
                                          <p:spTgt spid="56323">
                                            <p:txEl>
                                              <p:pRg st="5" end="5"/>
                                            </p:txEl>
                                          </p:spTgt>
                                        </p:tgtEl>
                                        <p:attrNameLst>
                                          <p:attrName>style.visibility</p:attrName>
                                        </p:attrNameLst>
                                      </p:cBhvr>
                                      <p:to>
                                        <p:strVal val="visible"/>
                                      </p:to>
                                    </p:set>
                                    <p:anim calcmode="lin" valueType="num">
                                      <p:cBhvr>
                                        <p:cTn id="31" dur="1000" fill="hold"/>
                                        <p:tgtEl>
                                          <p:spTgt spid="56323">
                                            <p:txEl>
                                              <p:pRg st="5" end="5"/>
                                            </p:txEl>
                                          </p:spTgt>
                                        </p:tgtEl>
                                        <p:attrNameLst>
                                          <p:attrName>ppt_w</p:attrName>
                                        </p:attrNameLst>
                                      </p:cBhvr>
                                      <p:tavLst>
                                        <p:tav tm="0">
                                          <p:val>
                                            <p:fltVal val="0"/>
                                          </p:val>
                                        </p:tav>
                                        <p:tav tm="100000">
                                          <p:val>
                                            <p:strVal val="#ppt_w"/>
                                          </p:val>
                                        </p:tav>
                                      </p:tavLst>
                                    </p:anim>
                                    <p:anim calcmode="lin" valueType="num">
                                      <p:cBhvr>
                                        <p:cTn id="32" dur="1000" fill="hold"/>
                                        <p:tgtEl>
                                          <p:spTgt spid="56323">
                                            <p:txEl>
                                              <p:pRg st="5" end="5"/>
                                            </p:txEl>
                                          </p:spTgt>
                                        </p:tgtEl>
                                        <p:attrNameLst>
                                          <p:attrName>ppt_h</p:attrName>
                                        </p:attrNameLst>
                                      </p:cBhvr>
                                      <p:tavLst>
                                        <p:tav tm="0">
                                          <p:val>
                                            <p:fltVal val="0"/>
                                          </p:val>
                                        </p:tav>
                                        <p:tav tm="100000">
                                          <p:val>
                                            <p:strVal val="#ppt_h"/>
                                          </p:val>
                                        </p:tav>
                                      </p:tavLst>
                                    </p:anim>
                                    <p:animEffect transition="in" filter="fade">
                                      <p:cBhvr>
                                        <p:cTn id="33" dur="1000"/>
                                        <p:tgtEl>
                                          <p:spTgt spid="5632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5" presetClass="entr" presetSubtype="0" fill="hold" nodeType="clickEffect">
                                  <p:stCondLst>
                                    <p:cond delay="0"/>
                                  </p:stCondLst>
                                  <p:childTnLst>
                                    <p:set>
                                      <p:cBhvr>
                                        <p:cTn id="37" dur="1" fill="hold">
                                          <p:stCondLst>
                                            <p:cond delay="0"/>
                                          </p:stCondLst>
                                        </p:cTn>
                                        <p:tgtEl>
                                          <p:spTgt spid="56323">
                                            <p:txEl>
                                              <p:pRg st="6" end="6"/>
                                            </p:txEl>
                                          </p:spTgt>
                                        </p:tgtEl>
                                        <p:attrNameLst>
                                          <p:attrName>style.visibility</p:attrName>
                                        </p:attrNameLst>
                                      </p:cBhvr>
                                      <p:to>
                                        <p:strVal val="visible"/>
                                      </p:to>
                                    </p:set>
                                    <p:anim calcmode="lin" valueType="num">
                                      <p:cBhvr>
                                        <p:cTn id="38" dur="1000" fill="hold"/>
                                        <p:tgtEl>
                                          <p:spTgt spid="56323">
                                            <p:txEl>
                                              <p:pRg st="6" end="6"/>
                                            </p:txEl>
                                          </p:spTgt>
                                        </p:tgtEl>
                                        <p:attrNameLst>
                                          <p:attrName>ppt_w</p:attrName>
                                        </p:attrNameLst>
                                      </p:cBhvr>
                                      <p:tavLst>
                                        <p:tav tm="0">
                                          <p:val>
                                            <p:strVal val="#ppt_w*0.70"/>
                                          </p:val>
                                        </p:tav>
                                        <p:tav tm="100000">
                                          <p:val>
                                            <p:strVal val="#ppt_w"/>
                                          </p:val>
                                        </p:tav>
                                      </p:tavLst>
                                    </p:anim>
                                    <p:anim calcmode="lin" valueType="num">
                                      <p:cBhvr>
                                        <p:cTn id="39" dur="1000" fill="hold"/>
                                        <p:tgtEl>
                                          <p:spTgt spid="56323">
                                            <p:txEl>
                                              <p:pRg st="6" end="6"/>
                                            </p:txEl>
                                          </p:spTgt>
                                        </p:tgtEl>
                                        <p:attrNameLst>
                                          <p:attrName>ppt_h</p:attrName>
                                        </p:attrNameLst>
                                      </p:cBhvr>
                                      <p:tavLst>
                                        <p:tav tm="0">
                                          <p:val>
                                            <p:strVal val="#ppt_h"/>
                                          </p:val>
                                        </p:tav>
                                        <p:tav tm="100000">
                                          <p:val>
                                            <p:strVal val="#ppt_h"/>
                                          </p:val>
                                        </p:tav>
                                      </p:tavLst>
                                    </p:anim>
                                    <p:animEffect transition="in" filter="fade">
                                      <p:cBhvr>
                                        <p:cTn id="40" dur="1000"/>
                                        <p:tgtEl>
                                          <p:spTgt spid="563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Number Placeholder 22"/>
          <p:cNvSpPr>
            <a:spLocks noGrp="1"/>
          </p:cNvSpPr>
          <p:nvPr>
            <p:ph type="sldNum" sz="quarter" idx="12"/>
          </p:nvPr>
        </p:nvSpPr>
        <p:spPr bwMode="auto">
          <a:ln>
            <a:round/>
            <a:headEnd/>
            <a:tailEnd/>
          </a:ln>
        </p:spPr>
        <p:txBody>
          <a:bodyPr/>
          <a:lstStyle/>
          <a:p>
            <a:r>
              <a:rPr lang="en-US"/>
              <a:t>6-</a:t>
            </a:r>
            <a:fld id="{5640A214-FF5B-4FF9-AC39-04C69DE57188}" type="slidenum">
              <a:rPr lang="en-US" smtClean="0"/>
              <a:pPr/>
              <a:t>58</a:t>
            </a:fld>
            <a:endParaRPr lang="en-US"/>
          </a:p>
        </p:txBody>
      </p:sp>
      <p:sp>
        <p:nvSpPr>
          <p:cNvPr id="150530" name="Rectangle 2"/>
          <p:cNvSpPr>
            <a:spLocks noGrp="1" noChangeArrowheads="1"/>
          </p:cNvSpPr>
          <p:nvPr>
            <p:ph type="title"/>
          </p:nvPr>
        </p:nvSpPr>
        <p:spPr>
          <a:xfrm>
            <a:off x="914400" y="152400"/>
            <a:ext cx="7772400" cy="1524000"/>
          </a:xfrm>
          <a:solidFill>
            <a:schemeClr val="bg2"/>
          </a:solidFill>
        </p:spPr>
        <p:txBody>
          <a:bodyPr/>
          <a:lstStyle/>
          <a:p>
            <a:pPr algn="ctr" eaLnBrk="1" hangingPunct="1"/>
            <a:r>
              <a:rPr lang="en-US" sz="4800" b="1"/>
              <a:t>Decisions, Decisions II Continued</a:t>
            </a:r>
          </a:p>
        </p:txBody>
      </p:sp>
      <p:sp>
        <p:nvSpPr>
          <p:cNvPr id="57347" name="Rectangle 3"/>
          <p:cNvSpPr>
            <a:spLocks noGrp="1" noChangeArrowheads="1"/>
          </p:cNvSpPr>
          <p:nvPr>
            <p:ph sz="quarter" idx="1"/>
          </p:nvPr>
        </p:nvSpPr>
        <p:spPr>
          <a:xfrm>
            <a:off x="495300" y="1676400"/>
            <a:ext cx="8610600" cy="4530725"/>
          </a:xfrm>
        </p:spPr>
        <p:txBody>
          <a:bodyPr/>
          <a:lstStyle/>
          <a:p>
            <a:pPr eaLnBrk="1" hangingPunct="1">
              <a:buFont typeface="Wingdings 2" pitchFamily="18" charset="2"/>
              <a:buNone/>
            </a:pPr>
            <a:r>
              <a:rPr lang="en-US" sz="3200" b="1" dirty="0">
                <a:solidFill>
                  <a:srgbClr val="0070C0"/>
                </a:solidFill>
                <a:cs typeface="Arial" charset="0"/>
              </a:rPr>
              <a:t>	Let’s verify the choice.  Suppose you invest $100 in each account. How much will you have in each account in one year?</a:t>
            </a:r>
          </a:p>
          <a:p>
            <a:pPr lvl="1" eaLnBrk="1" hangingPunct="1">
              <a:buFont typeface="Wingdings 2" pitchFamily="18" charset="2"/>
              <a:buNone/>
            </a:pPr>
            <a:r>
              <a:rPr lang="en-US" sz="3200" b="1" dirty="0">
                <a:cs typeface="Arial" charset="0"/>
              </a:rPr>
              <a:t>First Account:</a:t>
            </a:r>
          </a:p>
          <a:p>
            <a:pPr lvl="2" algn="ctr" eaLnBrk="1" hangingPunct="1">
              <a:buNone/>
            </a:pPr>
            <a:r>
              <a:rPr lang="en-US" sz="2800" b="1" dirty="0">
                <a:cs typeface="Arial" charset="0"/>
              </a:rPr>
              <a:t>N = </a:t>
            </a:r>
            <a:r>
              <a:rPr lang="en-US" sz="2800" b="1" u="sng" dirty="0">
                <a:cs typeface="Arial" charset="0"/>
              </a:rPr>
              <a:t>365</a:t>
            </a:r>
            <a:r>
              <a:rPr lang="en-US" sz="2800" b="1" dirty="0">
                <a:cs typeface="Arial" charset="0"/>
              </a:rPr>
              <a:t>; I/Y = 5.25 / 365 = 0.014383562; PV = </a:t>
            </a:r>
            <a:r>
              <a:rPr lang="en-US" sz="2800" b="1" u="sng" dirty="0">
                <a:cs typeface="Arial" charset="0"/>
              </a:rPr>
              <a:t>	</a:t>
            </a:r>
            <a:r>
              <a:rPr lang="en-US" sz="2800" b="1" dirty="0">
                <a:cs typeface="Arial" charset="0"/>
              </a:rPr>
              <a:t>; </a:t>
            </a:r>
          </a:p>
          <a:p>
            <a:pPr lvl="2" algn="ctr" eaLnBrk="1" hangingPunct="1">
              <a:buFont typeface="Wingdings 2" pitchFamily="18" charset="2"/>
              <a:buNone/>
            </a:pPr>
            <a:r>
              <a:rPr lang="en-US" sz="2800" b="1" dirty="0">
                <a:cs typeface="Arial" charset="0"/>
              </a:rPr>
              <a:t>CPT FV = </a:t>
            </a:r>
            <a:r>
              <a:rPr lang="en-US" sz="2800" b="1" u="sng" dirty="0">
                <a:solidFill>
                  <a:srgbClr val="FF0000"/>
                </a:solidFill>
                <a:cs typeface="Arial" charset="0"/>
              </a:rPr>
              <a:t>105.39</a:t>
            </a:r>
          </a:p>
          <a:p>
            <a:pPr lvl="1" eaLnBrk="1" hangingPunct="1">
              <a:buFont typeface="Wingdings 2" pitchFamily="18" charset="2"/>
              <a:buNone/>
            </a:pPr>
            <a:r>
              <a:rPr lang="en-US" sz="3200" b="1" dirty="0">
                <a:cs typeface="Arial" charset="0"/>
              </a:rPr>
              <a:t>Second Account:</a:t>
            </a:r>
          </a:p>
          <a:p>
            <a:pPr lvl="2" algn="ctr" eaLnBrk="1" hangingPunct="1">
              <a:buNone/>
            </a:pPr>
            <a:r>
              <a:rPr lang="en-US" sz="2800" b="1" dirty="0">
                <a:cs typeface="Arial" charset="0"/>
              </a:rPr>
              <a:t>N  = </a:t>
            </a:r>
            <a:r>
              <a:rPr lang="en-US" sz="2800" b="1" u="sng" dirty="0">
                <a:cs typeface="Arial" charset="0"/>
              </a:rPr>
              <a:t>2</a:t>
            </a:r>
            <a:r>
              <a:rPr lang="en-US" sz="2800" b="1" dirty="0">
                <a:cs typeface="Arial" charset="0"/>
              </a:rPr>
              <a:t>; I/Y = </a:t>
            </a:r>
            <a:r>
              <a:rPr lang="en-US" sz="2800" b="1" u="sng" dirty="0">
                <a:cs typeface="Arial" charset="0"/>
              </a:rPr>
              <a:t>	5.3/2 = 	</a:t>
            </a:r>
            <a:r>
              <a:rPr lang="en-US" sz="2800" b="1" dirty="0">
                <a:cs typeface="Arial" charset="0"/>
              </a:rPr>
              <a:t>; PV = 100; </a:t>
            </a:r>
          </a:p>
          <a:p>
            <a:pPr lvl="2" algn="ctr" eaLnBrk="1" hangingPunct="1">
              <a:buNone/>
            </a:pPr>
            <a:r>
              <a:rPr lang="en-US" sz="2800" dirty="0">
                <a:cs typeface="Arial" charset="0"/>
              </a:rPr>
              <a:t>CPT </a:t>
            </a:r>
            <a:r>
              <a:rPr lang="en-US" sz="2800" b="1" dirty="0">
                <a:cs typeface="Arial" charset="0"/>
              </a:rPr>
              <a:t>FV = </a:t>
            </a:r>
            <a:r>
              <a:rPr lang="en-US" sz="2800" b="1" u="sng" dirty="0">
                <a:solidFill>
                  <a:srgbClr val="FF0000"/>
                </a:solidFill>
                <a:cs typeface="Arial" charset="0"/>
              </a:rPr>
              <a:t>105.37</a:t>
            </a:r>
          </a:p>
          <a:p>
            <a:pPr eaLnBrk="1" hangingPunct="1">
              <a:buFont typeface="Wingdings 2" pitchFamily="18" charset="2"/>
              <a:buNone/>
            </a:pPr>
            <a:r>
              <a:rPr lang="en-US" sz="3200" b="1" dirty="0">
                <a:solidFill>
                  <a:srgbClr val="C00000"/>
                </a:solidFill>
                <a:cs typeface="Arial" charset="0"/>
              </a:rPr>
              <a:t>You have more money in the </a:t>
            </a:r>
            <a:r>
              <a:rPr lang="en-US" sz="3200" b="1" u="sng" dirty="0">
                <a:solidFill>
                  <a:srgbClr val="C00000"/>
                </a:solidFill>
                <a:cs typeface="Arial" charset="0"/>
              </a:rPr>
              <a:t>	1	</a:t>
            </a:r>
            <a:r>
              <a:rPr lang="en-US" sz="3200" b="1" dirty="0">
                <a:solidFill>
                  <a:srgbClr val="C00000"/>
                </a:solidFill>
                <a:cs typeface="Arial" charset="0"/>
              </a:rPr>
              <a:t> account.</a:t>
            </a:r>
          </a:p>
        </p:txBody>
      </p:sp>
    </p:spTree>
    <p:extLst>
      <p:ext uri="{BB962C8B-B14F-4D97-AF65-F5344CB8AC3E}">
        <p14:creationId xmlns:p14="http://schemas.microsoft.com/office/powerpoint/2010/main" val="208229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p:cTn id="7" dur="1000" fill="hold"/>
                                        <p:tgtEl>
                                          <p:spTgt spid="57347">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57347">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734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57347">
                                            <p:txEl>
                                              <p:pRg st="1" end="1"/>
                                            </p:txEl>
                                          </p:spTgt>
                                        </p:tgtEl>
                                        <p:attrNameLst>
                                          <p:attrName>style.visibility</p:attrName>
                                        </p:attrNameLst>
                                      </p:cBhvr>
                                      <p:to>
                                        <p:strVal val="visible"/>
                                      </p:to>
                                    </p:set>
                                    <p:anim calcmode="lin" valueType="num">
                                      <p:cBhvr>
                                        <p:cTn id="14" dur="500" fill="hold"/>
                                        <p:tgtEl>
                                          <p:spTgt spid="5734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734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7347">
                                            <p:txEl>
                                              <p:pRg st="1" end="1"/>
                                            </p:txEl>
                                          </p:spTgt>
                                        </p:tgtEl>
                                      </p:cBhvr>
                                    </p:animEffect>
                                  </p:childTnLst>
                                </p:cTn>
                              </p:par>
                              <p:par>
                                <p:cTn id="17" presetID="53" presetClass="entr" presetSubtype="0" fill="hold" nodeType="withEffect">
                                  <p:stCondLst>
                                    <p:cond delay="0"/>
                                  </p:stCondLst>
                                  <p:childTnLst>
                                    <p:set>
                                      <p:cBhvr>
                                        <p:cTn id="18" dur="1" fill="hold">
                                          <p:stCondLst>
                                            <p:cond delay="0"/>
                                          </p:stCondLst>
                                        </p:cTn>
                                        <p:tgtEl>
                                          <p:spTgt spid="57347">
                                            <p:txEl>
                                              <p:pRg st="2" end="2"/>
                                            </p:txEl>
                                          </p:spTgt>
                                        </p:tgtEl>
                                        <p:attrNameLst>
                                          <p:attrName>style.visibility</p:attrName>
                                        </p:attrNameLst>
                                      </p:cBhvr>
                                      <p:to>
                                        <p:strVal val="visible"/>
                                      </p:to>
                                    </p:set>
                                    <p:anim calcmode="lin" valueType="num">
                                      <p:cBhvr>
                                        <p:cTn id="19" dur="500" fill="hold"/>
                                        <p:tgtEl>
                                          <p:spTgt spid="5734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57347">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57347">
                                            <p:txEl>
                                              <p:pRg st="2" end="2"/>
                                            </p:txEl>
                                          </p:spTgt>
                                        </p:tgtEl>
                                      </p:cBhvr>
                                    </p:animEffect>
                                  </p:childTnLst>
                                </p:cTn>
                              </p:par>
                              <p:par>
                                <p:cTn id="22" presetID="53" presetClass="entr" presetSubtype="0" fill="hold" nodeType="withEffect">
                                  <p:stCondLst>
                                    <p:cond delay="0"/>
                                  </p:stCondLst>
                                  <p:childTnLst>
                                    <p:set>
                                      <p:cBhvr>
                                        <p:cTn id="23" dur="1" fill="hold">
                                          <p:stCondLst>
                                            <p:cond delay="0"/>
                                          </p:stCondLst>
                                        </p:cTn>
                                        <p:tgtEl>
                                          <p:spTgt spid="57347">
                                            <p:txEl>
                                              <p:pRg st="3" end="3"/>
                                            </p:txEl>
                                          </p:spTgt>
                                        </p:tgtEl>
                                        <p:attrNameLst>
                                          <p:attrName>style.visibility</p:attrName>
                                        </p:attrNameLst>
                                      </p:cBhvr>
                                      <p:to>
                                        <p:strVal val="visible"/>
                                      </p:to>
                                    </p:set>
                                    <p:anim calcmode="lin" valueType="num">
                                      <p:cBhvr>
                                        <p:cTn id="24" dur="500" fill="hold"/>
                                        <p:tgtEl>
                                          <p:spTgt spid="57347">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57347">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5734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0" fill="hold" nodeType="clickEffect">
                                  <p:stCondLst>
                                    <p:cond delay="0"/>
                                  </p:stCondLst>
                                  <p:childTnLst>
                                    <p:set>
                                      <p:cBhvr>
                                        <p:cTn id="30" dur="1" fill="hold">
                                          <p:stCondLst>
                                            <p:cond delay="0"/>
                                          </p:stCondLst>
                                        </p:cTn>
                                        <p:tgtEl>
                                          <p:spTgt spid="57347">
                                            <p:txEl>
                                              <p:pRg st="4" end="4"/>
                                            </p:txEl>
                                          </p:spTgt>
                                        </p:tgtEl>
                                        <p:attrNameLst>
                                          <p:attrName>style.visibility</p:attrName>
                                        </p:attrNameLst>
                                      </p:cBhvr>
                                      <p:to>
                                        <p:strVal val="visible"/>
                                      </p:to>
                                    </p:set>
                                    <p:anim calcmode="lin" valueType="num">
                                      <p:cBhvr>
                                        <p:cTn id="31" dur="500" fill="hold"/>
                                        <p:tgtEl>
                                          <p:spTgt spid="57347">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57347">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57347">
                                            <p:txEl>
                                              <p:pRg st="4" end="4"/>
                                            </p:txEl>
                                          </p:spTgt>
                                        </p:tgtEl>
                                      </p:cBhvr>
                                    </p:animEffect>
                                  </p:childTnLst>
                                </p:cTn>
                              </p:par>
                              <p:par>
                                <p:cTn id="34" presetID="53" presetClass="entr" presetSubtype="0" fill="hold" nodeType="withEffect">
                                  <p:stCondLst>
                                    <p:cond delay="0"/>
                                  </p:stCondLst>
                                  <p:childTnLst>
                                    <p:set>
                                      <p:cBhvr>
                                        <p:cTn id="35" dur="1" fill="hold">
                                          <p:stCondLst>
                                            <p:cond delay="0"/>
                                          </p:stCondLst>
                                        </p:cTn>
                                        <p:tgtEl>
                                          <p:spTgt spid="57347">
                                            <p:txEl>
                                              <p:pRg st="5" end="5"/>
                                            </p:txEl>
                                          </p:spTgt>
                                        </p:tgtEl>
                                        <p:attrNameLst>
                                          <p:attrName>style.visibility</p:attrName>
                                        </p:attrNameLst>
                                      </p:cBhvr>
                                      <p:to>
                                        <p:strVal val="visible"/>
                                      </p:to>
                                    </p:set>
                                    <p:anim calcmode="lin" valueType="num">
                                      <p:cBhvr>
                                        <p:cTn id="36" dur="500" fill="hold"/>
                                        <p:tgtEl>
                                          <p:spTgt spid="57347">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57347">
                                            <p:txEl>
                                              <p:pRg st="5" end="5"/>
                                            </p:txEl>
                                          </p:spTgt>
                                        </p:tgtEl>
                                        <p:attrNameLst>
                                          <p:attrName>ppt_h</p:attrName>
                                        </p:attrNameLst>
                                      </p:cBhvr>
                                      <p:tavLst>
                                        <p:tav tm="0">
                                          <p:val>
                                            <p:fltVal val="0"/>
                                          </p:val>
                                        </p:tav>
                                        <p:tav tm="100000">
                                          <p:val>
                                            <p:strVal val="#ppt_h"/>
                                          </p:val>
                                        </p:tav>
                                      </p:tavLst>
                                    </p:anim>
                                    <p:animEffect transition="in" filter="fade">
                                      <p:cBhvr>
                                        <p:cTn id="38" dur="500"/>
                                        <p:tgtEl>
                                          <p:spTgt spid="57347">
                                            <p:txEl>
                                              <p:pRg st="5" end="5"/>
                                            </p:txEl>
                                          </p:spTgt>
                                        </p:tgtEl>
                                      </p:cBhvr>
                                    </p:animEffect>
                                  </p:childTnLst>
                                </p:cTn>
                              </p:par>
                              <p:par>
                                <p:cTn id="39" presetID="53" presetClass="entr" presetSubtype="0" fill="hold" nodeType="withEffect">
                                  <p:stCondLst>
                                    <p:cond delay="0"/>
                                  </p:stCondLst>
                                  <p:childTnLst>
                                    <p:set>
                                      <p:cBhvr>
                                        <p:cTn id="40" dur="1" fill="hold">
                                          <p:stCondLst>
                                            <p:cond delay="0"/>
                                          </p:stCondLst>
                                        </p:cTn>
                                        <p:tgtEl>
                                          <p:spTgt spid="57347">
                                            <p:txEl>
                                              <p:pRg st="6" end="6"/>
                                            </p:txEl>
                                          </p:spTgt>
                                        </p:tgtEl>
                                        <p:attrNameLst>
                                          <p:attrName>style.visibility</p:attrName>
                                        </p:attrNameLst>
                                      </p:cBhvr>
                                      <p:to>
                                        <p:strVal val="visible"/>
                                      </p:to>
                                    </p:set>
                                    <p:anim calcmode="lin" valueType="num">
                                      <p:cBhvr>
                                        <p:cTn id="41" dur="500" fill="hold"/>
                                        <p:tgtEl>
                                          <p:spTgt spid="57347">
                                            <p:txEl>
                                              <p:pRg st="6" end="6"/>
                                            </p:txEl>
                                          </p:spTgt>
                                        </p:tgtEl>
                                        <p:attrNameLst>
                                          <p:attrName>ppt_w</p:attrName>
                                        </p:attrNameLst>
                                      </p:cBhvr>
                                      <p:tavLst>
                                        <p:tav tm="0">
                                          <p:val>
                                            <p:fltVal val="0"/>
                                          </p:val>
                                        </p:tav>
                                        <p:tav tm="100000">
                                          <p:val>
                                            <p:strVal val="#ppt_w"/>
                                          </p:val>
                                        </p:tav>
                                      </p:tavLst>
                                    </p:anim>
                                    <p:anim calcmode="lin" valueType="num">
                                      <p:cBhvr>
                                        <p:cTn id="42" dur="500" fill="hold"/>
                                        <p:tgtEl>
                                          <p:spTgt spid="57347">
                                            <p:txEl>
                                              <p:pRg st="6" end="6"/>
                                            </p:txEl>
                                          </p:spTgt>
                                        </p:tgtEl>
                                        <p:attrNameLst>
                                          <p:attrName>ppt_h</p:attrName>
                                        </p:attrNameLst>
                                      </p:cBhvr>
                                      <p:tavLst>
                                        <p:tav tm="0">
                                          <p:val>
                                            <p:fltVal val="0"/>
                                          </p:val>
                                        </p:tav>
                                        <p:tav tm="100000">
                                          <p:val>
                                            <p:strVal val="#ppt_h"/>
                                          </p:val>
                                        </p:tav>
                                      </p:tavLst>
                                    </p:anim>
                                    <p:animEffect transition="in" filter="fade">
                                      <p:cBhvr>
                                        <p:cTn id="43" dur="500"/>
                                        <p:tgtEl>
                                          <p:spTgt spid="57347">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5" presetClass="entr" presetSubtype="0" fill="hold" nodeType="clickEffect">
                                  <p:stCondLst>
                                    <p:cond delay="0"/>
                                  </p:stCondLst>
                                  <p:childTnLst>
                                    <p:set>
                                      <p:cBhvr>
                                        <p:cTn id="47" dur="1" fill="hold">
                                          <p:stCondLst>
                                            <p:cond delay="0"/>
                                          </p:stCondLst>
                                        </p:cTn>
                                        <p:tgtEl>
                                          <p:spTgt spid="57347">
                                            <p:txEl>
                                              <p:pRg st="7" end="7"/>
                                            </p:txEl>
                                          </p:spTgt>
                                        </p:tgtEl>
                                        <p:attrNameLst>
                                          <p:attrName>style.visibility</p:attrName>
                                        </p:attrNameLst>
                                      </p:cBhvr>
                                      <p:to>
                                        <p:strVal val="visible"/>
                                      </p:to>
                                    </p:set>
                                    <p:anim calcmode="lin" valueType="num">
                                      <p:cBhvr>
                                        <p:cTn id="48" dur="1000" fill="hold"/>
                                        <p:tgtEl>
                                          <p:spTgt spid="57347">
                                            <p:txEl>
                                              <p:pRg st="7" end="7"/>
                                            </p:txEl>
                                          </p:spTgt>
                                        </p:tgtEl>
                                        <p:attrNameLst>
                                          <p:attrName>ppt_w</p:attrName>
                                        </p:attrNameLst>
                                      </p:cBhvr>
                                      <p:tavLst>
                                        <p:tav tm="0">
                                          <p:val>
                                            <p:strVal val="#ppt_w*0.70"/>
                                          </p:val>
                                        </p:tav>
                                        <p:tav tm="100000">
                                          <p:val>
                                            <p:strVal val="#ppt_w"/>
                                          </p:val>
                                        </p:tav>
                                      </p:tavLst>
                                    </p:anim>
                                    <p:anim calcmode="lin" valueType="num">
                                      <p:cBhvr>
                                        <p:cTn id="49" dur="1000" fill="hold"/>
                                        <p:tgtEl>
                                          <p:spTgt spid="57347">
                                            <p:txEl>
                                              <p:pRg st="7" end="7"/>
                                            </p:txEl>
                                          </p:spTgt>
                                        </p:tgtEl>
                                        <p:attrNameLst>
                                          <p:attrName>ppt_h</p:attrName>
                                        </p:attrNameLst>
                                      </p:cBhvr>
                                      <p:tavLst>
                                        <p:tav tm="0">
                                          <p:val>
                                            <p:strVal val="#ppt_h"/>
                                          </p:val>
                                        </p:tav>
                                        <p:tav tm="100000">
                                          <p:val>
                                            <p:strVal val="#ppt_h"/>
                                          </p:val>
                                        </p:tav>
                                      </p:tavLst>
                                    </p:anim>
                                    <p:animEffect transition="in" filter="fade">
                                      <p:cBhvr>
                                        <p:cTn id="50" dur="1000"/>
                                        <p:tgtEl>
                                          <p:spTgt spid="573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1" name="Slide Number Placeholder 22"/>
          <p:cNvSpPr>
            <a:spLocks noGrp="1"/>
          </p:cNvSpPr>
          <p:nvPr>
            <p:ph type="sldNum" sz="quarter" idx="12"/>
          </p:nvPr>
        </p:nvSpPr>
        <p:spPr bwMode="auto">
          <a:ln>
            <a:round/>
            <a:headEnd/>
            <a:tailEnd/>
          </a:ln>
        </p:spPr>
        <p:txBody>
          <a:bodyPr/>
          <a:lstStyle/>
          <a:p>
            <a:r>
              <a:rPr lang="en-US"/>
              <a:t>6-</a:t>
            </a:r>
            <a:fld id="{EF84757A-C651-4F87-ADEF-E79A71D0DA2C}" type="slidenum">
              <a:rPr lang="en-US" smtClean="0"/>
              <a:pPr/>
              <a:t>59</a:t>
            </a:fld>
            <a:endParaRPr lang="en-US"/>
          </a:p>
        </p:txBody>
      </p:sp>
      <p:sp>
        <p:nvSpPr>
          <p:cNvPr id="48142" name="Rectangle 2"/>
          <p:cNvSpPr>
            <a:spLocks noGrp="1" noChangeArrowheads="1"/>
          </p:cNvSpPr>
          <p:nvPr>
            <p:ph type="title"/>
          </p:nvPr>
        </p:nvSpPr>
        <p:spPr>
          <a:solidFill>
            <a:schemeClr val="bg2"/>
          </a:solidFill>
        </p:spPr>
        <p:txBody>
          <a:bodyPr/>
          <a:lstStyle/>
          <a:p>
            <a:pPr algn="ctr" eaLnBrk="1" hangingPunct="1"/>
            <a:r>
              <a:rPr lang="en-US" sz="4800" b="1"/>
              <a:t>Computing APRs from EARs </a:t>
            </a:r>
          </a:p>
        </p:txBody>
      </p:sp>
      <p:sp>
        <p:nvSpPr>
          <p:cNvPr id="48143" name="Rectangle 3"/>
          <p:cNvSpPr>
            <a:spLocks noGrp="1" noChangeArrowheads="1"/>
          </p:cNvSpPr>
          <p:nvPr>
            <p:ph sz="quarter" idx="1"/>
          </p:nvPr>
        </p:nvSpPr>
        <p:spPr/>
        <p:txBody>
          <a:bodyPr/>
          <a:lstStyle/>
          <a:p>
            <a:pPr eaLnBrk="1" hangingPunct="1">
              <a:buFont typeface="Wingdings 2" pitchFamily="18" charset="2"/>
              <a:buNone/>
            </a:pPr>
            <a:r>
              <a:rPr lang="en-US" sz="2800"/>
              <a:t>	</a:t>
            </a:r>
            <a:r>
              <a:rPr lang="en-US" sz="2800" b="1">
                <a:solidFill>
                  <a:srgbClr val="0070C0"/>
                </a:solidFill>
                <a:cs typeface="Arial" charset="0"/>
              </a:rPr>
              <a:t>If you have an effective rate, how can you compute the APR?  Rearrange the EAR equation and you get:</a:t>
            </a:r>
          </a:p>
        </p:txBody>
      </p:sp>
      <p:grpSp>
        <p:nvGrpSpPr>
          <p:cNvPr id="9" name="Group 6"/>
          <p:cNvGrpSpPr/>
          <p:nvPr/>
        </p:nvGrpSpPr>
        <p:grpSpPr>
          <a:xfrm>
            <a:off x="990600" y="3352800"/>
            <a:ext cx="7239000" cy="2209800"/>
            <a:chOff x="1600200" y="3429000"/>
            <a:chExt cx="6934200" cy="1524000"/>
          </a:xfrm>
          <a:noFill/>
          <a:scene3d>
            <a:camera prst="orthographicFront">
              <a:rot lat="0" lon="0" rev="0"/>
            </a:camera>
            <a:lightRig rig="balanced" dir="t">
              <a:rot lat="0" lon="0" rev="8700000"/>
            </a:lightRig>
          </a:scene3d>
        </p:grpSpPr>
        <p:sp>
          <p:nvSpPr>
            <p:cNvPr id="12291" name="Rectangle 5"/>
            <p:cNvSpPr>
              <a:spLocks noChangeArrowheads="1"/>
            </p:cNvSpPr>
            <p:nvPr/>
          </p:nvSpPr>
          <p:spPr bwMode="auto">
            <a:xfrm>
              <a:off x="1600200" y="3429000"/>
              <a:ext cx="6934200" cy="1524000"/>
            </a:xfrm>
            <a:prstGeom prst="rect">
              <a:avLst/>
            </a:prstGeom>
            <a:grpFill/>
            <a:ln w="9525">
              <a:noFill/>
              <a:miter lim="800000"/>
              <a:headEnd/>
              <a:tailEnd/>
            </a:ln>
            <a:effectLst>
              <a:outerShdw blurRad="44450" dist="27940" dir="5400000" algn="ctr">
                <a:srgbClr val="000000">
                  <a:alpha val="32000"/>
                </a:srgbClr>
              </a:outerShdw>
            </a:effectLst>
            <a:sp3d>
              <a:bevelT w="190500" h="38100"/>
            </a:sp3d>
          </p:spPr>
          <p:txBody>
            <a:bodyPr wrap="none" anchor="ctr">
              <a:flatTx/>
            </a:bodyPr>
            <a:lstStyle/>
            <a:p>
              <a:pPr fontAlgn="auto">
                <a:spcBef>
                  <a:spcPts val="0"/>
                </a:spcBef>
                <a:spcAft>
                  <a:spcPts val="0"/>
                </a:spcAft>
                <a:defRPr/>
              </a:pPr>
              <a:endParaRPr lang="en-US">
                <a:latin typeface="+mn-lt"/>
              </a:endParaRPr>
            </a:p>
          </p:txBody>
        </p:sp>
        <p:graphicFrame>
          <p:nvGraphicFramePr>
            <p:cNvPr id="48140" name="Object 12"/>
            <p:cNvGraphicFramePr>
              <a:graphicFrameLocks noChangeAspect="1"/>
            </p:cNvGraphicFramePr>
            <p:nvPr>
              <p:extLst>
                <p:ext uri="{D42A27DB-BD31-4B8C-83A1-F6EECF244321}">
                  <p14:modId xmlns:p14="http://schemas.microsoft.com/office/powerpoint/2010/main" val="1192501259"/>
                </p:ext>
              </p:extLst>
            </p:nvPr>
          </p:nvGraphicFramePr>
          <p:xfrm>
            <a:off x="1600200" y="3429000"/>
            <a:ext cx="6934200" cy="1524000"/>
          </p:xfrm>
          <a:graphic>
            <a:graphicData uri="http://schemas.openxmlformats.org/presentationml/2006/ole">
              <mc:AlternateContent xmlns:mc="http://schemas.openxmlformats.org/markup-compatibility/2006">
                <mc:Choice xmlns:v="urn:schemas-microsoft-com:vml" Requires="v">
                  <p:oleObj spid="_x0000_s3074" name="Equation" r:id="rId3" imgW="54068760" imgH="12165480" progId="Equation.3">
                    <p:embed/>
                  </p:oleObj>
                </mc:Choice>
                <mc:Fallback>
                  <p:oleObj name="Equation" r:id="rId3" imgW="54068760" imgH="12165480" progId="Equation.3">
                    <p:embed/>
                    <p:pic>
                      <p:nvPicPr>
                        <p:cNvPr id="4814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429000"/>
                          <a:ext cx="6934200" cy="1524000"/>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solidFill>
            <a:schemeClr val="bg2"/>
          </a:solidFill>
        </p:spPr>
        <p:txBody>
          <a:bodyPr/>
          <a:lstStyle/>
          <a:p>
            <a:pPr algn="ctr" eaLnBrk="1" hangingPunct="1"/>
            <a:r>
              <a:rPr lang="en-US" altLang="en-US" sz="4800" b="1" dirty="0"/>
              <a:t>Key Concepts and Skills</a:t>
            </a:r>
          </a:p>
        </p:txBody>
      </p:sp>
      <p:sp>
        <p:nvSpPr>
          <p:cNvPr id="8195" name="Rectangle 3"/>
          <p:cNvSpPr>
            <a:spLocks noGrp="1" noChangeArrowheads="1"/>
          </p:cNvSpPr>
          <p:nvPr>
            <p:ph type="body" idx="1"/>
          </p:nvPr>
        </p:nvSpPr>
        <p:spPr>
          <a:xfrm>
            <a:off x="990600" y="1752600"/>
            <a:ext cx="7391400" cy="4221163"/>
          </a:xfrm>
        </p:spPr>
        <p:txBody>
          <a:bodyPr/>
          <a:lstStyle/>
          <a:p>
            <a:pPr eaLnBrk="1" hangingPunct="1"/>
            <a:r>
              <a:rPr lang="en-US" altLang="en-US" sz="3000" b="1" dirty="0"/>
              <a:t>Compute the future value of </a:t>
            </a:r>
            <a:r>
              <a:rPr lang="en-US" altLang="en-US" sz="3000" b="1" u="sng" dirty="0"/>
              <a:t>multiple</a:t>
            </a:r>
            <a:r>
              <a:rPr lang="en-US" altLang="en-US" sz="3000" b="1" dirty="0"/>
              <a:t> cash flows</a:t>
            </a:r>
          </a:p>
          <a:p>
            <a:pPr eaLnBrk="1" hangingPunct="1"/>
            <a:r>
              <a:rPr lang="en-US" altLang="en-US" sz="3000" b="1" dirty="0"/>
              <a:t>Compute the present value of </a:t>
            </a:r>
            <a:r>
              <a:rPr lang="en-US" altLang="en-US" sz="3000" b="1" u="sng" dirty="0"/>
              <a:t>multiple</a:t>
            </a:r>
            <a:r>
              <a:rPr lang="en-US" altLang="en-US" sz="3000" b="1" dirty="0"/>
              <a:t> cash flows</a:t>
            </a:r>
          </a:p>
          <a:p>
            <a:pPr eaLnBrk="1" hangingPunct="1"/>
            <a:r>
              <a:rPr lang="en-US" altLang="en-US" sz="3000" b="1" dirty="0"/>
              <a:t>Compute loan payments</a:t>
            </a:r>
          </a:p>
          <a:p>
            <a:pPr eaLnBrk="1" hangingPunct="1"/>
            <a:r>
              <a:rPr lang="en-US" altLang="en-US" sz="3000" b="1" dirty="0"/>
              <a:t>Find the interest rate on a loan</a:t>
            </a:r>
          </a:p>
          <a:p>
            <a:pPr eaLnBrk="1" hangingPunct="1"/>
            <a:r>
              <a:rPr lang="en-US" altLang="en-US" sz="3000" b="1" dirty="0"/>
              <a:t>Understand how loans are amortized or paid off</a:t>
            </a:r>
          </a:p>
          <a:p>
            <a:pPr eaLnBrk="1" hangingPunct="1"/>
            <a:r>
              <a:rPr lang="en-US" altLang="en-US" sz="3000" b="1" dirty="0"/>
              <a:t>Understand how interest rates are quoted</a:t>
            </a:r>
          </a:p>
        </p:txBody>
      </p:sp>
    </p:spTree>
    <p:extLst>
      <p:ext uri="{BB962C8B-B14F-4D97-AF65-F5344CB8AC3E}">
        <p14:creationId xmlns:p14="http://schemas.microsoft.com/office/powerpoint/2010/main" val="414557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Effect transition="in" filter="fade">
                                      <p:cBhvr>
                                        <p:cTn id="11" dur="500"/>
                                        <p:tgtEl>
                                          <p:spTgt spid="819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195">
                                            <p:txEl>
                                              <p:pRg st="2" end="2"/>
                                            </p:txEl>
                                          </p:spTgt>
                                        </p:tgtEl>
                                        <p:attrNameLst>
                                          <p:attrName>style.visibility</p:attrName>
                                        </p:attrNameLst>
                                      </p:cBhvr>
                                      <p:to>
                                        <p:strVal val="visible"/>
                                      </p:to>
                                    </p:set>
                                    <p:animEffect transition="in" filter="fade">
                                      <p:cBhvr>
                                        <p:cTn id="16" dur="500"/>
                                        <p:tgtEl>
                                          <p:spTgt spid="8195">
                                            <p:txEl>
                                              <p:pRg st="2" end="2"/>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8195">
                                            <p:txEl>
                                              <p:pRg st="3" end="3"/>
                                            </p:txEl>
                                          </p:spTgt>
                                        </p:tgtEl>
                                        <p:attrNameLst>
                                          <p:attrName>style.visibility</p:attrName>
                                        </p:attrNameLst>
                                      </p:cBhvr>
                                      <p:to>
                                        <p:strVal val="visible"/>
                                      </p:to>
                                    </p:set>
                                    <p:animEffect transition="in" filter="fade">
                                      <p:cBhvr>
                                        <p:cTn id="20" dur="500"/>
                                        <p:tgtEl>
                                          <p:spTgt spid="819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195">
                                            <p:txEl>
                                              <p:pRg st="4" end="4"/>
                                            </p:txEl>
                                          </p:spTgt>
                                        </p:tgtEl>
                                        <p:attrNameLst>
                                          <p:attrName>style.visibility</p:attrName>
                                        </p:attrNameLst>
                                      </p:cBhvr>
                                      <p:to>
                                        <p:strVal val="visible"/>
                                      </p:to>
                                    </p:set>
                                    <p:animEffect transition="in" filter="fade">
                                      <p:cBhvr>
                                        <p:cTn id="25" dur="500"/>
                                        <p:tgtEl>
                                          <p:spTgt spid="8195">
                                            <p:txEl>
                                              <p:pRg st="4" end="4"/>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8195">
                                            <p:txEl>
                                              <p:pRg st="5" end="5"/>
                                            </p:txEl>
                                          </p:spTgt>
                                        </p:tgtEl>
                                        <p:attrNameLst>
                                          <p:attrName>style.visibility</p:attrName>
                                        </p:attrNameLst>
                                      </p:cBhvr>
                                      <p:to>
                                        <p:strVal val="visible"/>
                                      </p:to>
                                    </p:set>
                                    <p:animEffect transition="in" filter="fade">
                                      <p:cBhvr>
                                        <p:cTn id="29" dur="500"/>
                                        <p:tgtEl>
                                          <p:spTgt spid="8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5" name="Slide Number Placeholder 22"/>
          <p:cNvSpPr>
            <a:spLocks noGrp="1"/>
          </p:cNvSpPr>
          <p:nvPr>
            <p:ph type="sldNum" sz="quarter" idx="12"/>
          </p:nvPr>
        </p:nvSpPr>
        <p:spPr bwMode="auto">
          <a:ln>
            <a:round/>
            <a:headEnd/>
            <a:tailEnd/>
          </a:ln>
        </p:spPr>
        <p:txBody>
          <a:bodyPr/>
          <a:lstStyle/>
          <a:p>
            <a:r>
              <a:rPr lang="en-US"/>
              <a:t>6-</a:t>
            </a:r>
            <a:fld id="{C0188862-D4D5-4FE8-A2DA-DDAF54E22157}" type="slidenum">
              <a:rPr lang="en-US" smtClean="0"/>
              <a:pPr/>
              <a:t>60</a:t>
            </a:fld>
            <a:endParaRPr lang="en-US"/>
          </a:p>
        </p:txBody>
      </p:sp>
      <p:sp>
        <p:nvSpPr>
          <p:cNvPr id="49166" name="Rectangle 2"/>
          <p:cNvSpPr>
            <a:spLocks noGrp="1" noChangeArrowheads="1"/>
          </p:cNvSpPr>
          <p:nvPr>
            <p:ph type="title"/>
          </p:nvPr>
        </p:nvSpPr>
        <p:spPr>
          <a:solidFill>
            <a:schemeClr val="bg2"/>
          </a:solidFill>
        </p:spPr>
        <p:txBody>
          <a:bodyPr/>
          <a:lstStyle/>
          <a:p>
            <a:pPr algn="ctr" eaLnBrk="1" hangingPunct="1"/>
            <a:r>
              <a:rPr lang="en-US" sz="4800" b="1"/>
              <a:t>APR - Example</a:t>
            </a:r>
          </a:p>
        </p:txBody>
      </p:sp>
      <p:sp>
        <p:nvSpPr>
          <p:cNvPr id="49167" name="Rectangle 3"/>
          <p:cNvSpPr>
            <a:spLocks noGrp="1" noChangeArrowheads="1"/>
          </p:cNvSpPr>
          <p:nvPr>
            <p:ph sz="quarter" idx="1"/>
          </p:nvPr>
        </p:nvSpPr>
        <p:spPr>
          <a:xfrm>
            <a:off x="533400" y="1546225"/>
            <a:ext cx="8229600" cy="4525963"/>
          </a:xfrm>
        </p:spPr>
        <p:txBody>
          <a:bodyPr/>
          <a:lstStyle/>
          <a:p>
            <a:pPr eaLnBrk="1" hangingPunct="1">
              <a:buFont typeface="Wingdings 2" pitchFamily="18" charset="2"/>
              <a:buNone/>
            </a:pPr>
            <a:r>
              <a:rPr lang="en-US" sz="2800"/>
              <a:t>	</a:t>
            </a:r>
            <a:r>
              <a:rPr lang="en-US" sz="2800" b="1">
                <a:solidFill>
                  <a:srgbClr val="0070C0"/>
                </a:solidFill>
                <a:cs typeface="Arial" charset="0"/>
              </a:rPr>
              <a:t>Suppose you want to earn an effective rate of 12% and you are looking at an account that compounds on a monthly basis. What APR must they pay?</a:t>
            </a:r>
          </a:p>
          <a:p>
            <a:pPr lvl="1" eaLnBrk="1" hangingPunct="1">
              <a:buFontTx/>
              <a:buNone/>
            </a:pPr>
            <a:endParaRPr lang="en-US"/>
          </a:p>
        </p:txBody>
      </p:sp>
      <p:grpSp>
        <p:nvGrpSpPr>
          <p:cNvPr id="9" name="Group 6"/>
          <p:cNvGrpSpPr/>
          <p:nvPr/>
        </p:nvGrpSpPr>
        <p:grpSpPr>
          <a:xfrm>
            <a:off x="642938" y="3124200"/>
            <a:ext cx="7861300" cy="2057400"/>
            <a:chOff x="1665303" y="3381375"/>
            <a:chExt cx="7480209" cy="1524000"/>
          </a:xfrm>
          <a:noFill/>
          <a:scene3d>
            <a:camera prst="orthographicFront">
              <a:rot lat="0" lon="0" rev="0"/>
            </a:camera>
            <a:lightRig rig="balanced" dir="t">
              <a:rot lat="0" lon="0" rev="8700000"/>
            </a:lightRig>
          </a:scene3d>
        </p:grpSpPr>
        <p:sp>
          <p:nvSpPr>
            <p:cNvPr id="13315" name="Rectangle 5"/>
            <p:cNvSpPr>
              <a:spLocks noChangeArrowheads="1"/>
            </p:cNvSpPr>
            <p:nvPr/>
          </p:nvSpPr>
          <p:spPr bwMode="auto">
            <a:xfrm>
              <a:off x="1665303" y="3381375"/>
              <a:ext cx="7467600" cy="1524000"/>
            </a:xfrm>
            <a:prstGeom prst="rect">
              <a:avLst/>
            </a:prstGeom>
            <a:grpFill/>
            <a:ln w="9525">
              <a:noFill/>
              <a:miter lim="800000"/>
              <a:headEnd/>
              <a:tailEnd/>
            </a:ln>
            <a:effectLst>
              <a:outerShdw blurRad="44450" dist="27940" dir="5400000" algn="ctr">
                <a:srgbClr val="000000">
                  <a:alpha val="32000"/>
                </a:srgbClr>
              </a:outerShdw>
            </a:effectLst>
            <a:sp3d>
              <a:bevelT w="190500" h="38100"/>
            </a:sp3d>
          </p:spPr>
          <p:txBody>
            <a:bodyPr wrap="none" anchor="ctr">
              <a:flatTx/>
            </a:bodyPr>
            <a:lstStyle/>
            <a:p>
              <a:pPr fontAlgn="auto">
                <a:spcBef>
                  <a:spcPts val="0"/>
                </a:spcBef>
                <a:spcAft>
                  <a:spcPts val="0"/>
                </a:spcAft>
                <a:defRPr/>
              </a:pPr>
              <a:endParaRPr lang="en-US">
                <a:latin typeface="+mn-lt"/>
              </a:endParaRPr>
            </a:p>
          </p:txBody>
        </p:sp>
        <p:graphicFrame>
          <p:nvGraphicFramePr>
            <p:cNvPr id="49164" name="Object 12"/>
            <p:cNvGraphicFramePr>
              <a:graphicFrameLocks noChangeAspect="1"/>
            </p:cNvGraphicFramePr>
            <p:nvPr/>
          </p:nvGraphicFramePr>
          <p:xfrm>
            <a:off x="1754112" y="3495675"/>
            <a:ext cx="7391400" cy="1295400"/>
          </p:xfrm>
          <a:graphic>
            <a:graphicData uri="http://schemas.openxmlformats.org/presentationml/2006/ole">
              <mc:AlternateContent xmlns:mc="http://schemas.openxmlformats.org/markup-compatibility/2006">
                <mc:Choice xmlns:v="urn:schemas-microsoft-com:vml" Requires="v">
                  <p:oleObj spid="_x0000_s4098" name="Equation" r:id="rId4" imgW="78873120" imgH="13789440" progId="Equation.3">
                    <p:embed/>
                  </p:oleObj>
                </mc:Choice>
                <mc:Fallback>
                  <p:oleObj name="Equation" r:id="rId4" imgW="78873120" imgH="13789440" progId="Equation.3">
                    <p:embed/>
                    <p:pic>
                      <p:nvPicPr>
                        <p:cNvPr id="49164"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4112" y="3495675"/>
                          <a:ext cx="7391400" cy="1295400"/>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Number Placeholder 22"/>
          <p:cNvSpPr>
            <a:spLocks noGrp="1"/>
          </p:cNvSpPr>
          <p:nvPr>
            <p:ph type="sldNum" sz="quarter" idx="12"/>
          </p:nvPr>
        </p:nvSpPr>
        <p:spPr bwMode="auto">
          <a:ln>
            <a:round/>
            <a:headEnd/>
            <a:tailEnd/>
          </a:ln>
        </p:spPr>
        <p:txBody>
          <a:bodyPr/>
          <a:lstStyle/>
          <a:p>
            <a:r>
              <a:rPr lang="en-US"/>
              <a:t>6-</a:t>
            </a:r>
            <a:fld id="{2DF11C65-57AC-44CC-A3ED-417E75356C81}" type="slidenum">
              <a:rPr lang="en-US" smtClean="0"/>
              <a:pPr/>
              <a:t>61</a:t>
            </a:fld>
            <a:endParaRPr lang="en-US"/>
          </a:p>
        </p:txBody>
      </p:sp>
      <p:sp>
        <p:nvSpPr>
          <p:cNvPr id="157698" name="Rectangle 2"/>
          <p:cNvSpPr>
            <a:spLocks noGrp="1" noChangeArrowheads="1"/>
          </p:cNvSpPr>
          <p:nvPr>
            <p:ph type="title"/>
          </p:nvPr>
        </p:nvSpPr>
        <p:spPr>
          <a:solidFill>
            <a:schemeClr val="bg2"/>
          </a:solidFill>
        </p:spPr>
        <p:txBody>
          <a:bodyPr/>
          <a:lstStyle/>
          <a:p>
            <a:pPr algn="ctr" eaLnBrk="1" hangingPunct="1"/>
            <a:r>
              <a:rPr lang="en-US" sz="4400" b="1"/>
              <a:t>Computing Payments with APRs</a:t>
            </a:r>
          </a:p>
        </p:txBody>
      </p:sp>
      <p:sp>
        <p:nvSpPr>
          <p:cNvPr id="58371" name="Rectangle 3"/>
          <p:cNvSpPr>
            <a:spLocks noGrp="1" noChangeArrowheads="1"/>
          </p:cNvSpPr>
          <p:nvPr>
            <p:ph sz="quarter" idx="1"/>
          </p:nvPr>
        </p:nvSpPr>
        <p:spPr>
          <a:xfrm>
            <a:off x="228600" y="1752600"/>
            <a:ext cx="8610600" cy="5029200"/>
          </a:xfrm>
        </p:spPr>
        <p:txBody>
          <a:bodyPr/>
          <a:lstStyle/>
          <a:p>
            <a:pPr eaLnBrk="1" hangingPunct="1">
              <a:buFont typeface="Wingdings 2" pitchFamily="18" charset="2"/>
              <a:buNone/>
            </a:pPr>
            <a:r>
              <a:rPr lang="en-US" sz="2800" dirty="0"/>
              <a:t>	</a:t>
            </a:r>
            <a:r>
              <a:rPr lang="en-US" sz="2800" b="1" dirty="0">
                <a:cs typeface="Arial" charset="0"/>
              </a:rPr>
              <a:t>Suppose you want to buy a new computer system and the store is willing to allow you to make monthly payments. The entire computer system costs $3,500. The loan period is for 2 years, and the interest rate is 16.9% with monthly compounding. </a:t>
            </a:r>
          </a:p>
          <a:p>
            <a:pPr eaLnBrk="1" hangingPunct="1">
              <a:buFont typeface="Wingdings 2" pitchFamily="18" charset="2"/>
              <a:buNone/>
            </a:pPr>
            <a:r>
              <a:rPr lang="en-US" b="1" dirty="0">
                <a:solidFill>
                  <a:srgbClr val="0070C0"/>
                </a:solidFill>
                <a:cs typeface="Arial" charset="0"/>
              </a:rPr>
              <a:t>What is your monthly payment?</a:t>
            </a:r>
          </a:p>
          <a:p>
            <a:pPr lvl="1" algn="ctr" eaLnBrk="1" hangingPunct="1">
              <a:buNone/>
            </a:pPr>
            <a:r>
              <a:rPr lang="en-US" sz="2800" b="1" dirty="0">
                <a:cs typeface="Arial" charset="0"/>
              </a:rPr>
              <a:t>N = </a:t>
            </a:r>
            <a:r>
              <a:rPr lang="en-US" sz="2800" b="1" u="sng" dirty="0">
                <a:cs typeface="Arial" charset="0"/>
              </a:rPr>
              <a:t>2x12=24</a:t>
            </a:r>
            <a:endParaRPr lang="en-US" sz="2800" b="1" dirty="0">
              <a:cs typeface="Arial" charset="0"/>
            </a:endParaRPr>
          </a:p>
          <a:p>
            <a:pPr lvl="1" algn="ctr" eaLnBrk="1" hangingPunct="1">
              <a:buNone/>
            </a:pPr>
            <a:r>
              <a:rPr lang="en-US" sz="2800" b="1" dirty="0">
                <a:cs typeface="Arial" charset="0"/>
              </a:rPr>
              <a:t>I/Y =  </a:t>
            </a:r>
            <a:r>
              <a:rPr lang="en-US" sz="2800" b="1" u="sng" dirty="0">
                <a:cs typeface="Arial" charset="0"/>
              </a:rPr>
              <a:t>16.9/12=</a:t>
            </a:r>
            <a:r>
              <a:rPr lang="en-US" sz="2800" b="1" dirty="0">
                <a:cs typeface="Arial" charset="0"/>
              </a:rPr>
              <a:t> </a:t>
            </a:r>
          </a:p>
          <a:p>
            <a:pPr lvl="1" algn="ctr" eaLnBrk="1" hangingPunct="1">
              <a:buNone/>
            </a:pPr>
            <a:r>
              <a:rPr lang="en-US" sz="2800" b="1" dirty="0">
                <a:cs typeface="Arial" charset="0"/>
              </a:rPr>
              <a:t>PV = </a:t>
            </a:r>
            <a:r>
              <a:rPr lang="en-US" sz="2800" b="1" u="sng" dirty="0">
                <a:cs typeface="Arial" charset="0"/>
              </a:rPr>
              <a:t>3,500</a:t>
            </a:r>
            <a:endParaRPr lang="en-US" sz="2800" b="1" dirty="0">
              <a:cs typeface="Arial" charset="0"/>
            </a:endParaRPr>
          </a:p>
          <a:p>
            <a:pPr lvl="1" algn="ctr" eaLnBrk="1" hangingPunct="1">
              <a:buFont typeface="Wingdings 2" pitchFamily="18" charset="2"/>
              <a:buNone/>
            </a:pPr>
            <a:r>
              <a:rPr lang="en-US" sz="2800" b="1" dirty="0">
                <a:cs typeface="Arial" charset="0"/>
              </a:rPr>
              <a:t>FV = </a:t>
            </a:r>
            <a:r>
              <a:rPr lang="en-US" sz="2800" b="1" u="sng" dirty="0">
                <a:cs typeface="Arial" charset="0"/>
              </a:rPr>
              <a:t>	0	</a:t>
            </a:r>
            <a:endParaRPr lang="en-US" sz="2800" b="1" dirty="0">
              <a:cs typeface="Arial" charset="0"/>
            </a:endParaRPr>
          </a:p>
          <a:p>
            <a:pPr lvl="1" algn="ctr" eaLnBrk="1" hangingPunct="1">
              <a:buFont typeface="Wingdings 2" pitchFamily="18" charset="2"/>
              <a:buNone/>
            </a:pPr>
            <a:r>
              <a:rPr lang="en-US" sz="2800" b="1" dirty="0">
                <a:cs typeface="Arial" charset="0"/>
              </a:rPr>
              <a:t> CPT PMT = </a:t>
            </a:r>
            <a:r>
              <a:rPr lang="en-US" sz="2800" b="1" u="sng" dirty="0">
                <a:solidFill>
                  <a:srgbClr val="FF0000"/>
                </a:solidFill>
                <a:cs typeface="Arial" charset="0"/>
              </a:rPr>
              <a:t>172.88</a:t>
            </a:r>
          </a:p>
        </p:txBody>
      </p:sp>
    </p:spTree>
    <p:extLst>
      <p:ext uri="{BB962C8B-B14F-4D97-AF65-F5344CB8AC3E}">
        <p14:creationId xmlns:p14="http://schemas.microsoft.com/office/powerpoint/2010/main" val="86081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anim calcmode="lin" valueType="num">
                                      <p:cBhvr>
                                        <p:cTn id="7" dur="1000" fill="hold"/>
                                        <p:tgtEl>
                                          <p:spTgt spid="58371">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58371">
                                            <p:txEl>
                                              <p:pRg st="1" end="1"/>
                                            </p:txEl>
                                          </p:spTgt>
                                        </p:tgtEl>
                                        <p:attrNameLst>
                                          <p:attrName>ppt_h</p:attrName>
                                        </p:attrNameLst>
                                      </p:cBhvr>
                                      <p:tavLst>
                                        <p:tav tm="0">
                                          <p:val>
                                            <p:fltVal val="0"/>
                                          </p:val>
                                        </p:tav>
                                        <p:tav tm="100000">
                                          <p:val>
                                            <p:strVal val="#ppt_h"/>
                                          </p:val>
                                        </p:tav>
                                      </p:tavLst>
                                    </p:anim>
                                    <p:animEffect transition="in" filter="fade">
                                      <p:cBhvr>
                                        <p:cTn id="9" dur="1000"/>
                                        <p:tgtEl>
                                          <p:spTgt spid="58371">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58371">
                                            <p:txEl>
                                              <p:pRg st="4" end="4"/>
                                            </p:txEl>
                                          </p:spTgt>
                                        </p:tgtEl>
                                        <p:attrNameLst>
                                          <p:attrName>style.visibility</p:attrName>
                                        </p:attrNameLst>
                                      </p:cBhvr>
                                      <p:to>
                                        <p:strVal val="visible"/>
                                      </p:to>
                                    </p:set>
                                    <p:anim calcmode="lin" valueType="num">
                                      <p:cBhvr>
                                        <p:cTn id="14" dur="1000" fill="hold"/>
                                        <p:tgtEl>
                                          <p:spTgt spid="58371">
                                            <p:txEl>
                                              <p:pRg st="4" end="4"/>
                                            </p:txEl>
                                          </p:spTgt>
                                        </p:tgtEl>
                                        <p:attrNameLst>
                                          <p:attrName>ppt_w</p:attrName>
                                        </p:attrNameLst>
                                      </p:cBhvr>
                                      <p:tavLst>
                                        <p:tav tm="0">
                                          <p:val>
                                            <p:fltVal val="0"/>
                                          </p:val>
                                        </p:tav>
                                        <p:tav tm="100000">
                                          <p:val>
                                            <p:strVal val="#ppt_w"/>
                                          </p:val>
                                        </p:tav>
                                      </p:tavLst>
                                    </p:anim>
                                    <p:anim calcmode="lin" valueType="num">
                                      <p:cBhvr>
                                        <p:cTn id="15" dur="1000" fill="hold"/>
                                        <p:tgtEl>
                                          <p:spTgt spid="58371">
                                            <p:txEl>
                                              <p:pRg st="4" end="4"/>
                                            </p:txEl>
                                          </p:spTgt>
                                        </p:tgtEl>
                                        <p:attrNameLst>
                                          <p:attrName>ppt_h</p:attrName>
                                        </p:attrNameLst>
                                      </p:cBhvr>
                                      <p:tavLst>
                                        <p:tav tm="0">
                                          <p:val>
                                            <p:fltVal val="0"/>
                                          </p:val>
                                        </p:tav>
                                        <p:tav tm="100000">
                                          <p:val>
                                            <p:strVal val="#ppt_h"/>
                                          </p:val>
                                        </p:tav>
                                      </p:tavLst>
                                    </p:anim>
                                    <p:animEffect transition="in" filter="fade">
                                      <p:cBhvr>
                                        <p:cTn id="16" dur="1000"/>
                                        <p:tgtEl>
                                          <p:spTgt spid="58371">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58371">
                                            <p:txEl>
                                              <p:pRg st="2" end="2"/>
                                            </p:txEl>
                                          </p:spTgt>
                                        </p:tgtEl>
                                        <p:attrNameLst>
                                          <p:attrName>style.visibility</p:attrName>
                                        </p:attrNameLst>
                                      </p:cBhvr>
                                      <p:to>
                                        <p:strVal val="visible"/>
                                      </p:to>
                                    </p:set>
                                    <p:anim calcmode="lin" valueType="num">
                                      <p:cBhvr>
                                        <p:cTn id="21" dur="1000" fill="hold"/>
                                        <p:tgtEl>
                                          <p:spTgt spid="58371">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58371">
                                            <p:txEl>
                                              <p:pRg st="2" end="2"/>
                                            </p:txEl>
                                          </p:spTgt>
                                        </p:tgtEl>
                                        <p:attrNameLst>
                                          <p:attrName>ppt_h</p:attrName>
                                        </p:attrNameLst>
                                      </p:cBhvr>
                                      <p:tavLst>
                                        <p:tav tm="0">
                                          <p:val>
                                            <p:fltVal val="0"/>
                                          </p:val>
                                        </p:tav>
                                        <p:tav tm="100000">
                                          <p:val>
                                            <p:strVal val="#ppt_h"/>
                                          </p:val>
                                        </p:tav>
                                      </p:tavLst>
                                    </p:anim>
                                    <p:animEffect transition="in" filter="fade">
                                      <p:cBhvr>
                                        <p:cTn id="23" dur="1000"/>
                                        <p:tgtEl>
                                          <p:spTgt spid="5837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58371">
                                            <p:txEl>
                                              <p:pRg st="3" end="3"/>
                                            </p:txEl>
                                          </p:spTgt>
                                        </p:tgtEl>
                                        <p:attrNameLst>
                                          <p:attrName>style.visibility</p:attrName>
                                        </p:attrNameLst>
                                      </p:cBhvr>
                                      <p:to>
                                        <p:strVal val="visible"/>
                                      </p:to>
                                    </p:set>
                                    <p:anim calcmode="lin" valueType="num">
                                      <p:cBhvr>
                                        <p:cTn id="28" dur="1000" fill="hold"/>
                                        <p:tgtEl>
                                          <p:spTgt spid="58371">
                                            <p:txEl>
                                              <p:pRg st="3" end="3"/>
                                            </p:txEl>
                                          </p:spTgt>
                                        </p:tgtEl>
                                        <p:attrNameLst>
                                          <p:attrName>ppt_w</p:attrName>
                                        </p:attrNameLst>
                                      </p:cBhvr>
                                      <p:tavLst>
                                        <p:tav tm="0">
                                          <p:val>
                                            <p:fltVal val="0"/>
                                          </p:val>
                                        </p:tav>
                                        <p:tav tm="100000">
                                          <p:val>
                                            <p:strVal val="#ppt_w"/>
                                          </p:val>
                                        </p:tav>
                                      </p:tavLst>
                                    </p:anim>
                                    <p:anim calcmode="lin" valueType="num">
                                      <p:cBhvr>
                                        <p:cTn id="29" dur="1000" fill="hold"/>
                                        <p:tgtEl>
                                          <p:spTgt spid="58371">
                                            <p:txEl>
                                              <p:pRg st="3" end="3"/>
                                            </p:txEl>
                                          </p:spTgt>
                                        </p:tgtEl>
                                        <p:attrNameLst>
                                          <p:attrName>ppt_h</p:attrName>
                                        </p:attrNameLst>
                                      </p:cBhvr>
                                      <p:tavLst>
                                        <p:tav tm="0">
                                          <p:val>
                                            <p:fltVal val="0"/>
                                          </p:val>
                                        </p:tav>
                                        <p:tav tm="100000">
                                          <p:val>
                                            <p:strVal val="#ppt_h"/>
                                          </p:val>
                                        </p:tav>
                                      </p:tavLst>
                                    </p:anim>
                                    <p:animEffect transition="in" filter="fade">
                                      <p:cBhvr>
                                        <p:cTn id="30" dur="1000"/>
                                        <p:tgtEl>
                                          <p:spTgt spid="5837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nodeType="clickEffect">
                                  <p:stCondLst>
                                    <p:cond delay="0"/>
                                  </p:stCondLst>
                                  <p:childTnLst>
                                    <p:set>
                                      <p:cBhvr>
                                        <p:cTn id="34" dur="1" fill="hold">
                                          <p:stCondLst>
                                            <p:cond delay="0"/>
                                          </p:stCondLst>
                                        </p:cTn>
                                        <p:tgtEl>
                                          <p:spTgt spid="58371">
                                            <p:txEl>
                                              <p:pRg st="5" end="5"/>
                                            </p:txEl>
                                          </p:spTgt>
                                        </p:tgtEl>
                                        <p:attrNameLst>
                                          <p:attrName>style.visibility</p:attrName>
                                        </p:attrNameLst>
                                      </p:cBhvr>
                                      <p:to>
                                        <p:strVal val="visible"/>
                                      </p:to>
                                    </p:set>
                                    <p:anim calcmode="lin" valueType="num">
                                      <p:cBhvr>
                                        <p:cTn id="35" dur="1000" fill="hold"/>
                                        <p:tgtEl>
                                          <p:spTgt spid="58371">
                                            <p:txEl>
                                              <p:pRg st="5" end="5"/>
                                            </p:txEl>
                                          </p:spTgt>
                                        </p:tgtEl>
                                        <p:attrNameLst>
                                          <p:attrName>ppt_w</p:attrName>
                                        </p:attrNameLst>
                                      </p:cBhvr>
                                      <p:tavLst>
                                        <p:tav tm="0">
                                          <p:val>
                                            <p:fltVal val="0"/>
                                          </p:val>
                                        </p:tav>
                                        <p:tav tm="100000">
                                          <p:val>
                                            <p:strVal val="#ppt_w"/>
                                          </p:val>
                                        </p:tav>
                                      </p:tavLst>
                                    </p:anim>
                                    <p:anim calcmode="lin" valueType="num">
                                      <p:cBhvr>
                                        <p:cTn id="36" dur="1000" fill="hold"/>
                                        <p:tgtEl>
                                          <p:spTgt spid="58371">
                                            <p:txEl>
                                              <p:pRg st="5" end="5"/>
                                            </p:txEl>
                                          </p:spTgt>
                                        </p:tgtEl>
                                        <p:attrNameLst>
                                          <p:attrName>ppt_h</p:attrName>
                                        </p:attrNameLst>
                                      </p:cBhvr>
                                      <p:tavLst>
                                        <p:tav tm="0">
                                          <p:val>
                                            <p:fltVal val="0"/>
                                          </p:val>
                                        </p:tav>
                                        <p:tav tm="100000">
                                          <p:val>
                                            <p:strVal val="#ppt_h"/>
                                          </p:val>
                                        </p:tav>
                                      </p:tavLst>
                                    </p:anim>
                                    <p:animEffect transition="in" filter="fade">
                                      <p:cBhvr>
                                        <p:cTn id="37" dur="1000"/>
                                        <p:tgtEl>
                                          <p:spTgt spid="5837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nodeType="clickEffect">
                                  <p:stCondLst>
                                    <p:cond delay="0"/>
                                  </p:stCondLst>
                                  <p:childTnLst>
                                    <p:set>
                                      <p:cBhvr>
                                        <p:cTn id="41" dur="1" fill="hold">
                                          <p:stCondLst>
                                            <p:cond delay="0"/>
                                          </p:stCondLst>
                                        </p:cTn>
                                        <p:tgtEl>
                                          <p:spTgt spid="58371">
                                            <p:txEl>
                                              <p:pRg st="6" end="6"/>
                                            </p:txEl>
                                          </p:spTgt>
                                        </p:tgtEl>
                                        <p:attrNameLst>
                                          <p:attrName>style.visibility</p:attrName>
                                        </p:attrNameLst>
                                      </p:cBhvr>
                                      <p:to>
                                        <p:strVal val="visible"/>
                                      </p:to>
                                    </p:set>
                                    <p:anim calcmode="lin" valueType="num">
                                      <p:cBhvr>
                                        <p:cTn id="42" dur="1000" fill="hold"/>
                                        <p:tgtEl>
                                          <p:spTgt spid="58371">
                                            <p:txEl>
                                              <p:pRg st="6" end="6"/>
                                            </p:txEl>
                                          </p:spTgt>
                                        </p:tgtEl>
                                        <p:attrNameLst>
                                          <p:attrName>ppt_w</p:attrName>
                                        </p:attrNameLst>
                                      </p:cBhvr>
                                      <p:tavLst>
                                        <p:tav tm="0">
                                          <p:val>
                                            <p:fltVal val="0"/>
                                          </p:val>
                                        </p:tav>
                                        <p:tav tm="100000">
                                          <p:val>
                                            <p:strVal val="#ppt_w"/>
                                          </p:val>
                                        </p:tav>
                                      </p:tavLst>
                                    </p:anim>
                                    <p:anim calcmode="lin" valueType="num">
                                      <p:cBhvr>
                                        <p:cTn id="43" dur="1000" fill="hold"/>
                                        <p:tgtEl>
                                          <p:spTgt spid="58371">
                                            <p:txEl>
                                              <p:pRg st="6" end="6"/>
                                            </p:txEl>
                                          </p:spTgt>
                                        </p:tgtEl>
                                        <p:attrNameLst>
                                          <p:attrName>ppt_h</p:attrName>
                                        </p:attrNameLst>
                                      </p:cBhvr>
                                      <p:tavLst>
                                        <p:tav tm="0">
                                          <p:val>
                                            <p:fltVal val="0"/>
                                          </p:val>
                                        </p:tav>
                                        <p:tav tm="100000">
                                          <p:val>
                                            <p:strVal val="#ppt_h"/>
                                          </p:val>
                                        </p:tav>
                                      </p:tavLst>
                                    </p:anim>
                                    <p:animEffect transition="in" filter="fade">
                                      <p:cBhvr>
                                        <p:cTn id="44" dur="1000"/>
                                        <p:tgtEl>
                                          <p:spTgt spid="583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Slide Number Placeholder 22"/>
          <p:cNvSpPr>
            <a:spLocks noGrp="1"/>
          </p:cNvSpPr>
          <p:nvPr>
            <p:ph type="sldNum" sz="quarter" idx="12"/>
          </p:nvPr>
        </p:nvSpPr>
        <p:spPr bwMode="auto">
          <a:ln>
            <a:round/>
            <a:headEnd/>
            <a:tailEnd/>
          </a:ln>
        </p:spPr>
        <p:txBody>
          <a:bodyPr/>
          <a:lstStyle/>
          <a:p>
            <a:r>
              <a:rPr lang="en-US"/>
              <a:t>6-</a:t>
            </a:r>
            <a:fld id="{2224D7DD-A74C-4A24-AD71-DBA2C29B84E9}" type="slidenum">
              <a:rPr lang="en-US" smtClean="0"/>
              <a:pPr/>
              <a:t>62</a:t>
            </a:fld>
            <a:endParaRPr lang="en-US"/>
          </a:p>
        </p:txBody>
      </p:sp>
      <p:sp>
        <p:nvSpPr>
          <p:cNvPr id="159746" name="Rectangle 2"/>
          <p:cNvSpPr>
            <a:spLocks noGrp="1" noChangeArrowheads="1"/>
          </p:cNvSpPr>
          <p:nvPr>
            <p:ph type="title"/>
          </p:nvPr>
        </p:nvSpPr>
        <p:spPr>
          <a:xfrm>
            <a:off x="457200" y="152400"/>
            <a:ext cx="8534400" cy="1447800"/>
          </a:xfrm>
          <a:solidFill>
            <a:schemeClr val="bg2"/>
          </a:solidFill>
        </p:spPr>
        <p:txBody>
          <a:bodyPr/>
          <a:lstStyle/>
          <a:p>
            <a:pPr algn="ctr" eaLnBrk="1" hangingPunct="1"/>
            <a:r>
              <a:rPr lang="en-US" sz="4800" b="1"/>
              <a:t>Future Values with Monthly Compounding</a:t>
            </a:r>
          </a:p>
        </p:txBody>
      </p:sp>
      <p:sp>
        <p:nvSpPr>
          <p:cNvPr id="59395" name="Rectangle 3"/>
          <p:cNvSpPr>
            <a:spLocks noGrp="1" noChangeArrowheads="1"/>
          </p:cNvSpPr>
          <p:nvPr>
            <p:ph sz="quarter" idx="1"/>
          </p:nvPr>
        </p:nvSpPr>
        <p:spPr>
          <a:xfrm>
            <a:off x="685800" y="1905000"/>
            <a:ext cx="8001000" cy="5105400"/>
          </a:xfrm>
        </p:spPr>
        <p:txBody>
          <a:bodyPr/>
          <a:lstStyle/>
          <a:p>
            <a:pPr eaLnBrk="1" hangingPunct="1">
              <a:buFont typeface="Wingdings 2" pitchFamily="18" charset="2"/>
              <a:buNone/>
            </a:pPr>
            <a:r>
              <a:rPr lang="en-US" sz="2800" dirty="0"/>
              <a:t>	</a:t>
            </a:r>
            <a:r>
              <a:rPr lang="en-US" b="1" dirty="0">
                <a:cs typeface="Arial" charset="0"/>
              </a:rPr>
              <a:t>Suppose you deposit $50 a month into an account that has an APR of 9%, based on monthly compounding. </a:t>
            </a:r>
          </a:p>
          <a:p>
            <a:pPr eaLnBrk="1" hangingPunct="1">
              <a:buFont typeface="Wingdings 2" pitchFamily="18" charset="2"/>
              <a:buNone/>
            </a:pPr>
            <a:endParaRPr lang="en-US" sz="1100" b="1" dirty="0">
              <a:cs typeface="Arial" charset="0"/>
            </a:endParaRPr>
          </a:p>
          <a:p>
            <a:pPr eaLnBrk="1" hangingPunct="1">
              <a:buFont typeface="Wingdings 2" pitchFamily="18" charset="2"/>
              <a:buNone/>
            </a:pPr>
            <a:r>
              <a:rPr lang="en-US" b="1" dirty="0">
                <a:cs typeface="Arial" charset="0"/>
              </a:rPr>
              <a:t>	</a:t>
            </a:r>
            <a:r>
              <a:rPr lang="en-US" b="1" dirty="0">
                <a:solidFill>
                  <a:srgbClr val="0070C0"/>
                </a:solidFill>
                <a:cs typeface="Arial" charset="0"/>
              </a:rPr>
              <a:t>How much will you have in the account in 35 years?</a:t>
            </a:r>
            <a:endParaRPr lang="en-US" sz="2800" b="1" dirty="0">
              <a:solidFill>
                <a:srgbClr val="0070C0"/>
              </a:solidFill>
              <a:cs typeface="Arial" charset="0"/>
            </a:endParaRPr>
          </a:p>
          <a:p>
            <a:pPr lvl="1" algn="ctr" eaLnBrk="1" hangingPunct="1">
              <a:buNone/>
            </a:pPr>
            <a:r>
              <a:rPr lang="en-US" sz="2800" b="1" dirty="0">
                <a:cs typeface="Arial" charset="0"/>
              </a:rPr>
              <a:t>N = </a:t>
            </a:r>
            <a:r>
              <a:rPr lang="en-US" sz="2800" b="1" u="sng" dirty="0">
                <a:cs typeface="Arial" charset="0"/>
              </a:rPr>
              <a:t>			</a:t>
            </a:r>
          </a:p>
          <a:p>
            <a:pPr lvl="1" algn="ctr" eaLnBrk="1" hangingPunct="1">
              <a:buNone/>
            </a:pPr>
            <a:endParaRPr lang="en-US" sz="2800" b="1" dirty="0">
              <a:cs typeface="Arial" charset="0"/>
            </a:endParaRPr>
          </a:p>
          <a:p>
            <a:pPr lvl="1" algn="ctr" eaLnBrk="1" hangingPunct="1">
              <a:buNone/>
            </a:pPr>
            <a:r>
              <a:rPr lang="en-US" sz="2800" b="1" dirty="0">
                <a:cs typeface="Arial" charset="0"/>
              </a:rPr>
              <a:t>I/Y = </a:t>
            </a:r>
            <a:r>
              <a:rPr lang="en-US" sz="2800" b="1" u="sng" dirty="0">
                <a:cs typeface="Arial" charset="0"/>
              </a:rPr>
              <a:t>			</a:t>
            </a:r>
          </a:p>
          <a:p>
            <a:pPr lvl="1" algn="ctr" eaLnBrk="1" hangingPunct="1">
              <a:buNone/>
            </a:pPr>
            <a:endParaRPr lang="en-US" sz="2800" b="1" dirty="0">
              <a:cs typeface="Arial" charset="0"/>
            </a:endParaRPr>
          </a:p>
          <a:p>
            <a:pPr lvl="1" algn="ctr" eaLnBrk="1" hangingPunct="1">
              <a:buNone/>
            </a:pPr>
            <a:r>
              <a:rPr lang="en-US" sz="2800" b="1" dirty="0">
                <a:cs typeface="Arial" charset="0"/>
              </a:rPr>
              <a:t>PMT = </a:t>
            </a:r>
            <a:r>
              <a:rPr lang="en-US" sz="2800" b="1" u="sng" dirty="0">
                <a:cs typeface="Arial" charset="0"/>
              </a:rPr>
              <a:t>			</a:t>
            </a:r>
          </a:p>
          <a:p>
            <a:pPr lvl="1" algn="ctr" eaLnBrk="1" hangingPunct="1">
              <a:buNone/>
            </a:pPr>
            <a:endParaRPr lang="en-US" sz="2800" b="1" dirty="0">
              <a:cs typeface="Arial" charset="0"/>
            </a:endParaRPr>
          </a:p>
          <a:p>
            <a:pPr lvl="1" algn="ctr" eaLnBrk="1" hangingPunct="1">
              <a:buFont typeface="Wingdings 2" pitchFamily="18" charset="2"/>
              <a:buNone/>
            </a:pPr>
            <a:r>
              <a:rPr lang="en-US" sz="2800" b="1" dirty="0">
                <a:cs typeface="Arial" charset="0"/>
              </a:rPr>
              <a:t>CPT FV = </a:t>
            </a:r>
            <a:r>
              <a:rPr lang="en-US" sz="2800" b="1" u="sng" dirty="0">
                <a:cs typeface="Arial" charset="0"/>
              </a:rPr>
              <a:t>			</a:t>
            </a:r>
          </a:p>
        </p:txBody>
      </p:sp>
    </p:spTree>
    <p:extLst>
      <p:ext uri="{BB962C8B-B14F-4D97-AF65-F5344CB8AC3E}">
        <p14:creationId xmlns:p14="http://schemas.microsoft.com/office/powerpoint/2010/main" val="289535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anim calcmode="lin" valueType="num">
                                      <p:cBhvr>
                                        <p:cTn id="7" dur="1000" fill="hold"/>
                                        <p:tgtEl>
                                          <p:spTgt spid="59395">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59395">
                                            <p:txEl>
                                              <p:pRg st="2" end="2"/>
                                            </p:txEl>
                                          </p:spTgt>
                                        </p:tgtEl>
                                        <p:attrNameLst>
                                          <p:attrName>ppt_h</p:attrName>
                                        </p:attrNameLst>
                                      </p:cBhvr>
                                      <p:tavLst>
                                        <p:tav tm="0">
                                          <p:val>
                                            <p:fltVal val="0"/>
                                          </p:val>
                                        </p:tav>
                                        <p:tav tm="100000">
                                          <p:val>
                                            <p:strVal val="#ppt_h"/>
                                          </p:val>
                                        </p:tav>
                                      </p:tavLst>
                                    </p:anim>
                                    <p:animEffect transition="in" filter="fade">
                                      <p:cBhvr>
                                        <p:cTn id="9" dur="1000"/>
                                        <p:tgtEl>
                                          <p:spTgt spid="59395">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59395">
                                            <p:txEl>
                                              <p:pRg st="3" end="3"/>
                                            </p:txEl>
                                          </p:spTgt>
                                        </p:tgtEl>
                                        <p:attrNameLst>
                                          <p:attrName>style.visibility</p:attrName>
                                        </p:attrNameLst>
                                      </p:cBhvr>
                                      <p:to>
                                        <p:strVal val="visible"/>
                                      </p:to>
                                    </p:set>
                                    <p:animEffect transition="in" filter="slide(fromBottom)">
                                      <p:cBhvr>
                                        <p:cTn id="14" dur="1000"/>
                                        <p:tgtEl>
                                          <p:spTgt spid="59395">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59395">
                                            <p:txEl>
                                              <p:pRg st="5" end="5"/>
                                            </p:txEl>
                                          </p:spTgt>
                                        </p:tgtEl>
                                        <p:attrNameLst>
                                          <p:attrName>style.visibility</p:attrName>
                                        </p:attrNameLst>
                                      </p:cBhvr>
                                      <p:to>
                                        <p:strVal val="visible"/>
                                      </p:to>
                                    </p:set>
                                    <p:animEffect transition="in" filter="slide(fromBottom)">
                                      <p:cBhvr>
                                        <p:cTn id="19" dur="1000"/>
                                        <p:tgtEl>
                                          <p:spTgt spid="5939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59395">
                                            <p:txEl>
                                              <p:pRg st="7" end="7"/>
                                            </p:txEl>
                                          </p:spTgt>
                                        </p:tgtEl>
                                        <p:attrNameLst>
                                          <p:attrName>style.visibility</p:attrName>
                                        </p:attrNameLst>
                                      </p:cBhvr>
                                      <p:to>
                                        <p:strVal val="visible"/>
                                      </p:to>
                                    </p:set>
                                    <p:animEffect transition="in" filter="slide(fromBottom)">
                                      <p:cBhvr>
                                        <p:cTn id="24" dur="1000"/>
                                        <p:tgtEl>
                                          <p:spTgt spid="59395">
                                            <p:txEl>
                                              <p:pRg st="7" end="7"/>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59395">
                                            <p:txEl>
                                              <p:pRg st="9" end="9"/>
                                            </p:txEl>
                                          </p:spTgt>
                                        </p:tgtEl>
                                        <p:attrNameLst>
                                          <p:attrName>style.visibility</p:attrName>
                                        </p:attrNameLst>
                                      </p:cBhvr>
                                      <p:to>
                                        <p:strVal val="visible"/>
                                      </p:to>
                                    </p:set>
                                    <p:animEffect transition="in" filter="slide(fromBottom)">
                                      <p:cBhvr>
                                        <p:cTn id="27" dur="1000"/>
                                        <p:tgtEl>
                                          <p:spTgt spid="593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Number Placeholder 22"/>
          <p:cNvSpPr>
            <a:spLocks noGrp="1"/>
          </p:cNvSpPr>
          <p:nvPr>
            <p:ph type="sldNum" sz="quarter" idx="12"/>
          </p:nvPr>
        </p:nvSpPr>
        <p:spPr bwMode="auto">
          <a:ln>
            <a:round/>
            <a:headEnd/>
            <a:tailEnd/>
          </a:ln>
        </p:spPr>
        <p:txBody>
          <a:bodyPr/>
          <a:lstStyle/>
          <a:p>
            <a:r>
              <a:rPr lang="en-US"/>
              <a:t>6-</a:t>
            </a:r>
            <a:fld id="{7D6A588D-E357-475B-87C7-7F139E606A62}" type="slidenum">
              <a:rPr lang="en-US" smtClean="0"/>
              <a:pPr/>
              <a:t>63</a:t>
            </a:fld>
            <a:endParaRPr lang="en-US"/>
          </a:p>
        </p:txBody>
      </p:sp>
      <p:sp>
        <p:nvSpPr>
          <p:cNvPr id="161794" name="Rectangle 2"/>
          <p:cNvSpPr>
            <a:spLocks noGrp="1" noChangeArrowheads="1"/>
          </p:cNvSpPr>
          <p:nvPr>
            <p:ph type="title"/>
          </p:nvPr>
        </p:nvSpPr>
        <p:spPr>
          <a:xfrm>
            <a:off x="914400" y="152400"/>
            <a:ext cx="7772400" cy="1447800"/>
          </a:xfrm>
          <a:solidFill>
            <a:schemeClr val="bg2"/>
          </a:solidFill>
        </p:spPr>
        <p:txBody>
          <a:bodyPr/>
          <a:lstStyle/>
          <a:p>
            <a:pPr algn="ctr" eaLnBrk="1" hangingPunct="1"/>
            <a:r>
              <a:rPr lang="en-US" sz="4800" b="1"/>
              <a:t>Present Value with Daily Compounding</a:t>
            </a:r>
          </a:p>
        </p:txBody>
      </p:sp>
      <p:sp>
        <p:nvSpPr>
          <p:cNvPr id="60419" name="Rectangle 3"/>
          <p:cNvSpPr>
            <a:spLocks noGrp="1" noChangeArrowheads="1"/>
          </p:cNvSpPr>
          <p:nvPr>
            <p:ph sz="quarter" idx="1"/>
          </p:nvPr>
        </p:nvSpPr>
        <p:spPr>
          <a:xfrm>
            <a:off x="838200" y="1676400"/>
            <a:ext cx="7464425" cy="5029200"/>
          </a:xfrm>
        </p:spPr>
        <p:txBody>
          <a:bodyPr/>
          <a:lstStyle/>
          <a:p>
            <a:pPr eaLnBrk="1" hangingPunct="1">
              <a:buFont typeface="Wingdings 2" pitchFamily="18" charset="2"/>
              <a:buNone/>
            </a:pPr>
            <a:r>
              <a:rPr lang="en-US" sz="2800" dirty="0"/>
              <a:t>	</a:t>
            </a:r>
            <a:r>
              <a:rPr lang="en-US" b="1" dirty="0">
                <a:solidFill>
                  <a:srgbClr val="0070C0"/>
                </a:solidFill>
                <a:cs typeface="Arial" charset="0"/>
              </a:rPr>
              <a:t>You need $15,000 in 3 years for a new car.  If you can deposit money into an account that pays an APR of 5.5% based on daily compounding, how much would you need to deposit?</a:t>
            </a:r>
            <a:endParaRPr lang="en-US" sz="2800" b="1" dirty="0">
              <a:solidFill>
                <a:srgbClr val="0070C0"/>
              </a:solidFill>
              <a:cs typeface="Arial" charset="0"/>
            </a:endParaRPr>
          </a:p>
          <a:p>
            <a:pPr lvl="1" algn="ctr" eaLnBrk="1" hangingPunct="1">
              <a:buNone/>
            </a:pPr>
            <a:r>
              <a:rPr lang="en-US" sz="2800" b="1" dirty="0">
                <a:cs typeface="Arial" charset="0"/>
              </a:rPr>
              <a:t>N </a:t>
            </a:r>
            <a:r>
              <a:rPr lang="en-US" sz="2800" b="1">
                <a:cs typeface="Arial" charset="0"/>
              </a:rPr>
              <a:t>= </a:t>
            </a:r>
            <a:r>
              <a:rPr lang="en-US" sz="2800" b="1" u="sng">
                <a:cs typeface="Arial" charset="0"/>
              </a:rPr>
              <a:t>3x365=1095</a:t>
            </a:r>
            <a:endParaRPr lang="en-US" sz="2800" b="1" u="sng" dirty="0">
              <a:cs typeface="Arial" charset="0"/>
            </a:endParaRPr>
          </a:p>
          <a:p>
            <a:pPr lvl="1" algn="ctr" eaLnBrk="1" hangingPunct="1">
              <a:buNone/>
            </a:pPr>
            <a:endParaRPr lang="en-US" sz="2800" b="1" dirty="0">
              <a:cs typeface="Arial" charset="0"/>
            </a:endParaRPr>
          </a:p>
          <a:p>
            <a:pPr lvl="1" algn="ctr" eaLnBrk="1" hangingPunct="1">
              <a:buNone/>
            </a:pPr>
            <a:r>
              <a:rPr lang="en-US" sz="2800" b="1" dirty="0">
                <a:cs typeface="Arial" charset="0"/>
              </a:rPr>
              <a:t>I/Y = 5.5 / 365 = 0.015068493</a:t>
            </a:r>
          </a:p>
          <a:p>
            <a:pPr lvl="1" algn="ctr" eaLnBrk="1" hangingPunct="1">
              <a:buNone/>
            </a:pPr>
            <a:endParaRPr lang="en-US" sz="2800" b="1" dirty="0">
              <a:cs typeface="Arial" charset="0"/>
            </a:endParaRPr>
          </a:p>
          <a:p>
            <a:pPr lvl="1" algn="ctr" eaLnBrk="1" hangingPunct="1">
              <a:buFont typeface="Wingdings 2" pitchFamily="18" charset="2"/>
              <a:buNone/>
            </a:pPr>
            <a:r>
              <a:rPr lang="en-US" sz="2800" b="1" dirty="0">
                <a:cs typeface="Arial" charset="0"/>
              </a:rPr>
              <a:t>FV = </a:t>
            </a:r>
            <a:r>
              <a:rPr lang="en-US" sz="2800" b="1" u="sng" dirty="0">
                <a:cs typeface="Arial" charset="0"/>
              </a:rPr>
              <a:t>15,000	</a:t>
            </a:r>
          </a:p>
          <a:p>
            <a:pPr lvl="1" algn="ctr" eaLnBrk="1" hangingPunct="1">
              <a:buFont typeface="Wingdings 2" pitchFamily="18" charset="2"/>
              <a:buNone/>
            </a:pPr>
            <a:endParaRPr lang="en-US" sz="2800" b="1" dirty="0">
              <a:cs typeface="Arial" charset="0"/>
            </a:endParaRPr>
          </a:p>
          <a:p>
            <a:pPr lvl="1" algn="ctr" eaLnBrk="1" hangingPunct="1">
              <a:buFont typeface="Wingdings 2" pitchFamily="18" charset="2"/>
              <a:buNone/>
            </a:pPr>
            <a:r>
              <a:rPr lang="en-US" sz="2800" b="1" dirty="0">
                <a:cs typeface="Arial" charset="0"/>
              </a:rPr>
              <a:t>CPT PV = </a:t>
            </a:r>
            <a:r>
              <a:rPr lang="en-US" sz="2800" b="1" u="sng" dirty="0">
                <a:cs typeface="Arial" charset="0"/>
              </a:rPr>
              <a:t>	-12718.56		</a:t>
            </a:r>
          </a:p>
        </p:txBody>
      </p:sp>
    </p:spTree>
    <p:extLst>
      <p:ext uri="{BB962C8B-B14F-4D97-AF65-F5344CB8AC3E}">
        <p14:creationId xmlns:p14="http://schemas.microsoft.com/office/powerpoint/2010/main" val="247179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Effect transition="in" filter="slide(fromBottom)">
                                      <p:cBhvr>
                                        <p:cTn id="7" dur="1000"/>
                                        <p:tgtEl>
                                          <p:spTgt spid="604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0419">
                                            <p:txEl>
                                              <p:pRg st="3" end="3"/>
                                            </p:txEl>
                                          </p:spTgt>
                                        </p:tgtEl>
                                        <p:attrNameLst>
                                          <p:attrName>style.visibility</p:attrName>
                                        </p:attrNameLst>
                                      </p:cBhvr>
                                      <p:to>
                                        <p:strVal val="visible"/>
                                      </p:to>
                                    </p:set>
                                    <p:animEffect transition="in" filter="slide(fromBottom)">
                                      <p:cBhvr>
                                        <p:cTn id="12" dur="1000"/>
                                        <p:tgtEl>
                                          <p:spTgt spid="60419">
                                            <p:txEl>
                                              <p:pRg st="3" end="3"/>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60419">
                                            <p:txEl>
                                              <p:pRg st="5" end="5"/>
                                            </p:txEl>
                                          </p:spTgt>
                                        </p:tgtEl>
                                        <p:attrNameLst>
                                          <p:attrName>style.visibility</p:attrName>
                                        </p:attrNameLst>
                                      </p:cBhvr>
                                      <p:to>
                                        <p:strVal val="visible"/>
                                      </p:to>
                                    </p:set>
                                    <p:animEffect transition="in" filter="slide(fromBottom)">
                                      <p:cBhvr>
                                        <p:cTn id="15" dur="1000"/>
                                        <p:tgtEl>
                                          <p:spTgt spid="60419">
                                            <p:txEl>
                                              <p:pRg st="5" end="5"/>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60419">
                                            <p:txEl>
                                              <p:pRg st="7" end="7"/>
                                            </p:txEl>
                                          </p:spTgt>
                                        </p:tgtEl>
                                        <p:attrNameLst>
                                          <p:attrName>style.visibility</p:attrName>
                                        </p:attrNameLst>
                                      </p:cBhvr>
                                      <p:to>
                                        <p:strVal val="visible"/>
                                      </p:to>
                                    </p:set>
                                    <p:animEffect transition="in" filter="slide(fromBottom)">
                                      <p:cBhvr>
                                        <p:cTn id="18" dur="1000"/>
                                        <p:tgtEl>
                                          <p:spTgt spid="604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Slide Number Placeholder 22"/>
          <p:cNvSpPr>
            <a:spLocks noGrp="1"/>
          </p:cNvSpPr>
          <p:nvPr>
            <p:ph type="sldNum" sz="quarter" idx="12"/>
          </p:nvPr>
        </p:nvSpPr>
        <p:spPr bwMode="auto">
          <a:ln>
            <a:round/>
            <a:headEnd/>
            <a:tailEnd/>
          </a:ln>
        </p:spPr>
        <p:txBody>
          <a:bodyPr/>
          <a:lstStyle/>
          <a:p>
            <a:r>
              <a:rPr lang="en-US"/>
              <a:t>6-</a:t>
            </a:r>
            <a:fld id="{B43A9F76-9EF3-491C-8D17-5E26090BCD92}" type="slidenum">
              <a:rPr lang="en-US" smtClean="0"/>
              <a:pPr/>
              <a:t>64</a:t>
            </a:fld>
            <a:endParaRPr lang="en-US"/>
          </a:p>
        </p:txBody>
      </p:sp>
      <p:sp>
        <p:nvSpPr>
          <p:cNvPr id="4" name="TextBox 3"/>
          <p:cNvSpPr txBox="1"/>
          <p:nvPr/>
        </p:nvSpPr>
        <p:spPr>
          <a:xfrm>
            <a:off x="1371600" y="381000"/>
            <a:ext cx="6248400" cy="830263"/>
          </a:xfrm>
          <a:prstGeom prst="rect">
            <a:avLst/>
          </a:prstGeom>
          <a:solidFill>
            <a:schemeClr val="bg2"/>
          </a:solidFill>
        </p:spPr>
        <p:txBody>
          <a:bodyPr>
            <a:spAutoFit/>
          </a:bodyPr>
          <a:lstStyle/>
          <a:p>
            <a:pPr algn="ctr" fontAlgn="auto">
              <a:spcBef>
                <a:spcPts val="0"/>
              </a:spcBef>
              <a:spcAft>
                <a:spcPts val="0"/>
              </a:spcAft>
              <a:defRPr/>
            </a:pPr>
            <a:r>
              <a:rPr lang="en-US" sz="4800" dirty="0">
                <a:solidFill>
                  <a:schemeClr val="tx2"/>
                </a:solidFill>
                <a:latin typeface="+mj-lt"/>
              </a:rPr>
              <a:t>Chapter Outline</a:t>
            </a:r>
          </a:p>
        </p:txBody>
      </p:sp>
      <p:sp>
        <p:nvSpPr>
          <p:cNvPr id="5" name="TextBox 4"/>
          <p:cNvSpPr txBox="1">
            <a:spLocks noChangeArrowheads="1"/>
          </p:cNvSpPr>
          <p:nvPr/>
        </p:nvSpPr>
        <p:spPr bwMode="auto">
          <a:xfrm>
            <a:off x="914400" y="2133600"/>
            <a:ext cx="7162800" cy="4295775"/>
          </a:xfrm>
          <a:prstGeom prst="rect">
            <a:avLst/>
          </a:prstGeom>
          <a:noFill/>
          <a:ln w="9525">
            <a:noFill/>
            <a:miter lim="800000"/>
            <a:headEnd/>
            <a:tailEnd/>
          </a:ln>
        </p:spPr>
        <p:txBody>
          <a:bodyPr>
            <a:spAutoFit/>
          </a:bodyPr>
          <a:lstStyle/>
          <a:p>
            <a:pPr marL="292100" indent="-292100">
              <a:buFont typeface="Arial" charset="0"/>
              <a:buChar char="•"/>
            </a:pPr>
            <a:r>
              <a:rPr lang="en-US" sz="3200" b="1">
                <a:latin typeface="Perpetua" pitchFamily="18" charset="0"/>
              </a:rPr>
              <a:t>Multiple Cash Flows: Future and Present Values</a:t>
            </a:r>
          </a:p>
          <a:p>
            <a:pPr marL="292100" indent="-292100">
              <a:buFont typeface="Arial" charset="0"/>
              <a:buChar char="•"/>
            </a:pPr>
            <a:r>
              <a:rPr lang="en-US" sz="3200" b="1">
                <a:latin typeface="Perpetua" pitchFamily="18" charset="0"/>
              </a:rPr>
              <a:t>Multiple Equal Cash Flows: Annuities and Perpetuities</a:t>
            </a:r>
          </a:p>
          <a:p>
            <a:pPr marL="292100" indent="-292100">
              <a:buFont typeface="Arial" charset="0"/>
              <a:buChar char="•"/>
            </a:pPr>
            <a:r>
              <a:rPr lang="en-US" sz="3200" b="1">
                <a:latin typeface="Perpetua" pitchFamily="18" charset="0"/>
              </a:rPr>
              <a:t>Comparing Rates: the Effect of Compounding</a:t>
            </a:r>
          </a:p>
          <a:p>
            <a:pPr marL="292100" indent="-292100">
              <a:buFont typeface="Arial" charset="0"/>
              <a:buChar char="•"/>
            </a:pPr>
            <a:r>
              <a:rPr lang="en-US" sz="3200" b="1">
                <a:latin typeface="Perpetua" pitchFamily="18" charset="0"/>
              </a:rPr>
              <a:t>Loan Types</a:t>
            </a:r>
          </a:p>
          <a:p>
            <a:pPr marL="292100" indent="-292100">
              <a:buFont typeface="Arial" charset="0"/>
              <a:buChar char="•"/>
            </a:pPr>
            <a:r>
              <a:rPr lang="en-US" sz="3200" b="1">
                <a:latin typeface="Perpetua" pitchFamily="18" charset="0"/>
              </a:rPr>
              <a:t>Loan Amortization</a:t>
            </a:r>
          </a:p>
          <a:p>
            <a:pPr marL="292100" indent="-292100">
              <a:buFont typeface="Arial" charset="0"/>
              <a:buChar char="•"/>
            </a:pPr>
            <a:endParaRPr lang="en-US" sz="200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5">
                                            <p:txEl>
                                              <p:pRg st="3" end="3"/>
                                            </p:txEl>
                                          </p:spTgt>
                                        </p:tgtEl>
                                        <p:attrNameLst>
                                          <p:attrName>style.color</p:attrName>
                                        </p:attrNameLst>
                                      </p:cBhvr>
                                      <p:to>
                                        <a:schemeClr val="accent2"/>
                                      </p:to>
                                    </p:animClr>
                                  </p:childTnLst>
                                </p:cTn>
                              </p:par>
                              <p:par>
                                <p:cTn id="7" presetID="9" presetClass="emph" presetSubtype="0" nodeType="withEffect">
                                  <p:stCondLst>
                                    <p:cond delay="0"/>
                                  </p:stCondLst>
                                  <p:childTnLst>
                                    <p:set>
                                      <p:cBhvr rctx="PPT">
                                        <p:cTn id="8" dur="indefinite"/>
                                        <p:tgtEl>
                                          <p:spTgt spid="5">
                                            <p:txEl>
                                              <p:pRg st="0" end="0"/>
                                            </p:txEl>
                                          </p:spTgt>
                                        </p:tgtEl>
                                        <p:attrNameLst>
                                          <p:attrName>style.opacity</p:attrName>
                                        </p:attrNameLst>
                                      </p:cBhvr>
                                      <p:to>
                                        <p:strVal val="0.5"/>
                                      </p:to>
                                    </p:set>
                                    <p:animEffect filter="image" prLst="opacity: 0.5">
                                      <p:cBhvr rctx="IE">
                                        <p:cTn id="9" dur="indefinite"/>
                                        <p:tgtEl>
                                          <p:spTgt spid="5">
                                            <p:txEl>
                                              <p:pRg st="0" end="0"/>
                                            </p:txEl>
                                          </p:spTgt>
                                        </p:tgtEl>
                                      </p:cBhvr>
                                    </p:animEffect>
                                  </p:childTnLst>
                                </p:cTn>
                              </p:par>
                              <p:par>
                                <p:cTn id="10" presetID="9" presetClass="emph" presetSubtype="0" nodeType="withEffect">
                                  <p:stCondLst>
                                    <p:cond delay="0"/>
                                  </p:stCondLst>
                                  <p:childTnLst>
                                    <p:set>
                                      <p:cBhvr rctx="PPT">
                                        <p:cTn id="11" dur="indefinite"/>
                                        <p:tgtEl>
                                          <p:spTgt spid="5">
                                            <p:txEl>
                                              <p:pRg st="1" end="1"/>
                                            </p:txEl>
                                          </p:spTgt>
                                        </p:tgtEl>
                                        <p:attrNameLst>
                                          <p:attrName>style.opacity</p:attrName>
                                        </p:attrNameLst>
                                      </p:cBhvr>
                                      <p:to>
                                        <p:strVal val="0.5"/>
                                      </p:to>
                                    </p:set>
                                    <p:animEffect filter="image" prLst="opacity: 0.5">
                                      <p:cBhvr rctx="IE">
                                        <p:cTn id="12" dur="indefinite"/>
                                        <p:tgtEl>
                                          <p:spTgt spid="5">
                                            <p:txEl>
                                              <p:pRg st="1" end="1"/>
                                            </p:txEl>
                                          </p:spTgt>
                                        </p:tgtEl>
                                      </p:cBhvr>
                                    </p:animEffect>
                                  </p:childTnLst>
                                </p:cTn>
                              </p:par>
                              <p:par>
                                <p:cTn id="13" presetID="9" presetClass="emph" presetSubtype="0" nodeType="withEffect">
                                  <p:stCondLst>
                                    <p:cond delay="0"/>
                                  </p:stCondLst>
                                  <p:childTnLst>
                                    <p:set>
                                      <p:cBhvr rctx="PPT">
                                        <p:cTn id="14" dur="indefinite"/>
                                        <p:tgtEl>
                                          <p:spTgt spid="5">
                                            <p:txEl>
                                              <p:pRg st="2" end="2"/>
                                            </p:txEl>
                                          </p:spTgt>
                                        </p:tgtEl>
                                        <p:attrNameLst>
                                          <p:attrName>style.opacity</p:attrName>
                                        </p:attrNameLst>
                                      </p:cBhvr>
                                      <p:to>
                                        <p:strVal val="0.5"/>
                                      </p:to>
                                    </p:set>
                                    <p:animEffect filter="image" prLst="opacity: 0.5">
                                      <p:cBhvr rctx="IE">
                                        <p:cTn id="15" dur="indefinite"/>
                                        <p:tgtEl>
                                          <p:spTgt spid="5">
                                            <p:txEl>
                                              <p:pRg st="2" end="2"/>
                                            </p:txEl>
                                          </p:spTgt>
                                        </p:tgtEl>
                                      </p:cBhvr>
                                    </p:animEffect>
                                  </p:childTnLst>
                                </p:cTn>
                              </p:par>
                              <p:par>
                                <p:cTn id="16" presetID="9" presetClass="emph" presetSubtype="0" nodeType="withEffect">
                                  <p:stCondLst>
                                    <p:cond delay="0"/>
                                  </p:stCondLst>
                                  <p:childTnLst>
                                    <p:set>
                                      <p:cBhvr rctx="PPT">
                                        <p:cTn id="17" dur="indefinite"/>
                                        <p:tgtEl>
                                          <p:spTgt spid="5">
                                            <p:txEl>
                                              <p:pRg st="4" end="4"/>
                                            </p:txEl>
                                          </p:spTgt>
                                        </p:tgtEl>
                                        <p:attrNameLst>
                                          <p:attrName>style.opacity</p:attrName>
                                        </p:attrNameLst>
                                      </p:cBhvr>
                                      <p:to>
                                        <p:strVal val="0.5"/>
                                      </p:to>
                                    </p:set>
                                    <p:animEffect filter="image" prLst="opacity: 0.5">
                                      <p:cBhvr rctx="IE">
                                        <p:cTn id="18" dur="indefinite"/>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Slide Number Placeholder 22"/>
          <p:cNvSpPr>
            <a:spLocks noGrp="1"/>
          </p:cNvSpPr>
          <p:nvPr>
            <p:ph type="sldNum" sz="quarter" idx="12"/>
          </p:nvPr>
        </p:nvSpPr>
        <p:spPr bwMode="auto">
          <a:ln>
            <a:round/>
            <a:headEnd/>
            <a:tailEnd/>
          </a:ln>
        </p:spPr>
        <p:txBody>
          <a:bodyPr/>
          <a:lstStyle/>
          <a:p>
            <a:r>
              <a:rPr lang="en-US"/>
              <a:t>6-</a:t>
            </a:r>
            <a:fld id="{49661270-D46A-46F4-898C-26302A6C8BB9}" type="slidenum">
              <a:rPr lang="en-US" smtClean="0"/>
              <a:pPr/>
              <a:t>65</a:t>
            </a:fld>
            <a:endParaRPr lang="en-US"/>
          </a:p>
        </p:txBody>
      </p:sp>
      <p:sp>
        <p:nvSpPr>
          <p:cNvPr id="4" name="TextBox 3"/>
          <p:cNvSpPr txBox="1"/>
          <p:nvPr/>
        </p:nvSpPr>
        <p:spPr>
          <a:xfrm>
            <a:off x="1371600" y="381000"/>
            <a:ext cx="6248400" cy="830263"/>
          </a:xfrm>
          <a:prstGeom prst="rect">
            <a:avLst/>
          </a:prstGeom>
          <a:solidFill>
            <a:schemeClr val="bg2"/>
          </a:solidFill>
        </p:spPr>
        <p:txBody>
          <a:bodyPr>
            <a:spAutoFit/>
          </a:bodyPr>
          <a:lstStyle/>
          <a:p>
            <a:pPr algn="ctr" fontAlgn="auto">
              <a:spcBef>
                <a:spcPts val="0"/>
              </a:spcBef>
              <a:spcAft>
                <a:spcPts val="0"/>
              </a:spcAft>
              <a:defRPr/>
            </a:pPr>
            <a:r>
              <a:rPr lang="en-US" sz="4800" b="1" dirty="0">
                <a:solidFill>
                  <a:schemeClr val="tx2"/>
                </a:solidFill>
                <a:latin typeface="+mj-lt"/>
              </a:rPr>
              <a:t>Types of Loans</a:t>
            </a:r>
          </a:p>
        </p:txBody>
      </p:sp>
      <p:sp>
        <p:nvSpPr>
          <p:cNvPr id="5" name="TextBox 4"/>
          <p:cNvSpPr txBox="1">
            <a:spLocks noChangeArrowheads="1"/>
          </p:cNvSpPr>
          <p:nvPr/>
        </p:nvSpPr>
        <p:spPr bwMode="auto">
          <a:xfrm>
            <a:off x="914400" y="2133600"/>
            <a:ext cx="7162800" cy="4057650"/>
          </a:xfrm>
          <a:prstGeom prst="rect">
            <a:avLst/>
          </a:prstGeom>
          <a:noFill/>
          <a:ln w="9525">
            <a:noFill/>
            <a:miter lim="800000"/>
            <a:headEnd/>
            <a:tailEnd/>
          </a:ln>
        </p:spPr>
        <p:txBody>
          <a:bodyPr>
            <a:spAutoFit/>
          </a:bodyPr>
          <a:lstStyle/>
          <a:p>
            <a:pPr marL="292100" indent="-292100">
              <a:buFont typeface="Arial" charset="0"/>
              <a:buChar char="•"/>
            </a:pPr>
            <a:r>
              <a:rPr lang="en-US" sz="3600" b="1">
                <a:solidFill>
                  <a:srgbClr val="7030A0"/>
                </a:solidFill>
                <a:latin typeface="Perpetua" pitchFamily="18" charset="0"/>
              </a:rPr>
              <a:t>Pure Discount Loan</a:t>
            </a:r>
          </a:p>
          <a:p>
            <a:pPr marL="292100" indent="-292100">
              <a:buFont typeface="Arial" charset="0"/>
              <a:buChar char="•"/>
            </a:pPr>
            <a:endParaRPr lang="en-US" sz="2000" b="1">
              <a:solidFill>
                <a:srgbClr val="7030A0"/>
              </a:solidFill>
              <a:latin typeface="Perpetua" pitchFamily="18" charset="0"/>
            </a:endParaRPr>
          </a:p>
          <a:p>
            <a:pPr marL="292100" indent="-292100">
              <a:buFont typeface="Arial" charset="0"/>
              <a:buChar char="•"/>
            </a:pPr>
            <a:r>
              <a:rPr lang="en-US" sz="3600" b="1">
                <a:solidFill>
                  <a:srgbClr val="7030A0"/>
                </a:solidFill>
                <a:latin typeface="Perpetua" pitchFamily="18" charset="0"/>
              </a:rPr>
              <a:t>Interest-only Loan</a:t>
            </a:r>
          </a:p>
          <a:p>
            <a:pPr marL="292100" indent="-292100">
              <a:buFont typeface="Arial" charset="0"/>
              <a:buChar char="•"/>
            </a:pPr>
            <a:endParaRPr lang="en-US" sz="2000" b="1">
              <a:solidFill>
                <a:srgbClr val="7030A0"/>
              </a:solidFill>
              <a:latin typeface="Perpetua" pitchFamily="18" charset="0"/>
            </a:endParaRPr>
          </a:p>
          <a:p>
            <a:pPr marL="292100" indent="-292100">
              <a:buFont typeface="Arial" charset="0"/>
              <a:buChar char="•"/>
            </a:pPr>
            <a:r>
              <a:rPr lang="en-US" sz="3600" b="1">
                <a:solidFill>
                  <a:srgbClr val="7030A0"/>
                </a:solidFill>
                <a:latin typeface="Perpetua" pitchFamily="18" charset="0"/>
              </a:rPr>
              <a:t>Amortized with Fixed Principal payment</a:t>
            </a:r>
          </a:p>
          <a:p>
            <a:pPr marL="292100" indent="-292100">
              <a:buFont typeface="Arial" charset="0"/>
              <a:buChar char="•"/>
            </a:pPr>
            <a:endParaRPr lang="en-US" sz="2000" b="1">
              <a:solidFill>
                <a:srgbClr val="7030A0"/>
              </a:solidFill>
              <a:latin typeface="Perpetua" pitchFamily="18" charset="0"/>
            </a:endParaRPr>
          </a:p>
          <a:p>
            <a:pPr marL="292100" indent="-292100">
              <a:buFont typeface="Arial" charset="0"/>
              <a:buChar char="•"/>
            </a:pPr>
            <a:r>
              <a:rPr lang="en-US" sz="3600" b="1">
                <a:solidFill>
                  <a:srgbClr val="7030A0"/>
                </a:solidFill>
                <a:latin typeface="Perpetua" pitchFamily="18" charset="0"/>
              </a:rPr>
              <a:t>Amortized with Fixed Payment</a:t>
            </a:r>
            <a:endParaRPr lang="en-US" sz="3200" b="1">
              <a:solidFill>
                <a:srgbClr val="7030A0"/>
              </a:solidFill>
              <a:latin typeface="Perpetua" pitchFamily="18" charset="0"/>
            </a:endParaRPr>
          </a:p>
          <a:p>
            <a:pPr marL="292100" indent="-292100">
              <a:buFont typeface="Arial" charset="0"/>
              <a:buChar char="•"/>
            </a:pPr>
            <a:endParaRPr lang="en-US" sz="200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lide(fromLeft)">
                                      <p:cBhvr>
                                        <p:cTn id="7" dur="1000"/>
                                        <p:tgtEl>
                                          <p:spTgt spid="5">
                                            <p:txEl>
                                              <p:pRg st="0" end="0"/>
                                            </p:txEl>
                                          </p:spTgt>
                                        </p:tgtEl>
                                      </p:cBhvr>
                                    </p:animEffect>
                                  </p:childTnLst>
                                </p:cTn>
                              </p:par>
                              <p:par>
                                <p:cTn id="8" presetID="12" presetClass="entr" presetSubtype="8"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slide(fromLeft)">
                                      <p:cBhvr>
                                        <p:cTn id="10" dur="1000"/>
                                        <p:tgtEl>
                                          <p:spTgt spid="5">
                                            <p:txEl>
                                              <p:pRg st="2" end="2"/>
                                            </p:txEl>
                                          </p:spTgt>
                                        </p:tgtEl>
                                      </p:cBhvr>
                                    </p:animEffect>
                                  </p:childTnLst>
                                </p:cTn>
                              </p:par>
                              <p:par>
                                <p:cTn id="11" presetID="12" presetClass="entr" presetSubtype="8"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slide(fromLeft)">
                                      <p:cBhvr>
                                        <p:cTn id="13" dur="1000"/>
                                        <p:tgtEl>
                                          <p:spTgt spid="5">
                                            <p:txEl>
                                              <p:pRg st="4" end="4"/>
                                            </p:txEl>
                                          </p:spTgt>
                                        </p:tgtEl>
                                      </p:cBhvr>
                                    </p:animEffect>
                                  </p:childTnLst>
                                </p:cTn>
                              </p:par>
                              <p:par>
                                <p:cTn id="14" presetID="12" presetClass="entr" presetSubtype="8" fill="hold"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slide(fromLeft)">
                                      <p:cBhvr>
                                        <p:cTn id="16" dur="1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Slide Number Placeholder 22"/>
          <p:cNvSpPr>
            <a:spLocks noGrp="1"/>
          </p:cNvSpPr>
          <p:nvPr>
            <p:ph type="sldNum" sz="quarter" idx="12"/>
          </p:nvPr>
        </p:nvSpPr>
        <p:spPr bwMode="auto">
          <a:ln>
            <a:round/>
            <a:headEnd/>
            <a:tailEnd/>
          </a:ln>
        </p:spPr>
        <p:txBody>
          <a:bodyPr/>
          <a:lstStyle/>
          <a:p>
            <a:r>
              <a:rPr lang="en-US"/>
              <a:t>6-</a:t>
            </a:r>
            <a:fld id="{D300D30A-410E-40E4-95DF-45046CF2C9CE}" type="slidenum">
              <a:rPr lang="en-US" smtClean="0"/>
              <a:pPr/>
              <a:t>66</a:t>
            </a:fld>
            <a:endParaRPr lang="en-US"/>
          </a:p>
        </p:txBody>
      </p:sp>
      <p:sp>
        <p:nvSpPr>
          <p:cNvPr id="168962" name="Rectangle 2"/>
          <p:cNvSpPr>
            <a:spLocks noGrp="1" noChangeArrowheads="1"/>
          </p:cNvSpPr>
          <p:nvPr>
            <p:ph type="title"/>
          </p:nvPr>
        </p:nvSpPr>
        <p:spPr>
          <a:solidFill>
            <a:schemeClr val="bg2"/>
          </a:solidFill>
        </p:spPr>
        <p:txBody>
          <a:bodyPr/>
          <a:lstStyle/>
          <a:p>
            <a:pPr algn="ctr" eaLnBrk="1" hangingPunct="1"/>
            <a:r>
              <a:rPr lang="en-US" sz="4800" b="1"/>
              <a:t>Pure Discount Loans</a:t>
            </a:r>
          </a:p>
        </p:txBody>
      </p:sp>
      <p:sp>
        <p:nvSpPr>
          <p:cNvPr id="63491" name="Rectangle 3"/>
          <p:cNvSpPr>
            <a:spLocks noGrp="1" noChangeArrowheads="1"/>
          </p:cNvSpPr>
          <p:nvPr>
            <p:ph sz="quarter" idx="1"/>
          </p:nvPr>
        </p:nvSpPr>
        <p:spPr>
          <a:xfrm>
            <a:off x="185738" y="1638300"/>
            <a:ext cx="8763000" cy="3429000"/>
          </a:xfrm>
        </p:spPr>
        <p:txBody>
          <a:bodyPr/>
          <a:lstStyle/>
          <a:p>
            <a:pPr eaLnBrk="1" hangingPunct="1">
              <a:buNone/>
            </a:pPr>
            <a:r>
              <a:rPr lang="en-US" sz="2800" dirty="0"/>
              <a:t>	</a:t>
            </a:r>
            <a:r>
              <a:rPr lang="en-US" sz="2800" u="sng" dirty="0"/>
              <a:t>				</a:t>
            </a:r>
            <a:r>
              <a:rPr lang="en-US" sz="2800" dirty="0"/>
              <a:t> </a:t>
            </a:r>
            <a:r>
              <a:rPr lang="en-US" sz="2800" b="1" dirty="0">
                <a:cs typeface="Arial" charset="0"/>
              </a:rPr>
              <a:t>are excellent examples of </a:t>
            </a:r>
            <a:r>
              <a:rPr lang="en-US" sz="2800" b="1" dirty="0">
                <a:solidFill>
                  <a:srgbClr val="C00000"/>
                </a:solidFill>
                <a:cs typeface="Arial" charset="0"/>
              </a:rPr>
              <a:t>pure discount loans</a:t>
            </a:r>
            <a:r>
              <a:rPr lang="en-US" sz="2800" b="1" dirty="0">
                <a:cs typeface="Arial" charset="0"/>
              </a:rPr>
              <a:t>. The borrower receives money today and the principal amount is repaid at some future date in a single lump sum, without any periodic interest payments.</a:t>
            </a:r>
          </a:p>
          <a:p>
            <a:pPr eaLnBrk="1" hangingPunct="1">
              <a:buFont typeface="Wingdings 2" pitchFamily="18" charset="2"/>
              <a:buNone/>
            </a:pPr>
            <a:endParaRPr lang="en-US" sz="1100" b="1" dirty="0">
              <a:latin typeface="Arial" charset="0"/>
              <a:cs typeface="Arial" charset="0"/>
            </a:endParaRPr>
          </a:p>
          <a:p>
            <a:pPr eaLnBrk="1" hangingPunct="1">
              <a:buFont typeface="Wingdings 2" pitchFamily="18" charset="2"/>
              <a:buNone/>
            </a:pPr>
            <a:r>
              <a:rPr lang="en-US" b="1" dirty="0">
                <a:latin typeface="Arial" charset="0"/>
                <a:cs typeface="Arial" charset="0"/>
              </a:rPr>
              <a:t>	</a:t>
            </a:r>
            <a:endParaRPr lang="en-US" b="1" dirty="0">
              <a:solidFill>
                <a:srgbClr val="C00000"/>
              </a:solidFill>
              <a:latin typeface="Arial" charset="0"/>
              <a:cs typeface="Arial" charset="0"/>
            </a:endParaRPr>
          </a:p>
        </p:txBody>
      </p:sp>
      <p:pic>
        <p:nvPicPr>
          <p:cNvPr id="6" name="Picture 5" descr="http://www.robertsreportonline.com/wp-content/uploads/2009/06/t-bill.jpg"/>
          <p:cNvPicPr>
            <a:picLocks noChangeAspect="1" noChangeArrowheads="1"/>
          </p:cNvPicPr>
          <p:nvPr/>
        </p:nvPicPr>
        <p:blipFill>
          <a:blip r:embed="rId3"/>
          <a:srcRect/>
          <a:stretch>
            <a:fillRect/>
          </a:stretch>
        </p:blipFill>
        <p:spPr bwMode="auto">
          <a:xfrm>
            <a:off x="2286000" y="3406734"/>
            <a:ext cx="4562475" cy="3276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p:cTn id="7" dur="1000" fill="hold"/>
                                        <p:tgtEl>
                                          <p:spTgt spid="6349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6349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63491">
                                            <p:txEl>
                                              <p:pRg st="0" end="0"/>
                                            </p:txEl>
                                          </p:spTgt>
                                        </p:tgtEl>
                                      </p:cBhvr>
                                    </p:animEffect>
                                  </p:childTnLst>
                                </p:cTn>
                              </p:par>
                            </p:childTnLst>
                          </p:cTn>
                        </p:par>
                        <p:par>
                          <p:cTn id="10" fill="hold">
                            <p:stCondLst>
                              <p:cond delay="1000"/>
                            </p:stCondLst>
                            <p:childTnLst>
                              <p:par>
                                <p:cTn id="11" presetID="55"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strVal val="#ppt_w*0.70"/>
                                          </p:val>
                                        </p:tav>
                                        <p:tav tm="100000">
                                          <p:val>
                                            <p:strVal val="#ppt_w"/>
                                          </p:val>
                                        </p:tav>
                                      </p:tavLst>
                                    </p:anim>
                                    <p:anim calcmode="lin" valueType="num">
                                      <p:cBhvr>
                                        <p:cTn id="14" dur="1000" fill="hold"/>
                                        <p:tgtEl>
                                          <p:spTgt spid="6"/>
                                        </p:tgtEl>
                                        <p:attrNameLst>
                                          <p:attrName>ppt_h</p:attrName>
                                        </p:attrNameLst>
                                      </p:cBhvr>
                                      <p:tavLst>
                                        <p:tav tm="0">
                                          <p:val>
                                            <p:strVal val="#ppt_h"/>
                                          </p:val>
                                        </p:tav>
                                        <p:tav tm="100000">
                                          <p:val>
                                            <p:strVal val="#ppt_h"/>
                                          </p:val>
                                        </p:tav>
                                      </p:tavLst>
                                    </p:anim>
                                    <p:animEffect transition="in" filter="fade">
                                      <p:cBhvr>
                                        <p:cTn id="1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Slide Number Placeholder 22"/>
          <p:cNvSpPr>
            <a:spLocks noGrp="1"/>
          </p:cNvSpPr>
          <p:nvPr>
            <p:ph type="sldNum" sz="quarter" idx="12"/>
          </p:nvPr>
        </p:nvSpPr>
        <p:spPr bwMode="auto">
          <a:ln>
            <a:round/>
            <a:headEnd/>
            <a:tailEnd/>
          </a:ln>
        </p:spPr>
        <p:txBody>
          <a:bodyPr/>
          <a:lstStyle/>
          <a:p>
            <a:r>
              <a:rPr lang="en-US"/>
              <a:t>6-</a:t>
            </a:r>
            <a:fld id="{866C4E38-4520-495B-B2D2-D849639E4006}" type="slidenum">
              <a:rPr lang="en-US" smtClean="0"/>
              <a:pPr/>
              <a:t>67</a:t>
            </a:fld>
            <a:endParaRPr lang="en-US"/>
          </a:p>
        </p:txBody>
      </p:sp>
      <p:sp>
        <p:nvSpPr>
          <p:cNvPr id="171010" name="Rectangle 2"/>
          <p:cNvSpPr>
            <a:spLocks noGrp="1" noChangeArrowheads="1"/>
          </p:cNvSpPr>
          <p:nvPr>
            <p:ph type="title"/>
          </p:nvPr>
        </p:nvSpPr>
        <p:spPr>
          <a:solidFill>
            <a:schemeClr val="bg2"/>
          </a:solidFill>
        </p:spPr>
        <p:txBody>
          <a:bodyPr/>
          <a:lstStyle/>
          <a:p>
            <a:pPr algn="ctr" eaLnBrk="1" hangingPunct="1"/>
            <a:r>
              <a:rPr lang="en-US" sz="4800" b="1"/>
              <a:t>Pure Discount Loans</a:t>
            </a:r>
          </a:p>
        </p:txBody>
      </p:sp>
      <p:sp>
        <p:nvSpPr>
          <p:cNvPr id="63491" name="Rectangle 3"/>
          <p:cNvSpPr>
            <a:spLocks noGrp="1" noChangeArrowheads="1"/>
          </p:cNvSpPr>
          <p:nvPr>
            <p:ph sz="quarter" idx="1"/>
          </p:nvPr>
        </p:nvSpPr>
        <p:spPr>
          <a:xfrm>
            <a:off x="152400" y="1600200"/>
            <a:ext cx="8763000" cy="5410200"/>
          </a:xfrm>
        </p:spPr>
        <p:txBody>
          <a:bodyPr/>
          <a:lstStyle/>
          <a:p>
            <a:pPr eaLnBrk="1" hangingPunct="1">
              <a:buFont typeface="Wingdings 2" pitchFamily="18" charset="2"/>
              <a:buNone/>
            </a:pPr>
            <a:r>
              <a:rPr lang="en-US" sz="3200" dirty="0"/>
              <a:t>	</a:t>
            </a:r>
            <a:r>
              <a:rPr lang="en-US" sz="3200" b="1" dirty="0">
                <a:solidFill>
                  <a:srgbClr val="0070C0"/>
                </a:solidFill>
                <a:cs typeface="Arial" charset="0"/>
              </a:rPr>
              <a:t>If a T-bill promises to repay $10,000 in 12 months and the market interest rate is 7 percent, how much will the bill sell for in the market?</a:t>
            </a:r>
          </a:p>
          <a:p>
            <a:pPr lvl="1" eaLnBrk="1" hangingPunct="1">
              <a:buNone/>
            </a:pPr>
            <a:r>
              <a:rPr lang="en-US" sz="3200" b="1" dirty="0">
                <a:cs typeface="Arial" charset="0"/>
              </a:rPr>
              <a:t>N  = </a:t>
            </a:r>
            <a:r>
              <a:rPr lang="en-US" sz="3200" b="1" u="sng" dirty="0">
                <a:cs typeface="Arial" charset="0"/>
              </a:rPr>
              <a:t>	1	</a:t>
            </a:r>
            <a:r>
              <a:rPr lang="en-US" sz="3200" b="1" dirty="0">
                <a:cs typeface="Arial" charset="0"/>
              </a:rPr>
              <a:t>; FV = </a:t>
            </a:r>
            <a:r>
              <a:rPr lang="en-US" sz="3200" b="1" u="sng" dirty="0">
                <a:cs typeface="Arial" charset="0"/>
              </a:rPr>
              <a:t>	10,000	</a:t>
            </a:r>
            <a:r>
              <a:rPr lang="en-US" sz="3200" b="1" dirty="0">
                <a:cs typeface="Arial" charset="0"/>
              </a:rPr>
              <a:t>; I/Y = </a:t>
            </a:r>
            <a:r>
              <a:rPr lang="en-US" sz="3200" b="1" u="sng" dirty="0">
                <a:cs typeface="Arial" charset="0"/>
              </a:rPr>
              <a:t>	7     </a:t>
            </a:r>
            <a:r>
              <a:rPr lang="en-US" sz="3200" b="1" dirty="0">
                <a:cs typeface="Arial" charset="0"/>
              </a:rPr>
              <a:t>; </a:t>
            </a:r>
          </a:p>
          <a:p>
            <a:pPr lvl="1" eaLnBrk="1" hangingPunct="1">
              <a:buNone/>
            </a:pPr>
            <a:r>
              <a:rPr lang="en-US" sz="3200" b="1" dirty="0">
                <a:cs typeface="Arial" charset="0"/>
              </a:rPr>
              <a:t>CPT PV = </a:t>
            </a:r>
            <a:r>
              <a:rPr lang="en-US" sz="3200" b="1" u="sng" dirty="0">
                <a:cs typeface="Arial" charset="0"/>
              </a:rPr>
              <a:t>-9,345.79	</a:t>
            </a:r>
          </a:p>
        </p:txBody>
      </p:sp>
      <p:pic>
        <p:nvPicPr>
          <p:cNvPr id="6" name="Picture 5" descr="http://www.csmonitor.com/var/ezflow_site/storage/images/media/images/2010/0219/0219-chinatbill2/7429393-1-eng-US/0219-ChinaTBill_full_600.jpg"/>
          <p:cNvPicPr>
            <a:picLocks noChangeAspect="1" noChangeArrowheads="1"/>
          </p:cNvPicPr>
          <p:nvPr/>
        </p:nvPicPr>
        <p:blipFill>
          <a:blip r:embed="rId3"/>
          <a:srcRect/>
          <a:stretch>
            <a:fillRect/>
          </a:stretch>
        </p:blipFill>
        <p:spPr bwMode="auto">
          <a:xfrm>
            <a:off x="3657600" y="4865334"/>
            <a:ext cx="3906838" cy="1764066"/>
          </a:xfrm>
          <a:prstGeom prst="rect">
            <a:avLst/>
          </a:prstGeom>
          <a:noFill/>
          <a:ln w="9525">
            <a:noFill/>
            <a:miter lim="800000"/>
            <a:headEnd/>
            <a:tailEnd/>
          </a:ln>
        </p:spPr>
      </p:pic>
    </p:spTree>
    <p:extLst>
      <p:ext uri="{BB962C8B-B14F-4D97-AF65-F5344CB8AC3E}">
        <p14:creationId xmlns:p14="http://schemas.microsoft.com/office/powerpoint/2010/main" val="144712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p:cTn id="7" dur="1000" fill="hold"/>
                                        <p:tgtEl>
                                          <p:spTgt spid="6349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6349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63491">
                                            <p:txEl>
                                              <p:pRg st="0" end="0"/>
                                            </p:txEl>
                                          </p:spTgt>
                                        </p:tgtEl>
                                      </p:cBhvr>
                                    </p:animEffect>
                                  </p:childTnLst>
                                </p:cTn>
                              </p:par>
                            </p:childTnLst>
                          </p:cTn>
                        </p:par>
                        <p:par>
                          <p:cTn id="10" fill="hold">
                            <p:stCondLst>
                              <p:cond delay="1000"/>
                            </p:stCondLst>
                            <p:childTnLst>
                              <p:par>
                                <p:cTn id="11" presetID="55"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strVal val="#ppt_w*0.70"/>
                                          </p:val>
                                        </p:tav>
                                        <p:tav tm="100000">
                                          <p:val>
                                            <p:strVal val="#ppt_w"/>
                                          </p:val>
                                        </p:tav>
                                      </p:tavLst>
                                    </p:anim>
                                    <p:anim calcmode="lin" valueType="num">
                                      <p:cBhvr>
                                        <p:cTn id="14" dur="1000" fill="hold"/>
                                        <p:tgtEl>
                                          <p:spTgt spid="6"/>
                                        </p:tgtEl>
                                        <p:attrNameLst>
                                          <p:attrName>ppt_h</p:attrName>
                                        </p:attrNameLst>
                                      </p:cBhvr>
                                      <p:tavLst>
                                        <p:tav tm="0">
                                          <p:val>
                                            <p:strVal val="#ppt_h"/>
                                          </p:val>
                                        </p:tav>
                                        <p:tav tm="100000">
                                          <p:val>
                                            <p:strVal val="#ppt_h"/>
                                          </p:val>
                                        </p:tav>
                                      </p:tavLst>
                                    </p:anim>
                                    <p:animEffect transition="in" filter="fade">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7" presetClass="entr" presetSubtype="0" fill="hold" nodeType="clickEffect">
                                  <p:stCondLst>
                                    <p:cond delay="0"/>
                                  </p:stCondLst>
                                  <p:iterate type="lt">
                                    <p:tmPct val="50000"/>
                                  </p:iterate>
                                  <p:childTnLst>
                                    <p:set>
                                      <p:cBhvr>
                                        <p:cTn id="19" dur="1" fill="hold">
                                          <p:stCondLst>
                                            <p:cond delay="0"/>
                                          </p:stCondLst>
                                        </p:cTn>
                                        <p:tgtEl>
                                          <p:spTgt spid="63491">
                                            <p:txEl>
                                              <p:pRg st="1" end="1"/>
                                            </p:txEl>
                                          </p:spTgt>
                                        </p:tgtEl>
                                        <p:attrNameLst>
                                          <p:attrName>style.visibility</p:attrName>
                                        </p:attrNameLst>
                                      </p:cBhvr>
                                      <p:to>
                                        <p:strVal val="visible"/>
                                      </p:to>
                                    </p:set>
                                    <p:anim calcmode="discrete" valueType="clr">
                                      <p:cBhvr override="childStyle">
                                        <p:cTn id="20" dur="80"/>
                                        <p:tgtEl>
                                          <p:spTgt spid="6349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63491">
                                            <p:txEl>
                                              <p:pRg st="1" end="1"/>
                                            </p:txEl>
                                          </p:spTgt>
                                        </p:tgtEl>
                                        <p:attrNameLst>
                                          <p:attrName>fillcolor</p:attrName>
                                        </p:attrNameLst>
                                      </p:cBhvr>
                                      <p:tavLst>
                                        <p:tav tm="0">
                                          <p:val>
                                            <p:clrVal>
                                              <a:schemeClr val="accent2"/>
                                            </p:clrVal>
                                          </p:val>
                                        </p:tav>
                                        <p:tav tm="50000">
                                          <p:val>
                                            <p:clrVal>
                                              <a:schemeClr val="hlink"/>
                                            </p:clrVal>
                                          </p:val>
                                        </p:tav>
                                      </p:tavLst>
                                    </p:anim>
                                    <p:set>
                                      <p:cBhvr>
                                        <p:cTn id="22" dur="80"/>
                                        <p:tgtEl>
                                          <p:spTgt spid="63491">
                                            <p:txEl>
                                              <p:pRg st="1" end="1"/>
                                            </p:txEl>
                                          </p:spTgt>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27" presetClass="entr" presetSubtype="0" fill="hold" nodeType="clickEffect">
                                  <p:stCondLst>
                                    <p:cond delay="0"/>
                                  </p:stCondLst>
                                  <p:iterate type="lt">
                                    <p:tmPct val="50000"/>
                                  </p:iterate>
                                  <p:childTnLst>
                                    <p:set>
                                      <p:cBhvr>
                                        <p:cTn id="26" dur="1" fill="hold">
                                          <p:stCondLst>
                                            <p:cond delay="0"/>
                                          </p:stCondLst>
                                        </p:cTn>
                                        <p:tgtEl>
                                          <p:spTgt spid="63491">
                                            <p:txEl>
                                              <p:pRg st="2" end="2"/>
                                            </p:txEl>
                                          </p:spTgt>
                                        </p:tgtEl>
                                        <p:attrNameLst>
                                          <p:attrName>style.visibility</p:attrName>
                                        </p:attrNameLst>
                                      </p:cBhvr>
                                      <p:to>
                                        <p:strVal val="visible"/>
                                      </p:to>
                                    </p:set>
                                    <p:anim calcmode="discrete" valueType="clr">
                                      <p:cBhvr override="childStyle">
                                        <p:cTn id="27" dur="80"/>
                                        <p:tgtEl>
                                          <p:spTgt spid="6349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63491">
                                            <p:txEl>
                                              <p:pRg st="2" end="2"/>
                                            </p:txEl>
                                          </p:spTgt>
                                        </p:tgtEl>
                                        <p:attrNameLst>
                                          <p:attrName>fillcolor</p:attrName>
                                        </p:attrNameLst>
                                      </p:cBhvr>
                                      <p:tavLst>
                                        <p:tav tm="0">
                                          <p:val>
                                            <p:clrVal>
                                              <a:schemeClr val="accent2"/>
                                            </p:clrVal>
                                          </p:val>
                                        </p:tav>
                                        <p:tav tm="50000">
                                          <p:val>
                                            <p:clrVal>
                                              <a:schemeClr val="hlink"/>
                                            </p:clrVal>
                                          </p:val>
                                        </p:tav>
                                      </p:tavLst>
                                    </p:anim>
                                    <p:set>
                                      <p:cBhvr>
                                        <p:cTn id="29" dur="80"/>
                                        <p:tgtEl>
                                          <p:spTgt spid="63491">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Slide Number Placeholder 22"/>
          <p:cNvSpPr>
            <a:spLocks noGrp="1"/>
          </p:cNvSpPr>
          <p:nvPr>
            <p:ph type="sldNum" sz="quarter" idx="12"/>
          </p:nvPr>
        </p:nvSpPr>
        <p:spPr bwMode="auto">
          <a:ln>
            <a:round/>
            <a:headEnd/>
            <a:tailEnd/>
          </a:ln>
        </p:spPr>
        <p:txBody>
          <a:bodyPr/>
          <a:lstStyle/>
          <a:p>
            <a:r>
              <a:rPr lang="en-US"/>
              <a:t>6-</a:t>
            </a:r>
            <a:fld id="{B9C2D1C4-E54C-4DFB-B2F6-EB45A129557A}" type="slidenum">
              <a:rPr lang="en-US" smtClean="0"/>
              <a:pPr/>
              <a:t>68</a:t>
            </a:fld>
            <a:endParaRPr lang="en-US"/>
          </a:p>
        </p:txBody>
      </p:sp>
      <p:sp>
        <p:nvSpPr>
          <p:cNvPr id="173058" name="Rectangle 2"/>
          <p:cNvSpPr>
            <a:spLocks noGrp="1" noChangeArrowheads="1"/>
          </p:cNvSpPr>
          <p:nvPr>
            <p:ph type="title"/>
          </p:nvPr>
        </p:nvSpPr>
        <p:spPr>
          <a:solidFill>
            <a:schemeClr val="bg2"/>
          </a:solidFill>
        </p:spPr>
        <p:txBody>
          <a:bodyPr/>
          <a:lstStyle/>
          <a:p>
            <a:pPr algn="ctr" eaLnBrk="1" hangingPunct="1"/>
            <a:r>
              <a:rPr lang="en-US" sz="4800" b="1" dirty="0"/>
              <a:t>Interest-Only Loan Definition</a:t>
            </a:r>
          </a:p>
        </p:txBody>
      </p:sp>
      <p:sp>
        <p:nvSpPr>
          <p:cNvPr id="64515" name="Rectangle 3"/>
          <p:cNvSpPr>
            <a:spLocks noGrp="1" noChangeArrowheads="1"/>
          </p:cNvSpPr>
          <p:nvPr>
            <p:ph sz="quarter" idx="1"/>
          </p:nvPr>
        </p:nvSpPr>
        <p:spPr>
          <a:xfrm>
            <a:off x="304800" y="1600200"/>
            <a:ext cx="8686800" cy="5029200"/>
          </a:xfrm>
        </p:spPr>
        <p:txBody>
          <a:bodyPr/>
          <a:lstStyle/>
          <a:p>
            <a:pPr eaLnBrk="1" hangingPunct="1">
              <a:buNone/>
            </a:pPr>
            <a:r>
              <a:rPr lang="en-US" sz="3600" dirty="0"/>
              <a:t>	</a:t>
            </a:r>
            <a:r>
              <a:rPr lang="en-US" sz="3200" b="1" dirty="0">
                <a:cs typeface="Arial" charset="0"/>
              </a:rPr>
              <a:t>Interest-Only Loans: </a:t>
            </a:r>
            <a:r>
              <a:rPr lang="en-US" sz="3200" dirty="0">
                <a:cs typeface="Arial" charset="0"/>
              </a:rPr>
              <a:t>The borrower pays interest each period (e.g., month or year)and repays the entire principal (the original loan amount) at some point in the future (specifically, at maturity).</a:t>
            </a:r>
          </a:p>
          <a:p>
            <a:pPr eaLnBrk="1" hangingPunct="1"/>
            <a:r>
              <a:rPr lang="en-US" sz="3200" dirty="0">
                <a:cs typeface="Arial" charset="0"/>
              </a:rPr>
              <a:t>This cash flow stream is similar to the cash flows on </a:t>
            </a:r>
            <a:r>
              <a:rPr lang="en-US" sz="3200" b="1" u="sng" dirty="0">
                <a:cs typeface="Arial" charset="0"/>
              </a:rPr>
              <a:t>____Corporate Bonds___</a:t>
            </a:r>
            <a:r>
              <a:rPr lang="en-US" sz="3200" dirty="0">
                <a:cs typeface="Arial" charset="0"/>
              </a:rPr>
              <a:t>, and we will talk about them in greater detail later.</a:t>
            </a:r>
          </a:p>
          <a:p>
            <a:pPr eaLnBrk="1" hangingPunct="1">
              <a:buNone/>
            </a:pPr>
            <a:endParaRPr lang="en-US" sz="3200" b="1" dirty="0">
              <a:cs typeface="Arial" charset="0"/>
            </a:endParaRPr>
          </a:p>
        </p:txBody>
      </p:sp>
    </p:spTree>
    <p:extLst>
      <p:ext uri="{BB962C8B-B14F-4D97-AF65-F5344CB8AC3E}">
        <p14:creationId xmlns:p14="http://schemas.microsoft.com/office/powerpoint/2010/main" val="289236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fade">
                                      <p:cBhvr>
                                        <p:cTn id="7" dur="500"/>
                                        <p:tgtEl>
                                          <p:spTgt spid="6451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4515">
                                            <p:txEl>
                                              <p:pRg st="1" end="1"/>
                                            </p:txEl>
                                          </p:spTgt>
                                        </p:tgtEl>
                                        <p:attrNameLst>
                                          <p:attrName>style.visibility</p:attrName>
                                        </p:attrNameLst>
                                      </p:cBhvr>
                                      <p:to>
                                        <p:strVal val="visible"/>
                                      </p:to>
                                    </p:set>
                                    <p:animEffect transition="in" filter="fade">
                                      <p:cBhvr>
                                        <p:cTn id="11" dur="500"/>
                                        <p:tgtEl>
                                          <p:spTgt spid="645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Slide Number Placeholder 22"/>
          <p:cNvSpPr>
            <a:spLocks noGrp="1"/>
          </p:cNvSpPr>
          <p:nvPr>
            <p:ph type="sldNum" sz="quarter" idx="12"/>
          </p:nvPr>
        </p:nvSpPr>
        <p:spPr bwMode="auto">
          <a:ln>
            <a:round/>
            <a:headEnd/>
            <a:tailEnd/>
          </a:ln>
        </p:spPr>
        <p:txBody>
          <a:bodyPr/>
          <a:lstStyle/>
          <a:p>
            <a:r>
              <a:rPr lang="en-US"/>
              <a:t>6-</a:t>
            </a:r>
            <a:fld id="{B9C2D1C4-E54C-4DFB-B2F6-EB45A129557A}" type="slidenum">
              <a:rPr lang="en-US" smtClean="0"/>
              <a:pPr/>
              <a:t>69</a:t>
            </a:fld>
            <a:endParaRPr lang="en-US"/>
          </a:p>
        </p:txBody>
      </p:sp>
      <p:sp>
        <p:nvSpPr>
          <p:cNvPr id="173058" name="Rectangle 2"/>
          <p:cNvSpPr>
            <a:spLocks noGrp="1" noChangeArrowheads="1"/>
          </p:cNvSpPr>
          <p:nvPr>
            <p:ph type="title"/>
          </p:nvPr>
        </p:nvSpPr>
        <p:spPr>
          <a:solidFill>
            <a:schemeClr val="bg2"/>
          </a:solidFill>
        </p:spPr>
        <p:txBody>
          <a:bodyPr/>
          <a:lstStyle/>
          <a:p>
            <a:pPr algn="ctr" eaLnBrk="1" hangingPunct="1"/>
            <a:r>
              <a:rPr lang="en-US" sz="4800" b="1"/>
              <a:t>Interest-Only Loan Example</a:t>
            </a:r>
          </a:p>
        </p:txBody>
      </p:sp>
      <p:sp>
        <p:nvSpPr>
          <p:cNvPr id="64515" name="Rectangle 3"/>
          <p:cNvSpPr>
            <a:spLocks noGrp="1" noChangeArrowheads="1"/>
          </p:cNvSpPr>
          <p:nvPr>
            <p:ph sz="quarter" idx="1"/>
          </p:nvPr>
        </p:nvSpPr>
        <p:spPr>
          <a:xfrm>
            <a:off x="304800" y="1600200"/>
            <a:ext cx="8686800" cy="5029200"/>
          </a:xfrm>
        </p:spPr>
        <p:txBody>
          <a:bodyPr/>
          <a:lstStyle/>
          <a:p>
            <a:pPr eaLnBrk="1" hangingPunct="1">
              <a:buFont typeface="Wingdings 2" pitchFamily="18" charset="2"/>
              <a:buNone/>
            </a:pPr>
            <a:r>
              <a:rPr lang="en-US" sz="3200" dirty="0"/>
              <a:t>	</a:t>
            </a:r>
            <a:r>
              <a:rPr lang="en-US" sz="3200" b="1" dirty="0">
                <a:cs typeface="Arial" charset="0"/>
              </a:rPr>
              <a:t>Consider a 5-year, </a:t>
            </a:r>
            <a:r>
              <a:rPr lang="en-US" sz="3200" b="1" u="sng" dirty="0">
                <a:solidFill>
                  <a:srgbClr val="C00000"/>
                </a:solidFill>
                <a:cs typeface="Arial" charset="0"/>
              </a:rPr>
              <a:t>interest-only loan </a:t>
            </a:r>
            <a:r>
              <a:rPr lang="en-US" sz="3200" b="1" dirty="0">
                <a:cs typeface="Arial" charset="0"/>
              </a:rPr>
              <a:t>with a 7% interest rate.  The principal amount is $10,000. Interest is paid annually and the principal is repaid in a single lump sum at maturity.</a:t>
            </a:r>
          </a:p>
          <a:p>
            <a:pPr lvl="1" eaLnBrk="1" hangingPunct="1">
              <a:buFont typeface="Wingdings 2" pitchFamily="18" charset="2"/>
              <a:buNone/>
            </a:pPr>
            <a:endParaRPr lang="en-US" sz="3200" b="1" dirty="0">
              <a:solidFill>
                <a:srgbClr val="0070C0"/>
              </a:solidFill>
              <a:cs typeface="Arial" charset="0"/>
            </a:endParaRPr>
          </a:p>
          <a:p>
            <a:pPr lvl="1" eaLnBrk="1" hangingPunct="1">
              <a:buFont typeface="Wingdings 2" pitchFamily="18" charset="2"/>
              <a:buNone/>
            </a:pPr>
            <a:r>
              <a:rPr lang="en-US" sz="3200" b="1" dirty="0">
                <a:solidFill>
                  <a:srgbClr val="0070C0"/>
                </a:solidFill>
                <a:cs typeface="Arial" charset="0"/>
              </a:rPr>
              <a:t>What would the stream of cash flows be?</a:t>
            </a:r>
          </a:p>
          <a:p>
            <a:pPr lvl="2" eaLnBrk="1" hangingPunct="1">
              <a:buFont typeface="Wingdings 2" pitchFamily="18" charset="2"/>
              <a:buNone/>
            </a:pPr>
            <a:r>
              <a:rPr lang="en-US" sz="2800" b="1" dirty="0">
                <a:solidFill>
                  <a:srgbClr val="7030A0"/>
                </a:solidFill>
                <a:cs typeface="Arial" charset="0"/>
              </a:rPr>
              <a:t>Years 1 – 4: Interest payments of </a:t>
            </a:r>
            <a:r>
              <a:rPr lang="en-US" sz="2800" b="1" u="sng" dirty="0">
                <a:solidFill>
                  <a:srgbClr val="7030A0"/>
                </a:solidFill>
                <a:cs typeface="Arial" charset="0"/>
              </a:rPr>
              <a:t>_0.07(10,000)=700_</a:t>
            </a:r>
          </a:p>
          <a:p>
            <a:pPr lvl="2" eaLnBrk="1" hangingPunct="1">
              <a:buFont typeface="Wingdings 2" pitchFamily="18" charset="2"/>
              <a:buNone/>
            </a:pPr>
            <a:r>
              <a:rPr lang="en-US" sz="2800" b="1" dirty="0">
                <a:solidFill>
                  <a:srgbClr val="7030A0"/>
                </a:solidFill>
                <a:cs typeface="Arial" charset="0"/>
              </a:rPr>
              <a:t>Year 5: Interest + principal = </a:t>
            </a:r>
            <a:r>
              <a:rPr lang="en-US" sz="2800" b="1" u="sng" dirty="0">
                <a:solidFill>
                  <a:srgbClr val="C00000"/>
                </a:solidFill>
                <a:cs typeface="Arial" charset="0"/>
              </a:rPr>
              <a:t>__10,700__</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anim calcmode="lin" valueType="num">
                                      <p:cBhvr>
                                        <p:cTn id="7" dur="1000" fill="hold"/>
                                        <p:tgtEl>
                                          <p:spTgt spid="64515">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64515">
                                            <p:txEl>
                                              <p:pRg st="2" end="2"/>
                                            </p:txEl>
                                          </p:spTgt>
                                        </p:tgtEl>
                                        <p:attrNameLst>
                                          <p:attrName>ppt_h</p:attrName>
                                        </p:attrNameLst>
                                      </p:cBhvr>
                                      <p:tavLst>
                                        <p:tav tm="0">
                                          <p:val>
                                            <p:fltVal val="0"/>
                                          </p:val>
                                        </p:tav>
                                        <p:tav tm="100000">
                                          <p:val>
                                            <p:strVal val="#ppt_h"/>
                                          </p:val>
                                        </p:tav>
                                      </p:tavLst>
                                    </p:anim>
                                    <p:animEffect transition="in" filter="fade">
                                      <p:cBhvr>
                                        <p:cTn id="9" dur="1000"/>
                                        <p:tgtEl>
                                          <p:spTgt spid="64515">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64515">
                                            <p:txEl>
                                              <p:pRg st="3" end="3"/>
                                            </p:txEl>
                                          </p:spTgt>
                                        </p:tgtEl>
                                        <p:attrNameLst>
                                          <p:attrName>style.visibility</p:attrName>
                                        </p:attrNameLst>
                                      </p:cBhvr>
                                      <p:to>
                                        <p:strVal val="visible"/>
                                      </p:to>
                                    </p:set>
                                    <p:anim calcmode="lin" valueType="num">
                                      <p:cBhvr>
                                        <p:cTn id="14" dur="1000" fill="hold"/>
                                        <p:tgtEl>
                                          <p:spTgt spid="64515">
                                            <p:txEl>
                                              <p:pRg st="3" end="3"/>
                                            </p:txEl>
                                          </p:spTgt>
                                        </p:tgtEl>
                                        <p:attrNameLst>
                                          <p:attrName>ppt_w</p:attrName>
                                        </p:attrNameLst>
                                      </p:cBhvr>
                                      <p:tavLst>
                                        <p:tav tm="0">
                                          <p:val>
                                            <p:strVal val="#ppt_w*0.70"/>
                                          </p:val>
                                        </p:tav>
                                        <p:tav tm="100000">
                                          <p:val>
                                            <p:strVal val="#ppt_w"/>
                                          </p:val>
                                        </p:tav>
                                      </p:tavLst>
                                    </p:anim>
                                    <p:anim calcmode="lin" valueType="num">
                                      <p:cBhvr>
                                        <p:cTn id="15" dur="1000" fill="hold"/>
                                        <p:tgtEl>
                                          <p:spTgt spid="64515">
                                            <p:txEl>
                                              <p:pRg st="3" end="3"/>
                                            </p:txEl>
                                          </p:spTgt>
                                        </p:tgtEl>
                                        <p:attrNameLst>
                                          <p:attrName>ppt_h</p:attrName>
                                        </p:attrNameLst>
                                      </p:cBhvr>
                                      <p:tavLst>
                                        <p:tav tm="0">
                                          <p:val>
                                            <p:strVal val="#ppt_h"/>
                                          </p:val>
                                        </p:tav>
                                        <p:tav tm="100000">
                                          <p:val>
                                            <p:strVal val="#ppt_h"/>
                                          </p:val>
                                        </p:tav>
                                      </p:tavLst>
                                    </p:anim>
                                    <p:animEffect transition="in" filter="fade">
                                      <p:cBhvr>
                                        <p:cTn id="16" dur="1000"/>
                                        <p:tgtEl>
                                          <p:spTgt spid="645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64515">
                                            <p:txEl>
                                              <p:pRg st="4" end="4"/>
                                            </p:txEl>
                                          </p:spTgt>
                                        </p:tgtEl>
                                        <p:attrNameLst>
                                          <p:attrName>style.visibility</p:attrName>
                                        </p:attrNameLst>
                                      </p:cBhvr>
                                      <p:to>
                                        <p:strVal val="visible"/>
                                      </p:to>
                                    </p:set>
                                    <p:anim calcmode="lin" valueType="num">
                                      <p:cBhvr>
                                        <p:cTn id="21" dur="1000" fill="hold"/>
                                        <p:tgtEl>
                                          <p:spTgt spid="64515">
                                            <p:txEl>
                                              <p:pRg st="4" end="4"/>
                                            </p:txEl>
                                          </p:spTgt>
                                        </p:tgtEl>
                                        <p:attrNameLst>
                                          <p:attrName>ppt_w</p:attrName>
                                        </p:attrNameLst>
                                      </p:cBhvr>
                                      <p:tavLst>
                                        <p:tav tm="0">
                                          <p:val>
                                            <p:strVal val="#ppt_w*0.70"/>
                                          </p:val>
                                        </p:tav>
                                        <p:tav tm="100000">
                                          <p:val>
                                            <p:strVal val="#ppt_w"/>
                                          </p:val>
                                        </p:tav>
                                      </p:tavLst>
                                    </p:anim>
                                    <p:anim calcmode="lin" valueType="num">
                                      <p:cBhvr>
                                        <p:cTn id="22" dur="1000" fill="hold"/>
                                        <p:tgtEl>
                                          <p:spTgt spid="64515">
                                            <p:txEl>
                                              <p:pRg st="4" end="4"/>
                                            </p:txEl>
                                          </p:spTgt>
                                        </p:tgtEl>
                                        <p:attrNameLst>
                                          <p:attrName>ppt_h</p:attrName>
                                        </p:attrNameLst>
                                      </p:cBhvr>
                                      <p:tavLst>
                                        <p:tav tm="0">
                                          <p:val>
                                            <p:strVal val="#ppt_h"/>
                                          </p:val>
                                        </p:tav>
                                        <p:tav tm="100000">
                                          <p:val>
                                            <p:strVal val="#ppt_h"/>
                                          </p:val>
                                        </p:tav>
                                      </p:tavLst>
                                    </p:anim>
                                    <p:animEffect transition="in" filter="fade">
                                      <p:cBhvr>
                                        <p:cTn id="23" dur="1000"/>
                                        <p:tgtEl>
                                          <p:spTgt spid="645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Number Placeholder 22"/>
          <p:cNvSpPr>
            <a:spLocks noGrp="1"/>
          </p:cNvSpPr>
          <p:nvPr>
            <p:ph type="sldNum" sz="quarter" idx="12"/>
          </p:nvPr>
        </p:nvSpPr>
        <p:spPr bwMode="auto">
          <a:ln>
            <a:round/>
            <a:headEnd/>
            <a:tailEnd/>
          </a:ln>
        </p:spPr>
        <p:txBody>
          <a:bodyPr/>
          <a:lstStyle/>
          <a:p>
            <a:r>
              <a:rPr lang="en-US"/>
              <a:t>6-</a:t>
            </a:r>
            <a:fld id="{371CA442-4C57-4E54-A086-8BF35B2CE474}" type="slidenum">
              <a:rPr lang="en-US" smtClean="0"/>
              <a:pPr/>
              <a:t>7</a:t>
            </a:fld>
            <a:endParaRPr lang="en-US"/>
          </a:p>
        </p:txBody>
      </p:sp>
      <p:sp>
        <p:nvSpPr>
          <p:cNvPr id="4" name="TextBox 3"/>
          <p:cNvSpPr txBox="1"/>
          <p:nvPr/>
        </p:nvSpPr>
        <p:spPr>
          <a:xfrm>
            <a:off x="1371600" y="381000"/>
            <a:ext cx="6248400" cy="830263"/>
          </a:xfrm>
          <a:prstGeom prst="rect">
            <a:avLst/>
          </a:prstGeom>
          <a:solidFill>
            <a:schemeClr val="bg2"/>
          </a:solidFill>
        </p:spPr>
        <p:txBody>
          <a:bodyPr>
            <a:spAutoFit/>
          </a:bodyPr>
          <a:lstStyle/>
          <a:p>
            <a:pPr algn="ctr" fontAlgn="auto">
              <a:spcBef>
                <a:spcPts val="0"/>
              </a:spcBef>
              <a:spcAft>
                <a:spcPts val="0"/>
              </a:spcAft>
              <a:defRPr/>
            </a:pPr>
            <a:r>
              <a:rPr lang="en-US" sz="4800" b="1" dirty="0">
                <a:solidFill>
                  <a:schemeClr val="tx2"/>
                </a:solidFill>
                <a:latin typeface="+mj-lt"/>
              </a:rPr>
              <a:t>Chapter Outline</a:t>
            </a:r>
          </a:p>
        </p:txBody>
      </p:sp>
      <p:sp>
        <p:nvSpPr>
          <p:cNvPr id="5" name="TextBox 4"/>
          <p:cNvSpPr txBox="1">
            <a:spLocks noChangeArrowheads="1"/>
          </p:cNvSpPr>
          <p:nvPr/>
        </p:nvSpPr>
        <p:spPr bwMode="auto">
          <a:xfrm>
            <a:off x="914400" y="2133600"/>
            <a:ext cx="7162800" cy="4339650"/>
          </a:xfrm>
          <a:prstGeom prst="rect">
            <a:avLst/>
          </a:prstGeom>
          <a:noFill/>
          <a:ln w="9525">
            <a:noFill/>
            <a:miter lim="800000"/>
            <a:headEnd/>
            <a:tailEnd/>
          </a:ln>
        </p:spPr>
        <p:txBody>
          <a:bodyPr>
            <a:spAutoFit/>
          </a:bodyPr>
          <a:lstStyle/>
          <a:p>
            <a:pPr marL="225425" indent="-225425">
              <a:buFont typeface="Arial" charset="0"/>
              <a:buChar char="•"/>
            </a:pPr>
            <a:r>
              <a:rPr lang="en-US" sz="3200" b="1" dirty="0">
                <a:solidFill>
                  <a:srgbClr val="FF0000"/>
                </a:solidFill>
                <a:latin typeface="Perpetua" pitchFamily="18" charset="0"/>
              </a:rPr>
              <a:t>Multiple Cash Flows: Future and Present Values</a:t>
            </a:r>
          </a:p>
          <a:p>
            <a:pPr marL="225425" indent="-225425">
              <a:buFont typeface="Arial" charset="0"/>
              <a:buChar char="•"/>
            </a:pPr>
            <a:r>
              <a:rPr lang="en-US" sz="3200" b="1" dirty="0">
                <a:latin typeface="Perpetua" pitchFamily="18" charset="0"/>
              </a:rPr>
              <a:t>Multiple Equal Cash Flows: Annuities and Perpetuities</a:t>
            </a:r>
          </a:p>
          <a:p>
            <a:pPr marL="225425" indent="-225425">
              <a:buFont typeface="Arial" charset="0"/>
              <a:buChar char="•"/>
            </a:pPr>
            <a:r>
              <a:rPr lang="en-US" sz="3200" b="1" dirty="0">
                <a:latin typeface="Perpetua" pitchFamily="18" charset="0"/>
              </a:rPr>
              <a:t>Comparing Rates: the Effect of Compounding</a:t>
            </a:r>
          </a:p>
          <a:p>
            <a:pPr marL="225425" indent="-225425">
              <a:buFont typeface="Arial" charset="0"/>
              <a:buChar char="•"/>
            </a:pPr>
            <a:r>
              <a:rPr lang="en-US" sz="3200" b="1" dirty="0">
                <a:latin typeface="Perpetua" pitchFamily="18" charset="0"/>
              </a:rPr>
              <a:t>Loan Types</a:t>
            </a:r>
          </a:p>
          <a:p>
            <a:pPr marL="225425" indent="-225425">
              <a:buFont typeface="Arial" charset="0"/>
              <a:buChar char="•"/>
            </a:pPr>
            <a:r>
              <a:rPr lang="en-US" sz="3200" b="1" dirty="0">
                <a:latin typeface="Perpetua" pitchFamily="18" charset="0"/>
              </a:rPr>
              <a:t>Loan Amortization</a:t>
            </a:r>
          </a:p>
          <a:p>
            <a:pPr marL="225425" indent="-225425">
              <a:buFont typeface="Arial" charset="0"/>
              <a:buChar char="•"/>
            </a:pPr>
            <a:endParaRPr lang="en-US" sz="20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5">
                                            <p:txEl>
                                              <p:pRg st="0" end="0"/>
                                            </p:txEl>
                                          </p:spTgt>
                                        </p:tgtEl>
                                        <p:attrNameLst>
                                          <p:attrName>style.color</p:attrName>
                                        </p:attrNameLst>
                                      </p:cBhvr>
                                      <p:to>
                                        <a:schemeClr val="accent2"/>
                                      </p:to>
                                    </p:animClr>
                                  </p:childTnLst>
                                </p:cTn>
                              </p:par>
                              <p:par>
                                <p:cTn id="7" presetID="9" presetClass="emph" presetSubtype="0" nodeType="withEffect">
                                  <p:stCondLst>
                                    <p:cond delay="0"/>
                                  </p:stCondLst>
                                  <p:childTnLst>
                                    <p:set>
                                      <p:cBhvr rctx="PPT">
                                        <p:cTn id="8" dur="indefinite"/>
                                        <p:tgtEl>
                                          <p:spTgt spid="5">
                                            <p:txEl>
                                              <p:pRg st="1" end="1"/>
                                            </p:txEl>
                                          </p:spTgt>
                                        </p:tgtEl>
                                        <p:attrNameLst>
                                          <p:attrName>style.opacity</p:attrName>
                                        </p:attrNameLst>
                                      </p:cBhvr>
                                      <p:to>
                                        <p:strVal val="0.5"/>
                                      </p:to>
                                    </p:set>
                                    <p:animEffect filter="image" prLst="opacity: 0.5">
                                      <p:cBhvr rctx="IE">
                                        <p:cTn id="9" dur="indefinite"/>
                                        <p:tgtEl>
                                          <p:spTgt spid="5">
                                            <p:txEl>
                                              <p:pRg st="1" end="1"/>
                                            </p:txEl>
                                          </p:spTgt>
                                        </p:tgtEl>
                                      </p:cBhvr>
                                    </p:animEffect>
                                  </p:childTnLst>
                                </p:cTn>
                              </p:par>
                              <p:par>
                                <p:cTn id="10" presetID="9" presetClass="emph" presetSubtype="0" nodeType="withEffect">
                                  <p:stCondLst>
                                    <p:cond delay="0"/>
                                  </p:stCondLst>
                                  <p:childTnLst>
                                    <p:set>
                                      <p:cBhvr rctx="PPT">
                                        <p:cTn id="11" dur="indefinite"/>
                                        <p:tgtEl>
                                          <p:spTgt spid="5">
                                            <p:txEl>
                                              <p:pRg st="2" end="2"/>
                                            </p:txEl>
                                          </p:spTgt>
                                        </p:tgtEl>
                                        <p:attrNameLst>
                                          <p:attrName>style.opacity</p:attrName>
                                        </p:attrNameLst>
                                      </p:cBhvr>
                                      <p:to>
                                        <p:strVal val="0.5"/>
                                      </p:to>
                                    </p:set>
                                    <p:animEffect filter="image" prLst="opacity: 0.5">
                                      <p:cBhvr rctx="IE">
                                        <p:cTn id="12" dur="indefinite"/>
                                        <p:tgtEl>
                                          <p:spTgt spid="5">
                                            <p:txEl>
                                              <p:pRg st="2" end="2"/>
                                            </p:txEl>
                                          </p:spTgt>
                                        </p:tgtEl>
                                      </p:cBhvr>
                                    </p:animEffect>
                                  </p:childTnLst>
                                </p:cTn>
                              </p:par>
                              <p:par>
                                <p:cTn id="13" presetID="9" presetClass="emph" presetSubtype="0" nodeType="withEffect">
                                  <p:stCondLst>
                                    <p:cond delay="0"/>
                                  </p:stCondLst>
                                  <p:childTnLst>
                                    <p:set>
                                      <p:cBhvr rctx="PPT">
                                        <p:cTn id="14" dur="indefinite"/>
                                        <p:tgtEl>
                                          <p:spTgt spid="5">
                                            <p:txEl>
                                              <p:pRg st="3" end="3"/>
                                            </p:txEl>
                                          </p:spTgt>
                                        </p:tgtEl>
                                        <p:attrNameLst>
                                          <p:attrName>style.opacity</p:attrName>
                                        </p:attrNameLst>
                                      </p:cBhvr>
                                      <p:to>
                                        <p:strVal val="0.5"/>
                                      </p:to>
                                    </p:set>
                                    <p:animEffect filter="image" prLst="opacity: 0.5">
                                      <p:cBhvr rctx="IE">
                                        <p:cTn id="15" dur="indefinite"/>
                                        <p:tgtEl>
                                          <p:spTgt spid="5">
                                            <p:txEl>
                                              <p:pRg st="3" end="3"/>
                                            </p:txEl>
                                          </p:spTgt>
                                        </p:tgtEl>
                                      </p:cBhvr>
                                    </p:animEffect>
                                  </p:childTnLst>
                                </p:cTn>
                              </p:par>
                              <p:par>
                                <p:cTn id="16" presetID="9" presetClass="emph" presetSubtype="0" nodeType="withEffect">
                                  <p:stCondLst>
                                    <p:cond delay="0"/>
                                  </p:stCondLst>
                                  <p:childTnLst>
                                    <p:set>
                                      <p:cBhvr rctx="PPT">
                                        <p:cTn id="17" dur="indefinite"/>
                                        <p:tgtEl>
                                          <p:spTgt spid="5">
                                            <p:txEl>
                                              <p:pRg st="4" end="4"/>
                                            </p:txEl>
                                          </p:spTgt>
                                        </p:tgtEl>
                                        <p:attrNameLst>
                                          <p:attrName>style.opacity</p:attrName>
                                        </p:attrNameLst>
                                      </p:cBhvr>
                                      <p:to>
                                        <p:strVal val="0.5"/>
                                      </p:to>
                                    </p:set>
                                    <p:animEffect filter="image" prLst="opacity: 0.5">
                                      <p:cBhvr rctx="IE">
                                        <p:cTn id="18" dur="indefinite"/>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Slide Number Placeholder 22"/>
          <p:cNvSpPr>
            <a:spLocks noGrp="1"/>
          </p:cNvSpPr>
          <p:nvPr>
            <p:ph type="sldNum" sz="quarter" idx="12"/>
          </p:nvPr>
        </p:nvSpPr>
        <p:spPr bwMode="auto">
          <a:ln>
            <a:round/>
            <a:headEnd/>
            <a:tailEnd/>
          </a:ln>
        </p:spPr>
        <p:txBody>
          <a:bodyPr/>
          <a:lstStyle/>
          <a:p>
            <a:r>
              <a:rPr lang="en-US"/>
              <a:t>6-</a:t>
            </a:r>
            <a:fld id="{C690DACB-848D-47AB-858A-DBDCBA8089DE}" type="slidenum">
              <a:rPr lang="en-US" smtClean="0"/>
              <a:pPr/>
              <a:t>70</a:t>
            </a:fld>
            <a:endParaRPr lang="en-US"/>
          </a:p>
        </p:txBody>
      </p:sp>
      <p:sp>
        <p:nvSpPr>
          <p:cNvPr id="4" name="TextBox 3"/>
          <p:cNvSpPr txBox="1"/>
          <p:nvPr/>
        </p:nvSpPr>
        <p:spPr>
          <a:xfrm>
            <a:off x="1371600" y="381000"/>
            <a:ext cx="6248400" cy="830263"/>
          </a:xfrm>
          <a:prstGeom prst="rect">
            <a:avLst/>
          </a:prstGeom>
          <a:solidFill>
            <a:schemeClr val="bg2"/>
          </a:solidFill>
        </p:spPr>
        <p:txBody>
          <a:bodyPr>
            <a:spAutoFit/>
          </a:bodyPr>
          <a:lstStyle/>
          <a:p>
            <a:pPr algn="ctr" fontAlgn="auto">
              <a:spcBef>
                <a:spcPts val="0"/>
              </a:spcBef>
              <a:spcAft>
                <a:spcPts val="0"/>
              </a:spcAft>
              <a:defRPr/>
            </a:pPr>
            <a:r>
              <a:rPr lang="en-US" sz="4800" b="1" dirty="0">
                <a:solidFill>
                  <a:schemeClr val="tx2"/>
                </a:solidFill>
                <a:latin typeface="+mj-lt"/>
              </a:rPr>
              <a:t>Chapter Outline</a:t>
            </a:r>
          </a:p>
        </p:txBody>
      </p:sp>
      <p:sp>
        <p:nvSpPr>
          <p:cNvPr id="5" name="TextBox 4"/>
          <p:cNvSpPr txBox="1">
            <a:spLocks noChangeArrowheads="1"/>
          </p:cNvSpPr>
          <p:nvPr/>
        </p:nvSpPr>
        <p:spPr bwMode="auto">
          <a:xfrm>
            <a:off x="914400" y="2133600"/>
            <a:ext cx="7162800" cy="4295775"/>
          </a:xfrm>
          <a:prstGeom prst="rect">
            <a:avLst/>
          </a:prstGeom>
          <a:noFill/>
          <a:ln w="9525">
            <a:noFill/>
            <a:miter lim="800000"/>
            <a:headEnd/>
            <a:tailEnd/>
          </a:ln>
        </p:spPr>
        <p:txBody>
          <a:bodyPr>
            <a:spAutoFit/>
          </a:bodyPr>
          <a:lstStyle/>
          <a:p>
            <a:pPr marL="225425" indent="-225425">
              <a:buFont typeface="Arial" charset="0"/>
              <a:buChar char="•"/>
            </a:pPr>
            <a:r>
              <a:rPr lang="en-US" sz="3200" b="1">
                <a:latin typeface="Perpetua" pitchFamily="18" charset="0"/>
              </a:rPr>
              <a:t>Multiple Cash Flows: Future and Present Values</a:t>
            </a:r>
          </a:p>
          <a:p>
            <a:pPr marL="225425" indent="-225425">
              <a:buFont typeface="Arial" charset="0"/>
              <a:buChar char="•"/>
            </a:pPr>
            <a:r>
              <a:rPr lang="en-US" sz="3200" b="1">
                <a:latin typeface="Perpetua" pitchFamily="18" charset="0"/>
              </a:rPr>
              <a:t>Multiple Equal Cash Flows: Annuities and Perpetuities</a:t>
            </a:r>
          </a:p>
          <a:p>
            <a:pPr marL="225425" indent="-225425">
              <a:buFont typeface="Arial" charset="0"/>
              <a:buChar char="•"/>
            </a:pPr>
            <a:r>
              <a:rPr lang="en-US" sz="3200" b="1">
                <a:latin typeface="Perpetua" pitchFamily="18" charset="0"/>
              </a:rPr>
              <a:t>Comparing Rates: the Effect of Compounding</a:t>
            </a:r>
          </a:p>
          <a:p>
            <a:pPr marL="225425" indent="-225425">
              <a:buFont typeface="Arial" charset="0"/>
              <a:buChar char="•"/>
            </a:pPr>
            <a:r>
              <a:rPr lang="en-US" sz="3200" b="1">
                <a:latin typeface="Perpetua" pitchFamily="18" charset="0"/>
              </a:rPr>
              <a:t>Loan Types</a:t>
            </a:r>
          </a:p>
          <a:p>
            <a:pPr marL="225425" indent="-225425">
              <a:buFont typeface="Arial" charset="0"/>
              <a:buChar char="•"/>
            </a:pPr>
            <a:r>
              <a:rPr lang="en-US" sz="3200" b="1">
                <a:latin typeface="Perpetua" pitchFamily="18" charset="0"/>
              </a:rPr>
              <a:t>Loan Amortization</a:t>
            </a:r>
          </a:p>
          <a:p>
            <a:pPr marL="225425" indent="-225425">
              <a:buFont typeface="Arial" charset="0"/>
              <a:buChar char="•"/>
            </a:pPr>
            <a:endParaRPr lang="en-US" sz="200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5">
                                            <p:txEl>
                                              <p:pRg st="4" end="4"/>
                                            </p:txEl>
                                          </p:spTgt>
                                        </p:tgtEl>
                                        <p:attrNameLst>
                                          <p:attrName>style.color</p:attrName>
                                        </p:attrNameLst>
                                      </p:cBhvr>
                                      <p:to>
                                        <a:schemeClr val="accent2"/>
                                      </p:to>
                                    </p:animClr>
                                  </p:childTnLst>
                                </p:cTn>
                              </p:par>
                              <p:par>
                                <p:cTn id="7" presetID="9" presetClass="emph" presetSubtype="0" nodeType="withEffect">
                                  <p:stCondLst>
                                    <p:cond delay="0"/>
                                  </p:stCondLst>
                                  <p:childTnLst>
                                    <p:set>
                                      <p:cBhvr rctx="PPT">
                                        <p:cTn id="8" dur="indefinite"/>
                                        <p:tgtEl>
                                          <p:spTgt spid="5">
                                            <p:txEl>
                                              <p:pRg st="0" end="0"/>
                                            </p:txEl>
                                          </p:spTgt>
                                        </p:tgtEl>
                                        <p:attrNameLst>
                                          <p:attrName>style.opacity</p:attrName>
                                        </p:attrNameLst>
                                      </p:cBhvr>
                                      <p:to>
                                        <p:strVal val="0.5"/>
                                      </p:to>
                                    </p:set>
                                    <p:animEffect filter="image" prLst="opacity: 0.5">
                                      <p:cBhvr rctx="IE">
                                        <p:cTn id="9" dur="indefinite"/>
                                        <p:tgtEl>
                                          <p:spTgt spid="5">
                                            <p:txEl>
                                              <p:pRg st="0" end="0"/>
                                            </p:txEl>
                                          </p:spTgt>
                                        </p:tgtEl>
                                      </p:cBhvr>
                                    </p:animEffect>
                                  </p:childTnLst>
                                </p:cTn>
                              </p:par>
                              <p:par>
                                <p:cTn id="10" presetID="9" presetClass="emph" presetSubtype="0" nodeType="withEffect">
                                  <p:stCondLst>
                                    <p:cond delay="0"/>
                                  </p:stCondLst>
                                  <p:childTnLst>
                                    <p:set>
                                      <p:cBhvr rctx="PPT">
                                        <p:cTn id="11" dur="indefinite"/>
                                        <p:tgtEl>
                                          <p:spTgt spid="5">
                                            <p:txEl>
                                              <p:pRg st="1" end="1"/>
                                            </p:txEl>
                                          </p:spTgt>
                                        </p:tgtEl>
                                        <p:attrNameLst>
                                          <p:attrName>style.opacity</p:attrName>
                                        </p:attrNameLst>
                                      </p:cBhvr>
                                      <p:to>
                                        <p:strVal val="0.5"/>
                                      </p:to>
                                    </p:set>
                                    <p:animEffect filter="image" prLst="opacity: 0.5">
                                      <p:cBhvr rctx="IE">
                                        <p:cTn id="12" dur="indefinite"/>
                                        <p:tgtEl>
                                          <p:spTgt spid="5">
                                            <p:txEl>
                                              <p:pRg st="1" end="1"/>
                                            </p:txEl>
                                          </p:spTgt>
                                        </p:tgtEl>
                                      </p:cBhvr>
                                    </p:animEffect>
                                  </p:childTnLst>
                                </p:cTn>
                              </p:par>
                              <p:par>
                                <p:cTn id="13" presetID="9" presetClass="emph" presetSubtype="0" nodeType="withEffect">
                                  <p:stCondLst>
                                    <p:cond delay="0"/>
                                  </p:stCondLst>
                                  <p:childTnLst>
                                    <p:set>
                                      <p:cBhvr rctx="PPT">
                                        <p:cTn id="14" dur="indefinite"/>
                                        <p:tgtEl>
                                          <p:spTgt spid="5">
                                            <p:txEl>
                                              <p:pRg st="2" end="2"/>
                                            </p:txEl>
                                          </p:spTgt>
                                        </p:tgtEl>
                                        <p:attrNameLst>
                                          <p:attrName>style.opacity</p:attrName>
                                        </p:attrNameLst>
                                      </p:cBhvr>
                                      <p:to>
                                        <p:strVal val="0.5"/>
                                      </p:to>
                                    </p:set>
                                    <p:animEffect filter="image" prLst="opacity: 0.5">
                                      <p:cBhvr rctx="IE">
                                        <p:cTn id="15" dur="indefinite"/>
                                        <p:tgtEl>
                                          <p:spTgt spid="5">
                                            <p:txEl>
                                              <p:pRg st="2" end="2"/>
                                            </p:txEl>
                                          </p:spTgt>
                                        </p:tgtEl>
                                      </p:cBhvr>
                                    </p:animEffect>
                                  </p:childTnLst>
                                </p:cTn>
                              </p:par>
                              <p:par>
                                <p:cTn id="16" presetID="9" presetClass="emph" presetSubtype="0" nodeType="withEffect">
                                  <p:stCondLst>
                                    <p:cond delay="0"/>
                                  </p:stCondLst>
                                  <p:childTnLst>
                                    <p:set>
                                      <p:cBhvr rctx="PPT">
                                        <p:cTn id="17" dur="indefinite"/>
                                        <p:tgtEl>
                                          <p:spTgt spid="5">
                                            <p:txEl>
                                              <p:pRg st="3" end="3"/>
                                            </p:txEl>
                                          </p:spTgt>
                                        </p:tgtEl>
                                        <p:attrNameLst>
                                          <p:attrName>style.opacity</p:attrName>
                                        </p:attrNameLst>
                                      </p:cBhvr>
                                      <p:to>
                                        <p:strVal val="0.5"/>
                                      </p:to>
                                    </p:set>
                                    <p:animEffect filter="image" prLst="opacity: 0.5">
                                      <p:cBhvr rctx="IE">
                                        <p:cTn id="18" dur="indefinite"/>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9" name="Slide Number Placeholder 22"/>
          <p:cNvSpPr>
            <a:spLocks noGrp="1"/>
          </p:cNvSpPr>
          <p:nvPr>
            <p:ph type="sldNum" sz="quarter" idx="12"/>
          </p:nvPr>
        </p:nvSpPr>
        <p:spPr bwMode="auto">
          <a:ln>
            <a:round/>
            <a:headEnd/>
            <a:tailEnd/>
          </a:ln>
        </p:spPr>
        <p:txBody>
          <a:bodyPr/>
          <a:lstStyle/>
          <a:p>
            <a:r>
              <a:rPr lang="en-US"/>
              <a:t>6-</a:t>
            </a:r>
            <a:fld id="{151EF790-FA06-4FA8-8DD9-D07BE7468122}" type="slidenum">
              <a:rPr lang="en-US" smtClean="0"/>
              <a:pPr/>
              <a:t>71</a:t>
            </a:fld>
            <a:endParaRPr lang="en-US"/>
          </a:p>
        </p:txBody>
      </p:sp>
      <p:sp>
        <p:nvSpPr>
          <p:cNvPr id="50190" name="Rectangle 2"/>
          <p:cNvSpPr>
            <a:spLocks noGrp="1" noChangeArrowheads="1"/>
          </p:cNvSpPr>
          <p:nvPr>
            <p:ph type="title"/>
          </p:nvPr>
        </p:nvSpPr>
        <p:spPr>
          <a:xfrm>
            <a:off x="533400" y="152400"/>
            <a:ext cx="7772400" cy="1447800"/>
          </a:xfrm>
          <a:solidFill>
            <a:schemeClr val="bg2"/>
          </a:solidFill>
        </p:spPr>
        <p:txBody>
          <a:bodyPr/>
          <a:lstStyle/>
          <a:p>
            <a:pPr algn="ctr" eaLnBrk="1" hangingPunct="1"/>
            <a:r>
              <a:rPr lang="en-US" sz="4800" b="1"/>
              <a:t>Amortized Loans</a:t>
            </a:r>
            <a:endParaRPr lang="en-US" sz="4800" b="1" dirty="0"/>
          </a:p>
        </p:txBody>
      </p:sp>
      <p:sp>
        <p:nvSpPr>
          <p:cNvPr id="14340" name="Rectangle 3"/>
          <p:cNvSpPr>
            <a:spLocks noGrp="1" noChangeArrowheads="1"/>
          </p:cNvSpPr>
          <p:nvPr>
            <p:ph sz="quarter" idx="1"/>
          </p:nvPr>
        </p:nvSpPr>
        <p:spPr>
          <a:xfrm>
            <a:off x="609600" y="1600200"/>
            <a:ext cx="8001000" cy="4876800"/>
          </a:xfrm>
        </p:spPr>
        <p:txBody>
          <a:bodyPr/>
          <a:lstStyle/>
          <a:p>
            <a:pPr eaLnBrk="1" hangingPunct="1"/>
            <a:r>
              <a:rPr lang="en-US" sz="3200" b="1" i="1" u="sng" dirty="0">
                <a:cs typeface="Arial" charset="0"/>
              </a:rPr>
              <a:t>__Amortized </a:t>
            </a:r>
            <a:r>
              <a:rPr lang="en-US" sz="3200" b="1" i="1" u="sng" dirty="0" err="1">
                <a:cs typeface="Arial" charset="0"/>
              </a:rPr>
              <a:t>Loans_</a:t>
            </a:r>
            <a:r>
              <a:rPr lang="en-US" sz="3200" dirty="0" err="1">
                <a:solidFill>
                  <a:srgbClr val="0070C0"/>
                </a:solidFill>
                <a:cs typeface="Arial" charset="0"/>
              </a:rPr>
              <a:t>require</a:t>
            </a:r>
            <a:r>
              <a:rPr lang="en-US" sz="3200" dirty="0">
                <a:solidFill>
                  <a:srgbClr val="0070C0"/>
                </a:solidFill>
                <a:cs typeface="Arial" charset="0"/>
              </a:rPr>
              <a:t> the borrower to repay the _________ of the loan back over time (rather than all at once at the end of the loan).</a:t>
            </a:r>
          </a:p>
          <a:p>
            <a:pPr eaLnBrk="1" hangingPunct="1"/>
            <a:r>
              <a:rPr lang="en-US" sz="3200" dirty="0">
                <a:solidFill>
                  <a:srgbClr val="0070C0"/>
                </a:solidFill>
                <a:cs typeface="Arial" charset="0"/>
              </a:rPr>
              <a:t>The process of paying off a loan by making regular principal payments is called </a:t>
            </a:r>
            <a:r>
              <a:rPr lang="en-US" sz="3200" b="1" u="sng" dirty="0">
                <a:cs typeface="Arial" charset="0"/>
              </a:rPr>
              <a:t>_Amortizing_</a:t>
            </a:r>
            <a:r>
              <a:rPr lang="en-US" sz="3200" dirty="0">
                <a:solidFill>
                  <a:srgbClr val="0070C0"/>
                </a:solidFill>
                <a:cs typeface="Arial" charset="0"/>
              </a:rPr>
              <a:t> the loan.</a:t>
            </a:r>
          </a:p>
          <a:p>
            <a:pPr eaLnBrk="1" hangingPunct="1"/>
            <a:r>
              <a:rPr lang="en-US" sz="3200" dirty="0">
                <a:solidFill>
                  <a:srgbClr val="0070C0"/>
                </a:solidFill>
                <a:cs typeface="Arial" charset="0"/>
              </a:rPr>
              <a:t>Two types of amortization:</a:t>
            </a:r>
          </a:p>
          <a:p>
            <a:pPr lvl="1" eaLnBrk="1" hangingPunct="1"/>
            <a:r>
              <a:rPr lang="en-US" sz="2800" u="sng" dirty="0">
                <a:solidFill>
                  <a:srgbClr val="0070C0"/>
                </a:solidFill>
                <a:cs typeface="Arial" charset="0"/>
              </a:rPr>
              <a:t>_Fixed principal payment loans__</a:t>
            </a:r>
          </a:p>
          <a:p>
            <a:pPr lvl="1" eaLnBrk="1" hangingPunct="1"/>
            <a:r>
              <a:rPr lang="en-US" sz="2800" b="1" u="sng" dirty="0">
                <a:solidFill>
                  <a:srgbClr val="0070C0"/>
                </a:solidFill>
                <a:cs typeface="Arial" charset="0"/>
              </a:rPr>
              <a:t>____________________(</a:t>
            </a:r>
            <a:r>
              <a:rPr lang="en-US" sz="2800" dirty="0">
                <a:solidFill>
                  <a:srgbClr val="0070C0"/>
                </a:solidFill>
                <a:cs typeface="Arial" charset="0"/>
              </a:rPr>
              <a:t>principal amount varies with each payment)</a:t>
            </a:r>
          </a:p>
        </p:txBody>
      </p:sp>
    </p:spTree>
    <p:extLst>
      <p:ext uri="{BB962C8B-B14F-4D97-AF65-F5344CB8AC3E}">
        <p14:creationId xmlns:p14="http://schemas.microsoft.com/office/powerpoint/2010/main" val="364118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fade">
                                      <p:cBhvr>
                                        <p:cTn id="7" dur="500"/>
                                        <p:tgtEl>
                                          <p:spTgt spid="143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40">
                                            <p:txEl>
                                              <p:pRg st="1" end="1"/>
                                            </p:txEl>
                                          </p:spTgt>
                                        </p:tgtEl>
                                        <p:attrNameLst>
                                          <p:attrName>style.visibility</p:attrName>
                                        </p:attrNameLst>
                                      </p:cBhvr>
                                      <p:to>
                                        <p:strVal val="visible"/>
                                      </p:to>
                                    </p:set>
                                    <p:animEffect transition="in" filter="fade">
                                      <p:cBhvr>
                                        <p:cTn id="12" dur="500"/>
                                        <p:tgtEl>
                                          <p:spTgt spid="143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340">
                                            <p:txEl>
                                              <p:pRg st="2" end="2"/>
                                            </p:txEl>
                                          </p:spTgt>
                                        </p:tgtEl>
                                        <p:attrNameLst>
                                          <p:attrName>style.visibility</p:attrName>
                                        </p:attrNameLst>
                                      </p:cBhvr>
                                      <p:to>
                                        <p:strVal val="visible"/>
                                      </p:to>
                                    </p:set>
                                    <p:animEffect transition="in" filter="fade">
                                      <p:cBhvr>
                                        <p:cTn id="17" dur="500"/>
                                        <p:tgtEl>
                                          <p:spTgt spid="143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340">
                                            <p:txEl>
                                              <p:pRg st="3" end="3"/>
                                            </p:txEl>
                                          </p:spTgt>
                                        </p:tgtEl>
                                        <p:attrNameLst>
                                          <p:attrName>style.visibility</p:attrName>
                                        </p:attrNameLst>
                                      </p:cBhvr>
                                      <p:to>
                                        <p:strVal val="visible"/>
                                      </p:to>
                                    </p:set>
                                    <p:animEffect transition="in" filter="fade">
                                      <p:cBhvr>
                                        <p:cTn id="22" dur="500"/>
                                        <p:tgtEl>
                                          <p:spTgt spid="14340">
                                            <p:txEl>
                                              <p:pRg st="3" end="3"/>
                                            </p:txEl>
                                          </p:spTgt>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4340">
                                            <p:txEl>
                                              <p:pRg st="4" end="4"/>
                                            </p:txEl>
                                          </p:spTgt>
                                        </p:tgtEl>
                                        <p:attrNameLst>
                                          <p:attrName>style.visibility</p:attrName>
                                        </p:attrNameLst>
                                      </p:cBhvr>
                                      <p:to>
                                        <p:strVal val="visible"/>
                                      </p:to>
                                    </p:set>
                                    <p:animEffect transition="in" filter="fade">
                                      <p:cBhvr>
                                        <p:cTn id="26" dur="500"/>
                                        <p:tgtEl>
                                          <p:spTgt spid="143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9" name="Slide Number Placeholder 22"/>
          <p:cNvSpPr>
            <a:spLocks noGrp="1"/>
          </p:cNvSpPr>
          <p:nvPr>
            <p:ph type="sldNum" sz="quarter" idx="12"/>
          </p:nvPr>
        </p:nvSpPr>
        <p:spPr bwMode="auto">
          <a:ln>
            <a:round/>
            <a:headEnd/>
            <a:tailEnd/>
          </a:ln>
        </p:spPr>
        <p:txBody>
          <a:bodyPr/>
          <a:lstStyle/>
          <a:p>
            <a:r>
              <a:rPr lang="en-US"/>
              <a:t>6-</a:t>
            </a:r>
            <a:fld id="{151EF790-FA06-4FA8-8DD9-D07BE7468122}" type="slidenum">
              <a:rPr lang="en-US" smtClean="0"/>
              <a:pPr/>
              <a:t>72</a:t>
            </a:fld>
            <a:endParaRPr lang="en-US"/>
          </a:p>
        </p:txBody>
      </p:sp>
      <p:sp>
        <p:nvSpPr>
          <p:cNvPr id="50190" name="Rectangle 2"/>
          <p:cNvSpPr>
            <a:spLocks noGrp="1" noChangeArrowheads="1"/>
          </p:cNvSpPr>
          <p:nvPr>
            <p:ph type="title"/>
          </p:nvPr>
        </p:nvSpPr>
        <p:spPr>
          <a:xfrm>
            <a:off x="533400" y="152400"/>
            <a:ext cx="7772400" cy="1447800"/>
          </a:xfrm>
          <a:solidFill>
            <a:schemeClr val="bg2"/>
          </a:solidFill>
        </p:spPr>
        <p:txBody>
          <a:bodyPr/>
          <a:lstStyle/>
          <a:p>
            <a:pPr algn="ctr" eaLnBrk="1" hangingPunct="1"/>
            <a:r>
              <a:rPr lang="en-US" sz="4800" b="1"/>
              <a:t>Amortized Loan with Fixed Principal Payment - Example</a:t>
            </a:r>
          </a:p>
        </p:txBody>
      </p:sp>
      <p:sp>
        <p:nvSpPr>
          <p:cNvPr id="14340" name="Rectangle 3"/>
          <p:cNvSpPr>
            <a:spLocks noGrp="1" noChangeArrowheads="1"/>
          </p:cNvSpPr>
          <p:nvPr>
            <p:ph sz="quarter" idx="1"/>
          </p:nvPr>
        </p:nvSpPr>
        <p:spPr>
          <a:xfrm>
            <a:off x="609600" y="1600200"/>
            <a:ext cx="7388225" cy="4530725"/>
          </a:xfrm>
        </p:spPr>
        <p:txBody>
          <a:bodyPr/>
          <a:lstStyle/>
          <a:p>
            <a:pPr eaLnBrk="1" hangingPunct="1">
              <a:buFont typeface="Wingdings 2" pitchFamily="18" charset="2"/>
              <a:buNone/>
            </a:pPr>
            <a:r>
              <a:rPr lang="en-US" sz="3200" b="1" dirty="0">
                <a:cs typeface="Arial" charset="0"/>
              </a:rPr>
              <a:t>	Consider a $50,000, 10 year loan at 8% interest. The loan agreement requires the firm to pay $5,000 in principal each year plus interest for that year.</a:t>
            </a:r>
          </a:p>
          <a:p>
            <a:pPr eaLnBrk="1" hangingPunct="1">
              <a:buFont typeface="Wingdings 2" pitchFamily="18" charset="2"/>
              <a:buNone/>
            </a:pPr>
            <a:r>
              <a:rPr lang="en-US" sz="3200" b="1" dirty="0">
                <a:solidFill>
                  <a:srgbClr val="0070C0"/>
                </a:solidFill>
                <a:cs typeface="Arial" charset="0"/>
              </a:rPr>
              <a:t>	Click on the Excel icon to see the amortization table</a:t>
            </a:r>
          </a:p>
        </p:txBody>
      </p:sp>
      <p:graphicFrame>
        <p:nvGraphicFramePr>
          <p:cNvPr id="121860" name="Object 12">
            <a:hlinkClick r:id="" action="ppaction://ole?verb=1"/>
          </p:cNvPr>
          <p:cNvGraphicFramePr>
            <a:graphicFrameLocks noChangeAspect="1"/>
          </p:cNvGraphicFramePr>
          <p:nvPr>
            <p:extLst>
              <p:ext uri="{D42A27DB-BD31-4B8C-83A1-F6EECF244321}">
                <p14:modId xmlns:p14="http://schemas.microsoft.com/office/powerpoint/2010/main" val="2551611188"/>
              </p:ext>
            </p:extLst>
          </p:nvPr>
        </p:nvGraphicFramePr>
        <p:xfrm>
          <a:off x="6704013" y="4114800"/>
          <a:ext cx="1447800" cy="1057275"/>
        </p:xfrm>
        <a:graphic>
          <a:graphicData uri="http://schemas.openxmlformats.org/presentationml/2006/ole">
            <mc:AlternateContent xmlns:mc="http://schemas.openxmlformats.org/markup-compatibility/2006">
              <mc:Choice xmlns:v="urn:schemas-microsoft-com:vml" Requires="v">
                <p:oleObj spid="_x0000_s5122" name="Worksheet" showAsIcon="1" r:id="rId3" imgW="380880" imgH="714240" progId="Excel.Sheet.8">
                  <p:embed/>
                </p:oleObj>
              </mc:Choice>
              <mc:Fallback>
                <p:oleObj name="Worksheet" showAsIcon="1" r:id="rId3" imgW="380880" imgH="714240" progId="Excel.Sheet.8">
                  <p:embed/>
                  <p:pic>
                    <p:nvPicPr>
                      <p:cNvPr id="121860" name="Object 12">
                        <a:hlinkClick r:id="" action="ppaction://ole?verb=1"/>
                      </p:cNvPr>
                      <p:cNvPicPr>
                        <a:picLocks noChangeAspect="1" noChangeArrowheads="1"/>
                      </p:cNvPicPr>
                      <p:nvPr/>
                    </p:nvPicPr>
                    <p:blipFill>
                      <a:blip r:embed="rId4"/>
                      <a:srcRect b="51210"/>
                      <a:stretch>
                        <a:fillRect/>
                      </a:stretch>
                    </p:blipFill>
                    <p:spPr bwMode="auto">
                      <a:xfrm>
                        <a:off x="6704013" y="4114800"/>
                        <a:ext cx="1447800"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4340">
                                            <p:txEl>
                                              <p:pRg st="1" end="1"/>
                                            </p:txEl>
                                          </p:spTgt>
                                        </p:tgtEl>
                                        <p:attrNameLst>
                                          <p:attrName>style.visibility</p:attrName>
                                        </p:attrNameLst>
                                      </p:cBhvr>
                                      <p:to>
                                        <p:strVal val="visible"/>
                                      </p:to>
                                    </p:set>
                                    <p:anim calcmode="lin" valueType="num">
                                      <p:cBhvr>
                                        <p:cTn id="7" dur="1000" fill="hold"/>
                                        <p:tgtEl>
                                          <p:spTgt spid="14340">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14340">
                                            <p:txEl>
                                              <p:pRg st="1" end="1"/>
                                            </p:txEl>
                                          </p:spTgt>
                                        </p:tgtEl>
                                        <p:attrNameLst>
                                          <p:attrName>ppt_h</p:attrName>
                                        </p:attrNameLst>
                                      </p:cBhvr>
                                      <p:tavLst>
                                        <p:tav tm="0">
                                          <p:val>
                                            <p:fltVal val="0"/>
                                          </p:val>
                                        </p:tav>
                                        <p:tav tm="100000">
                                          <p:val>
                                            <p:strVal val="#ppt_h"/>
                                          </p:val>
                                        </p:tav>
                                      </p:tavLst>
                                    </p:anim>
                                    <p:animEffect transition="in" filter="fade">
                                      <p:cBhvr>
                                        <p:cTn id="9" dur="1000"/>
                                        <p:tgtEl>
                                          <p:spTgt spid="14340">
                                            <p:txEl>
                                              <p:pRg st="1" end="1"/>
                                            </p:txEl>
                                          </p:spTgt>
                                        </p:tgtEl>
                                      </p:cBhvr>
                                    </p:animEffec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121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3" name="Slide Number Placeholder 22"/>
          <p:cNvSpPr>
            <a:spLocks noGrp="1"/>
          </p:cNvSpPr>
          <p:nvPr>
            <p:ph type="sldNum" sz="quarter" idx="12"/>
          </p:nvPr>
        </p:nvSpPr>
        <p:spPr bwMode="auto">
          <a:ln>
            <a:round/>
            <a:headEnd/>
            <a:tailEnd/>
          </a:ln>
        </p:spPr>
        <p:txBody>
          <a:bodyPr/>
          <a:lstStyle/>
          <a:p>
            <a:r>
              <a:rPr lang="en-US"/>
              <a:t>6-</a:t>
            </a:r>
            <a:fld id="{7EFAB0D0-EA26-408A-805B-B163002EF224}" type="slidenum">
              <a:rPr lang="en-US" smtClean="0"/>
              <a:pPr/>
              <a:t>73</a:t>
            </a:fld>
            <a:endParaRPr lang="en-US"/>
          </a:p>
        </p:txBody>
      </p:sp>
      <p:sp>
        <p:nvSpPr>
          <p:cNvPr id="51214" name="Rectangle 2"/>
          <p:cNvSpPr>
            <a:spLocks noGrp="1" noChangeArrowheads="1"/>
          </p:cNvSpPr>
          <p:nvPr>
            <p:ph type="title"/>
          </p:nvPr>
        </p:nvSpPr>
        <p:spPr>
          <a:xfrm>
            <a:off x="304800" y="279400"/>
            <a:ext cx="8534400" cy="1371600"/>
          </a:xfrm>
          <a:solidFill>
            <a:schemeClr val="bg2"/>
          </a:solidFill>
        </p:spPr>
        <p:txBody>
          <a:bodyPr/>
          <a:lstStyle/>
          <a:p>
            <a:pPr algn="ctr" eaLnBrk="1" hangingPunct="1">
              <a:lnSpc>
                <a:spcPct val="85000"/>
              </a:lnSpc>
            </a:pPr>
            <a:r>
              <a:rPr lang="en-US" sz="4800" b="1"/>
              <a:t>Amortized Loan with Fixed Payment - Example</a:t>
            </a:r>
          </a:p>
        </p:txBody>
      </p:sp>
      <p:sp>
        <p:nvSpPr>
          <p:cNvPr id="15364" name="Rectangle 3"/>
          <p:cNvSpPr>
            <a:spLocks noGrp="1" noChangeArrowheads="1"/>
          </p:cNvSpPr>
          <p:nvPr>
            <p:ph sz="quarter" idx="1"/>
          </p:nvPr>
        </p:nvSpPr>
        <p:spPr>
          <a:xfrm>
            <a:off x="457200" y="1733550"/>
            <a:ext cx="8915400" cy="4530725"/>
          </a:xfrm>
        </p:spPr>
        <p:txBody>
          <a:bodyPr/>
          <a:lstStyle/>
          <a:p>
            <a:pPr eaLnBrk="1" hangingPunct="1">
              <a:buNone/>
            </a:pPr>
            <a:r>
              <a:rPr lang="en-US" sz="2800" b="1" dirty="0">
                <a:cs typeface="Arial" charset="0"/>
              </a:rPr>
              <a:t>	</a:t>
            </a:r>
            <a:r>
              <a:rPr lang="en-US" sz="2800" b="1" dirty="0">
                <a:solidFill>
                  <a:srgbClr val="0070C0"/>
                </a:solidFill>
                <a:cs typeface="Arial" charset="0"/>
              </a:rPr>
              <a:t>Fixed Payment Loan</a:t>
            </a:r>
            <a:r>
              <a:rPr lang="en-US" sz="2800" b="1" dirty="0">
                <a:cs typeface="Arial" charset="0"/>
              </a:rPr>
              <a:t>: </a:t>
            </a:r>
            <a:r>
              <a:rPr lang="en-US" sz="2800" dirty="0">
                <a:cs typeface="Arial" charset="0"/>
              </a:rPr>
              <a:t>Each payment is equal in amount covers the interest expense plus reduces principal.</a:t>
            </a:r>
          </a:p>
          <a:p>
            <a:pPr eaLnBrk="1" hangingPunct="1">
              <a:buFont typeface="Wingdings 2" pitchFamily="18" charset="2"/>
              <a:buNone/>
            </a:pPr>
            <a:r>
              <a:rPr lang="en-US" sz="2800" dirty="0">
                <a:cs typeface="Arial" charset="0"/>
              </a:rPr>
              <a:t>	Consider a 4 year loan with annual payments. The interest rate is 8%, and the principal amount is $5,000.</a:t>
            </a:r>
          </a:p>
          <a:p>
            <a:pPr lvl="1" eaLnBrk="1" hangingPunct="1">
              <a:buFont typeface="Wingdings 2" pitchFamily="18" charset="2"/>
              <a:buNone/>
            </a:pPr>
            <a:r>
              <a:rPr lang="en-US" sz="3200" b="1" dirty="0">
                <a:solidFill>
                  <a:srgbClr val="0070C0"/>
                </a:solidFill>
                <a:cs typeface="Arial" charset="0"/>
              </a:rPr>
              <a:t>What is the annual payment?</a:t>
            </a:r>
          </a:p>
          <a:p>
            <a:pPr marL="890588" lvl="2" algn="ctr" eaLnBrk="1" hangingPunct="1">
              <a:buFont typeface="Wingdings 2" pitchFamily="18" charset="2"/>
              <a:buNone/>
            </a:pPr>
            <a:r>
              <a:rPr lang="en-US" sz="3200" b="1" dirty="0">
                <a:cs typeface="Arial" charset="0"/>
              </a:rPr>
              <a:t>N =  </a:t>
            </a:r>
            <a:r>
              <a:rPr lang="en-US" sz="3200" b="1" u="sng" dirty="0">
                <a:cs typeface="Arial" charset="0"/>
              </a:rPr>
              <a:t>	4	</a:t>
            </a:r>
            <a:endParaRPr lang="en-US" sz="3200" b="1" dirty="0">
              <a:cs typeface="Arial" charset="0"/>
            </a:endParaRPr>
          </a:p>
          <a:p>
            <a:pPr marL="890588" lvl="2" algn="ctr" eaLnBrk="1" hangingPunct="1">
              <a:buFont typeface="Wingdings 2" pitchFamily="18" charset="2"/>
              <a:buNone/>
            </a:pPr>
            <a:r>
              <a:rPr lang="en-US" sz="3200" b="1" dirty="0">
                <a:cs typeface="Arial" charset="0"/>
              </a:rPr>
              <a:t> I/Y = </a:t>
            </a:r>
            <a:r>
              <a:rPr lang="en-US" sz="3200" b="1" u="sng" dirty="0">
                <a:cs typeface="Arial" charset="0"/>
              </a:rPr>
              <a:t>		8</a:t>
            </a:r>
            <a:endParaRPr lang="en-US" sz="3200" b="1" dirty="0">
              <a:cs typeface="Arial" charset="0"/>
            </a:endParaRPr>
          </a:p>
          <a:p>
            <a:pPr marL="890588" lvl="2" algn="ctr" eaLnBrk="1" hangingPunct="1">
              <a:buFont typeface="Wingdings 2" pitchFamily="18" charset="2"/>
              <a:buNone/>
            </a:pPr>
            <a:r>
              <a:rPr lang="en-US" sz="3200" b="1" dirty="0">
                <a:cs typeface="Arial" charset="0"/>
              </a:rPr>
              <a:t>PV =  </a:t>
            </a:r>
            <a:r>
              <a:rPr lang="en-US" sz="3200" b="1" u="sng" dirty="0">
                <a:cs typeface="Arial" charset="0"/>
              </a:rPr>
              <a:t>	5,000	</a:t>
            </a:r>
            <a:endParaRPr lang="en-US" sz="3200" b="1" dirty="0">
              <a:cs typeface="Arial" charset="0"/>
            </a:endParaRPr>
          </a:p>
          <a:p>
            <a:pPr marL="890588" lvl="2" algn="ctr" eaLnBrk="1" hangingPunct="1">
              <a:buFont typeface="Wingdings 2" pitchFamily="18" charset="2"/>
              <a:buNone/>
            </a:pPr>
            <a:r>
              <a:rPr lang="en-US" sz="3200" b="1" dirty="0">
                <a:cs typeface="Arial" charset="0"/>
              </a:rPr>
              <a:t>CPT PMT = </a:t>
            </a:r>
            <a:r>
              <a:rPr lang="en-US" sz="3200" b="1" u="sng">
                <a:cs typeface="Arial" charset="0"/>
              </a:rPr>
              <a:t>	-1,509.60</a:t>
            </a:r>
            <a:r>
              <a:rPr lang="en-US" sz="3200" b="1" u="sng" dirty="0">
                <a:cs typeface="Arial" charset="0"/>
              </a:rPr>
              <a:t>	</a:t>
            </a:r>
          </a:p>
          <a:p>
            <a:pPr eaLnBrk="1" hangingPunct="1">
              <a:spcBef>
                <a:spcPct val="0"/>
              </a:spcBef>
              <a:buFont typeface="Wingdings 2" pitchFamily="18" charset="2"/>
              <a:buNone/>
            </a:pPr>
            <a:r>
              <a:rPr lang="en-US" sz="3600" b="1" dirty="0">
                <a:solidFill>
                  <a:srgbClr val="0070C0"/>
                </a:solidFill>
                <a:cs typeface="Arial" charset="0"/>
              </a:rPr>
              <a:t>	</a:t>
            </a:r>
            <a:r>
              <a:rPr lang="en-US" sz="2400" b="1" dirty="0">
                <a:solidFill>
                  <a:srgbClr val="0070C0"/>
                </a:solidFill>
                <a:cs typeface="Arial" charset="0"/>
              </a:rPr>
              <a:t>Click on the Excel icon to see the amortization table.</a:t>
            </a:r>
            <a:endParaRPr lang="en-US" sz="3600" b="1" dirty="0">
              <a:solidFill>
                <a:srgbClr val="0070C0"/>
              </a:solidFill>
              <a:cs typeface="Arial" charset="0"/>
            </a:endParaRPr>
          </a:p>
        </p:txBody>
      </p:sp>
      <p:graphicFrame>
        <p:nvGraphicFramePr>
          <p:cNvPr id="100356" name="Object 12">
            <a:hlinkClick r:id="" action="ppaction://ole?verb=1"/>
          </p:cNvPr>
          <p:cNvGraphicFramePr>
            <a:graphicFrameLocks noChangeAspect="1"/>
          </p:cNvGraphicFramePr>
          <p:nvPr/>
        </p:nvGraphicFramePr>
        <p:xfrm>
          <a:off x="7315200" y="4191000"/>
          <a:ext cx="1600200" cy="1066800"/>
        </p:xfrm>
        <a:graphic>
          <a:graphicData uri="http://schemas.openxmlformats.org/presentationml/2006/ole">
            <mc:AlternateContent xmlns:mc="http://schemas.openxmlformats.org/markup-compatibility/2006">
              <mc:Choice xmlns:v="urn:schemas-microsoft-com:vml" Requires="v">
                <p:oleObj spid="_x0000_s6146" name="Worksheet" showAsIcon="1" r:id="rId4" imgW="381000" imgH="714375" progId="Excel.Sheet.8">
                  <p:embed/>
                </p:oleObj>
              </mc:Choice>
              <mc:Fallback>
                <p:oleObj name="Worksheet" showAsIcon="1" r:id="rId4" imgW="381000" imgH="714375" progId="Excel.Sheet.8">
                  <p:embed/>
                  <p:pic>
                    <p:nvPicPr>
                      <p:cNvPr id="100356" name="Object 12">
                        <a:hlinkClick r:id="" action="ppaction://ole?verb=1"/>
                      </p:cNvPr>
                      <p:cNvPicPr>
                        <a:picLocks noChangeAspect="1" noChangeArrowheads="1"/>
                      </p:cNvPicPr>
                      <p:nvPr/>
                    </p:nvPicPr>
                    <p:blipFill>
                      <a:blip r:embed="rId5">
                        <a:extLst>
                          <a:ext uri="{28A0092B-C50C-407E-A947-70E740481C1C}">
                            <a14:useLocalDpi xmlns:a14="http://schemas.microsoft.com/office/drawing/2010/main" val="0"/>
                          </a:ext>
                        </a:extLst>
                      </a:blip>
                      <a:srcRect b="51210"/>
                      <a:stretch>
                        <a:fillRect/>
                      </a:stretch>
                    </p:blipFill>
                    <p:spPr bwMode="auto">
                      <a:xfrm>
                        <a:off x="7315200" y="4191000"/>
                        <a:ext cx="16002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8446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5364">
                                            <p:txEl>
                                              <p:pRg st="2" end="2"/>
                                            </p:txEl>
                                          </p:spTgt>
                                        </p:tgtEl>
                                        <p:attrNameLst>
                                          <p:attrName>style.visibility</p:attrName>
                                        </p:attrNameLst>
                                      </p:cBhvr>
                                      <p:to>
                                        <p:strVal val="visible"/>
                                      </p:to>
                                    </p:set>
                                    <p:anim calcmode="lin" valueType="num">
                                      <p:cBhvr>
                                        <p:cTn id="7" dur="500" fill="hold"/>
                                        <p:tgtEl>
                                          <p:spTgt spid="15364">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15364">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1536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1" fill="hold" nodeType="clickEffect">
                                  <p:stCondLst>
                                    <p:cond delay="0"/>
                                  </p:stCondLst>
                                  <p:childTnLst>
                                    <p:set>
                                      <p:cBhvr>
                                        <p:cTn id="13" dur="1" fill="hold">
                                          <p:stCondLst>
                                            <p:cond delay="0"/>
                                          </p:stCondLst>
                                        </p:cTn>
                                        <p:tgtEl>
                                          <p:spTgt spid="15364">
                                            <p:txEl>
                                              <p:pRg st="3" end="3"/>
                                            </p:txEl>
                                          </p:spTgt>
                                        </p:tgtEl>
                                        <p:attrNameLst>
                                          <p:attrName>style.visibility</p:attrName>
                                        </p:attrNameLst>
                                      </p:cBhvr>
                                      <p:to>
                                        <p:strVal val="visible"/>
                                      </p:to>
                                    </p:set>
                                    <p:animEffect transition="in" filter="slide(fromTop)">
                                      <p:cBhvr>
                                        <p:cTn id="14" dur="1000"/>
                                        <p:tgtEl>
                                          <p:spTgt spid="15364">
                                            <p:txEl>
                                              <p:pRg st="3" end="3"/>
                                            </p:txEl>
                                          </p:spTgt>
                                        </p:tgtEl>
                                      </p:cBhvr>
                                    </p:animEffect>
                                  </p:childTnLst>
                                </p:cTn>
                              </p:par>
                              <p:par>
                                <p:cTn id="15" presetID="12" presetClass="entr" presetSubtype="1" fill="hold" nodeType="withEffect">
                                  <p:stCondLst>
                                    <p:cond delay="0"/>
                                  </p:stCondLst>
                                  <p:childTnLst>
                                    <p:set>
                                      <p:cBhvr>
                                        <p:cTn id="16" dur="1" fill="hold">
                                          <p:stCondLst>
                                            <p:cond delay="0"/>
                                          </p:stCondLst>
                                        </p:cTn>
                                        <p:tgtEl>
                                          <p:spTgt spid="15364">
                                            <p:txEl>
                                              <p:pRg st="4" end="4"/>
                                            </p:txEl>
                                          </p:spTgt>
                                        </p:tgtEl>
                                        <p:attrNameLst>
                                          <p:attrName>style.visibility</p:attrName>
                                        </p:attrNameLst>
                                      </p:cBhvr>
                                      <p:to>
                                        <p:strVal val="visible"/>
                                      </p:to>
                                    </p:set>
                                    <p:animEffect transition="in" filter="slide(fromTop)">
                                      <p:cBhvr>
                                        <p:cTn id="17" dur="1000"/>
                                        <p:tgtEl>
                                          <p:spTgt spid="15364">
                                            <p:txEl>
                                              <p:pRg st="4" end="4"/>
                                            </p:txEl>
                                          </p:spTgt>
                                        </p:tgtEl>
                                      </p:cBhvr>
                                    </p:animEffect>
                                  </p:childTnLst>
                                </p:cTn>
                              </p:par>
                              <p:par>
                                <p:cTn id="18" presetID="12" presetClass="entr" presetSubtype="1" fill="hold" nodeType="withEffect">
                                  <p:stCondLst>
                                    <p:cond delay="0"/>
                                  </p:stCondLst>
                                  <p:childTnLst>
                                    <p:set>
                                      <p:cBhvr>
                                        <p:cTn id="19" dur="1" fill="hold">
                                          <p:stCondLst>
                                            <p:cond delay="0"/>
                                          </p:stCondLst>
                                        </p:cTn>
                                        <p:tgtEl>
                                          <p:spTgt spid="15364">
                                            <p:txEl>
                                              <p:pRg st="5" end="5"/>
                                            </p:txEl>
                                          </p:spTgt>
                                        </p:tgtEl>
                                        <p:attrNameLst>
                                          <p:attrName>style.visibility</p:attrName>
                                        </p:attrNameLst>
                                      </p:cBhvr>
                                      <p:to>
                                        <p:strVal val="visible"/>
                                      </p:to>
                                    </p:set>
                                    <p:animEffect transition="in" filter="slide(fromTop)">
                                      <p:cBhvr>
                                        <p:cTn id="20" dur="1000"/>
                                        <p:tgtEl>
                                          <p:spTgt spid="15364">
                                            <p:txEl>
                                              <p:pRg st="5" end="5"/>
                                            </p:txEl>
                                          </p:spTgt>
                                        </p:tgtEl>
                                      </p:cBhvr>
                                    </p:animEffect>
                                  </p:childTnLst>
                                </p:cTn>
                              </p:par>
                              <p:par>
                                <p:cTn id="21" presetID="12" presetClass="entr" presetSubtype="1" fill="hold" nodeType="withEffect">
                                  <p:stCondLst>
                                    <p:cond delay="0"/>
                                  </p:stCondLst>
                                  <p:childTnLst>
                                    <p:set>
                                      <p:cBhvr>
                                        <p:cTn id="22" dur="1" fill="hold">
                                          <p:stCondLst>
                                            <p:cond delay="0"/>
                                          </p:stCondLst>
                                        </p:cTn>
                                        <p:tgtEl>
                                          <p:spTgt spid="15364">
                                            <p:txEl>
                                              <p:pRg st="6" end="6"/>
                                            </p:txEl>
                                          </p:spTgt>
                                        </p:tgtEl>
                                        <p:attrNameLst>
                                          <p:attrName>style.visibility</p:attrName>
                                        </p:attrNameLst>
                                      </p:cBhvr>
                                      <p:to>
                                        <p:strVal val="visible"/>
                                      </p:to>
                                    </p:set>
                                    <p:animEffect transition="in" filter="slide(fromTop)">
                                      <p:cBhvr>
                                        <p:cTn id="23" dur="1000"/>
                                        <p:tgtEl>
                                          <p:spTgt spid="15364">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15364">
                                            <p:txEl>
                                              <p:pRg st="7" end="7"/>
                                            </p:txEl>
                                          </p:spTgt>
                                        </p:tgtEl>
                                        <p:attrNameLst>
                                          <p:attrName>style.visibility</p:attrName>
                                        </p:attrNameLst>
                                      </p:cBhvr>
                                      <p:to>
                                        <p:strVal val="visible"/>
                                      </p:to>
                                    </p:set>
                                    <p:anim calcmode="lin" valueType="num">
                                      <p:cBhvr>
                                        <p:cTn id="28" dur="1000" fill="hold"/>
                                        <p:tgtEl>
                                          <p:spTgt spid="15364">
                                            <p:txEl>
                                              <p:pRg st="7" end="7"/>
                                            </p:txEl>
                                          </p:spTgt>
                                        </p:tgtEl>
                                        <p:attrNameLst>
                                          <p:attrName>ppt_w</p:attrName>
                                        </p:attrNameLst>
                                      </p:cBhvr>
                                      <p:tavLst>
                                        <p:tav tm="0">
                                          <p:val>
                                            <p:strVal val="#ppt_w*0.70"/>
                                          </p:val>
                                        </p:tav>
                                        <p:tav tm="100000">
                                          <p:val>
                                            <p:strVal val="#ppt_w"/>
                                          </p:val>
                                        </p:tav>
                                      </p:tavLst>
                                    </p:anim>
                                    <p:anim calcmode="lin" valueType="num">
                                      <p:cBhvr>
                                        <p:cTn id="29" dur="1000" fill="hold"/>
                                        <p:tgtEl>
                                          <p:spTgt spid="15364">
                                            <p:txEl>
                                              <p:pRg st="7" end="7"/>
                                            </p:txEl>
                                          </p:spTgt>
                                        </p:tgtEl>
                                        <p:attrNameLst>
                                          <p:attrName>ppt_h</p:attrName>
                                        </p:attrNameLst>
                                      </p:cBhvr>
                                      <p:tavLst>
                                        <p:tav tm="0">
                                          <p:val>
                                            <p:strVal val="#ppt_h"/>
                                          </p:val>
                                        </p:tav>
                                        <p:tav tm="100000">
                                          <p:val>
                                            <p:strVal val="#ppt_h"/>
                                          </p:val>
                                        </p:tav>
                                      </p:tavLst>
                                    </p:anim>
                                    <p:animEffect transition="in" filter="fade">
                                      <p:cBhvr>
                                        <p:cTn id="30" dur="1000"/>
                                        <p:tgtEl>
                                          <p:spTgt spid="15364">
                                            <p:txEl>
                                              <p:pRg st="7" end="7"/>
                                            </p:txEl>
                                          </p:spTgt>
                                        </p:tgtEl>
                                      </p:cBhvr>
                                    </p:animEffect>
                                  </p:childTnLst>
                                </p:cTn>
                              </p:par>
                            </p:childTnLst>
                          </p:cTn>
                        </p:par>
                        <p:par>
                          <p:cTn id="31" fill="hold">
                            <p:stCondLst>
                              <p:cond delay="1000"/>
                            </p:stCondLst>
                            <p:childTnLst>
                              <p:par>
                                <p:cTn id="32" presetID="1" presetClass="entr" presetSubtype="0" fill="hold" nodeType="afterEffect">
                                  <p:stCondLst>
                                    <p:cond delay="0"/>
                                  </p:stCondLst>
                                  <p:childTnLst>
                                    <p:set>
                                      <p:cBhvr>
                                        <p:cTn id="33" dur="1" fill="hold">
                                          <p:stCondLst>
                                            <p:cond delay="0"/>
                                          </p:stCondLst>
                                        </p:cTn>
                                        <p:tgtEl>
                                          <p:spTgt spid="100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Number Placeholder 22"/>
          <p:cNvSpPr>
            <a:spLocks noGrp="1"/>
          </p:cNvSpPr>
          <p:nvPr>
            <p:ph type="sldNum" sz="quarter" idx="12"/>
          </p:nvPr>
        </p:nvSpPr>
        <p:spPr bwMode="auto">
          <a:ln>
            <a:round/>
            <a:headEnd/>
            <a:tailEnd/>
          </a:ln>
        </p:spPr>
        <p:txBody>
          <a:bodyPr/>
          <a:lstStyle/>
          <a:p>
            <a:r>
              <a:rPr lang="en-US"/>
              <a:t>6-</a:t>
            </a:r>
            <a:fld id="{DF89FFD1-29BA-4293-BFB2-E5997972E909}" type="slidenum">
              <a:rPr lang="en-US" smtClean="0"/>
              <a:pPr/>
              <a:t>8</a:t>
            </a:fld>
            <a:endParaRPr lang="en-US"/>
          </a:p>
        </p:txBody>
      </p:sp>
      <p:sp>
        <p:nvSpPr>
          <p:cNvPr id="14338" name="Title 1"/>
          <p:cNvSpPr>
            <a:spLocks noGrp="1"/>
          </p:cNvSpPr>
          <p:nvPr>
            <p:ph type="title"/>
          </p:nvPr>
        </p:nvSpPr>
        <p:spPr>
          <a:xfrm>
            <a:off x="876300" y="298450"/>
            <a:ext cx="7772400" cy="884238"/>
          </a:xfrm>
          <a:solidFill>
            <a:schemeClr val="bg2"/>
          </a:solidFill>
        </p:spPr>
        <p:txBody>
          <a:bodyPr/>
          <a:lstStyle/>
          <a:p>
            <a:pPr algn="ctr" eaLnBrk="1" hangingPunct="1"/>
            <a:r>
              <a:rPr lang="en-US" sz="4800" b="1"/>
              <a:t>Single Cash Flows</a:t>
            </a:r>
          </a:p>
        </p:txBody>
      </p:sp>
      <p:grpSp>
        <p:nvGrpSpPr>
          <p:cNvPr id="5" name="Group 20"/>
          <p:cNvGrpSpPr>
            <a:grpSpLocks/>
          </p:cNvGrpSpPr>
          <p:nvPr/>
        </p:nvGrpSpPr>
        <p:grpSpPr bwMode="auto">
          <a:xfrm>
            <a:off x="457200" y="4648200"/>
            <a:ext cx="7731125" cy="1066800"/>
            <a:chOff x="381000" y="3505200"/>
            <a:chExt cx="7731443" cy="1066800"/>
          </a:xfrm>
        </p:grpSpPr>
        <p:cxnSp>
          <p:nvCxnSpPr>
            <p:cNvPr id="10" name="Straight Connector 9"/>
            <p:cNvCxnSpPr/>
            <p:nvPr/>
          </p:nvCxnSpPr>
          <p:spPr>
            <a:xfrm>
              <a:off x="1066828" y="4572000"/>
              <a:ext cx="6858282"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66828"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408321"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431212"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4367" name="TextBox 13"/>
            <p:cNvSpPr txBox="1">
              <a:spLocks noChangeArrowheads="1"/>
            </p:cNvSpPr>
            <p:nvPr/>
          </p:nvSpPr>
          <p:spPr bwMode="auto">
            <a:xfrm>
              <a:off x="381000" y="3581400"/>
              <a:ext cx="1600200" cy="584775"/>
            </a:xfrm>
            <a:prstGeom prst="rect">
              <a:avLst/>
            </a:prstGeom>
            <a:noFill/>
            <a:ln w="9525">
              <a:noFill/>
              <a:miter lim="800000"/>
              <a:headEnd/>
              <a:tailEnd/>
            </a:ln>
          </p:spPr>
          <p:txBody>
            <a:bodyPr>
              <a:spAutoFit/>
            </a:bodyPr>
            <a:lstStyle/>
            <a:p>
              <a:r>
                <a:rPr lang="en-US" sz="3200">
                  <a:latin typeface="Arial Black" pitchFamily="34" charset="0"/>
                </a:rPr>
                <a:t>Today</a:t>
              </a:r>
            </a:p>
          </p:txBody>
        </p:sp>
        <p:sp>
          <p:nvSpPr>
            <p:cNvPr id="14368" name="TextBox 14"/>
            <p:cNvSpPr txBox="1">
              <a:spLocks noChangeArrowheads="1"/>
            </p:cNvSpPr>
            <p:nvPr/>
          </p:nvSpPr>
          <p:spPr bwMode="auto">
            <a:xfrm>
              <a:off x="2209800" y="3505200"/>
              <a:ext cx="495300" cy="646331"/>
            </a:xfrm>
            <a:prstGeom prst="rect">
              <a:avLst/>
            </a:prstGeom>
            <a:noFill/>
            <a:ln w="9525">
              <a:noFill/>
              <a:miter lim="800000"/>
              <a:headEnd/>
              <a:tailEnd/>
            </a:ln>
          </p:spPr>
          <p:txBody>
            <a:bodyPr>
              <a:spAutoFit/>
            </a:bodyPr>
            <a:lstStyle/>
            <a:p>
              <a:r>
                <a:rPr lang="en-US" sz="3600">
                  <a:latin typeface="Arial Black" pitchFamily="34" charset="0"/>
                </a:rPr>
                <a:t>1</a:t>
              </a:r>
              <a:r>
                <a:rPr lang="en-US" sz="2800">
                  <a:latin typeface="Arial Black" pitchFamily="34" charset="0"/>
                </a:rPr>
                <a:t> </a:t>
              </a:r>
            </a:p>
          </p:txBody>
        </p:sp>
        <p:sp>
          <p:nvSpPr>
            <p:cNvPr id="14369" name="TextBox 15"/>
            <p:cNvSpPr txBox="1">
              <a:spLocks noChangeArrowheads="1"/>
            </p:cNvSpPr>
            <p:nvPr/>
          </p:nvSpPr>
          <p:spPr bwMode="auto">
            <a:xfrm>
              <a:off x="3505200" y="3505200"/>
              <a:ext cx="533400" cy="646331"/>
            </a:xfrm>
            <a:prstGeom prst="rect">
              <a:avLst/>
            </a:prstGeom>
            <a:noFill/>
            <a:ln w="9525">
              <a:noFill/>
              <a:miter lim="800000"/>
              <a:headEnd/>
              <a:tailEnd/>
            </a:ln>
          </p:spPr>
          <p:txBody>
            <a:bodyPr>
              <a:spAutoFit/>
            </a:bodyPr>
            <a:lstStyle/>
            <a:p>
              <a:r>
                <a:rPr lang="en-US" sz="3600">
                  <a:latin typeface="Arial Black" pitchFamily="34" charset="0"/>
                </a:rPr>
                <a:t>2</a:t>
              </a:r>
              <a:r>
                <a:rPr lang="en-US" sz="2800">
                  <a:latin typeface="Arial Black" pitchFamily="34" charset="0"/>
                </a:rPr>
                <a:t> </a:t>
              </a:r>
            </a:p>
          </p:txBody>
        </p:sp>
        <p:cxnSp>
          <p:nvCxnSpPr>
            <p:cNvPr id="17" name="Straight Connector 16"/>
            <p:cNvCxnSpPr/>
            <p:nvPr/>
          </p:nvCxnSpPr>
          <p:spPr>
            <a:xfrm>
              <a:off x="3749814"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9719"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848907"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4373" name="TextBox 19"/>
            <p:cNvSpPr txBox="1">
              <a:spLocks noChangeArrowheads="1"/>
            </p:cNvSpPr>
            <p:nvPr/>
          </p:nvSpPr>
          <p:spPr bwMode="auto">
            <a:xfrm>
              <a:off x="4800600" y="3505200"/>
              <a:ext cx="609600" cy="646331"/>
            </a:xfrm>
            <a:prstGeom prst="rect">
              <a:avLst/>
            </a:prstGeom>
            <a:noFill/>
            <a:ln w="9525">
              <a:noFill/>
              <a:miter lim="800000"/>
              <a:headEnd/>
              <a:tailEnd/>
            </a:ln>
          </p:spPr>
          <p:txBody>
            <a:bodyPr>
              <a:spAutoFit/>
            </a:bodyPr>
            <a:lstStyle/>
            <a:p>
              <a:r>
                <a:rPr lang="en-US" sz="3600">
                  <a:latin typeface="Arial Black" pitchFamily="34" charset="0"/>
                </a:rPr>
                <a:t>3</a:t>
              </a:r>
            </a:p>
          </p:txBody>
        </p:sp>
        <p:sp>
          <p:nvSpPr>
            <p:cNvPr id="14374" name="TextBox 20"/>
            <p:cNvSpPr txBox="1">
              <a:spLocks noChangeArrowheads="1"/>
            </p:cNvSpPr>
            <p:nvPr/>
          </p:nvSpPr>
          <p:spPr bwMode="auto">
            <a:xfrm>
              <a:off x="6172200" y="3505200"/>
              <a:ext cx="533400" cy="646331"/>
            </a:xfrm>
            <a:prstGeom prst="rect">
              <a:avLst/>
            </a:prstGeom>
            <a:noFill/>
            <a:ln w="9525">
              <a:noFill/>
              <a:miter lim="800000"/>
              <a:headEnd/>
              <a:tailEnd/>
            </a:ln>
          </p:spPr>
          <p:txBody>
            <a:bodyPr>
              <a:spAutoFit/>
            </a:bodyPr>
            <a:lstStyle/>
            <a:p>
              <a:r>
                <a:rPr lang="en-US" sz="3600">
                  <a:latin typeface="Arial Black" pitchFamily="34" charset="0"/>
                </a:rPr>
                <a:t>4</a:t>
              </a:r>
            </a:p>
          </p:txBody>
        </p:sp>
        <p:sp>
          <p:nvSpPr>
            <p:cNvPr id="14375" name="TextBox 21"/>
            <p:cNvSpPr txBox="1">
              <a:spLocks noChangeArrowheads="1"/>
            </p:cNvSpPr>
            <p:nvPr/>
          </p:nvSpPr>
          <p:spPr bwMode="auto">
            <a:xfrm>
              <a:off x="7620000" y="3505200"/>
              <a:ext cx="492443" cy="646331"/>
            </a:xfrm>
            <a:prstGeom prst="rect">
              <a:avLst/>
            </a:prstGeom>
            <a:noFill/>
            <a:ln w="9525">
              <a:noFill/>
              <a:miter lim="800000"/>
              <a:headEnd/>
              <a:tailEnd/>
            </a:ln>
          </p:spPr>
          <p:txBody>
            <a:bodyPr wrap="none">
              <a:spAutoFit/>
            </a:bodyPr>
            <a:lstStyle/>
            <a:p>
              <a:r>
                <a:rPr lang="en-US" sz="3600">
                  <a:latin typeface="Arial Black" pitchFamily="34" charset="0"/>
                </a:rPr>
                <a:t>5</a:t>
              </a:r>
            </a:p>
          </p:txBody>
        </p:sp>
      </p:grpSp>
      <p:sp>
        <p:nvSpPr>
          <p:cNvPr id="7" name="TextBox 6"/>
          <p:cNvSpPr txBox="1">
            <a:spLocks noChangeArrowheads="1"/>
          </p:cNvSpPr>
          <p:nvPr/>
        </p:nvSpPr>
        <p:spPr bwMode="auto">
          <a:xfrm>
            <a:off x="7620000" y="5791200"/>
            <a:ext cx="1219200" cy="923925"/>
          </a:xfrm>
          <a:prstGeom prst="rect">
            <a:avLst/>
          </a:prstGeom>
          <a:noFill/>
          <a:ln w="9525">
            <a:noFill/>
            <a:miter lim="800000"/>
            <a:headEnd/>
            <a:tailEnd/>
          </a:ln>
        </p:spPr>
        <p:txBody>
          <a:bodyPr>
            <a:spAutoFit/>
          </a:bodyPr>
          <a:lstStyle/>
          <a:p>
            <a:r>
              <a:rPr lang="en-US" sz="5400">
                <a:solidFill>
                  <a:srgbClr val="7030A0"/>
                </a:solidFill>
                <a:latin typeface="Arial Black" pitchFamily="34" charset="0"/>
              </a:rPr>
              <a:t>FV</a:t>
            </a:r>
          </a:p>
        </p:txBody>
      </p:sp>
      <p:sp>
        <p:nvSpPr>
          <p:cNvPr id="8" name="TextBox 7"/>
          <p:cNvSpPr txBox="1">
            <a:spLocks noChangeArrowheads="1"/>
          </p:cNvSpPr>
          <p:nvPr/>
        </p:nvSpPr>
        <p:spPr bwMode="auto">
          <a:xfrm>
            <a:off x="685800" y="5791200"/>
            <a:ext cx="1752600" cy="923925"/>
          </a:xfrm>
          <a:prstGeom prst="rect">
            <a:avLst/>
          </a:prstGeom>
          <a:noFill/>
          <a:ln w="9525">
            <a:noFill/>
            <a:miter lim="800000"/>
            <a:headEnd/>
            <a:tailEnd/>
          </a:ln>
        </p:spPr>
        <p:txBody>
          <a:bodyPr>
            <a:spAutoFit/>
          </a:bodyPr>
          <a:lstStyle/>
          <a:p>
            <a:r>
              <a:rPr lang="en-US" sz="5400">
                <a:solidFill>
                  <a:srgbClr val="0070C0"/>
                </a:solidFill>
                <a:latin typeface="Arial Black" pitchFamily="34" charset="0"/>
              </a:rPr>
              <a:t>PV</a:t>
            </a:r>
          </a:p>
        </p:txBody>
      </p:sp>
      <p:cxnSp>
        <p:nvCxnSpPr>
          <p:cNvPr id="9" name="Straight Arrow Connector 8"/>
          <p:cNvCxnSpPr/>
          <p:nvPr/>
        </p:nvCxnSpPr>
        <p:spPr>
          <a:xfrm flipH="1">
            <a:off x="1981200" y="6477000"/>
            <a:ext cx="5334000" cy="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6" name="Group 20"/>
          <p:cNvGrpSpPr>
            <a:grpSpLocks/>
          </p:cNvGrpSpPr>
          <p:nvPr/>
        </p:nvGrpSpPr>
        <p:grpSpPr bwMode="auto">
          <a:xfrm>
            <a:off x="609600" y="2743200"/>
            <a:ext cx="7731125" cy="1066800"/>
            <a:chOff x="381000" y="3505200"/>
            <a:chExt cx="7731443" cy="1066800"/>
          </a:xfrm>
        </p:grpSpPr>
        <p:cxnSp>
          <p:nvCxnSpPr>
            <p:cNvPr id="28" name="Straight Connector 27"/>
            <p:cNvCxnSpPr/>
            <p:nvPr/>
          </p:nvCxnSpPr>
          <p:spPr>
            <a:xfrm>
              <a:off x="1066828" y="4572000"/>
              <a:ext cx="6858282"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066828"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408321"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431212"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4354" name="TextBox 31"/>
            <p:cNvSpPr txBox="1">
              <a:spLocks noChangeArrowheads="1"/>
            </p:cNvSpPr>
            <p:nvPr/>
          </p:nvSpPr>
          <p:spPr bwMode="auto">
            <a:xfrm>
              <a:off x="381000" y="3581400"/>
              <a:ext cx="1600200" cy="584775"/>
            </a:xfrm>
            <a:prstGeom prst="rect">
              <a:avLst/>
            </a:prstGeom>
            <a:noFill/>
            <a:ln w="9525">
              <a:noFill/>
              <a:miter lim="800000"/>
              <a:headEnd/>
              <a:tailEnd/>
            </a:ln>
          </p:spPr>
          <p:txBody>
            <a:bodyPr>
              <a:spAutoFit/>
            </a:bodyPr>
            <a:lstStyle/>
            <a:p>
              <a:r>
                <a:rPr lang="en-US" sz="3200">
                  <a:latin typeface="Arial Black" pitchFamily="34" charset="0"/>
                </a:rPr>
                <a:t>Today</a:t>
              </a:r>
            </a:p>
          </p:txBody>
        </p:sp>
        <p:sp>
          <p:nvSpPr>
            <p:cNvPr id="14355" name="TextBox 32"/>
            <p:cNvSpPr txBox="1">
              <a:spLocks noChangeArrowheads="1"/>
            </p:cNvSpPr>
            <p:nvPr/>
          </p:nvSpPr>
          <p:spPr bwMode="auto">
            <a:xfrm>
              <a:off x="2209800" y="3505200"/>
              <a:ext cx="495300" cy="646331"/>
            </a:xfrm>
            <a:prstGeom prst="rect">
              <a:avLst/>
            </a:prstGeom>
            <a:noFill/>
            <a:ln w="9525">
              <a:noFill/>
              <a:miter lim="800000"/>
              <a:headEnd/>
              <a:tailEnd/>
            </a:ln>
          </p:spPr>
          <p:txBody>
            <a:bodyPr>
              <a:spAutoFit/>
            </a:bodyPr>
            <a:lstStyle/>
            <a:p>
              <a:r>
                <a:rPr lang="en-US" sz="3600">
                  <a:latin typeface="Arial Black" pitchFamily="34" charset="0"/>
                </a:rPr>
                <a:t>1</a:t>
              </a:r>
              <a:r>
                <a:rPr lang="en-US" sz="2800">
                  <a:latin typeface="Arial Black" pitchFamily="34" charset="0"/>
                </a:rPr>
                <a:t> </a:t>
              </a:r>
            </a:p>
          </p:txBody>
        </p:sp>
        <p:sp>
          <p:nvSpPr>
            <p:cNvPr id="14356" name="TextBox 33"/>
            <p:cNvSpPr txBox="1">
              <a:spLocks noChangeArrowheads="1"/>
            </p:cNvSpPr>
            <p:nvPr/>
          </p:nvSpPr>
          <p:spPr bwMode="auto">
            <a:xfrm>
              <a:off x="3505200" y="3505200"/>
              <a:ext cx="533400" cy="646331"/>
            </a:xfrm>
            <a:prstGeom prst="rect">
              <a:avLst/>
            </a:prstGeom>
            <a:noFill/>
            <a:ln w="9525">
              <a:noFill/>
              <a:miter lim="800000"/>
              <a:headEnd/>
              <a:tailEnd/>
            </a:ln>
          </p:spPr>
          <p:txBody>
            <a:bodyPr>
              <a:spAutoFit/>
            </a:bodyPr>
            <a:lstStyle/>
            <a:p>
              <a:r>
                <a:rPr lang="en-US" sz="3600">
                  <a:latin typeface="Arial Black" pitchFamily="34" charset="0"/>
                </a:rPr>
                <a:t>2</a:t>
              </a:r>
              <a:r>
                <a:rPr lang="en-US" sz="2800">
                  <a:latin typeface="Arial Black" pitchFamily="34" charset="0"/>
                </a:rPr>
                <a:t> </a:t>
              </a:r>
            </a:p>
          </p:txBody>
        </p:sp>
        <p:cxnSp>
          <p:nvCxnSpPr>
            <p:cNvPr id="35" name="Straight Connector 34"/>
            <p:cNvCxnSpPr/>
            <p:nvPr/>
          </p:nvCxnSpPr>
          <p:spPr>
            <a:xfrm>
              <a:off x="3749814"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089719"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848907"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4360" name="TextBox 37"/>
            <p:cNvSpPr txBox="1">
              <a:spLocks noChangeArrowheads="1"/>
            </p:cNvSpPr>
            <p:nvPr/>
          </p:nvSpPr>
          <p:spPr bwMode="auto">
            <a:xfrm>
              <a:off x="4800600" y="3505200"/>
              <a:ext cx="609600" cy="646331"/>
            </a:xfrm>
            <a:prstGeom prst="rect">
              <a:avLst/>
            </a:prstGeom>
            <a:noFill/>
            <a:ln w="9525">
              <a:noFill/>
              <a:miter lim="800000"/>
              <a:headEnd/>
              <a:tailEnd/>
            </a:ln>
          </p:spPr>
          <p:txBody>
            <a:bodyPr>
              <a:spAutoFit/>
            </a:bodyPr>
            <a:lstStyle/>
            <a:p>
              <a:r>
                <a:rPr lang="en-US" sz="3600">
                  <a:latin typeface="Arial Black" pitchFamily="34" charset="0"/>
                </a:rPr>
                <a:t>3</a:t>
              </a:r>
            </a:p>
          </p:txBody>
        </p:sp>
        <p:sp>
          <p:nvSpPr>
            <p:cNvPr id="14361" name="TextBox 38"/>
            <p:cNvSpPr txBox="1">
              <a:spLocks noChangeArrowheads="1"/>
            </p:cNvSpPr>
            <p:nvPr/>
          </p:nvSpPr>
          <p:spPr bwMode="auto">
            <a:xfrm>
              <a:off x="6172200" y="3505200"/>
              <a:ext cx="533400" cy="646331"/>
            </a:xfrm>
            <a:prstGeom prst="rect">
              <a:avLst/>
            </a:prstGeom>
            <a:noFill/>
            <a:ln w="9525">
              <a:noFill/>
              <a:miter lim="800000"/>
              <a:headEnd/>
              <a:tailEnd/>
            </a:ln>
          </p:spPr>
          <p:txBody>
            <a:bodyPr>
              <a:spAutoFit/>
            </a:bodyPr>
            <a:lstStyle/>
            <a:p>
              <a:r>
                <a:rPr lang="en-US" sz="3600">
                  <a:latin typeface="Arial Black" pitchFamily="34" charset="0"/>
                </a:rPr>
                <a:t>4</a:t>
              </a:r>
            </a:p>
          </p:txBody>
        </p:sp>
        <p:sp>
          <p:nvSpPr>
            <p:cNvPr id="14362" name="TextBox 39"/>
            <p:cNvSpPr txBox="1">
              <a:spLocks noChangeArrowheads="1"/>
            </p:cNvSpPr>
            <p:nvPr/>
          </p:nvSpPr>
          <p:spPr bwMode="auto">
            <a:xfrm>
              <a:off x="7620000" y="3505200"/>
              <a:ext cx="492443" cy="646331"/>
            </a:xfrm>
            <a:prstGeom prst="rect">
              <a:avLst/>
            </a:prstGeom>
            <a:noFill/>
            <a:ln w="9525">
              <a:noFill/>
              <a:miter lim="800000"/>
              <a:headEnd/>
              <a:tailEnd/>
            </a:ln>
          </p:spPr>
          <p:txBody>
            <a:bodyPr wrap="none">
              <a:spAutoFit/>
            </a:bodyPr>
            <a:lstStyle/>
            <a:p>
              <a:r>
                <a:rPr lang="en-US" sz="3600">
                  <a:latin typeface="Arial Black" pitchFamily="34" charset="0"/>
                </a:rPr>
                <a:t>5</a:t>
              </a:r>
            </a:p>
          </p:txBody>
        </p:sp>
      </p:grpSp>
      <p:sp>
        <p:nvSpPr>
          <p:cNvPr id="25" name="TextBox 24"/>
          <p:cNvSpPr txBox="1">
            <a:spLocks noChangeArrowheads="1"/>
          </p:cNvSpPr>
          <p:nvPr/>
        </p:nvSpPr>
        <p:spPr bwMode="auto">
          <a:xfrm>
            <a:off x="7543800" y="3886200"/>
            <a:ext cx="1219200" cy="923925"/>
          </a:xfrm>
          <a:prstGeom prst="rect">
            <a:avLst/>
          </a:prstGeom>
          <a:noFill/>
          <a:ln w="9525">
            <a:noFill/>
            <a:miter lim="800000"/>
            <a:headEnd/>
            <a:tailEnd/>
          </a:ln>
        </p:spPr>
        <p:txBody>
          <a:bodyPr>
            <a:spAutoFit/>
          </a:bodyPr>
          <a:lstStyle/>
          <a:p>
            <a:r>
              <a:rPr lang="en-US" sz="5400">
                <a:solidFill>
                  <a:srgbClr val="7030A0"/>
                </a:solidFill>
                <a:latin typeface="Arial Black" pitchFamily="34" charset="0"/>
              </a:rPr>
              <a:t>FV</a:t>
            </a:r>
          </a:p>
        </p:txBody>
      </p:sp>
      <p:sp>
        <p:nvSpPr>
          <p:cNvPr id="26" name="TextBox 25"/>
          <p:cNvSpPr txBox="1">
            <a:spLocks noChangeArrowheads="1"/>
          </p:cNvSpPr>
          <p:nvPr/>
        </p:nvSpPr>
        <p:spPr bwMode="auto">
          <a:xfrm>
            <a:off x="685800" y="3886200"/>
            <a:ext cx="1752600" cy="923925"/>
          </a:xfrm>
          <a:prstGeom prst="rect">
            <a:avLst/>
          </a:prstGeom>
          <a:noFill/>
          <a:ln w="9525">
            <a:noFill/>
            <a:miter lim="800000"/>
            <a:headEnd/>
            <a:tailEnd/>
          </a:ln>
        </p:spPr>
        <p:txBody>
          <a:bodyPr>
            <a:spAutoFit/>
          </a:bodyPr>
          <a:lstStyle/>
          <a:p>
            <a:r>
              <a:rPr lang="en-US" sz="5400">
                <a:solidFill>
                  <a:srgbClr val="0070C0"/>
                </a:solidFill>
                <a:latin typeface="Arial Black" pitchFamily="34" charset="0"/>
              </a:rPr>
              <a:t>PV</a:t>
            </a:r>
          </a:p>
        </p:txBody>
      </p:sp>
      <p:cxnSp>
        <p:nvCxnSpPr>
          <p:cNvPr id="27" name="Straight Arrow Connector 26"/>
          <p:cNvCxnSpPr/>
          <p:nvPr/>
        </p:nvCxnSpPr>
        <p:spPr>
          <a:xfrm>
            <a:off x="2057400" y="4495800"/>
            <a:ext cx="5410200" cy="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349" name="TextBox 40"/>
          <p:cNvSpPr txBox="1">
            <a:spLocks noChangeArrowheads="1"/>
          </p:cNvSpPr>
          <p:nvPr/>
        </p:nvSpPr>
        <p:spPr bwMode="auto">
          <a:xfrm>
            <a:off x="1066800" y="1219200"/>
            <a:ext cx="7391400" cy="1384300"/>
          </a:xfrm>
          <a:prstGeom prst="rect">
            <a:avLst/>
          </a:prstGeom>
          <a:noFill/>
          <a:ln w="9525">
            <a:noFill/>
            <a:miter lim="800000"/>
            <a:headEnd/>
            <a:tailEnd/>
          </a:ln>
        </p:spPr>
        <p:txBody>
          <a:bodyPr>
            <a:spAutoFit/>
          </a:bodyPr>
          <a:lstStyle/>
          <a:p>
            <a:r>
              <a:rPr lang="en-US" sz="2800" b="1">
                <a:latin typeface="Perpetua" pitchFamily="18" charset="0"/>
                <a:cs typeface="Arial" charset="0"/>
              </a:rPr>
              <a:t>In the previous chapter, we used single  cash flows and moved them forward and backward in time.</a:t>
            </a:r>
          </a:p>
        </p:txBody>
      </p:sp>
      <p:cxnSp>
        <p:nvCxnSpPr>
          <p:cNvPr id="3" name="Straight Connector 2"/>
          <p:cNvCxnSpPr/>
          <p:nvPr/>
        </p:nvCxnSpPr>
        <p:spPr>
          <a:xfrm>
            <a:off x="2781205" y="4464132"/>
            <a:ext cx="372595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43" name="Straight Connector 42"/>
          <p:cNvCxnSpPr/>
          <p:nvPr/>
        </p:nvCxnSpPr>
        <p:spPr>
          <a:xfrm>
            <a:off x="2781205" y="6448301"/>
            <a:ext cx="3725958" cy="0"/>
          </a:xfrm>
          <a:prstGeom prst="line">
            <a:avLst/>
          </a:prstGeom>
        </p:spPr>
        <p:style>
          <a:lnRef idx="3">
            <a:schemeClr val="accent5"/>
          </a:lnRef>
          <a:fillRef idx="0">
            <a:schemeClr val="accent5"/>
          </a:fillRef>
          <a:effectRef idx="2">
            <a:schemeClr val="accent5"/>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55" presetClass="entr" presetSubtype="0" fill="hold" nodeType="afterEffect">
                                  <p:stCondLst>
                                    <p:cond delay="0"/>
                                  </p:stCondLst>
                                  <p:childTnLst>
                                    <p:set>
                                      <p:cBhvr>
                                        <p:cTn id="12" dur="1" fill="hold">
                                          <p:stCondLst>
                                            <p:cond delay="0"/>
                                          </p:stCondLst>
                                        </p:cTn>
                                        <p:tgtEl>
                                          <p:spTgt spid="26">
                                            <p:txEl>
                                              <p:pRg st="0" end="0"/>
                                            </p:txEl>
                                          </p:spTgt>
                                        </p:tgtEl>
                                        <p:attrNameLst>
                                          <p:attrName>style.visibility</p:attrName>
                                        </p:attrNameLst>
                                      </p:cBhvr>
                                      <p:to>
                                        <p:strVal val="visible"/>
                                      </p:to>
                                    </p:set>
                                    <p:anim calcmode="lin" valueType="num">
                                      <p:cBhvr>
                                        <p:cTn id="13" dur="1000" fill="hold"/>
                                        <p:tgtEl>
                                          <p:spTgt spid="26">
                                            <p:txEl>
                                              <p:pRg st="0" end="0"/>
                                            </p:txEl>
                                          </p:spTgt>
                                        </p:tgtEl>
                                        <p:attrNameLst>
                                          <p:attrName>ppt_w</p:attrName>
                                        </p:attrNameLst>
                                      </p:cBhvr>
                                      <p:tavLst>
                                        <p:tav tm="0">
                                          <p:val>
                                            <p:strVal val="#ppt_w*0.70"/>
                                          </p:val>
                                        </p:tav>
                                        <p:tav tm="100000">
                                          <p:val>
                                            <p:strVal val="#ppt_w"/>
                                          </p:val>
                                        </p:tav>
                                      </p:tavLst>
                                    </p:anim>
                                    <p:anim calcmode="lin" valueType="num">
                                      <p:cBhvr>
                                        <p:cTn id="14" dur="1000" fill="hold"/>
                                        <p:tgtEl>
                                          <p:spTgt spid="26">
                                            <p:txEl>
                                              <p:pRg st="0" end="0"/>
                                            </p:txEl>
                                          </p:spTgt>
                                        </p:tgtEl>
                                        <p:attrNameLst>
                                          <p:attrName>ppt_h</p:attrName>
                                        </p:attrNameLst>
                                      </p:cBhvr>
                                      <p:tavLst>
                                        <p:tav tm="0">
                                          <p:val>
                                            <p:strVal val="#ppt_h"/>
                                          </p:val>
                                        </p:tav>
                                        <p:tav tm="100000">
                                          <p:val>
                                            <p:strVal val="#ppt_h"/>
                                          </p:val>
                                        </p:tav>
                                      </p:tavLst>
                                    </p:anim>
                                    <p:animEffect transition="in" filter="fade">
                                      <p:cBhvr>
                                        <p:cTn id="15" dur="1000"/>
                                        <p:tgtEl>
                                          <p:spTgt spid="26">
                                            <p:txEl>
                                              <p:pRg st="0" end="0"/>
                                            </p:txEl>
                                          </p:spTgt>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childTnLst>
                          </p:cTn>
                        </p:par>
                        <p:par>
                          <p:cTn id="20" fill="hold">
                            <p:stCondLst>
                              <p:cond delay="2500"/>
                            </p:stCondLst>
                            <p:childTnLst>
                              <p:par>
                                <p:cTn id="21" presetID="55"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strVal val="#ppt_w*0.70"/>
                                          </p:val>
                                        </p:tav>
                                        <p:tav tm="100000">
                                          <p:val>
                                            <p:strVal val="#ppt_w"/>
                                          </p:val>
                                        </p:tav>
                                      </p:tavLst>
                                    </p:anim>
                                    <p:anim calcmode="lin" valueType="num">
                                      <p:cBhvr>
                                        <p:cTn id="24" dur="1000" fill="hold"/>
                                        <p:tgtEl>
                                          <p:spTgt spid="25"/>
                                        </p:tgtEl>
                                        <p:attrNameLst>
                                          <p:attrName>ppt_h</p:attrName>
                                        </p:attrNameLst>
                                      </p:cBhvr>
                                      <p:tavLst>
                                        <p:tav tm="0">
                                          <p:val>
                                            <p:strVal val="#ppt_h"/>
                                          </p:val>
                                        </p:tav>
                                        <p:tav tm="100000">
                                          <p:val>
                                            <p:strVal val="#ppt_h"/>
                                          </p:val>
                                        </p:tav>
                                      </p:tavLst>
                                    </p:anim>
                                    <p:animEffect transition="in" filter="fade">
                                      <p:cBhvr>
                                        <p:cTn id="25" dur="10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1000" fill="hold"/>
                                        <p:tgtEl>
                                          <p:spTgt spid="5"/>
                                        </p:tgtEl>
                                        <p:attrNameLst>
                                          <p:attrName>ppt_w</p:attrName>
                                        </p:attrNameLst>
                                      </p:cBhvr>
                                      <p:tavLst>
                                        <p:tav tm="0">
                                          <p:val>
                                            <p:strVal val="#ppt_w*0.70"/>
                                          </p:val>
                                        </p:tav>
                                        <p:tav tm="100000">
                                          <p:val>
                                            <p:strVal val="#ppt_w"/>
                                          </p:val>
                                        </p:tav>
                                      </p:tavLst>
                                    </p:anim>
                                    <p:anim calcmode="lin" valueType="num">
                                      <p:cBhvr>
                                        <p:cTn id="31" dur="1000" fill="hold"/>
                                        <p:tgtEl>
                                          <p:spTgt spid="5"/>
                                        </p:tgtEl>
                                        <p:attrNameLst>
                                          <p:attrName>ppt_h</p:attrName>
                                        </p:attrNameLst>
                                      </p:cBhvr>
                                      <p:tavLst>
                                        <p:tav tm="0">
                                          <p:val>
                                            <p:strVal val="#ppt_h"/>
                                          </p:val>
                                        </p:tav>
                                        <p:tav tm="100000">
                                          <p:val>
                                            <p:strVal val="#ppt_h"/>
                                          </p:val>
                                        </p:tav>
                                      </p:tavLst>
                                    </p:anim>
                                    <p:animEffect transition="in" filter="fade">
                                      <p:cBhvr>
                                        <p:cTn id="32" dur="1000"/>
                                        <p:tgtEl>
                                          <p:spTgt spid="5"/>
                                        </p:tgtEl>
                                      </p:cBhvr>
                                    </p:animEffect>
                                  </p:childTnLst>
                                </p:cTn>
                              </p:par>
                            </p:childTnLst>
                          </p:cTn>
                        </p:par>
                        <p:par>
                          <p:cTn id="33" fill="hold">
                            <p:stCondLst>
                              <p:cond delay="1000"/>
                            </p:stCondLst>
                            <p:childTnLst>
                              <p:par>
                                <p:cTn id="34" presetID="55" presetClass="entr" presetSubtype="0"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1000" fill="hold"/>
                                        <p:tgtEl>
                                          <p:spTgt spid="7"/>
                                        </p:tgtEl>
                                        <p:attrNameLst>
                                          <p:attrName>ppt_w</p:attrName>
                                        </p:attrNameLst>
                                      </p:cBhvr>
                                      <p:tavLst>
                                        <p:tav tm="0">
                                          <p:val>
                                            <p:strVal val="#ppt_w*0.70"/>
                                          </p:val>
                                        </p:tav>
                                        <p:tav tm="100000">
                                          <p:val>
                                            <p:strVal val="#ppt_w"/>
                                          </p:val>
                                        </p:tav>
                                      </p:tavLst>
                                    </p:anim>
                                    <p:anim calcmode="lin" valueType="num">
                                      <p:cBhvr>
                                        <p:cTn id="37" dur="1000" fill="hold"/>
                                        <p:tgtEl>
                                          <p:spTgt spid="7"/>
                                        </p:tgtEl>
                                        <p:attrNameLst>
                                          <p:attrName>ppt_h</p:attrName>
                                        </p:attrNameLst>
                                      </p:cBhvr>
                                      <p:tavLst>
                                        <p:tav tm="0">
                                          <p:val>
                                            <p:strVal val="#ppt_h"/>
                                          </p:val>
                                        </p:tav>
                                        <p:tav tm="100000">
                                          <p:val>
                                            <p:strVal val="#ppt_h"/>
                                          </p:val>
                                        </p:tav>
                                      </p:tavLst>
                                    </p:anim>
                                    <p:animEffect transition="in" filter="fade">
                                      <p:cBhvr>
                                        <p:cTn id="38" dur="1000"/>
                                        <p:tgtEl>
                                          <p:spTgt spid="7"/>
                                        </p:tgtEl>
                                      </p:cBhvr>
                                    </p:animEffect>
                                  </p:childTnLst>
                                </p:cTn>
                              </p:par>
                            </p:childTnLst>
                          </p:cTn>
                        </p:par>
                        <p:par>
                          <p:cTn id="39" fill="hold">
                            <p:stCondLst>
                              <p:cond delay="2000"/>
                            </p:stCondLst>
                            <p:childTnLst>
                              <p:par>
                                <p:cTn id="40" presetID="22" presetClass="entr" presetSubtype="2" fill="hold"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right)">
                                      <p:cBhvr>
                                        <p:cTn id="42" dur="500"/>
                                        <p:tgtEl>
                                          <p:spTgt spid="9"/>
                                        </p:tgtEl>
                                      </p:cBhvr>
                                    </p:animEffect>
                                  </p:childTnLst>
                                </p:cTn>
                              </p:par>
                            </p:childTnLst>
                          </p:cTn>
                        </p:par>
                        <p:par>
                          <p:cTn id="43" fill="hold">
                            <p:stCondLst>
                              <p:cond delay="2500"/>
                            </p:stCondLst>
                            <p:childTnLst>
                              <p:par>
                                <p:cTn id="44" presetID="55" presetClass="entr" presetSubtype="0"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p:cTn id="46" dur="1000" fill="hold"/>
                                        <p:tgtEl>
                                          <p:spTgt spid="8"/>
                                        </p:tgtEl>
                                        <p:attrNameLst>
                                          <p:attrName>ppt_w</p:attrName>
                                        </p:attrNameLst>
                                      </p:cBhvr>
                                      <p:tavLst>
                                        <p:tav tm="0">
                                          <p:val>
                                            <p:strVal val="#ppt_w*0.70"/>
                                          </p:val>
                                        </p:tav>
                                        <p:tav tm="100000">
                                          <p:val>
                                            <p:strVal val="#ppt_w"/>
                                          </p:val>
                                        </p:tav>
                                      </p:tavLst>
                                    </p:anim>
                                    <p:anim calcmode="lin" valueType="num">
                                      <p:cBhvr>
                                        <p:cTn id="47" dur="1000" fill="hold"/>
                                        <p:tgtEl>
                                          <p:spTgt spid="8"/>
                                        </p:tgtEl>
                                        <p:attrNameLst>
                                          <p:attrName>ppt_h</p:attrName>
                                        </p:attrNameLst>
                                      </p:cBhvr>
                                      <p:tavLst>
                                        <p:tav tm="0">
                                          <p:val>
                                            <p:strVal val="#ppt_h"/>
                                          </p:val>
                                        </p:tav>
                                        <p:tav tm="100000">
                                          <p:val>
                                            <p:strVal val="#ppt_h"/>
                                          </p:val>
                                        </p:tav>
                                      </p:tavLst>
                                    </p:anim>
                                    <p:animEffect transition="in" filter="fade">
                                      <p:cBhvr>
                                        <p:cTn id="4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22"/>
          <p:cNvSpPr>
            <a:spLocks noGrp="1"/>
          </p:cNvSpPr>
          <p:nvPr>
            <p:ph type="sldNum" sz="quarter" idx="12"/>
          </p:nvPr>
        </p:nvSpPr>
        <p:spPr bwMode="auto">
          <a:ln>
            <a:round/>
            <a:headEnd/>
            <a:tailEnd/>
          </a:ln>
        </p:spPr>
        <p:txBody>
          <a:bodyPr/>
          <a:lstStyle/>
          <a:p>
            <a:r>
              <a:rPr lang="en-US"/>
              <a:t>6-</a:t>
            </a:r>
            <a:fld id="{452EFB64-F447-45A3-85ED-A5CE9D0DF79E}" type="slidenum">
              <a:rPr lang="en-US" smtClean="0"/>
              <a:pPr/>
              <a:t>9</a:t>
            </a:fld>
            <a:endParaRPr lang="en-US"/>
          </a:p>
        </p:txBody>
      </p:sp>
      <p:pic>
        <p:nvPicPr>
          <p:cNvPr id="6" name="Picture 5" descr="http://www.datingadvice4christiansingles.com/image-files/askaquestion.jpg"/>
          <p:cNvPicPr>
            <a:picLocks noChangeAspect="1" noChangeArrowheads="1"/>
          </p:cNvPicPr>
          <p:nvPr/>
        </p:nvPicPr>
        <p:blipFill>
          <a:blip r:embed="rId2"/>
          <a:srcRect/>
          <a:stretch>
            <a:fillRect/>
          </a:stretch>
        </p:blipFill>
        <p:spPr bwMode="auto">
          <a:xfrm>
            <a:off x="6621463" y="2062163"/>
            <a:ext cx="1998662" cy="3771900"/>
          </a:xfrm>
          <a:prstGeom prst="rect">
            <a:avLst/>
          </a:prstGeom>
          <a:noFill/>
          <a:ln w="9525">
            <a:noFill/>
            <a:miter lim="800000"/>
            <a:headEnd/>
            <a:tailEnd/>
          </a:ln>
        </p:spPr>
      </p:pic>
      <p:sp>
        <p:nvSpPr>
          <p:cNvPr id="16387" name="Title 1"/>
          <p:cNvSpPr>
            <a:spLocks noGrp="1"/>
          </p:cNvSpPr>
          <p:nvPr>
            <p:ph type="title"/>
          </p:nvPr>
        </p:nvSpPr>
        <p:spPr>
          <a:solidFill>
            <a:schemeClr val="bg2"/>
          </a:solidFill>
        </p:spPr>
        <p:txBody>
          <a:bodyPr/>
          <a:lstStyle/>
          <a:p>
            <a:pPr algn="ctr" eaLnBrk="1" hangingPunct="1"/>
            <a:r>
              <a:rPr lang="en-US" sz="4800" b="1"/>
              <a:t>Multiple Cash Flows</a:t>
            </a:r>
          </a:p>
        </p:txBody>
      </p:sp>
      <p:sp>
        <p:nvSpPr>
          <p:cNvPr id="5" name="TextBox 4"/>
          <p:cNvSpPr txBox="1">
            <a:spLocks noChangeArrowheads="1"/>
          </p:cNvSpPr>
          <p:nvPr/>
        </p:nvSpPr>
        <p:spPr bwMode="auto">
          <a:xfrm>
            <a:off x="1371600" y="1600200"/>
            <a:ext cx="5638800" cy="2677656"/>
          </a:xfrm>
          <a:prstGeom prst="rect">
            <a:avLst/>
          </a:prstGeom>
          <a:noFill/>
          <a:ln w="9525">
            <a:noFill/>
            <a:miter lim="800000"/>
            <a:headEnd/>
            <a:tailEnd/>
          </a:ln>
        </p:spPr>
        <p:txBody>
          <a:bodyPr>
            <a:spAutoFit/>
          </a:bodyPr>
          <a:lstStyle/>
          <a:p>
            <a:r>
              <a:rPr lang="en-US" sz="3600" b="1" dirty="0">
                <a:latin typeface="Perpetua" pitchFamily="18" charset="0"/>
                <a:cs typeface="Arial" charset="0"/>
              </a:rPr>
              <a:t>What if we have </a:t>
            </a:r>
            <a:r>
              <a:rPr lang="en-US" sz="3600" b="1" dirty="0">
                <a:solidFill>
                  <a:srgbClr val="0070C0"/>
                </a:solidFill>
                <a:latin typeface="Perpetua" pitchFamily="18" charset="0"/>
                <a:cs typeface="Arial" charset="0"/>
              </a:rPr>
              <a:t>more than </a:t>
            </a:r>
            <a:r>
              <a:rPr lang="en-US" sz="3600" b="1" u="sng" dirty="0">
                <a:solidFill>
                  <a:srgbClr val="0070C0"/>
                </a:solidFill>
                <a:latin typeface="Perpetua" pitchFamily="18" charset="0"/>
                <a:cs typeface="Arial" charset="0"/>
              </a:rPr>
              <a:t>one</a:t>
            </a:r>
            <a:r>
              <a:rPr lang="en-US" sz="3600" b="1" dirty="0">
                <a:latin typeface="Perpetua" pitchFamily="18" charset="0"/>
                <a:cs typeface="Arial" charset="0"/>
              </a:rPr>
              <a:t> cash flow?</a:t>
            </a:r>
          </a:p>
          <a:p>
            <a:pPr lvl="1"/>
            <a:r>
              <a:rPr lang="en-US" sz="2400" b="1" dirty="0">
                <a:latin typeface="Perpetua" pitchFamily="18" charset="0"/>
                <a:cs typeface="Arial" charset="0"/>
              </a:rPr>
              <a:t>For example, if you open a business, there will be a large cash outflow at the beginning and then cash inflows for many years afterward. (You hope!)</a:t>
            </a:r>
          </a:p>
        </p:txBody>
      </p:sp>
      <p:sp>
        <p:nvSpPr>
          <p:cNvPr id="7" name="TextBox 6"/>
          <p:cNvSpPr txBox="1">
            <a:spLocks noChangeArrowheads="1"/>
          </p:cNvSpPr>
          <p:nvPr/>
        </p:nvSpPr>
        <p:spPr bwMode="auto">
          <a:xfrm>
            <a:off x="1349829" y="4647188"/>
            <a:ext cx="4800600" cy="1815882"/>
          </a:xfrm>
          <a:prstGeom prst="rect">
            <a:avLst/>
          </a:prstGeom>
          <a:noFill/>
          <a:ln w="9525">
            <a:noFill/>
            <a:miter lim="800000"/>
            <a:headEnd/>
            <a:tailEnd/>
          </a:ln>
        </p:spPr>
        <p:txBody>
          <a:bodyPr>
            <a:spAutoFit/>
          </a:bodyPr>
          <a:lstStyle/>
          <a:p>
            <a:r>
              <a:rPr lang="en-US" sz="2800" b="1" dirty="0">
                <a:latin typeface="Perpetua" pitchFamily="18" charset="0"/>
                <a:cs typeface="Arial" charset="0"/>
              </a:rPr>
              <a:t>The concept (and formula) are identical if we simply look at the problem as a series of single payments.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5">
                                            <p:txEl>
                                              <p:pRg st="0" end="0"/>
                                            </p:txEl>
                                          </p:spTgt>
                                        </p:tgtEl>
                                      </p:cBhvr>
                                    </p:animEffect>
                                  </p:childTnLst>
                                </p:cTn>
                              </p:par>
                            </p:childTnLst>
                          </p:cTn>
                        </p:par>
                        <p:par>
                          <p:cTn id="10" fill="hold">
                            <p:stCondLst>
                              <p:cond delay="1000"/>
                            </p:stCondLst>
                            <p:childTnLst>
                              <p:par>
                                <p:cTn id="11" presetID="55"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strVal val="#ppt_w*0.70"/>
                                          </p:val>
                                        </p:tav>
                                        <p:tav tm="100000">
                                          <p:val>
                                            <p:strVal val="#ppt_w"/>
                                          </p:val>
                                        </p:tav>
                                      </p:tavLst>
                                    </p:anim>
                                    <p:anim calcmode="lin" valueType="num">
                                      <p:cBhvr>
                                        <p:cTn id="14" dur="1000" fill="hold"/>
                                        <p:tgtEl>
                                          <p:spTgt spid="6"/>
                                        </p:tgtEl>
                                        <p:attrNameLst>
                                          <p:attrName>ppt_h</p:attrName>
                                        </p:attrNameLst>
                                      </p:cBhvr>
                                      <p:tavLst>
                                        <p:tav tm="0">
                                          <p:val>
                                            <p:strVal val="#ppt_h"/>
                                          </p:val>
                                        </p:tav>
                                        <p:tav tm="100000">
                                          <p:val>
                                            <p:strVal val="#ppt_h"/>
                                          </p:val>
                                        </p:tav>
                                      </p:tavLst>
                                    </p:anim>
                                    <p:animEffect transition="in" filter="fade">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1000" fill="hold"/>
                                        <p:tgtEl>
                                          <p:spTgt spid="7"/>
                                        </p:tgtEl>
                                        <p:attrNameLst>
                                          <p:attrName>ppt_w</p:attrName>
                                        </p:attrNameLst>
                                      </p:cBhvr>
                                      <p:tavLst>
                                        <p:tav tm="0">
                                          <p:val>
                                            <p:fltVal val="0"/>
                                          </p:val>
                                        </p:tav>
                                        <p:tav tm="100000">
                                          <p:val>
                                            <p:strVal val="#ppt_w"/>
                                          </p:val>
                                        </p:tav>
                                      </p:tavLst>
                                    </p:anim>
                                    <p:anim calcmode="lin" valueType="num">
                                      <p:cBhvr>
                                        <p:cTn id="21" dur="1000" fill="hold"/>
                                        <p:tgtEl>
                                          <p:spTgt spid="7"/>
                                        </p:tgtEl>
                                        <p:attrNameLst>
                                          <p:attrName>ppt_h</p:attrName>
                                        </p:attrNameLst>
                                      </p:cBhvr>
                                      <p:tavLst>
                                        <p:tav tm="0">
                                          <p:val>
                                            <p:fltVal val="0"/>
                                          </p:val>
                                        </p:tav>
                                        <p:tav tm="100000">
                                          <p:val>
                                            <p:strVal val="#ppt_h"/>
                                          </p:val>
                                        </p:tav>
                                      </p:tavLst>
                                    </p:anim>
                                    <p:animEffect transition="in" filter="fade">
                                      <p:cBhvr>
                                        <p:cTn id="2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7.0&quot;&gt;&lt;object type=&quot;1&quot; unique_id=&quot;10001&quot;&gt;&lt;object type=&quot;8&quot; unique_id=&quot;10629&quot;&gt;&lt;/object&gt;&lt;object type=&quot;2&quot; unique_id=&quot;10630&quot;&gt;&lt;object type=&quot;3&quot; unique_id=&quot;10631&quot;&gt;&lt;property id=&quot;20148&quot; value=&quot;5&quot;/&gt;&lt;property id=&quot;20300&quot; value=&quot;Slide 1&quot;/&gt;&lt;property id=&quot;20307&quot; value=&quot;257&quot;/&gt;&lt;/object&gt;&lt;object type=&quot;3&quot; unique_id=&quot;10632&quot;&gt;&lt;property id=&quot;20148&quot; value=&quot;5&quot;/&gt;&lt;property id=&quot;20300&quot; value=&quot;Slide 2&quot;/&gt;&lt;property id=&quot;20307&quot; value=&quot;258&quot;/&gt;&lt;/object&gt;&lt;object type=&quot;3&quot; unique_id=&quot;10633&quot;&gt;&lt;property id=&quot;20148&quot; value=&quot;5&quot;/&gt;&lt;property id=&quot;20300&quot; value=&quot;Slide 3&quot;/&gt;&lt;property id=&quot;20307&quot; value=&quot;345&quot;/&gt;&lt;/object&gt;&lt;object type=&quot;3&quot; unique_id=&quot;10634&quot;&gt;&lt;property id=&quot;20148&quot; value=&quot;5&quot;/&gt;&lt;property id=&quot;20300&quot; value=&quot;Slide 4 - &amp;quot;Single Cash Flows&amp;quot;&quot;/&gt;&lt;property id=&quot;20307&quot; value=&quot;351&quot;/&gt;&lt;/object&gt;&lt;object type=&quot;3&quot; unique_id=&quot;10635&quot;&gt;&lt;property id=&quot;20148&quot; value=&quot;5&quot;/&gt;&lt;property id=&quot;20300&quot; value=&quot;Slide 5 - &amp;quot;Multiple Cash Flows&amp;quot;&quot;/&gt;&lt;property id=&quot;20307&quot; value=&quot;350&quot;/&gt;&lt;/object&gt;&lt;object type=&quot;3&quot; unique_id=&quot;10636&quot;&gt;&lt;property id=&quot;20148&quot; value=&quot;5&quot;/&gt;&lt;property id=&quot;20300&quot; value=&quot;Slide 6 - &amp;quot;Multiple Cash Flows&amp;#x0D;&amp;#x0A;Future Value 1&amp;quot;&quot;/&gt;&lt;property id=&quot;20307&quot; value=&quot;352&quot;/&gt;&lt;/object&gt;&lt;object type=&quot;3&quot; unique_id=&quot;10637&quot;&gt;&lt;property id=&quot;20148&quot; value=&quot;5&quot;/&gt;&lt;property id=&quot;20300&quot; value=&quot;Slide 7 - &amp;quot;Multiple Cash Flows&amp;#x0D;&amp;#x0A;Future Value 1&amp;quot;&quot;/&gt;&lt;property id=&quot;20307&quot; value=&quot;353&quot;/&gt;&lt;/object&gt;&lt;object type=&quot;3&quot; unique_id=&quot;10638&quot;&gt;&lt;property id=&quot;20148&quot; value=&quot;5&quot;/&gt;&lt;property id=&quot;20300&quot; value=&quot;Slide 8&quot;/&gt;&lt;property id=&quot;20307&quot; value=&quot;354&quot;/&gt;&lt;/object&gt;&lt;object type=&quot;3&quot; unique_id=&quot;10639&quot;&gt;&lt;property id=&quot;20148&quot; value=&quot;5&quot;/&gt;&lt;property id=&quot;20300&quot; value=&quot;Slide 9&quot;/&gt;&lt;property id=&quot;20307&quot; value=&quot;355&quot;/&gt;&lt;/object&gt;&lt;object type=&quot;3&quot; unique_id=&quot;10640&quot;&gt;&lt;property id=&quot;20148&quot; value=&quot;5&quot;/&gt;&lt;property id=&quot;20300&quot; value=&quot;Slide 10 - &amp;quot;Multiple Cash Flows&amp;#x0D;&amp;#x0A;Future Value 1B&amp;quot;&quot;/&gt;&lt;property id=&quot;20307&quot; value=&quot;356&quot;/&gt;&lt;/object&gt;&lt;object type=&quot;3&quot; unique_id=&quot;10641&quot;&gt;&lt;property id=&quot;20148&quot; value=&quot;5&quot;/&gt;&lt;property id=&quot;20300&quot; value=&quot;Slide 11 - &amp;quot;Multiple Cash Flows&amp;#x0D;&amp;#x0A;Future Value 1C&amp;quot;&quot;/&gt;&lt;property id=&quot;20307&quot; value=&quot;358&quot;/&gt;&lt;/object&gt;&lt;object type=&quot;3&quot; unique_id=&quot;10642&quot;&gt;&lt;property id=&quot;20148&quot; value=&quot;5&quot;/&gt;&lt;property id=&quot;20300&quot; value=&quot;Slide 12 - &amp;quot;Multiple Cash Flows&amp;#x0D;&amp;#x0A;Future Value 1C&amp;quot;&quot;/&gt;&lt;property id=&quot;20307&quot; value=&quot;359&quot;/&gt;&lt;/object&gt;&lt;object type=&quot;3&quot; unique_id=&quot;10643&quot;&gt;&lt;property id=&quot;20148&quot; value=&quot;5&quot;/&gt;&lt;property id=&quot;20300&quot; value=&quot;Slide 13 - &amp;quot;Multiple Cash Flows&amp;#x0D;&amp;#x0A;Future Value 1C&amp;quot;&quot;/&gt;&lt;property id=&quot;20307&quot; value=&quot;360&quot;/&gt;&lt;/object&gt;&lt;object type=&quot;3&quot; unique_id=&quot;10644&quot;&gt;&lt;property id=&quot;20148&quot; value=&quot;5&quot;/&gt;&lt;property id=&quot;20300&quot; value=&quot;Slide 14 - &amp;quot;Multiple Cash Flows&amp;#x0D;&amp;#x0A;Present Value&amp;quot;&quot;/&gt;&lt;property id=&quot;20307&quot; value=&quot;363&quot;/&gt;&lt;/object&gt;&lt;object type=&quot;3&quot; unique_id=&quot;10645&quot;&gt;&lt;property id=&quot;20148&quot; value=&quot;5&quot;/&gt;&lt;property id=&quot;20300&quot; value=&quot;Slide 15 - &amp;quot;Multiple Cash Flows&amp;#x0D;&amp;#x0A;Present Value - 1&amp;quot;&quot;/&gt;&lt;property id=&quot;20307&quot; value=&quot;364&quot;/&gt;&lt;/object&gt;&lt;object type=&quot;3&quot; unique_id=&quot;10646&quot;&gt;&lt;property id=&quot;20148&quot; value=&quot;5&quot;/&gt;&lt;property id=&quot;20300&quot; value=&quot;Slide 16 - &amp;quot;Multiple Cash Flows&amp;#x0D;&amp;#x0A;Present Value - 1&amp;quot;&quot;/&gt;&lt;property id=&quot;20307&quot; value=&quot;362&quot;/&gt;&lt;/object&gt;&lt;object type=&quot;3&quot; unique_id=&quot;10647&quot;&gt;&lt;property id=&quot;20148&quot; value=&quot;5&quot;/&gt;&lt;property id=&quot;20300&quot; value=&quot;Slide 17 - &amp;quot;Multiple Cash Flows&amp;#x0D;&amp;#x0A;Present Value - 1&amp;quot;&quot;/&gt;&lt;property id=&quot;20307&quot; value=&quot;365&quot;/&gt;&lt;/object&gt;&lt;object type=&quot;3&quot; unique_id=&quot;10648&quot;&gt;&lt;property id=&quot;20148&quot; value=&quot;5&quot;/&gt;&lt;property id=&quot;20300&quot; value=&quot;Slide 18 - &amp;quot;Multiple Cash Flows &amp;#x0D;&amp;#x0A; Present Value -1 &amp;quot;&quot;/&gt;&lt;property id=&quot;20307&quot; value=&quot;285&quot;/&gt;&lt;/object&gt;&lt;object type=&quot;3&quot; unique_id=&quot;10649&quot;&gt;&lt;property id=&quot;20148&quot; value=&quot;5&quot;/&gt;&lt;property id=&quot;20300&quot; value=&quot;Slide 19 - &amp;quot;Multiple Cash Flows Using a Spreadsheet&amp;quot;&quot;/&gt;&lt;property id=&quot;20307&quot; value=&quot;287&quot;/&gt;&lt;/object&gt;&lt;object type=&quot;3&quot; unique_id=&quot;10650&quot;&gt;&lt;property id=&quot;20148&quot; value=&quot;5&quot;/&gt;&lt;property id=&quot;20300&quot; value=&quot;Slide 20 - &amp;quot;Multiple Cash Flows &amp;#x0D;&amp;#x0A;Present Value - 2&amp;quot;&quot;/&gt;&lt;property id=&quot;20307&quot; value=&quot;288&quot;/&gt;&lt;/object&gt;&lt;object type=&quot;3&quot; unique_id=&quot;10651&quot;&gt;&lt;property id=&quot;20148&quot; value=&quot;5&quot;/&gt;&lt;property id=&quot;20300&quot; value=&quot;Slide 21 - &amp;quot;Multiple Uneven Cash Flows Using the TI BA II + Calculator&amp;quot;&quot;/&gt;&lt;property id=&quot;20307&quot; value=&quot;289&quot;/&gt;&lt;/object&gt;&lt;object type=&quot;3&quot; unique_id=&quot;10652&quot;&gt;&lt;property id=&quot;20148&quot; value=&quot;5&quot;/&gt;&lt;property id=&quot;20300&quot; value=&quot;Slide 22 - &amp;quot;Decisions, Decisions&amp;quot;&quot;/&gt;&lt;property id=&quot;20307&quot; value=&quot;290&quot;/&gt;&lt;/object&gt;&lt;object type=&quot;3&quot; unique_id=&quot;10653&quot;&gt;&lt;property id=&quot;20148&quot; value=&quot;5&quot;/&gt;&lt;property id=&quot;20300&quot; value=&quot;Slide 23&quot;/&gt;&lt;property id=&quot;20307&quot; value=&quot;366&quot;/&gt;&lt;/object&gt;&lt;object type=&quot;3&quot; unique_id=&quot;10654&quot;&gt;&lt;property id=&quot;20148&quot; value=&quot;5&quot;/&gt;&lt;property id=&quot;20300&quot; value=&quot;Slide 24 - &amp;quot;Multiple Uneven Cash Flows Using the HP 12c Calculator&amp;quot;&quot;/&gt;&lt;property id=&quot;20307&quot; value=&quot;368&quot;/&gt;&lt;/object&gt;&lt;object type=&quot;3&quot; unique_id=&quot;10655&quot;&gt;&lt;property id=&quot;20148&quot; value=&quot;5&quot;/&gt;&lt;property id=&quot;20300&quot; value=&quot;Slide 25 - &amp;quot;Decisions, Decisions&amp;quot;&quot;/&gt;&lt;property id=&quot;20307&quot; value=&quot;370&quot;/&gt;&lt;/object&gt;&lt;object type=&quot;3&quot; unique_id=&quot;10656&quot;&gt;&lt;property id=&quot;20148&quot; value=&quot;5&quot;/&gt;&lt;property id=&quot;20300&quot; value=&quot;Slide 26&quot;/&gt;&lt;property id=&quot;20307&quot; value=&quot;367&quot;/&gt;&lt;/object&gt;&lt;object type=&quot;3&quot; unique_id=&quot;10657&quot;&gt;&lt;property id=&quot;20148&quot; value=&quot;5&quot;/&gt;&lt;property id=&quot;20300&quot; value=&quot;Slide 27 - &amp;quot;Quick Quiz I&amp;quot;&quot;/&gt;&lt;property id=&quot;20307&quot; value=&quot;376&quot;/&gt;&lt;/object&gt;&lt;object type=&quot;3&quot; unique_id=&quot;10658&quot;&gt;&lt;property id=&quot;20148&quot; value=&quot;5&quot;/&gt;&lt;property id=&quot;20300&quot; value=&quot;Slide 28&quot;/&gt;&lt;property id=&quot;20307&quot; value=&quot;346&quot;/&gt;&lt;/object&gt;&lt;object type=&quot;3&quot; unique_id=&quot;10659&quot;&gt;&lt;property id=&quot;20148&quot; value=&quot;5&quot;/&gt;&lt;property id=&quot;20300&quot; value=&quot;Slide 29 - &amp;quot;Annuities and Perpetuities Definitions&amp;quot;&quot;/&gt;&lt;property id=&quot;20307&quot; value=&quot;294&quot;/&gt;&lt;/object&gt;&lt;object type=&quot;3&quot; unique_id=&quot;10660&quot;&gt;&lt;property id=&quot;20148&quot; value=&quot;5&quot;/&gt;&lt;property id=&quot;20300&quot; value=&quot;Slide 30 - &amp;quot;Annuities and Perpetuities  Basic Formulas&amp;quot;&quot;/&gt;&lt;property id=&quot;20307&quot; value=&quot;295&quot;/&gt;&lt;/object&gt;&lt;object type=&quot;3&quot; unique_id=&quot;10661&quot;&gt;&lt;property id=&quot;20148&quot; value=&quot;5&quot;/&gt;&lt;property id=&quot;20300&quot; value=&quot;Slide 31 - &amp;quot;Annuities on the Spreadsheet - Example&amp;quot;&quot;/&gt;&lt;property id=&quot;20307&quot; value=&quot;301&quot;/&gt;&lt;/object&gt;&lt;object type=&quot;3&quot; unique_id=&quot;10662&quot;&gt;&lt;property id=&quot;20148&quot; value=&quot;5&quot;/&gt;&lt;property id=&quot;20300&quot; value=&quot;Slide 32 - &amp;quot;Annuities and the Calculator&amp;quot;&quot;/&gt;&lt;property id=&quot;20307&quot; value=&quot;296&quot;/&gt;&lt;/object&gt;&lt;object type=&quot;3&quot; unique_id=&quot;10663&quot;&gt;&lt;property id=&quot;20148&quot; value=&quot;5&quot;/&gt;&lt;property id=&quot;20300&quot; value=&quot;Slide 33 - &amp;quot;Annuities and the Calculator&amp;quot;&quot;/&gt;&lt;property id=&quot;20307&quot; value=&quot;378&quot;/&gt;&lt;/object&gt;&lt;object type=&quot;3&quot; unique_id=&quot;10664&quot;&gt;&lt;property id=&quot;20148&quot; value=&quot;5&quot;/&gt;&lt;property id=&quot;20300&quot; value=&quot;Slide 34 - &amp;quot;Annuity: Saving for a Car&amp;quot;&quot;/&gt;&lt;property id=&quot;20307&quot; value=&quot;297&quot;/&gt;&lt;/object&gt;&lt;object type=&quot;3&quot; unique_id=&quot;10665&quot;&gt;&lt;property id=&quot;20148&quot; value=&quot;5&quot;/&gt;&lt;property id=&quot;20300&quot; value=&quot;Slide 35 - &amp;quot;Annuity: Saving for a Car&amp;quot;&quot;/&gt;&lt;property id=&quot;20307&quot; value=&quot;379&quot;/&gt;&lt;/object&gt;&lt;object type=&quot;3&quot; unique_id=&quot;10666&quot;&gt;&lt;property id=&quot;20148&quot; value=&quot;5&quot;/&gt;&lt;property id=&quot;20300&quot; value=&quot;Slide 36 - &amp;quot;Annuity: Sweepstakes Winner&amp;quot;&quot;/&gt;&lt;property id=&quot;20307&quot; value=&quot;298&quot;/&gt;&lt;/object&gt;&lt;object type=&quot;3&quot; unique_id=&quot;10667&quot;&gt;&lt;property id=&quot;20148&quot; value=&quot;5&quot;/&gt;&lt;property id=&quot;20300&quot; value=&quot;Slide 37 - &amp;quot;Saving For Retirement&amp;quot;&quot;/&gt;&lt;property id=&quot;20307&quot; value=&quot;291&quot;/&gt;&lt;/object&gt;&lt;object type=&quot;3&quot; unique_id=&quot;10668&quot;&gt;&lt;property id=&quot;20148&quot; value=&quot;5&quot;/&gt;&lt;property id=&quot;20300&quot; value=&quot;Slide 38 - &amp;quot;Saving For Retirement Timeline&amp;quot;&quot;/&gt;&lt;property id=&quot;20307&quot; value=&quot;292&quot;/&gt;&lt;/object&gt;&lt;object type=&quot;3&quot; unique_id=&quot;10669&quot;&gt;&lt;property id=&quot;20148&quot; value=&quot;5&quot;/&gt;&lt;property id=&quot;20300&quot; value=&quot;Slide 39 - &amp;quot;Annuity: Buying a House&amp;quot;&quot;/&gt;&lt;property id=&quot;20307&quot; value=&quot;299&quot;/&gt;&lt;/object&gt;&lt;object type=&quot;3&quot; unique_id=&quot;10670&quot;&gt;&lt;property id=&quot;20148&quot; value=&quot;5&quot;/&gt;&lt;property id=&quot;20300&quot; value=&quot;Slide 40 - &amp;quot;Annuity: Buying a House (Continued)&amp;quot;&quot;/&gt;&lt;property id=&quot;20307&quot; value=&quot;384&quot;/&gt;&lt;/object&gt;&lt;object type=&quot;3&quot; unique_id=&quot;10671&quot;&gt;&lt;property id=&quot;20148&quot; value=&quot;5&quot;/&gt;&lt;property id=&quot;20300&quot; value=&quot;Slide 41 - &amp;quot;Annuity: Buying a House - Continued&amp;quot;&quot;/&gt;&lt;property id=&quot;20307&quot; value=&quot;300&quot;/&gt;&lt;/object&gt;&lt;object type=&quot;3&quot; unique_id=&quot;10672&quot;&gt;&lt;property id=&quot;20148&quot; value=&quot;5&quot;/&gt;&lt;property id=&quot;20300&quot; value=&quot;Slide 42 - &amp;quot;Quick Quiz II&amp;quot;&quot;/&gt;&lt;property id=&quot;20307&quot; value=&quot;375&quot;/&gt;&lt;/object&gt;&lt;object type=&quot;3&quot; unique_id=&quot;10673&quot;&gt;&lt;property id=&quot;20148&quot; value=&quot;5&quot;/&gt;&lt;property id=&quot;20300&quot; value=&quot;Slide 43 - &amp;quot;Finding the Payment&amp;quot;&quot;/&gt;&lt;property id=&quot;20307&quot; value=&quot;303&quot;/&gt;&lt;/object&gt;&lt;object type=&quot;3&quot; unique_id=&quot;10674&quot;&gt;&lt;property id=&quot;20148&quot; value=&quot;5&quot;/&gt;&lt;property id=&quot;20300&quot; value=&quot;Slide 44 - &amp;quot;Finding the Payment on a Spreadsheet&amp;quot;&quot;/&gt;&lt;property id=&quot;20307&quot; value=&quot;304&quot;/&gt;&lt;/object&gt;&lt;object type=&quot;3&quot; unique_id=&quot;10675&quot;&gt;&lt;property id=&quot;20148&quot; value=&quot;5&quot;/&gt;&lt;property id=&quot;20300&quot; value=&quot;Slide 45 - &amp;quot;Finding the Number of Payments I &amp;quot;&quot;/&gt;&lt;property id=&quot;20307&quot; value=&quot;305&quot;/&gt;&lt;/object&gt;&lt;object type=&quot;3&quot; unique_id=&quot;10676&quot;&gt;&lt;property id=&quot;20148&quot; value=&quot;5&quot;/&gt;&lt;property id=&quot;20300&quot; value=&quot;Slide 46 - &amp;quot;Finding the Number of Payments I &amp;quot;&quot;/&gt;&lt;property id=&quot;20307&quot; value=&quot;382&quot;/&gt;&lt;/object&gt;&lt;object type=&quot;3&quot; unique_id=&quot;10677&quot;&gt;&lt;property id=&quot;20148&quot; value=&quot;5&quot;/&gt;&lt;property id=&quot;20300&quot; value=&quot;Slide 47 - &amp;quot;Finding the Number of Payments II&amp;quot;&quot;/&gt;&lt;property id=&quot;20307&quot; value=&quot;306&quot;/&gt;&lt;/object&gt;&lt;object type=&quot;3&quot; unique_id=&quot;10678&quot;&gt;&lt;property id=&quot;20148&quot; value=&quot;5&quot;/&gt;&lt;property id=&quot;20300&quot; value=&quot;Slide 48&quot;/&gt;&lt;property id=&quot;20307&quot; value=&quot;347&quot;/&gt;&lt;/object&gt;&lt;object type=&quot;3&quot; unique_id=&quot;10679&quot;&gt;&lt;property id=&quot;20148&quot; value=&quot;5&quot;/&gt;&lt;property id=&quot;20300&quot; value=&quot;Slide 49 - &amp;quot;Finding the Rate&amp;quot;&quot;/&gt;&lt;property id=&quot;20307&quot; value=&quot;307&quot;/&gt;&lt;/object&gt;&lt;object type=&quot;3&quot; unique_id=&quot;10680&quot;&gt;&lt;property id=&quot;20148&quot; value=&quot;5&quot;/&gt;&lt;property id=&quot;20300&quot; value=&quot;Slide 50 - &amp;quot;Annuity – Finding the Rate Without a Financial Calculator&amp;quot;&quot;/&gt;&lt;property id=&quot;20307&quot; value=&quot;308&quot;/&gt;&lt;/object&gt;&lt;object type=&quot;3&quot; unique_id=&quot;10681&quot;&gt;&lt;property id=&quot;20148&quot; value=&quot;5&quot;/&gt;&lt;property id=&quot;20300&quot; value=&quot;Slide 51 - &amp;quot;Quick Quiz III&amp;quot;&quot;/&gt;&lt;property id=&quot;20307&quot; value=&quot;374&quot;/&gt;&lt;/object&gt;&lt;object type=&quot;3&quot; unique_id=&quot;10682&quot;&gt;&lt;property id=&quot;20148&quot; value=&quot;5&quot;/&gt;&lt;property id=&quot;20300&quot; value=&quot;Slide 52 - &amp;quot;Future Values for Annuities&amp;quot;&quot;/&gt;&lt;property id=&quot;20307&quot; value=&quot;310&quot;/&gt;&lt;/object&gt;&lt;object type=&quot;3&quot; unique_id=&quot;10683&quot;&gt;&lt;property id=&quot;20148&quot; value=&quot;5&quot;/&gt;&lt;property id=&quot;20300&quot; value=&quot;Slide 53 - &amp;quot;Annuity Due&amp;quot;&quot;/&gt;&lt;property id=&quot;20307&quot; value=&quot;311&quot;/&gt;&lt;/object&gt;&lt;object type=&quot;3&quot; unique_id=&quot;10684&quot;&gt;&lt;property id=&quot;20148&quot; value=&quot;5&quot;/&gt;&lt;property id=&quot;20300&quot; value=&quot;Slide 54 - &amp;quot;Annuity Due Timeline&amp;quot;&quot;/&gt;&lt;property id=&quot;20307&quot; value=&quot;312&quot;/&gt;&lt;/object&gt;&lt;object type=&quot;3&quot; unique_id=&quot;10685&quot;&gt;&lt;property id=&quot;20148&quot; value=&quot;5&quot;/&gt;&lt;property id=&quot;20300&quot; value=&quot;Slide 55 - &amp;quot;Perpetuity &amp;quot;&quot;/&gt;&lt;property id=&quot;20307&quot; value=&quot;313&quot;/&gt;&lt;/object&gt;&lt;object type=&quot;3&quot; unique_id=&quot;10686&quot;&gt;&lt;property id=&quot;20148&quot; value=&quot;5&quot;/&gt;&lt;property id=&quot;20300&quot; value=&quot;Slide 56 - &amp;quot;Perpetuity Example&amp;quot;&quot;/&gt;&lt;property id=&quot;20307&quot; value=&quot;385&quot;/&gt;&lt;/object&gt;&lt;object type=&quot;3&quot; unique_id=&quot;10687&quot;&gt;&lt;property id=&quot;20148&quot; value=&quot;5&quot;/&gt;&lt;property id=&quot;20300&quot; value=&quot;Slide 57 - &amp;quot;Quick Quiz IV&amp;quot;&quot;/&gt;&lt;property id=&quot;20307&quot; value=&quot;380&quot;/&gt;&lt;/object&gt;&lt;object type=&quot;3&quot; unique_id=&quot;10688&quot;&gt;&lt;property id=&quot;20148&quot; value=&quot;5&quot;/&gt;&lt;property id=&quot;20300&quot; value=&quot;Slide 58&quot;/&gt;&lt;property id=&quot;20307&quot; value=&quot;381&quot;/&gt;&lt;/object&gt;&lt;object type=&quot;3&quot; unique_id=&quot;10689&quot;&gt;&lt;property id=&quot;20148&quot; value=&quot;5&quot;/&gt;&lt;property id=&quot;20300&quot; value=&quot;Slide 59 - &amp;quot;Terms and Formulas&amp;quot;&quot;/&gt;&lt;property id=&quot;20307&quot; value=&quot;316&quot;/&gt;&lt;/object&gt;&lt;object type=&quot;3&quot; unique_id=&quot;10690&quot;&gt;&lt;property id=&quot;20148&quot; value=&quot;5&quot;/&gt;&lt;property id=&quot;20300&quot; value=&quot;Slide 60 - &amp;quot;Growing Annuity&amp;quot;&quot;/&gt;&lt;property id=&quot;20307&quot; value=&quot;317&quot;/&gt;&lt;/object&gt;&lt;object type=&quot;3&quot; unique_id=&quot;10691&quot;&gt;&lt;property id=&quot;20148&quot; value=&quot;5&quot;/&gt;&lt;property id=&quot;20300&quot; value=&quot;Slide 61 - &amp;quot;Growing Annuity: Example&amp;quot;&quot;/&gt;&lt;property id=&quot;20307&quot; value=&quot;318&quot;/&gt;&lt;/object&gt;&lt;object type=&quot;3&quot; unique_id=&quot;10692&quot;&gt;&lt;property id=&quot;20148&quot; value=&quot;5&quot;/&gt;&lt;property id=&quot;20300&quot; value=&quot;Slide 62 - &amp;quot;Growing Perpetuity&amp;quot;&quot;/&gt;&lt;property id=&quot;20307&quot; value=&quot;319&quot;/&gt;&lt;/object&gt;&lt;object type=&quot;3&quot; unique_id=&quot;10693&quot;&gt;&lt;property id=&quot;20148&quot; value=&quot;5&quot;/&gt;&lt;property id=&quot;20300&quot; value=&quot;Slide 63 - &amp;quot;Growing Perpetuity Example&amp;quot;&quot;/&gt;&lt;property id=&quot;20307&quot; value=&quot;320&quot;/&gt;&lt;/object&gt;&lt;object type=&quot;3&quot; unique_id=&quot;10694&quot;&gt;&lt;property id=&quot;20148&quot; value=&quot;5&quot;/&gt;&lt;property id=&quot;20300&quot; value=&quot;Slide 64 - &amp;quot;Effective Annual Rate (EAR)&amp;quot;&quot;/&gt;&lt;property id=&quot;20307&quot; value=&quot;321&quot;/&gt;&lt;/object&gt;&lt;object type=&quot;3&quot; unique_id=&quot;10695&quot;&gt;&lt;property id=&quot;20148&quot; value=&quot;5&quot;/&gt;&lt;property id=&quot;20300&quot; value=&quot;Slide 65 - &amp;quot;Annual Percentage Rate (APR)&amp;quot;&quot;/&gt;&lt;property id=&quot;20307&quot; value=&quot;322&quot;/&gt;&lt;/object&gt;&lt;object type=&quot;3&quot; unique_id=&quot;10696&quot;&gt;&lt;property id=&quot;20148&quot; value=&quot;5&quot;/&gt;&lt;property id=&quot;20300&quot; value=&quot;Slide 66 - &amp;quot;Annual Percentage Rate (APR)&amp;quot;&quot;/&gt;&lt;property id=&quot;20307&quot; value=&quot;394&quot;/&gt;&lt;/object&gt;&lt;object type=&quot;3&quot; unique_id=&quot;10697&quot;&gt;&lt;property id=&quot;20148&quot; value=&quot;5&quot;/&gt;&lt;property id=&quot;20300&quot; value=&quot;Slide 67 - &amp;quot;Computing APRs&amp;quot;&quot;/&gt;&lt;property id=&quot;20307&quot; value=&quot;323&quot;/&gt;&lt;/object&gt;&lt;object type=&quot;3&quot; unique_id=&quot;10698&quot;&gt;&lt;property id=&quot;20148&quot; value=&quot;5&quot;/&gt;&lt;property id=&quot;20300&quot; value=&quot;Slide 68 - &amp;quot;Things to Remember&amp;quot;&quot;/&gt;&lt;property id=&quot;20307&quot; value=&quot;324&quot;/&gt;&lt;/object&gt;&lt;object type=&quot;3&quot; unique_id=&quot;10699&quot;&gt;&lt;property id=&quot;20148&quot; value=&quot;5&quot;/&gt;&lt;property id=&quot;20300&quot; value=&quot;Slide 69 - &amp;quot;Things to Remember&amp;quot;&quot;/&gt;&lt;property id=&quot;20307&quot; value=&quot;395&quot;/&gt;&lt;/object&gt;&lt;object type=&quot;3&quot; unique_id=&quot;10700&quot;&gt;&lt;property id=&quot;20148&quot; value=&quot;5&quot;/&gt;&lt;property id=&quot;20300&quot; value=&quot;Slide 70 - &amp;quot;Computing EARs Example&amp;quot;&quot;/&gt;&lt;property id=&quot;20307&quot; value=&quot;325&quot;/&gt;&lt;/object&gt;&lt;object type=&quot;3&quot; unique_id=&quot;10701&quot;&gt;&lt;property id=&quot;20148&quot; value=&quot;5&quot;/&gt;&lt;property id=&quot;20300&quot; value=&quot;Slide 71 - &amp;quot;Computing EARs Example (continued)&amp;quot;&quot;/&gt;&lt;property id=&quot;20307&quot; value=&quot;386&quot;/&gt;&lt;/object&gt;&lt;object type=&quot;3&quot; unique_id=&quot;10702&quot;&gt;&lt;property id=&quot;20148&quot; value=&quot;5&quot;/&gt;&lt;property id=&quot;20300&quot; value=&quot;Slide 72 - &amp;quot;EAR - Formula&amp;quot;&quot;/&gt;&lt;property id=&quot;20307&quot; value=&quot;326&quot;/&gt;&lt;/object&gt;&lt;object type=&quot;3&quot; unique_id=&quot;10703&quot;&gt;&lt;property id=&quot;20148&quot; value=&quot;5&quot;/&gt;&lt;property id=&quot;20300&quot; value=&quot;Slide 73 - &amp;quot;Decisions, Decisions II&amp;quot;&quot;/&gt;&lt;property id=&quot;20307&quot; value=&quot;327&quot;/&gt;&lt;/object&gt;&lt;object type=&quot;3&quot; unique_id=&quot;10704&quot;&gt;&lt;property id=&quot;20148&quot; value=&quot;5&quot;/&gt;&lt;property id=&quot;20300&quot; value=&quot;Slide 74 - &amp;quot;Decisions, Decisions II Continued&amp;quot;&quot;/&gt;&lt;property id=&quot;20307&quot; value=&quot;328&quot;/&gt;&lt;/object&gt;&lt;object type=&quot;3&quot; unique_id=&quot;10705&quot;&gt;&lt;property id=&quot;20148&quot; value=&quot;5&quot;/&gt;&lt;property id=&quot;20300&quot; value=&quot;Slide 75 - &amp;quot;Computing APRs from EARs &amp;quot;&quot;/&gt;&lt;property id=&quot;20307&quot; value=&quot;329&quot;/&gt;&lt;/object&gt;&lt;object type=&quot;3&quot; unique_id=&quot;10706&quot;&gt;&lt;property id=&quot;20148&quot; value=&quot;5&quot;/&gt;&lt;property id=&quot;20300&quot; value=&quot;Slide 76 - &amp;quot;APR - Example&amp;quot;&quot;/&gt;&lt;property id=&quot;20307&quot; value=&quot;330&quot;/&gt;&lt;/object&gt;&lt;object type=&quot;3&quot; unique_id=&quot;10707&quot;&gt;&lt;property id=&quot;20148&quot; value=&quot;5&quot;/&gt;&lt;property id=&quot;20300&quot; value=&quot;Slide 77 - &amp;quot;Computing Payments with APRs&amp;quot;&quot;/&gt;&lt;property id=&quot;20307&quot; value=&quot;331&quot;/&gt;&lt;/object&gt;&lt;object type=&quot;3&quot; unique_id=&quot;10708&quot;&gt;&lt;property id=&quot;20148&quot; value=&quot;5&quot;/&gt;&lt;property id=&quot;20300&quot; value=&quot;Slide 78 - &amp;quot;Future Values with Monthly Compounding&amp;quot;&quot;/&gt;&lt;property id=&quot;20307&quot; value=&quot;332&quot;/&gt;&lt;/object&gt;&lt;object type=&quot;3&quot; unique_id=&quot;10709&quot;&gt;&lt;property id=&quot;20148&quot; value=&quot;5&quot;/&gt;&lt;property id=&quot;20300&quot; value=&quot;Slide 79 - &amp;quot;Present Value with Daily Compounding&amp;quot;&quot;/&gt;&lt;property id=&quot;20307&quot; value=&quot;333&quot;/&gt;&lt;/object&gt;&lt;object type=&quot;3&quot; unique_id=&quot;10710&quot;&gt;&lt;property id=&quot;20148&quot; value=&quot;5&quot;/&gt;&lt;property id=&quot;20300&quot; value=&quot;Slide 80 - &amp;quot;Continuous Compounding&amp;quot;&quot;/&gt;&lt;property id=&quot;20307&quot; value=&quot;334&quot;/&gt;&lt;/object&gt;&lt;object type=&quot;3&quot; unique_id=&quot;10711&quot;&gt;&lt;property id=&quot;20148&quot; value=&quot;5&quot;/&gt;&lt;property id=&quot;20300&quot; value=&quot;Slide 81 - &amp;quot;Quick Quiz V&amp;quot;&quot;/&gt;&lt;property id=&quot;20307&quot; value=&quot;371&quot;/&gt;&lt;/object&gt;&lt;object type=&quot;3&quot; unique_id=&quot;10712&quot;&gt;&lt;property id=&quot;20148&quot; value=&quot;5&quot;/&gt;&lt;property id=&quot;20300&quot; value=&quot;Slide 82&quot;/&gt;&lt;property id=&quot;20307&quot; value=&quot;348&quot;/&gt;&lt;/object&gt;&lt;object type=&quot;3&quot; unique_id=&quot;10713&quot;&gt;&lt;property id=&quot;20148&quot; value=&quot;5&quot;/&gt;&lt;property id=&quot;20300&quot; value=&quot;Slide 83&quot;/&gt;&lt;property id=&quot;20307&quot; value=&quot;392&quot;/&gt;&lt;/object&gt;&lt;object type=&quot;3&quot; unique_id=&quot;10714&quot;&gt;&lt;property id=&quot;20148&quot; value=&quot;5&quot;/&gt;&lt;property id=&quot;20300&quot; value=&quot;Slide 84 - &amp;quot;Pure Discount Loans&amp;quot;&quot;/&gt;&lt;property id=&quot;20307&quot; value=&quot;336&quot;/&gt;&lt;/object&gt;&lt;object type=&quot;3&quot; unique_id=&quot;10715&quot;&gt;&lt;property id=&quot;20148&quot; value=&quot;5&quot;/&gt;&lt;property id=&quot;20300&quot; value=&quot;Slide 85 - &amp;quot;Pure Discount Loans&amp;quot;&quot;/&gt;&lt;property id=&quot;20307&quot; value=&quot;393&quot;/&gt;&lt;/object&gt;&lt;object type=&quot;3&quot; unique_id=&quot;10716&quot;&gt;&lt;property id=&quot;20148&quot; value=&quot;5&quot;/&gt;&lt;property id=&quot;20300&quot; value=&quot;Slide 86 - &amp;quot;Interest-Only Loan Example&amp;quot;&quot;/&gt;&lt;property id=&quot;20307&quot; value=&quot;337&quot;/&gt;&lt;/object&gt;&lt;object type=&quot;3&quot; unique_id=&quot;10717&quot;&gt;&lt;property id=&quot;20148&quot; value=&quot;5&quot;/&gt;&lt;property id=&quot;20300&quot; value=&quot;Slide 87&quot;/&gt;&lt;property id=&quot;20307&quot; value=&quot;349&quot;/&gt;&lt;/object&gt;&lt;object type=&quot;3&quot; unique_id=&quot;10718&quot;&gt;&lt;property id=&quot;20148&quot; value=&quot;5&quot;/&gt;&lt;property id=&quot;20300&quot; value=&quot;Slide 88 - &amp;quot;Amortized Loan with Fixed Principal Payment - Example&amp;quot;&quot;/&gt;&lt;property id=&quot;20307&quot; value=&quot;338&quot;/&gt;&lt;/object&gt;&lt;object type=&quot;3&quot; unique_id=&quot;10719&quot;&gt;&lt;property id=&quot;20148&quot; value=&quot;5&quot;/&gt;&lt;property id=&quot;20300&quot; value=&quot;Slide 89 - &amp;quot;Amortized Loan with Fixed Payment - Example&amp;quot;&quot;/&gt;&lt;property id=&quot;20307&quot; value=&quot;339&quot;/&gt;&lt;/object&gt;&lt;object type=&quot;3&quot; unique_id=&quot;10720&quot;&gt;&lt;property id=&quot;20148&quot; value=&quot;5&quot;/&gt;&lt;property id=&quot;20300&quot; value=&quot;Slide 90 - &amp;quot;Quick Quiz VI&amp;quot;&quot;/&gt;&lt;property id=&quot;20307&quot; value=&quot;269&quot;/&gt;&lt;/object&gt;&lt;object type=&quot;3&quot; unique_id=&quot;10721&quot;&gt;&lt;property id=&quot;20148&quot; value=&quot;5&quot;/&gt;&lt;property id=&quot;20300&quot; value=&quot;Slide 91&quot;/&gt;&lt;property id=&quot;20307&quot; value=&quot;268&quot;/&gt;&lt;/object&gt;&lt;object type=&quot;3&quot; unique_id=&quot;10722&quot;&gt;&lt;property id=&quot;20148&quot; value=&quot;5&quot;/&gt;&lt;property id=&quot;20300&quot; value=&quot;Slide 92 - &amp;quot;Ethics Issues&amp;quot;&quot;/&gt;&lt;property id=&quot;20307&quot; value=&quot;383&quot;/&gt;&lt;/object&gt;&lt;object type=&quot;3&quot; unique_id=&quot;10723&quot;&gt;&lt;property id=&quot;20148&quot; value=&quot;5&quot;/&gt;&lt;property id=&quot;20300&quot; value=&quot;Slide 93 - &amp;quot;Ethics Issues (Continued)&amp;quot;&quot;/&gt;&lt;property id=&quot;20307&quot; value=&quot;266&quot;/&gt;&lt;/object&gt;&lt;object type=&quot;3&quot; unique_id=&quot;10724&quot;&gt;&lt;property id=&quot;20148&quot; value=&quot;5&quot;/&gt;&lt;property id=&quot;20300&quot; value=&quot;Slide 94 - &amp;quot;Comprehensive Problem Part 1&amp;quot;&quot;/&gt;&lt;property id=&quot;20307&quot; value=&quot;387&quot;/&gt;&lt;/object&gt;&lt;object type=&quot;3&quot; unique_id=&quot;10725&quot;&gt;&lt;property id=&quot;20148&quot; value=&quot;5&quot;/&gt;&lt;property id=&quot;20300&quot; value=&quot;Slide 95 - &amp;quot;Comprehensive Problem Part 2&amp;quot;&quot;/&gt;&lt;property id=&quot;20307&quot; value=&quot;270&quot;/&gt;&lt;/object&gt;&lt;object type=&quot;3&quot; unique_id=&quot;10726&quot;&gt;&lt;property id=&quot;20148&quot; value=&quot;5&quot;/&gt;&lt;property id=&quot;20300&quot; value=&quot;Slide 96&quot;/&gt;&lt;property id=&quot;20307&quot; value=&quot;259&quot;/&gt;&lt;/object&gt;&lt;object type=&quot;3&quot; unique_id=&quot;10727&quot;&gt;&lt;property id=&quot;20148&quot; value=&quot;5&quot;/&gt;&lt;property id=&quot;20300&quot; value=&quot;Slide 97&quot;/&gt;&lt;property id=&quot;20307&quot; value=&quot;388&quot;/&gt;&lt;/object&gt;&lt;object type=&quot;3&quot; unique_id=&quot;10728&quot;&gt;&lt;property id=&quot;20148&quot; value=&quot;5&quot;/&gt;&lt;property id=&quot;20300&quot; value=&quot;Slide 98&quot;/&gt;&lt;property id=&quot;20307&quot; value=&quot;260&quot;/&gt;&lt;/object&gt;&lt;object type=&quot;3&quot; unique_id=&quot;10729&quot;&gt;&lt;property id=&quot;20148&quot; value=&quot;5&quot;/&gt;&lt;property id=&quot;20300&quot; value=&quot;Slide 99&quot;/&gt;&lt;property id=&quot;20307&quot; value=&quot;377&quot;/&gt;&lt;/object&gt;&lt;object type=&quot;3&quot; unique_id=&quot;10730&quot;&gt;&lt;property id=&quot;20148&quot; value=&quot;5&quot;/&gt;&lt;property id=&quot;20300&quot; value=&quot;Slide 100&quot;/&gt;&lt;property id=&quot;20307&quot; value=&quot;391&quot;/&gt;&lt;/object&gt;&lt;object type=&quot;3&quot; unique_id=&quot;10731&quot;&gt;&lt;property id=&quot;20148&quot; value=&quot;5&quot;/&gt;&lt;property id=&quot;20300&quot; value=&quot;Slide 101&quot;/&gt;&lt;property id=&quot;20307&quot; value=&quot;261&quot;/&gt;&lt;/object&gt;&lt;object type=&quot;3&quot; unique_id=&quot;10732&quot;&gt;&lt;property id=&quot;20148&quot; value=&quot;5&quot;/&gt;&lt;property id=&quot;20300&quot; value=&quot;Slide 102&quot;/&gt;&lt;property id=&quot;20307&quot; value=&quot;389&quot;/&gt;&lt;/object&gt;&lt;object type=&quot;3&quot; unique_id=&quot;10733&quot;&gt;&lt;property id=&quot;20148&quot; value=&quot;5&quot;/&gt;&lt;property id=&quot;20300&quot; value=&quot;Slide 103&quot;/&gt;&lt;property id=&quot;20307&quot; value=&quot;262&quot;/&gt;&lt;/object&gt;&lt;object type=&quot;3&quot; unique_id=&quot;10734&quot;&gt;&lt;property id=&quot;20148&quot; value=&quot;5&quot;/&gt;&lt;property id=&quot;20300&quot; value=&quot;Slide 104&quot;/&gt;&lt;property id=&quot;20307&quot; value=&quot;265&quot;/&gt;&lt;/object&gt;&lt;object type=&quot;3&quot; unique_id=&quot;10735&quot;&gt;&lt;property id=&quot;20148&quot; value=&quot;5&quot;/&gt;&lt;property id=&quot;20300&quot; value=&quot;Slide 105&quot;/&gt;&lt;property id=&quot;20307&quot; value=&quot;267&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2073</TotalTime>
  <Words>4597</Words>
  <Application>Microsoft Office PowerPoint</Application>
  <PresentationFormat>On-screen Show (4:3)</PresentationFormat>
  <Paragraphs>947</Paragraphs>
  <Slides>73</Slides>
  <Notes>47</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3</vt:i4>
      </vt:variant>
      <vt:variant>
        <vt:lpstr>Slide Titles</vt:lpstr>
      </vt:variant>
      <vt:variant>
        <vt:i4>73</vt:i4>
      </vt:variant>
    </vt:vector>
  </HeadingPairs>
  <TitlesOfParts>
    <vt:vector size="90" baseType="lpstr">
      <vt:lpstr>ＭＳ Ｐゴシック</vt:lpstr>
      <vt:lpstr>Arial</vt:lpstr>
      <vt:lpstr>Arial Black</vt:lpstr>
      <vt:lpstr>BA-II Plus Symbols</vt:lpstr>
      <vt:lpstr>Calibri</vt:lpstr>
      <vt:lpstr>Cambria</vt:lpstr>
      <vt:lpstr>Cambria Math</vt:lpstr>
      <vt:lpstr>Franklin Gothic Book</vt:lpstr>
      <vt:lpstr>Perpetua</vt:lpstr>
      <vt:lpstr>Symbol</vt:lpstr>
      <vt:lpstr>Times New Roman</vt:lpstr>
      <vt:lpstr>Wingdings</vt:lpstr>
      <vt:lpstr>Wingdings 2</vt:lpstr>
      <vt:lpstr>Equity</vt:lpstr>
      <vt:lpstr>Equation</vt:lpstr>
      <vt:lpstr>Microsoft Excel 97-2003 Worksheet</vt:lpstr>
      <vt:lpstr>Worksheet</vt:lpstr>
      <vt:lpstr>Chunks of the FI 393 course</vt:lpstr>
      <vt:lpstr>Valuing promises: Step 2</vt:lpstr>
      <vt:lpstr>Chapter 4 Time Value of Money 2: Analyzing    Annuity Cash Flows </vt:lpstr>
      <vt:lpstr>Introduction</vt:lpstr>
      <vt:lpstr>Introduction</vt:lpstr>
      <vt:lpstr>Key Concepts and Skills</vt:lpstr>
      <vt:lpstr>PowerPoint Presentation</vt:lpstr>
      <vt:lpstr>Single Cash Flows</vt:lpstr>
      <vt:lpstr>Multiple Cash Flows</vt:lpstr>
      <vt:lpstr>Future Value with Multiple Cash Flows: Example 1</vt:lpstr>
      <vt:lpstr>Future Value with Multiple Cash Flows: Example 1</vt:lpstr>
      <vt:lpstr>PowerPoint Presentation</vt:lpstr>
      <vt:lpstr>Future Value with Multiple Cash Flows: Example 1B</vt:lpstr>
      <vt:lpstr>Future Value with Multiple Cash Flows: Example 1C</vt:lpstr>
      <vt:lpstr>PowerPoint Presentation</vt:lpstr>
      <vt:lpstr>PowerPoint Presentation</vt:lpstr>
      <vt:lpstr>Present Value with Multiple Cash Flows</vt:lpstr>
      <vt:lpstr>Present Value with Multiple Cash Flows: Example 1</vt:lpstr>
      <vt:lpstr>Present Value with Multiple Cash Flows: Example 1</vt:lpstr>
      <vt:lpstr>Present Value with Multiple Cash Flows: Example 1</vt:lpstr>
      <vt:lpstr>Present Value with Multiple Cash Flows: Example 1</vt:lpstr>
      <vt:lpstr>Present Value with Multiple Cash Flows: Example 2</vt:lpstr>
      <vt:lpstr>Multiple Uneven Cash Flows Using the TI BA II + Calculator</vt:lpstr>
      <vt:lpstr>Decisions, Decisions</vt:lpstr>
      <vt:lpstr>PowerPoint Presentation</vt:lpstr>
      <vt:lpstr>Quick Quiz I</vt:lpstr>
      <vt:lpstr>PowerPoint Presentation</vt:lpstr>
      <vt:lpstr>Valuing Level Cash Flows: Annuities and Perpetuities</vt:lpstr>
      <vt:lpstr>Annuities and Perpetuities Definitions</vt:lpstr>
      <vt:lpstr>Annuities and Perpetuities  Basic Formulas</vt:lpstr>
      <vt:lpstr>Annuities and the Calculator</vt:lpstr>
      <vt:lpstr>TI BAII+:  Set Annuity Time Value Parameters</vt:lpstr>
      <vt:lpstr>Important Points to Remember</vt:lpstr>
      <vt:lpstr>Sign Convention Example</vt:lpstr>
      <vt:lpstr>Annuity: Buying a Car</vt:lpstr>
      <vt:lpstr>Annuity: Buying a Car</vt:lpstr>
      <vt:lpstr>Saving For Retirement</vt:lpstr>
      <vt:lpstr>Saving For Retirement Timeline</vt:lpstr>
      <vt:lpstr>Finding the Payment</vt:lpstr>
      <vt:lpstr>Finding the Number of Payments I </vt:lpstr>
      <vt:lpstr>Finding the Number of Payments I </vt:lpstr>
      <vt:lpstr>Finding the Number of Payments II</vt:lpstr>
      <vt:lpstr>PowerPoint Presentation</vt:lpstr>
      <vt:lpstr>Finding the Rate</vt:lpstr>
      <vt:lpstr>Future Values for Annuities</vt:lpstr>
      <vt:lpstr>Annuity Due</vt:lpstr>
      <vt:lpstr>Perpetuity Example</vt:lpstr>
      <vt:lpstr>Perpetuity Example</vt:lpstr>
      <vt:lpstr>PowerPoint Presentation</vt:lpstr>
      <vt:lpstr>Interest Rates</vt:lpstr>
      <vt:lpstr>Computing APRs</vt:lpstr>
      <vt:lpstr>Things to Remember</vt:lpstr>
      <vt:lpstr>Things to Remember</vt:lpstr>
      <vt:lpstr>Computing EARs Example</vt:lpstr>
      <vt:lpstr>Computing EARs Example (continued)</vt:lpstr>
      <vt:lpstr>EAR - Formula</vt:lpstr>
      <vt:lpstr>Decisions, Decisions II</vt:lpstr>
      <vt:lpstr>Decisions, Decisions II Continued</vt:lpstr>
      <vt:lpstr>Computing APRs from EARs </vt:lpstr>
      <vt:lpstr>APR - Example</vt:lpstr>
      <vt:lpstr>Computing Payments with APRs</vt:lpstr>
      <vt:lpstr>Future Values with Monthly Compounding</vt:lpstr>
      <vt:lpstr>Present Value with Daily Compounding</vt:lpstr>
      <vt:lpstr>PowerPoint Presentation</vt:lpstr>
      <vt:lpstr>PowerPoint Presentation</vt:lpstr>
      <vt:lpstr>Pure Discount Loans</vt:lpstr>
      <vt:lpstr>Pure Discount Loans</vt:lpstr>
      <vt:lpstr>Interest-Only Loan Definition</vt:lpstr>
      <vt:lpstr>Interest-Only Loan Example</vt:lpstr>
      <vt:lpstr>PowerPoint Presentation</vt:lpstr>
      <vt:lpstr>Amortized Loans</vt:lpstr>
      <vt:lpstr>Amortized Loan with Fixed Principal Payment - Example</vt:lpstr>
      <vt:lpstr>Amortized Loan with Fixed Payment - Example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Eric McLaughlin</dc:creator>
  <cp:lastModifiedBy>Joshua P.</cp:lastModifiedBy>
  <cp:revision>192</cp:revision>
  <cp:lastPrinted>2017-10-04T21:44:17Z</cp:lastPrinted>
  <dcterms:created xsi:type="dcterms:W3CDTF">2012-01-15T21:59:36Z</dcterms:created>
  <dcterms:modified xsi:type="dcterms:W3CDTF">2018-09-27T20:55:37Z</dcterms:modified>
</cp:coreProperties>
</file>