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tmp"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91" r:id="rId2"/>
    <p:sldId id="349" r:id="rId3"/>
    <p:sldId id="352" r:id="rId4"/>
    <p:sldId id="353" r:id="rId5"/>
    <p:sldId id="354" r:id="rId6"/>
    <p:sldId id="358" r:id="rId7"/>
    <p:sldId id="355" r:id="rId8"/>
    <p:sldId id="356"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Wells" initials="EW" lastIdx="1" clrIdx="0">
    <p:extLst/>
  </p:cmAuthor>
  <p:cmAuthor id="2" name="Eric Wells" initials="EW [2]"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50C3"/>
    <a:srgbClr val="0022CC"/>
    <a:srgbClr val="001581"/>
    <a:srgbClr val="007FA3"/>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02" autoAdjust="0"/>
    <p:restoredTop sz="75366" autoAdjust="0"/>
  </p:normalViewPr>
  <p:slideViewPr>
    <p:cSldViewPr>
      <p:cViewPr>
        <p:scale>
          <a:sx n="165" d="100"/>
          <a:sy n="165" d="100"/>
        </p:scale>
        <p:origin x="-1024" y="2888"/>
      </p:cViewPr>
      <p:guideLst>
        <p:guide orient="horz" pos="2160"/>
        <p:guide pos="2880"/>
      </p:guideLst>
    </p:cSldViewPr>
  </p:slideViewPr>
  <p:outlineViewPr>
    <p:cViewPr>
      <p:scale>
        <a:sx n="33" d="100"/>
        <a:sy n="33" d="100"/>
      </p:scale>
      <p:origin x="0" y="-14779"/>
    </p:cViewPr>
  </p:outlineViewPr>
  <p:notesTextViewPr>
    <p:cViewPr>
      <p:scale>
        <a:sx n="75" d="100"/>
        <a:sy n="75" d="100"/>
      </p:scale>
      <p:origin x="0" y="0"/>
    </p:cViewPr>
  </p:notesTextViewPr>
  <p:sorterViewPr>
    <p:cViewPr>
      <p:scale>
        <a:sx n="100" d="100"/>
        <a:sy n="100" d="100"/>
      </p:scale>
      <p:origin x="0" y="0"/>
    </p:cViewPr>
  </p:sorterViewPr>
  <p:notesViewPr>
    <p:cSldViewPr>
      <p:cViewPr>
        <p:scale>
          <a:sx n="100" d="100"/>
          <a:sy n="100" d="100"/>
        </p:scale>
        <p:origin x="-2712" y="16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commentAuthors" Target="commentAuthors.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12/19/16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(c) 2018 Pearson Education, Inc.</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12/19/16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(c) 2018 Pearson Education, Inc.</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9239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Figures 1.2 – Effective/Ineffective</a:t>
            </a:r>
            <a:r>
              <a:rPr lang="en-US" baseline="0" dirty="0" smtClean="0"/>
              <a:t> Communication</a:t>
            </a:r>
            <a:r>
              <a:rPr lang="en-US" dirty="0" smtClean="0"/>
              <a:t> and</a:t>
            </a:r>
            <a:r>
              <a:rPr lang="en-US" baseline="0" dirty="0" smtClean="0"/>
              <a:t> 1.3 – Elements of Professionalism. </a:t>
            </a:r>
            <a:r>
              <a:rPr lang="en-US" sz="1200" b="0" i="0" u="none" strike="noStrike" kern="1200" baseline="0" dirty="0" smtClean="0">
                <a:solidFill>
                  <a:schemeClr val="tx1"/>
                </a:solidFill>
                <a:latin typeface="+mn-lt"/>
                <a:ea typeface="+mn-ea"/>
                <a:cs typeface="+mn-cs"/>
              </a:rPr>
              <a:t>Pros strive to excel, and excelling at every level is how you build a great career. Pros keep their promises, meet their commitments, learn from their mistakes, and take responsibility for their errors. Pros know how to contribute to a larger cause and make others around them better. Good business etiquette is a sign of respect for those around you; respecting others is not only good—it’s good for your career. Communication is the single most important business skill you can develop. Responsible pros work to avoid </a:t>
            </a:r>
            <a:r>
              <a:rPr lang="en-US" dirty="0"/>
              <a:t>e</a:t>
            </a:r>
            <a:r>
              <a:rPr lang="en-US" sz="1200" b="0" i="0" u="none" strike="noStrike" kern="1200" baseline="0" dirty="0" smtClean="0">
                <a:solidFill>
                  <a:schemeClr val="tx1"/>
                </a:solidFill>
                <a:latin typeface="+mn-lt"/>
                <a:ea typeface="+mn-ea"/>
                <a:cs typeface="+mn-cs"/>
              </a:rPr>
              <a:t>thical lapses and weigh their options carefully when facing ethical dilemmas.</a:t>
            </a:r>
            <a:endParaRPr lang="en-US" dirty="0"/>
          </a:p>
        </p:txBody>
      </p:sp>
    </p:spTree>
    <p:extLst>
      <p:ext uri="{BB962C8B-B14F-4D97-AF65-F5344CB8AC3E}">
        <p14:creationId xmlns:p14="http://schemas.microsoft.com/office/powerpoint/2010/main" val="420086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9218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Successful professionals continue to hone communication skills throughout their careers.</a:t>
            </a:r>
            <a:endParaRPr lang="en-US" dirty="0"/>
          </a:p>
        </p:txBody>
      </p:sp>
    </p:spTree>
    <p:extLst>
      <p:ext uri="{BB962C8B-B14F-4D97-AF65-F5344CB8AC3E}">
        <p14:creationId xmlns:p14="http://schemas.microsoft.com/office/powerpoint/2010/main" val="2145835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formal communication network is defined by the relationships between the various job positions in the organization. Messages can flow upward (from a lower-level employee to a higher-level employee), downward (from a higher-level employee to a lower-level employee), and horizontally (between employees at the same or similar levels across the organization).</a:t>
            </a:r>
          </a:p>
        </p:txBody>
      </p:sp>
    </p:spTree>
    <p:extLst>
      <p:ext uri="{BB962C8B-B14F-4D97-AF65-F5344CB8AC3E}">
        <p14:creationId xmlns:p14="http://schemas.microsoft.com/office/powerpoint/2010/main" val="904122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you’re addressing people you don’t know and you’re unable to find out more about them, try to project yourself into their position by using common sense and imagination. This ability to relate to the needs of others is a key part of </a:t>
            </a:r>
            <a:r>
              <a:rPr lang="en-US" sz="1200" b="0" i="1" u="none" strike="noStrike" kern="1200" baseline="0" dirty="0" smtClean="0">
                <a:solidFill>
                  <a:schemeClr val="tx1"/>
                </a:solidFill>
                <a:latin typeface="+mn-lt"/>
                <a:ea typeface="+mn-ea"/>
                <a:cs typeface="+mn-cs"/>
              </a:rPr>
              <a:t>emotional intelligence</a:t>
            </a:r>
            <a:r>
              <a:rPr lang="en-US" sz="1200" b="0" i="0" u="none" strike="noStrike" kern="1200" baseline="0" dirty="0" smtClean="0">
                <a:solidFill>
                  <a:schemeClr val="tx1"/>
                </a:solidFill>
                <a:latin typeface="+mn-lt"/>
                <a:ea typeface="+mn-ea"/>
                <a:cs typeface="+mn-cs"/>
              </a:rPr>
              <a:t>, a combination of emotional and social skills that is widely considered to be a vital characteristic of successful managers and leaders. The more you know about the people you’re communicating with, the easier it is to concentrate on their needs—which, in turn, makes it easier for them to hear your message, understand it, and respond positively. A vital element of audience-centered communication is etiquette, the expected norms of behavior in any particular situation. In today’s hectic, competitive world, etiquette might seem a quaint and outdated notion. However, the way you conduct yourself and interact with others can have a profound influence on your company’s success and your career. When executives hire and promote you, they expect your behavior to protect the company’s reputation. The more you understand such expectations, the better chance you have of avoiding career-damaging mistakes.</a:t>
            </a:r>
            <a:endParaRPr lang="en-US" dirty="0"/>
          </a:p>
        </p:txBody>
      </p:sp>
    </p:spTree>
    <p:extLst>
      <p:ext uri="{BB962C8B-B14F-4D97-AF65-F5344CB8AC3E}">
        <p14:creationId xmlns:p14="http://schemas.microsoft.com/office/powerpoint/2010/main" val="379199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Even with the best intentions, communication efforts can fail. Messages can get lost or simply ignored. The receiver of a message can interpret it in ways the sender never imagined. This section explores the communication process in two stages: first by following a message from one sender to one receiver in the basic communication model and then by expanding on that approach with multiple messages and participants in the social communication model.</a:t>
            </a:r>
            <a:endParaRPr lang="en-US" dirty="0"/>
          </a:p>
        </p:txBody>
      </p:sp>
    </p:spTree>
    <p:extLst>
      <p:ext uri="{BB962C8B-B14F-4D97-AF65-F5344CB8AC3E}">
        <p14:creationId xmlns:p14="http://schemas.microsoft.com/office/powerpoint/2010/main" val="2696133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Figure Caption: </a:t>
            </a:r>
            <a:r>
              <a:rPr lang="en-US" sz="1200" dirty="0" smtClean="0"/>
              <a:t>This eight-step model is a simplified view of how communication works in real life; understanding this basic model is vital to improving your communication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Considering the complexity of this process—and the barriers and distractions that often stand between sender and receiver—it should come as no surprise that communication efforts often fail to achieve the sender’s objective.  Fortunately, the better you understand the process, the more successful you’ll be.</a:t>
            </a:r>
            <a:endParaRPr lang="en-US" dirty="0"/>
          </a:p>
        </p:txBody>
      </p:sp>
    </p:spTree>
    <p:extLst>
      <p:ext uri="{BB962C8B-B14F-4D97-AF65-F5344CB8AC3E}">
        <p14:creationId xmlns:p14="http://schemas.microsoft.com/office/powerpoint/2010/main" val="23286821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Within any communication environment, messages can be disrupted by a variety of communication barriers. Minimizing barriers and distractions in the communication environment is everyone’s responsibility.</a:t>
            </a:r>
            <a:endParaRPr lang="en-US" dirty="0"/>
          </a:p>
        </p:txBody>
      </p:sp>
    </p:spTree>
    <p:extLst>
      <p:ext uri="{BB962C8B-B14F-4D97-AF65-F5344CB8AC3E}">
        <p14:creationId xmlns:p14="http://schemas.microsoft.com/office/powerpoint/2010/main" val="3120236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1079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 truly receive a message, audience members need to sense it, select it, then perceive it as a message. To improve the odds that your messages will be successfully perceived by your audience, pay close attention to expectations, ease of use, familiarity, empathy, and technical compatibility.</a:t>
            </a:r>
          </a:p>
          <a:p>
            <a:r>
              <a:rPr lang="en-US" sz="1200" b="1" i="0" u="none" strike="noStrike" kern="1200" baseline="0" dirty="0" smtClean="0">
                <a:solidFill>
                  <a:schemeClr val="tx1"/>
                </a:solidFill>
                <a:latin typeface="+mn-lt"/>
                <a:ea typeface="+mn-ea"/>
                <a:cs typeface="+mn-cs"/>
              </a:rPr>
              <a:t>Consider audience expectations</a:t>
            </a:r>
            <a:r>
              <a:rPr lang="en-US" sz="1200" b="0" i="0" u="none" strike="noStrike" kern="1200" baseline="0" dirty="0" smtClean="0">
                <a:solidFill>
                  <a:schemeClr val="tx1"/>
                </a:solidFill>
                <a:latin typeface="+mn-lt"/>
                <a:ea typeface="+mn-ea"/>
                <a:cs typeface="+mn-cs"/>
              </a:rPr>
              <a:t>. Deliver messages using the media and channels that the audience expects. If colleagues expect meeting notices to be delivered by email, don’t suddenly switch gears and start delivering the notices via blog postings without telling anyone. Of course, sometimes going </a:t>
            </a:r>
            <a:r>
              <a:rPr lang="en-US" sz="1200" b="0" i="1" u="none" strike="noStrike" kern="1200" baseline="0" dirty="0" smtClean="0">
                <a:solidFill>
                  <a:schemeClr val="tx1"/>
                </a:solidFill>
                <a:latin typeface="+mn-lt"/>
                <a:ea typeface="+mn-ea"/>
                <a:cs typeface="+mn-cs"/>
              </a:rPr>
              <a:t>against </a:t>
            </a:r>
            <a:r>
              <a:rPr lang="en-US" sz="1200" b="0" i="0" u="none" strike="noStrike" kern="1200" baseline="0" dirty="0" smtClean="0">
                <a:solidFill>
                  <a:schemeClr val="tx1"/>
                </a:solidFill>
                <a:latin typeface="+mn-lt"/>
                <a:ea typeface="+mn-ea"/>
                <a:cs typeface="+mn-cs"/>
              </a:rPr>
              <a:t>expectations can stimulate audience attention, which is why advertisers sometimes do wacky and creative things to get noticed. For most business communication efforts, however, following the expectations of your audience is the most efficient way to get your message across.</a:t>
            </a:r>
          </a:p>
          <a:p>
            <a:r>
              <a:rPr lang="en-US" sz="1200" b="1" i="0" u="none" strike="noStrike" kern="1200" baseline="0" dirty="0" smtClean="0">
                <a:solidFill>
                  <a:schemeClr val="tx1"/>
                </a:solidFill>
                <a:latin typeface="+mn-lt"/>
                <a:ea typeface="+mn-ea"/>
                <a:cs typeface="+mn-cs"/>
              </a:rPr>
              <a:t>Ensure ease of use</a:t>
            </a:r>
            <a:r>
              <a:rPr lang="en-US" sz="1200" b="0" i="0" u="none" strike="noStrike" kern="1200" baseline="0" dirty="0" smtClean="0">
                <a:solidFill>
                  <a:schemeClr val="tx1"/>
                </a:solidFill>
                <a:latin typeface="+mn-lt"/>
                <a:ea typeface="+mn-ea"/>
                <a:cs typeface="+mn-cs"/>
              </a:rPr>
              <a:t>. Even if audiences are actively looking for your messages, they probably won’t see them if you make them hard to find, hard to navigate, or hard to read.</a:t>
            </a:r>
          </a:p>
          <a:p>
            <a:r>
              <a:rPr lang="en-US" sz="1200" b="1" i="0" u="none" strike="noStrike" kern="1200" baseline="0" dirty="0" smtClean="0">
                <a:solidFill>
                  <a:schemeClr val="tx1"/>
                </a:solidFill>
                <a:latin typeface="+mn-lt"/>
                <a:ea typeface="+mn-ea"/>
                <a:cs typeface="+mn-cs"/>
              </a:rPr>
              <a:t>Emphasize familiarity</a:t>
            </a:r>
            <a:r>
              <a:rPr lang="en-US" sz="1200" b="0" i="0" u="none" strike="noStrike" kern="1200" baseline="0" dirty="0" smtClean="0">
                <a:solidFill>
                  <a:schemeClr val="tx1"/>
                </a:solidFill>
                <a:latin typeface="+mn-lt"/>
                <a:ea typeface="+mn-ea"/>
                <a:cs typeface="+mn-cs"/>
              </a:rPr>
              <a:t>. Use words, images, and designs that are familiar to your audience. For example, most visitors to company websites expect to see information about the company on a page called “About” or “About Us.”</a:t>
            </a:r>
          </a:p>
          <a:p>
            <a:r>
              <a:rPr lang="en-US" sz="1200" b="1" i="0" u="none" strike="noStrike" kern="1200" baseline="0" dirty="0" smtClean="0">
                <a:solidFill>
                  <a:schemeClr val="tx1"/>
                </a:solidFill>
                <a:latin typeface="+mn-lt"/>
                <a:ea typeface="+mn-ea"/>
                <a:cs typeface="+mn-cs"/>
              </a:rPr>
              <a:t>Practice empathy</a:t>
            </a:r>
            <a:r>
              <a:rPr lang="en-US" sz="1200" b="0" i="0" u="none" strike="noStrike" kern="1200" baseline="0" dirty="0" smtClean="0">
                <a:solidFill>
                  <a:schemeClr val="tx1"/>
                </a:solidFill>
                <a:latin typeface="+mn-lt"/>
                <a:ea typeface="+mn-ea"/>
                <a:cs typeface="+mn-cs"/>
              </a:rPr>
              <a:t>. Make sure your messages speak to the audience by clearly addressing </a:t>
            </a:r>
            <a:r>
              <a:rPr lang="en-US" sz="1200" b="0" i="1" u="none" strike="noStrike" kern="1200" baseline="0" dirty="0" smtClean="0">
                <a:solidFill>
                  <a:schemeClr val="tx1"/>
                </a:solidFill>
                <a:latin typeface="+mn-lt"/>
                <a:ea typeface="+mn-ea"/>
                <a:cs typeface="+mn-cs"/>
              </a:rPr>
              <a:t>their </a:t>
            </a:r>
            <a:r>
              <a:rPr lang="en-US" sz="1200" b="0" i="0" u="none" strike="noStrike" kern="1200" baseline="0" dirty="0" smtClean="0">
                <a:solidFill>
                  <a:schemeClr val="tx1"/>
                </a:solidFill>
                <a:latin typeface="+mn-lt"/>
                <a:ea typeface="+mn-ea"/>
                <a:cs typeface="+mn-cs"/>
              </a:rPr>
              <a:t>wants and needs—not yours. People are inclined to notice messages that relate to their individual concerns.</a:t>
            </a:r>
          </a:p>
          <a:p>
            <a:r>
              <a:rPr lang="en-US" sz="1200" b="1" i="0" u="none" strike="noStrike" kern="1200" baseline="0" dirty="0" smtClean="0">
                <a:solidFill>
                  <a:schemeClr val="tx1"/>
                </a:solidFill>
                <a:latin typeface="+mn-lt"/>
                <a:ea typeface="+mn-ea"/>
                <a:cs typeface="+mn-cs"/>
              </a:rPr>
              <a:t>Design for compatibility</a:t>
            </a:r>
            <a:r>
              <a:rPr lang="en-US" sz="1200" b="0" i="0" u="none" strike="noStrike" kern="1200" baseline="0" dirty="0" smtClean="0">
                <a:solidFill>
                  <a:schemeClr val="tx1"/>
                </a:solidFill>
                <a:latin typeface="+mn-lt"/>
                <a:ea typeface="+mn-ea"/>
                <a:cs typeface="+mn-cs"/>
              </a:rPr>
              <a:t>. For the many messages delivered electronically these days, be sure to verify technological compatibility with your audience. For instance, if your website requires visitors to have a particular video capability in their browsers, you won’t reach those audience members who don’t have that software installed or updated.</a:t>
            </a:r>
            <a:endParaRPr lang="en-US" dirty="0" smtClean="0"/>
          </a:p>
          <a:p>
            <a:endParaRPr lang="en-US" dirty="0"/>
          </a:p>
        </p:txBody>
      </p:sp>
    </p:spTree>
    <p:extLst>
      <p:ext uri="{BB962C8B-B14F-4D97-AF65-F5344CB8AC3E}">
        <p14:creationId xmlns:p14="http://schemas.microsoft.com/office/powerpoint/2010/main" val="399735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095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Decoding is a complex process; receivers often extract different meanings from messages than senders attempt to encode in them. Selective perception occurs when people ignore or distort incoming information to fit their preconceived notions of reality. Business strategy might distort or ignore evidence that suggests the strategy is failing. Differences in language and usage also influence received meaning. If you ask an employee to send you a report on sales figures “as soon as possible,” does that mean within 10 seconds, 10 minutes, or 10 days? By clarifying expectations and resolving potential ambiguities in your messages, you can minimize such uncertainties. In general, the more experiences you share with another person, the more likely you are to share perception and thus share meaning (see Figure 1.6). Individual thinking styles are another important factor in message decoding. For example, someone who places a high value on objective analysis and clear logic might interpret a message differently than someone who values emotion or intuition (reaching conclusions without using rational processes).</a:t>
            </a:r>
            <a:endParaRPr lang="en-US" dirty="0" smtClean="0"/>
          </a:p>
          <a:p>
            <a:endParaRPr lang="en-US" dirty="0"/>
          </a:p>
        </p:txBody>
      </p:sp>
    </p:spTree>
    <p:extLst>
      <p:ext uri="{BB962C8B-B14F-4D97-AF65-F5344CB8AC3E}">
        <p14:creationId xmlns:p14="http://schemas.microsoft.com/office/powerpoint/2010/main" val="3286868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more two people or two groups of people share experiences—personal, professional, and cultural—the more likely it is that receivers will extract the intended meanings senders encode into the messages.</a:t>
            </a:r>
          </a:p>
        </p:txBody>
      </p:sp>
    </p:spTree>
    <p:extLst>
      <p:ext uri="{BB962C8B-B14F-4D97-AF65-F5344CB8AC3E}">
        <p14:creationId xmlns:p14="http://schemas.microsoft.com/office/powerpoint/2010/main" val="2651416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First, the recipient has to </a:t>
            </a:r>
            <a:r>
              <a:rPr lang="en-US" sz="1200" b="0" i="1" u="none" strike="noStrike" kern="1200" baseline="0" dirty="0" smtClean="0">
                <a:solidFill>
                  <a:schemeClr val="tx1"/>
                </a:solidFill>
                <a:latin typeface="+mn-lt"/>
                <a:ea typeface="+mn-ea"/>
                <a:cs typeface="+mn-cs"/>
              </a:rPr>
              <a:t>remember </a:t>
            </a:r>
            <a:r>
              <a:rPr lang="en-US" sz="1200" b="0" i="0" u="none" strike="noStrike" kern="1200" baseline="0" dirty="0" smtClean="0">
                <a:solidFill>
                  <a:schemeClr val="tx1"/>
                </a:solidFill>
                <a:latin typeface="+mn-lt"/>
                <a:ea typeface="+mn-ea"/>
                <a:cs typeface="+mn-cs"/>
              </a:rPr>
              <a:t>the message long enough to act on it. Simplifying greatly, memory works in several stages: </a:t>
            </a:r>
            <a:r>
              <a:rPr lang="en-US" sz="1200" b="0" i="1" u="none" strike="noStrike" kern="1200" baseline="0" dirty="0" smtClean="0">
                <a:solidFill>
                  <a:schemeClr val="tx1"/>
                </a:solidFill>
                <a:latin typeface="+mn-lt"/>
                <a:ea typeface="+mn-ea"/>
                <a:cs typeface="+mn-cs"/>
              </a:rPr>
              <a:t>Sensory memory </a:t>
            </a:r>
            <a:r>
              <a:rPr lang="en-US" sz="1200" b="0" i="0" u="none" strike="noStrike" kern="1200" baseline="0" dirty="0" smtClean="0">
                <a:solidFill>
                  <a:schemeClr val="tx1"/>
                </a:solidFill>
                <a:latin typeface="+mn-lt"/>
                <a:ea typeface="+mn-ea"/>
                <a:cs typeface="+mn-cs"/>
              </a:rPr>
              <a:t>momentarily captures incoming data from the senses; then, whatever the recipient pays attention to is transferred to </a:t>
            </a:r>
            <a:r>
              <a:rPr lang="en-US" sz="1200" b="0" i="1" u="none" strike="noStrike" kern="1200" baseline="0" dirty="0" smtClean="0">
                <a:solidFill>
                  <a:schemeClr val="tx1"/>
                </a:solidFill>
                <a:latin typeface="+mn-lt"/>
                <a:ea typeface="+mn-ea"/>
                <a:cs typeface="+mn-cs"/>
              </a:rPr>
              <a:t>short-term memory</a:t>
            </a:r>
            <a:r>
              <a:rPr lang="en-US" sz="1200" b="0" i="0" u="none" strike="noStrike" kern="1200" baseline="0" dirty="0" smtClean="0">
                <a:solidFill>
                  <a:schemeClr val="tx1"/>
                </a:solidFill>
                <a:latin typeface="+mn-lt"/>
                <a:ea typeface="+mn-ea"/>
                <a:cs typeface="+mn-cs"/>
              </a:rPr>
              <a:t>. Information in short-term memory quickly disappears if it isn’t transferred to </a:t>
            </a:r>
            <a:r>
              <a:rPr lang="en-US" sz="1200" b="0" i="1" u="none" strike="noStrike" kern="1200" baseline="0" dirty="0" smtClean="0">
                <a:solidFill>
                  <a:schemeClr val="tx1"/>
                </a:solidFill>
                <a:latin typeface="+mn-lt"/>
                <a:ea typeface="+mn-ea"/>
                <a:cs typeface="+mn-cs"/>
              </a:rPr>
              <a:t>long-term memory</a:t>
            </a:r>
            <a:r>
              <a:rPr lang="en-US" sz="1200" b="0" i="0" u="none" strike="noStrike" kern="1200" baseline="0" dirty="0" smtClean="0">
                <a:solidFill>
                  <a:schemeClr val="tx1"/>
                </a:solidFill>
                <a:latin typeface="+mn-lt"/>
                <a:ea typeface="+mn-ea"/>
                <a:cs typeface="+mn-cs"/>
              </a:rPr>
              <a:t>, which can be done either actively (such as when a person memorizes a list of items) or passively (such as when a new piece of information connects with something else the recipient already has stored in long-term memory). Finally, the information needs to be </a:t>
            </a:r>
            <a:r>
              <a:rPr lang="en-US" sz="1200" b="0" i="1" u="none" strike="noStrike" kern="1200" baseline="0" dirty="0" smtClean="0">
                <a:solidFill>
                  <a:schemeClr val="tx1"/>
                </a:solidFill>
                <a:latin typeface="+mn-lt"/>
                <a:ea typeface="+mn-ea"/>
                <a:cs typeface="+mn-cs"/>
              </a:rPr>
              <a:t>retrieved </a:t>
            </a:r>
            <a:r>
              <a:rPr lang="en-US" sz="1200" b="0" i="0" u="none" strike="noStrike" kern="1200" baseline="0" dirty="0" smtClean="0">
                <a:solidFill>
                  <a:schemeClr val="tx1"/>
                </a:solidFill>
                <a:latin typeface="+mn-lt"/>
                <a:ea typeface="+mn-ea"/>
                <a:cs typeface="+mn-cs"/>
              </a:rPr>
              <a:t>when the recipient wants to act on it. In general, people find it easier to remember and retrieve information that is important to them personally or professionally. Consequently, by communicating in ways that are sensitive to your audience’s wants and needs, you greatly increase the chance that your messages will be remembered and retrieved.  Second, the recipient has to be </a:t>
            </a:r>
            <a:r>
              <a:rPr lang="en-US" sz="1200" b="0" i="1" u="none" strike="noStrike" kern="1200" baseline="0" dirty="0" smtClean="0">
                <a:solidFill>
                  <a:schemeClr val="tx1"/>
                </a:solidFill>
                <a:latin typeface="+mn-lt"/>
                <a:ea typeface="+mn-ea"/>
                <a:cs typeface="+mn-cs"/>
              </a:rPr>
              <a:t>able </a:t>
            </a:r>
            <a:r>
              <a:rPr lang="en-US" sz="1200" b="0" i="0" u="none" strike="noStrike" kern="1200" baseline="0" dirty="0" smtClean="0">
                <a:solidFill>
                  <a:schemeClr val="tx1"/>
                </a:solidFill>
                <a:latin typeface="+mn-lt"/>
                <a:ea typeface="+mn-ea"/>
                <a:cs typeface="+mn-cs"/>
              </a:rPr>
              <a:t>to respond as you wish. Obviously, if recipients simply cannot do what you want them to do, they will not respond according to your plan. By understanding your audience (you’ll learn more about audience analysis in Chapter 4), you can work to minimize these unsuccessful outcomes. Third, the recipient has to be </a:t>
            </a:r>
            <a:r>
              <a:rPr lang="en-US" sz="1200" b="0" i="1" u="none" strike="noStrike" kern="1200" baseline="0" dirty="0" smtClean="0">
                <a:solidFill>
                  <a:schemeClr val="tx1"/>
                </a:solidFill>
                <a:latin typeface="+mn-lt"/>
                <a:ea typeface="+mn-ea"/>
                <a:cs typeface="+mn-cs"/>
              </a:rPr>
              <a:t>motivated </a:t>
            </a:r>
            <a:r>
              <a:rPr lang="en-US" sz="1200" b="0" i="0" u="none" strike="noStrike" kern="1200" baseline="0" dirty="0" smtClean="0">
                <a:solidFill>
                  <a:schemeClr val="tx1"/>
                </a:solidFill>
                <a:latin typeface="+mn-lt"/>
                <a:ea typeface="+mn-ea"/>
                <a:cs typeface="+mn-cs"/>
              </a:rPr>
              <a:t>to respond. You’ll encounter many situations in which your audience has the option of responding but isn’t required to. For instance, a record company may or may not offer your band a contract, or your boss may or may not respond to your request for a raise.</a:t>
            </a:r>
            <a:endParaRPr lang="en-US" dirty="0"/>
          </a:p>
        </p:txBody>
      </p:sp>
    </p:spTree>
    <p:extLst>
      <p:ext uri="{BB962C8B-B14F-4D97-AF65-F5344CB8AC3E}">
        <p14:creationId xmlns:p14="http://schemas.microsoft.com/office/powerpoint/2010/main" val="2791895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smtClean="0">
                <a:solidFill>
                  <a:schemeClr val="tx1"/>
                </a:solidFill>
                <a:latin typeface="+mn-lt"/>
                <a:ea typeface="+mn-ea"/>
                <a:cs typeface="+mn-cs"/>
              </a:rPr>
              <a:t>Figure Caption:  </a:t>
            </a:r>
            <a:r>
              <a:rPr lang="en-US" sz="1200" dirty="0" smtClean="0"/>
              <a:t>The social communication model differs from conventional communication strategies and practices in a number of significant ways. You’re probably already an accomplished user of many new-media tools, and this experience will help you on the job.</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recent years, however, a variety of technologies have enabled and inspired a new approach to business communication. In contrast to the publishing mindset,  this social communication model is interactive, conversational, and usually open to all who wish to participate. The social communication model can increase the speed of communication, reduce costs, improve access to expertise, and boost employee satisfaction. For all their advantages, social media tools also present a number of communication challenges.</a:t>
            </a:r>
            <a:endParaRPr lang="en-US" dirty="0"/>
          </a:p>
        </p:txBody>
      </p:sp>
    </p:spTree>
    <p:extLst>
      <p:ext uri="{BB962C8B-B14F-4D97-AF65-F5344CB8AC3E}">
        <p14:creationId xmlns:p14="http://schemas.microsoft.com/office/powerpoint/2010/main" val="2767653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Companies recognize the value of integrating mobile technology, from communication platforms to banking to retail. Mobile apps and communication systems can boost employee productivity, help companies form closer relationships with customers and business partners, and spur innovation in products and services (see Figure 1.8). Given the advantages and the rising expectations of employees and customers, firms on the leading edge of the mobile revolution are working to integrate mobile technology throughout their organizations.</a:t>
            </a:r>
            <a:endParaRPr lang="en-US" dirty="0"/>
          </a:p>
        </p:txBody>
      </p:sp>
    </p:spTree>
    <p:extLst>
      <p:ext uri="{BB962C8B-B14F-4D97-AF65-F5344CB8AC3E}">
        <p14:creationId xmlns:p14="http://schemas.microsoft.com/office/powerpoint/2010/main" val="1141126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Mobile devices are rapidly taking over as the primary communication platform for many business professionals.</a:t>
            </a:r>
            <a:endParaRPr lang="en-US" dirty="0"/>
          </a:p>
        </p:txBody>
      </p:sp>
    </p:spTree>
    <p:extLst>
      <p:ext uri="{BB962C8B-B14F-4D97-AF65-F5344CB8AC3E}">
        <p14:creationId xmlns:p14="http://schemas.microsoft.com/office/powerpoint/2010/main" val="3596424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people are closely attached to their phones, day and night, they are more closely tied to all the information sources, conversations, and networks that those phones can connect to. As a result, mobile connectivity can start to resemble a continuous stream of conversations that never quite end, which influences the way businesses need to interact with their stakeholders. If </a:t>
            </a:r>
            <a:r>
              <a:rPr lang="en-US" sz="1200" b="0" i="1" u="none" strike="noStrike" kern="1200" baseline="0" dirty="0" smtClean="0">
                <a:solidFill>
                  <a:schemeClr val="tx1"/>
                </a:solidFill>
                <a:latin typeface="+mn-lt"/>
                <a:ea typeface="+mn-ea"/>
                <a:cs typeface="+mn-cs"/>
              </a:rPr>
              <a:t>wearable technologies </a:t>
            </a:r>
            <a:r>
              <a:rPr lang="en-US" sz="1200" b="0" i="0" u="none" strike="noStrike" kern="1200" baseline="0" dirty="0" smtClean="0">
                <a:solidFill>
                  <a:schemeClr val="tx1"/>
                </a:solidFill>
                <a:latin typeface="+mn-lt"/>
                <a:ea typeface="+mn-ea"/>
                <a:cs typeface="+mn-cs"/>
              </a:rPr>
              <a:t>become mainstream devices, they will contribute even more to this shift in behaviors (see Figure 1.9).</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parallels between social media and mobile communication are striking: Both sets of technologies change the nature of communication, alter the relationships between senders and receivers, create opportunities as well as challenges, and force business professionals to hone new skills. In fact, much of the rise in social communication can be attributed to the connectivity made possible by mobile devices. Companies that work to understand and embrace mobile, both internally and externally, stand the best chance of capitalizing on this monumental shift in the way people communicate.</a:t>
            </a:r>
            <a:endParaRPr lang="en-US" dirty="0"/>
          </a:p>
        </p:txBody>
      </p:sp>
    </p:spTree>
    <p:extLst>
      <p:ext uri="{BB962C8B-B14F-4D97-AF65-F5344CB8AC3E}">
        <p14:creationId xmlns:p14="http://schemas.microsoft.com/office/powerpoint/2010/main" val="676841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Constant connectivity is a mixed blessing. As with social media, mobile connectivity can blur the boundaries between personal and professional time and space, preventing people from fully disengaging from work during personal and family time. On the other hand, it can give employees more flexibility to meet their personal and professional obligations. In this regard, mobile plays an important role in efforts to reduce operating costs through telecommuting and other nontraditional work models.</a:t>
            </a:r>
          </a:p>
          <a:p>
            <a:r>
              <a:rPr lang="en-US" sz="1200" b="0" i="0" u="none" strike="noStrike" kern="1200" baseline="0" dirty="0" smtClean="0">
                <a:solidFill>
                  <a:schemeClr val="tx1"/>
                </a:solidFill>
                <a:latin typeface="+mn-lt"/>
                <a:ea typeface="+mn-ea"/>
                <a:cs typeface="+mn-cs"/>
              </a:rPr>
              <a:t>●● Small mobile displays and sometimes-awkward input technologies present challenges for creating and consuming content, whether it’s typing an email message or watching a video. As you’ll read in Chapter 6, for example, email messages need to be written and formatted differently to make them easier to read on mobile devices.</a:t>
            </a:r>
          </a:p>
          <a:p>
            <a:r>
              <a:rPr lang="en-US" sz="1200" b="0" i="0" u="none" strike="noStrike" kern="1200" baseline="0" dirty="0" smtClean="0">
                <a:solidFill>
                  <a:schemeClr val="tx1"/>
                </a:solidFill>
                <a:latin typeface="+mn-lt"/>
                <a:ea typeface="+mn-ea"/>
                <a:cs typeface="+mn-cs"/>
              </a:rPr>
              <a:t>●● Mobile users are often multitasking—roughly half of mobile phone usage happens while people are walking, for instance—so they can’t give full attention to the information on their screens. Moreover, mobile use often occurs in environments with multiple distractions and barriers to successful communication.</a:t>
            </a:r>
          </a:p>
          <a:p>
            <a:r>
              <a:rPr lang="en-US" sz="1200" b="0" i="0" u="none" strike="noStrike" kern="1200" baseline="0" dirty="0" smtClean="0">
                <a:solidFill>
                  <a:schemeClr val="tx1"/>
                </a:solidFill>
                <a:latin typeface="+mn-lt"/>
                <a:ea typeface="+mn-ea"/>
                <a:cs typeface="+mn-cs"/>
              </a:rPr>
              <a:t>●● Mobile communication, particularly text messaging, has put pressure on traditional standards of grammar, punctuation, and writing in general. Chapter 4 has more on this topic.</a:t>
            </a:r>
          </a:p>
          <a:p>
            <a:r>
              <a:rPr lang="en-US" sz="1200" b="0" i="0" u="none" strike="noStrike" kern="1200" baseline="0" dirty="0" smtClean="0">
                <a:solidFill>
                  <a:schemeClr val="tx1"/>
                </a:solidFill>
                <a:latin typeface="+mn-lt"/>
                <a:ea typeface="+mn-ea"/>
                <a:cs typeface="+mn-cs"/>
              </a:rPr>
              <a:t>●● Mobile devices can serve as sensory and cognitive extensions. For example, they can help people experience more of their environment (such as augmented reality apps that superimpose information on a live camera view) and have instant access to information without relying on faulty and limited human memory. The addition of </a:t>
            </a:r>
            <a:r>
              <a:rPr lang="en-US" sz="1200" b="0" i="1" u="none" strike="noStrike" kern="1200" baseline="0" dirty="0" smtClean="0">
                <a:solidFill>
                  <a:schemeClr val="tx1"/>
                </a:solidFill>
                <a:latin typeface="+mn-lt"/>
                <a:ea typeface="+mn-ea"/>
                <a:cs typeface="+mn-cs"/>
              </a:rPr>
              <a:t>location-aware content</a:t>
            </a:r>
            <a:r>
              <a:rPr lang="en-US" sz="1200" b="0" i="0" u="none" strike="noStrike" kern="1200" baseline="0" dirty="0" smtClean="0">
                <a:solidFill>
                  <a:schemeClr val="tx1"/>
                </a:solidFill>
                <a:latin typeface="+mn-lt"/>
                <a:ea typeface="+mn-ea"/>
                <a:cs typeface="+mn-cs"/>
              </a:rPr>
              <a:t>, such as facility maps and property information, enhances the mobile experience.</a:t>
            </a:r>
            <a:endParaRPr lang="en-US" dirty="0"/>
          </a:p>
        </p:txBody>
      </p:sp>
    </p:spTree>
    <p:extLst>
      <p:ext uri="{BB962C8B-B14F-4D97-AF65-F5344CB8AC3E}">
        <p14:creationId xmlns:p14="http://schemas.microsoft.com/office/powerpoint/2010/main" val="3058063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Mobile devices create a host of security and privacy concerns for end users and corporate technology managers alike. Companies are wrestling with the “bring your own device” or “BYOD” phenomenon, in which employees want to be able to access company networks and files with their personal smartphones and tablets, both in the office and away from it. These devices don’t always have the rigorous security controls that corporate networks need, however, and users don’t always use the devices in secure ways.</a:t>
            </a:r>
          </a:p>
          <a:p>
            <a:r>
              <a:rPr lang="en-US" sz="1200" b="0" i="0" u="none" strike="noStrike" kern="1200" baseline="0" dirty="0" smtClean="0">
                <a:solidFill>
                  <a:schemeClr val="tx1"/>
                </a:solidFill>
                <a:latin typeface="+mn-lt"/>
                <a:ea typeface="+mn-ea"/>
                <a:cs typeface="+mn-cs"/>
              </a:rPr>
              <a:t>●● Mobile tools can enhance productivity and collaboration by making it easier for employees to stay connected and giving them access to information and work tasks during forced gaps in the workday or while traveling.</a:t>
            </a:r>
          </a:p>
          <a:p>
            <a:r>
              <a:rPr lang="en-US" sz="1200" b="0" i="0" u="none" strike="noStrike" kern="1200" baseline="0" dirty="0" smtClean="0">
                <a:solidFill>
                  <a:schemeClr val="tx1"/>
                </a:solidFill>
                <a:latin typeface="+mn-lt"/>
                <a:ea typeface="+mn-ea"/>
                <a:cs typeface="+mn-cs"/>
              </a:rPr>
              <a:t>●● Mobile apps can assist in a wide variety of business tasks, from research to presentations (see Figure 1.10). Companies aren’t restricted to commercially available apps, either. With digital publishing tools, companies can create custom apps with content and capabilities geared specifically toward their customers or employees.</a:t>
            </a:r>
          </a:p>
          <a:p>
            <a:r>
              <a:rPr lang="en-US" sz="1200" b="0" i="0" u="none" strike="noStrike" kern="1200" baseline="0" dirty="0" smtClean="0">
                <a:solidFill>
                  <a:schemeClr val="tx1"/>
                </a:solidFill>
                <a:latin typeface="+mn-lt"/>
                <a:ea typeface="+mn-ea"/>
                <a:cs typeface="+mn-cs"/>
              </a:rPr>
              <a:t>●● Mobile connectivity can accelerate decision making and problem solving by putting the right information in the hands of the right people at the right time. For example, if the people in a decision-making meeting need more information, they can do the necessary research on the spot. Mobile communication also makes it easier to quickly tap into pockets of expertise within a company. Customer service can be improved by making sure technicians and other workers always have the information they need right at hand. Companies can also respond and communicate faster during crises.</a:t>
            </a:r>
          </a:p>
          <a:p>
            <a:r>
              <a:rPr lang="en-US" sz="1200" b="0" i="0" u="none" strike="noStrike" kern="1200" baseline="0" dirty="0" smtClean="0">
                <a:solidFill>
                  <a:schemeClr val="tx1"/>
                </a:solidFill>
                <a:latin typeface="+mn-lt"/>
                <a:ea typeface="+mn-ea"/>
                <a:cs typeface="+mn-cs"/>
              </a:rPr>
              <a:t>●● With interactivity designed to take advantage of the capabilities of mobile devices (including cameras, accelerometers, compasses, and GPS), companies can create more engaging experiences for customers and other users.</a:t>
            </a:r>
            <a:endParaRPr lang="en-US" dirty="0"/>
          </a:p>
        </p:txBody>
      </p:sp>
    </p:spTree>
    <p:extLst>
      <p:ext uri="{BB962C8B-B14F-4D97-AF65-F5344CB8AC3E}">
        <p14:creationId xmlns:p14="http://schemas.microsoft.com/office/powerpoint/2010/main" val="2002762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Today’s businesses rely heavily on technology to enhance communication. In fact, many of the technologies you might use in your personal life, from microblogs to video games, are also used in business. Poorly designed or inappropriately used technology can hinder communication more than help. To communicate effectively, learn to keep technology in perspective, guard against information overload and information addiction, use technological tools productively, and frequently disengage from the computer to communicate in person.</a:t>
            </a:r>
            <a:endParaRPr lang="en-US" dirty="0"/>
          </a:p>
        </p:txBody>
      </p:sp>
    </p:spTree>
    <p:extLst>
      <p:ext uri="{BB962C8B-B14F-4D97-AF65-F5344CB8AC3E}">
        <p14:creationId xmlns:p14="http://schemas.microsoft.com/office/powerpoint/2010/main" val="2190589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1714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Don’t rely too much on technology or let it overwhelm the communication process.</a:t>
            </a:r>
            <a:endParaRPr lang="en-US" dirty="0"/>
          </a:p>
        </p:txBody>
      </p:sp>
    </p:spTree>
    <p:extLst>
      <p:ext uri="{BB962C8B-B14F-4D97-AF65-F5344CB8AC3E}">
        <p14:creationId xmlns:p14="http://schemas.microsoft.com/office/powerpoint/2010/main" val="587000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 often have some level of control over the number and types of messages you choose to receive. Use the filtering features of your communication systems to isolate high-priority messages that deserve your attention. Also, be wary of subscribing to too many Twitter streams and other sources. Focus on the information you truly need in order to do your job.</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As a sender, you can help reduce information overload by making sure you don’t send unnecessary messages. In addition, when you send messages that aren’t urgent or crucial, let people know so they can prioritize. Also, most communication systems let you mark messages as urgent; however, use this feature only when it is truly needed. Its overuse leads to annoyance and anxiety, not action.</a:t>
            </a:r>
          </a:p>
          <a:p>
            <a:endParaRPr lang="en-US" dirty="0"/>
          </a:p>
        </p:txBody>
      </p:sp>
    </p:spTree>
    <p:extLst>
      <p:ext uri="{BB962C8B-B14F-4D97-AF65-F5344CB8AC3E}">
        <p14:creationId xmlns:p14="http://schemas.microsoft.com/office/powerpoint/2010/main" val="14523113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Communicating in today’s business environment requires at least a basic level of technical competence.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Social media are a particular source of concern: While they offer great opportunities for connecting with customers and other stakeholders, the potential for distraction can waste significant amounts of employee time.</a:t>
            </a:r>
          </a:p>
          <a:p>
            <a:endParaRPr lang="en-US" dirty="0"/>
          </a:p>
          <a:p>
            <a:r>
              <a:rPr lang="en-US" sz="1200" b="0" i="0" u="none" strike="noStrike" kern="1200" baseline="0" dirty="0" smtClean="0">
                <a:solidFill>
                  <a:schemeClr val="tx1"/>
                </a:solidFill>
                <a:latin typeface="+mn-lt"/>
                <a:ea typeface="+mn-ea"/>
                <a:cs typeface="+mn-cs"/>
              </a:rPr>
              <a:t>Inappropriate web use not only distracts employees from work responsibilities, it can leave employers open to lawsuits for sexual harassment if inappropriate images are displayed in or transmitted around the company. Managers need to guide their employees in the productive use of information tools because the speed and simplicity of these tools are also among their greatest weaknesses.</a:t>
            </a:r>
            <a:endParaRPr lang="en-US" b="1" dirty="0"/>
          </a:p>
        </p:txBody>
      </p:sp>
    </p:spTree>
    <p:extLst>
      <p:ext uri="{BB962C8B-B14F-4D97-AF65-F5344CB8AC3E}">
        <p14:creationId xmlns:p14="http://schemas.microsoft.com/office/powerpoint/2010/main" val="2565930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No matter how much technology is involved, communication is still about people connecting with people. Remember to step out from behind the technology frequently to learn more about the people you work with and to let them learn more about you.</a:t>
            </a:r>
            <a:endParaRPr lang="en-US" b="1" dirty="0"/>
          </a:p>
        </p:txBody>
      </p:sp>
    </p:spTree>
    <p:extLst>
      <p:ext uri="{BB962C8B-B14F-4D97-AF65-F5344CB8AC3E}">
        <p14:creationId xmlns:p14="http://schemas.microsoft.com/office/powerpoint/2010/main" val="6904882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Ethics are the accepted principles of conduct that govern behavior within a society.  Ethical behavior is a companywide concern, but because communication efforts are the public face of a company, they are subjected to particularly rigorous scrutiny from regulators, legislators, investors, consumer groups, environmental groups, labor organizations, and anyone else affected by business activities.</a:t>
            </a:r>
            <a:endParaRPr lang="en-US" dirty="0"/>
          </a:p>
        </p:txBody>
      </p:sp>
    </p:spTree>
    <p:extLst>
      <p:ext uri="{BB962C8B-B14F-4D97-AF65-F5344CB8AC3E}">
        <p14:creationId xmlns:p14="http://schemas.microsoft.com/office/powerpoint/2010/main" val="15466949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Transparency gives audience members access to all the information they need to process messages accurately. The widespread adoption of social media has increased the attention given to the issue of transparency, which in this context refers to a sense of openness, of giving all participants in a conversation access to the information they need to accurately process the messages they are receiving. In addition to the information itself, audiences deserve to know when they are being marketed to and who is behind the messages they read or hear. For example, with </a:t>
            </a:r>
            <a:r>
              <a:rPr lang="en-US" i="1" dirty="0"/>
              <a:t>stealth marketing</a:t>
            </a:r>
            <a:r>
              <a:rPr lang="en-US" dirty="0"/>
              <a:t>, companies recruit people to promote products to friends and other contacts in exchange for free samples or other rewards, without requiring them to disclose the true nature of the communication. This can range from paying consumers to give product samples as “gifts” to paying popular Vine contributors to work products and brand names into the segments they post on the popular </a:t>
            </a:r>
            <a:r>
              <a:rPr lang="en-US" dirty="0" err="1"/>
              <a:t>videosharing</a:t>
            </a:r>
            <a:r>
              <a:rPr lang="en-US" dirty="0"/>
              <a:t> service. Critics of stealth marketing, including the U.S. Federal Trade Commission (FTC), assert that such techniques are deceptive because they don’t give targets the opportunity to raise their instinctive defenses against the persuasive powers of marketing messages.</a:t>
            </a:r>
            <a:endParaRPr lang="en-US" b="1" dirty="0"/>
          </a:p>
          <a:p>
            <a:endParaRPr lang="en-US" b="1" dirty="0"/>
          </a:p>
        </p:txBody>
      </p:sp>
    </p:spTree>
    <p:extLst>
      <p:ext uri="{BB962C8B-B14F-4D97-AF65-F5344CB8AC3E}">
        <p14:creationId xmlns:p14="http://schemas.microsoft.com/office/powerpoint/2010/main" val="751026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Tree>
    <p:extLst>
      <p:ext uri="{BB962C8B-B14F-4D97-AF65-F5344CB8AC3E}">
        <p14:creationId xmlns:p14="http://schemas.microsoft.com/office/powerpoint/2010/main" val="3679609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An ethical dilemma involves choosing among alternatives that aren’t clear-cut. Perhaps two conflicting alternatives are both ethical and valid, or perhaps the alternatives lie somewhere in the gray area between clearly right and clearly wrong. Every company has responsibilities to multiple groups of people inside and outside the firm, and those groups often have competing interests. For instance, employees naturally want higher wages and more benefits, but investors who have risked their money in the company want management to keep costs low so that profits are strong enough to drive up the stock price. Both sides have a valid ethical position.  In contrast, an ethical lapse is a clearly unethical choice. With both internal and external communication efforts, the pressure to produce results or justify decisions can make unethical communication a tempting choice. Telling a potential customer you can complete a project by a certain date when you know you can’t is simply dishonest, even if you need the contract to save your career or your company. There is no ethical dilemma here. Compare the messages in Figures 1.11 and 1.12 for examples of how business messages can be unethically manipulated.</a:t>
            </a:r>
            <a:endParaRPr lang="en-US" dirty="0"/>
          </a:p>
        </p:txBody>
      </p:sp>
    </p:spTree>
    <p:extLst>
      <p:ext uri="{BB962C8B-B14F-4D97-AF65-F5344CB8AC3E}">
        <p14:creationId xmlns:p14="http://schemas.microsoft.com/office/powerpoint/2010/main" val="1941720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three elements need to work in harmony.  If employees see company executives making unethical decisions and flouting company guidelines, they might conclude that the guidelines are meaningless and emulate their bosses’ unethical behavior.</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A code is often part of a larger program of employee training and communication channels that allow employees to ask questions and report instances of questionable ethics. To ensure ongoing compliance with their codes of ethics, many companies also conduct ethics audits to monitor ethical progress and to point out any weaknesses that need to be addressed.</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the absence of clear guidelines, ask yourself the following questions about your business communications:</a:t>
            </a:r>
          </a:p>
          <a:p>
            <a:r>
              <a:rPr lang="en-US" sz="1200" b="0" i="0" u="none" strike="noStrike" kern="1200" baseline="0" dirty="0" smtClean="0">
                <a:solidFill>
                  <a:schemeClr val="tx1"/>
                </a:solidFill>
                <a:latin typeface="+mn-lt"/>
                <a:ea typeface="+mn-ea"/>
                <a:cs typeface="+mn-cs"/>
              </a:rPr>
              <a:t>●● Have you defined the situation fairly and accurately?</a:t>
            </a:r>
          </a:p>
          <a:p>
            <a:r>
              <a:rPr lang="en-US" sz="1200" b="0" i="0" u="none" strike="noStrike" kern="1200" baseline="0" dirty="0" smtClean="0">
                <a:solidFill>
                  <a:schemeClr val="tx1"/>
                </a:solidFill>
                <a:latin typeface="+mn-lt"/>
                <a:ea typeface="+mn-ea"/>
                <a:cs typeface="+mn-cs"/>
              </a:rPr>
              <a:t>●● What is your intention in communicating this message?</a:t>
            </a:r>
          </a:p>
          <a:p>
            <a:r>
              <a:rPr lang="en-US" sz="1200" b="0" i="0" u="none" strike="noStrike" kern="1200" baseline="0" dirty="0" smtClean="0">
                <a:solidFill>
                  <a:schemeClr val="tx1"/>
                </a:solidFill>
                <a:latin typeface="+mn-lt"/>
                <a:ea typeface="+mn-ea"/>
                <a:cs typeface="+mn-cs"/>
              </a:rPr>
              <a:t>●● What impact will this message have on the people who receive it or who might be affected by it?</a:t>
            </a:r>
          </a:p>
          <a:p>
            <a:r>
              <a:rPr lang="en-US" sz="1200" b="0" i="0" u="none" strike="noStrike" kern="1200" baseline="0" dirty="0" smtClean="0">
                <a:solidFill>
                  <a:schemeClr val="tx1"/>
                </a:solidFill>
                <a:latin typeface="+mn-lt"/>
                <a:ea typeface="+mn-ea"/>
                <a:cs typeface="+mn-cs"/>
              </a:rPr>
              <a:t>●● Will the message achieve the greatest possible good while doing the least possible harm?</a:t>
            </a:r>
          </a:p>
          <a:p>
            <a:r>
              <a:rPr lang="en-US" sz="1200" b="0" i="0" u="none" strike="noStrike" kern="1200" baseline="0" dirty="0" smtClean="0">
                <a:solidFill>
                  <a:schemeClr val="tx1"/>
                </a:solidFill>
                <a:latin typeface="+mn-lt"/>
                <a:ea typeface="+mn-ea"/>
                <a:cs typeface="+mn-cs"/>
              </a:rPr>
              <a:t>●● Will the assumptions you’ve made change over time? That is, will a decision that seems ethical now seem unethical in the future?</a:t>
            </a:r>
          </a:p>
          <a:p>
            <a:r>
              <a:rPr lang="en-US" sz="1200" b="0" i="0" u="none" strike="noStrike" kern="1200" baseline="0" dirty="0" smtClean="0">
                <a:solidFill>
                  <a:schemeClr val="tx1"/>
                </a:solidFill>
                <a:latin typeface="+mn-lt"/>
                <a:ea typeface="+mn-ea"/>
                <a:cs typeface="+mn-cs"/>
              </a:rPr>
              <a:t>●● Are you comfortable with your decision? Would you be embarrassed if it were printed in tomorrow’s newspaper or spread across the Internet? Think about a person whom you admire and ask yourself what he or she would think of your decision.</a:t>
            </a:r>
          </a:p>
          <a:p>
            <a:endParaRPr lang="en-US"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endParaRPr lang="en-US" b="1" dirty="0"/>
          </a:p>
        </p:txBody>
      </p:sp>
    </p:spTree>
    <p:extLst>
      <p:ext uri="{BB962C8B-B14F-4D97-AF65-F5344CB8AC3E}">
        <p14:creationId xmlns:p14="http://schemas.microsoft.com/office/powerpoint/2010/main" val="22971746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If you have any doubts about the legality of a message you intend to distribute, ask for advice from your company’s legal department. A small dose of caution can prevent huge legal headaches and protect your company’s reputation in the marketplace.</a:t>
            </a:r>
            <a:endParaRPr lang="en-US" b="1" dirty="0"/>
          </a:p>
        </p:txBody>
      </p:sp>
    </p:spTree>
    <p:extLst>
      <p:ext uri="{BB962C8B-B14F-4D97-AF65-F5344CB8AC3E}">
        <p14:creationId xmlns:p14="http://schemas.microsoft.com/office/powerpoint/2010/main" val="3489027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Communication is the process of transferring information and meaning between senders and receivers.</a:t>
            </a:r>
            <a:endParaRPr lang="en-US" dirty="0"/>
          </a:p>
        </p:txBody>
      </p:sp>
    </p:spTree>
    <p:extLst>
      <p:ext uri="{BB962C8B-B14F-4D97-AF65-F5344CB8AC3E}">
        <p14:creationId xmlns:p14="http://schemas.microsoft.com/office/powerpoint/2010/main" val="1413081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Employers sometimes express frustration at the </a:t>
            </a:r>
            <a:r>
              <a:rPr lang="en-US" dirty="0" smtClean="0"/>
              <a:t>poor communication </a:t>
            </a:r>
            <a:r>
              <a:rPr lang="en-US" dirty="0"/>
              <a:t>skills of many </a:t>
            </a:r>
            <a:r>
              <a:rPr lang="en-US" dirty="0" smtClean="0"/>
              <a:t>employees—particularly recent </a:t>
            </a:r>
            <a:r>
              <a:rPr lang="en-US" dirty="0"/>
              <a:t>college graduates who haven’t yet learned how to </a:t>
            </a:r>
            <a:r>
              <a:rPr lang="en-US" dirty="0" smtClean="0"/>
              <a:t>adapt their </a:t>
            </a:r>
            <a:r>
              <a:rPr lang="en-US" dirty="0"/>
              <a:t>communication styles to a professional business </a:t>
            </a:r>
            <a:r>
              <a:rPr lang="en-US" dirty="0" smtClean="0"/>
              <a:t>environment. If </a:t>
            </a:r>
            <a:r>
              <a:rPr lang="en-US" dirty="0"/>
              <a:t>you learn to write well, speak well, listen </a:t>
            </a:r>
            <a:r>
              <a:rPr lang="en-US" dirty="0" smtClean="0"/>
              <a:t>well, and </a:t>
            </a:r>
            <a:r>
              <a:rPr lang="en-US" dirty="0"/>
              <a:t>recognize the appropriate way to communicate in </a:t>
            </a:r>
            <a:r>
              <a:rPr lang="en-US" dirty="0" smtClean="0"/>
              <a:t>any situation</a:t>
            </a:r>
            <a:r>
              <a:rPr lang="en-US" dirty="0"/>
              <a:t>, you’ll gain a major </a:t>
            </a:r>
            <a:r>
              <a:rPr lang="en-US" dirty="0" smtClean="0"/>
              <a:t>advantage </a:t>
            </a:r>
            <a:r>
              <a:rPr lang="en-US" dirty="0"/>
              <a:t>that will serve </a:t>
            </a:r>
            <a:r>
              <a:rPr lang="en-US" dirty="0" smtClean="0"/>
              <a:t>you throughout </a:t>
            </a:r>
            <a:r>
              <a:rPr lang="en-US" dirty="0"/>
              <a:t>your career</a:t>
            </a:r>
            <a:r>
              <a:rPr lang="en-US" dirty="0" smtClean="0"/>
              <a:t>.</a:t>
            </a:r>
            <a:endParaRPr lang="en-US" dirty="0"/>
          </a:p>
        </p:txBody>
      </p:sp>
    </p:spTree>
    <p:extLst>
      <p:ext uri="{BB962C8B-B14F-4D97-AF65-F5344CB8AC3E}">
        <p14:creationId xmlns:p14="http://schemas.microsoft.com/office/powerpoint/2010/main" val="466715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These three exchanges between a software project manager (</a:t>
            </a:r>
            <a:r>
              <a:rPr lang="en-US" sz="1200" i="1" dirty="0" smtClean="0"/>
              <a:t>left</a:t>
            </a:r>
            <a:r>
              <a:rPr lang="en-US" sz="1200" dirty="0" smtClean="0"/>
              <a:t>) and his boss (</a:t>
            </a:r>
            <a:r>
              <a:rPr lang="en-US" sz="1200" i="1" dirty="0" smtClean="0"/>
              <a:t>right</a:t>
            </a:r>
            <a:r>
              <a:rPr lang="en-US" sz="1200" dirty="0" smtClean="0"/>
              <a:t>) illustrate the variety of ways in which information is shared between senders and receivers. In the top exchange, the sender’s meaning is transmitted intact to the receiver, who accepts what the sender says at face value. In the middle exchange, the sender and receiver negotiate the meaning by discussing the situation. The negotiated meaning is that everything is fine </a:t>
            </a:r>
            <a:r>
              <a:rPr lang="en-US" sz="1200" i="1" dirty="0" smtClean="0"/>
              <a:t>so far</a:t>
            </a:r>
            <a:r>
              <a:rPr lang="en-US" sz="1200" dirty="0" smtClean="0"/>
              <a:t>, but the risk of a schedule slip is now higher than it was before. In the bottom exchange, the receiver has a negative emotional reaction to the word </a:t>
            </a:r>
            <a:r>
              <a:rPr lang="en-US" sz="1200" i="1" dirty="0" smtClean="0"/>
              <a:t>think </a:t>
            </a:r>
            <a:r>
              <a:rPr lang="en-US" sz="1200" dirty="0" smtClean="0"/>
              <a:t>and as a result creates her own meaning—that everything probably </a:t>
            </a:r>
            <a:r>
              <a:rPr lang="en-US" sz="1200" i="1" dirty="0" smtClean="0"/>
              <a:t>is not </a:t>
            </a:r>
            <a:r>
              <a:rPr lang="en-US" sz="1200" dirty="0" smtClean="0"/>
              <a:t>fine, despite what the sender says.</a:t>
            </a:r>
          </a:p>
          <a:p>
            <a:endParaRPr lang="en-US" dirty="0"/>
          </a:p>
        </p:txBody>
      </p:sp>
    </p:spTree>
    <p:extLst>
      <p:ext uri="{BB962C8B-B14F-4D97-AF65-F5344CB8AC3E}">
        <p14:creationId xmlns:p14="http://schemas.microsoft.com/office/powerpoint/2010/main" val="2916543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64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practical information. Give recipients useful information, whether it’s </a:t>
            </a:r>
            <a:r>
              <a:rPr lang="en-US" dirty="0" smtClean="0"/>
              <a:t>to help them </a:t>
            </a:r>
            <a:r>
              <a:rPr lang="en-US" dirty="0"/>
              <a:t>perform a desired action or understand a new company policy.</a:t>
            </a:r>
          </a:p>
          <a:p>
            <a:r>
              <a:rPr lang="en-US" dirty="0"/>
              <a:t>●● Give facts rather than vague impressions. Use concrete language, specific detail, </a:t>
            </a:r>
            <a:r>
              <a:rPr lang="en-US" dirty="0" smtClean="0"/>
              <a:t>and information </a:t>
            </a:r>
            <a:r>
              <a:rPr lang="en-US" dirty="0"/>
              <a:t>that is clear, convincing, accurate, and ethical. Even when an opinion </a:t>
            </a:r>
            <a:r>
              <a:rPr lang="en-US" dirty="0" smtClean="0"/>
              <a:t>is called </a:t>
            </a:r>
            <a:r>
              <a:rPr lang="en-US" dirty="0"/>
              <a:t>for, present compelling evidence to support your conclusion.</a:t>
            </a:r>
          </a:p>
          <a:p>
            <a:r>
              <a:rPr lang="en-US" dirty="0"/>
              <a:t>●● Present information in a concise, efficient manner. Concise messages show respect </a:t>
            </a:r>
            <a:r>
              <a:rPr lang="en-US" dirty="0" smtClean="0"/>
              <a:t>for people’s </a:t>
            </a:r>
            <a:r>
              <a:rPr lang="en-US" dirty="0"/>
              <a:t>time, and they increase the chances of a positive response. Do your best </a:t>
            </a:r>
            <a:r>
              <a:rPr lang="en-US" dirty="0" smtClean="0"/>
              <a:t>to simplify </a:t>
            </a:r>
            <a:r>
              <a:rPr lang="en-US" dirty="0"/>
              <a:t>complex subjects to help your readers, and make sure you don’t </a:t>
            </a:r>
            <a:r>
              <a:rPr lang="en-US" dirty="0" smtClean="0"/>
              <a:t>inadvertently complicate </a:t>
            </a:r>
            <a:r>
              <a:rPr lang="en-US" dirty="0"/>
              <a:t>simple subjects through careless writing</a:t>
            </a:r>
            <a:r>
              <a:rPr lang="en-US" dirty="0" smtClean="0"/>
              <a:t>. </a:t>
            </a:r>
            <a:r>
              <a:rPr lang="en-US" dirty="0"/>
              <a:t>The ability to explain a </a:t>
            </a:r>
            <a:r>
              <a:rPr lang="en-US" dirty="0" smtClean="0"/>
              <a:t>complex subject </a:t>
            </a:r>
            <a:r>
              <a:rPr lang="en-US" dirty="0"/>
              <a:t>in simple terms is immensely valuable, whether you’re training new </a:t>
            </a:r>
            <a:r>
              <a:rPr lang="en-US" dirty="0" smtClean="0"/>
              <a:t>employees or </a:t>
            </a:r>
            <a:r>
              <a:rPr lang="en-US" dirty="0"/>
              <a:t>pitching a business plan to investors.</a:t>
            </a:r>
          </a:p>
          <a:p>
            <a:r>
              <a:rPr lang="en-US" dirty="0"/>
              <a:t>●● Clarify expectations and responsibilities. Craft messages to generate a </a:t>
            </a:r>
            <a:r>
              <a:rPr lang="en-US" dirty="0" smtClean="0"/>
              <a:t>specific response </a:t>
            </a:r>
            <a:r>
              <a:rPr lang="en-US" dirty="0"/>
              <a:t>from a specific audience. When appropriate, clearly state what you </a:t>
            </a:r>
            <a:r>
              <a:rPr lang="en-US" dirty="0" smtClean="0"/>
              <a:t>expect from </a:t>
            </a:r>
            <a:r>
              <a:rPr lang="en-US" dirty="0"/>
              <a:t>audience members or what you can do for them.</a:t>
            </a:r>
          </a:p>
          <a:p>
            <a:r>
              <a:rPr lang="en-US" dirty="0"/>
              <a:t>●● Offer compelling, persuasive arguments and recommendations. Show your </a:t>
            </a:r>
            <a:r>
              <a:rPr lang="en-US" dirty="0" smtClean="0"/>
              <a:t>readers precisely </a:t>
            </a:r>
            <a:r>
              <a:rPr lang="en-US" dirty="0"/>
              <a:t>how they will benefit by responding to your message in the </a:t>
            </a:r>
            <a:r>
              <a:rPr lang="en-US" dirty="0" smtClean="0"/>
              <a:t>way </a:t>
            </a:r>
            <a:r>
              <a:rPr lang="en-US" dirty="0"/>
              <a:t>you </a:t>
            </a:r>
            <a:r>
              <a:rPr lang="en-US" dirty="0" smtClean="0"/>
              <a:t>want them </a:t>
            </a:r>
            <a:r>
              <a:rPr lang="en-US" dirty="0"/>
              <a:t>to.</a:t>
            </a:r>
          </a:p>
        </p:txBody>
      </p:sp>
    </p:spTree>
    <p:extLst>
      <p:ext uri="{BB962C8B-B14F-4D97-AF65-F5344CB8AC3E}">
        <p14:creationId xmlns:p14="http://schemas.microsoft.com/office/powerpoint/2010/main" val="4206145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Professionalism is the quality of performing at a high level and conducting oneself with purpose and pride. It means doing more than putting in the hours and collecting a paycheck: True professionals go beyond minimum expectations and commit to making meaningful contributions</a:t>
            </a:r>
            <a:endParaRPr lang="en-US" dirty="0"/>
          </a:p>
        </p:txBody>
      </p:sp>
    </p:spTree>
    <p:extLst>
      <p:ext uri="{BB962C8B-B14F-4D97-AF65-F5344CB8AC3E}">
        <p14:creationId xmlns:p14="http://schemas.microsoft.com/office/powerpoint/2010/main" val="39118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950C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Slide Number Placeholder 5"/>
          <p:cNvSpPr>
            <a:spLocks noGrp="1"/>
          </p:cNvSpPr>
          <p:nvPr>
            <p:ph type="sldNum" sz="quarter" idx="12"/>
          </p:nvPr>
        </p:nvSpPr>
        <p:spPr>
          <a:xfrm>
            <a:off x="3962400" y="6376789"/>
            <a:ext cx="551783" cy="182880"/>
          </a:xfrm>
        </p:spPr>
        <p:txBody>
          <a:bodyPr/>
          <a:lstStyle>
            <a:lvl1pPr>
              <a:defRPr>
                <a:solidFill>
                  <a:schemeClr val="tx1"/>
                </a:solidFill>
                <a:latin typeface="Calibri" panose="020F0502020204030204" pitchFamily="34" charset="0"/>
              </a:defRPr>
            </a:lvl1pPr>
          </a:lstStyle>
          <a:p>
            <a:fld id="{200B2350-5261-4F5C-9DF5-EF0D264FC8D2}" type="slidenum">
              <a:rPr lang="en-US" smtClean="0"/>
              <a:pPr/>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950C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4" name="Date Placeholder 3"/>
          <p:cNvSpPr>
            <a:spLocks noGrp="1"/>
          </p:cNvSpPr>
          <p:nvPr>
            <p:ph type="dt" sz="half" idx="11"/>
          </p:nvPr>
        </p:nvSpPr>
        <p:spPr/>
        <p:txBody>
          <a:bodyPr/>
          <a:lstStyle/>
          <a:p>
            <a:fld id="{C51CB117-F592-48FA-99DA-2D2DBD26B537}" type="datetime1">
              <a:rPr lang="en-US" smtClean="0"/>
              <a:t>12/19/16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baseline="0">
                <a:solidFill>
                  <a:srgbClr val="0950C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4" name="Date Placeholder 3"/>
          <p:cNvSpPr>
            <a:spLocks noGrp="1"/>
          </p:cNvSpPr>
          <p:nvPr>
            <p:ph type="dt" sz="half" idx="11"/>
          </p:nvPr>
        </p:nvSpPr>
        <p:spPr/>
        <p:txBody>
          <a:bodyPr/>
          <a:lstStyle/>
          <a:p>
            <a:fld id="{98C63C6A-18C9-47F4-8ADA-B69C912E72B5}" type="datetime1">
              <a:rPr lang="en-US" smtClean="0"/>
              <a:t>12/19/16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baseline="0">
                <a:solidFill>
                  <a:srgbClr val="0950C3"/>
                </a:solidFill>
                <a:latin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950C3"/>
              </a:buClr>
              <a:buSzPct val="100000"/>
              <a:defRPr/>
            </a:lvl1pPr>
            <a:lvl2pPr>
              <a:buClr>
                <a:srgbClr val="0950C3"/>
              </a:buClr>
              <a:defRPr/>
            </a:lvl2pPr>
            <a:lvl3pPr>
              <a:buClr>
                <a:srgbClr val="0950C3"/>
              </a:buClr>
              <a:defRPr/>
            </a:lvl3pPr>
            <a:lvl4pPr>
              <a:buClr>
                <a:srgbClr val="0950C3"/>
              </a:buClr>
              <a:defRPr/>
            </a:lvl4pPr>
            <a:lvl5pPr>
              <a:buClr>
                <a:srgbClr val="0950C3"/>
              </a:buClr>
              <a:defRPr/>
            </a:lvl5pPr>
            <a:lvl6pPr>
              <a:buClr>
                <a:srgbClr val="0950C3"/>
              </a:buClr>
              <a:defRPr/>
            </a:lvl6pPr>
            <a:lvl7pPr>
              <a:buClr>
                <a:srgbClr val="0950C3"/>
              </a:buClr>
              <a:defRPr/>
            </a:lvl7pPr>
            <a:lvl8pPr>
              <a:buClr>
                <a:srgbClr val="0950C3"/>
              </a:buClr>
              <a:defRPr/>
            </a:lvl8pPr>
            <a:lvl9pPr>
              <a:buClr>
                <a:srgbClr val="0950C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9" name="Date Placeholder 3"/>
          <p:cNvSpPr>
            <a:spLocks noGrp="1"/>
          </p:cNvSpPr>
          <p:nvPr>
            <p:ph type="dt" sz="half" idx="10"/>
          </p:nvPr>
        </p:nvSpPr>
        <p:spPr>
          <a:xfrm>
            <a:off x="6335713" y="113072"/>
            <a:ext cx="2133600" cy="182880"/>
          </a:xfrm>
        </p:spPr>
        <p:txBody>
          <a:bodyPr/>
          <a:lstStyle/>
          <a:p>
            <a:fld id="{891838CE-430E-45DE-B6AA-42DD655BB05E}" type="datetime1">
              <a:rPr lang="en-US" smtClean="0"/>
              <a:t>12/19/16</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4" name="Date Placeholder 3"/>
          <p:cNvSpPr>
            <a:spLocks noGrp="1"/>
          </p:cNvSpPr>
          <p:nvPr>
            <p:ph type="dt" sz="half" idx="10"/>
          </p:nvPr>
        </p:nvSpPr>
        <p:spPr/>
        <p:txBody>
          <a:bodyPr/>
          <a:lstStyle/>
          <a:p>
            <a:fld id="{5684B71E-9202-410B-8CA1-F50904FC0DF1}" type="datetime1">
              <a:rPr lang="en-US" smtClean="0"/>
              <a:t>12/19/16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baseline="0">
                <a:solidFill>
                  <a:srgbClr val="0950C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TextBox 13"/>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2016, 2014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8832AD23-A511-424E-9DD2-B8CE2D237B20}" type="datetime1">
              <a:rPr lang="en-US" smtClean="0"/>
              <a:t>12/19/16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950C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baseline="0">
                <a:solidFill>
                  <a:srgbClr val="0950C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DA88262-4A48-4E3F-9888-8BCC353B142C}" type="datetime1">
              <a:rPr lang="en-US" smtClean="0"/>
              <a:t>12/19/16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BE6326-FA1D-4914-8C62-B41B3A2876ED}" type="datetime1">
              <a:rPr lang="en-US" smtClean="0"/>
              <a:t>12/19/16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1"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566893B6-4606-4361-A63F-A8E7BD390C63}" type="datetime1">
              <a:rPr lang="en-US" smtClean="0"/>
              <a:t>12/19/16</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00055"/>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700" b="1" dirty="0" smtClean="0">
                <a:ea typeface="Verdana" panose="020B0604030504040204" pitchFamily="34" charset="0"/>
                <a:cs typeface="Verdana" panose="020B0604030504040204"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hf sldNum="0" hdr="0" ftr="0" dt="0"/>
  <p:txStyles>
    <p:titleStyle>
      <a:lvl1pPr algn="l" defTabSz="914400" rtl="0" eaLnBrk="1" latinLnBrk="0" hangingPunct="1">
        <a:lnSpc>
          <a:spcPct val="100000"/>
        </a:lnSpc>
        <a:spcBef>
          <a:spcPct val="0"/>
        </a:spcBef>
        <a:buNone/>
        <a:defRPr sz="3400" b="1" kern="1200" baseline="0">
          <a:solidFill>
            <a:srgbClr val="0950C3"/>
          </a:solidFill>
          <a:latin typeface="Calibri" panose="020F0502020204030204" pitchFamily="34"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ts val="600"/>
        </a:spcBef>
        <a:buClr>
          <a:srgbClr val="0950C3"/>
        </a:buClr>
        <a:buFont typeface="Wingdings" panose="05000000000000000000" pitchFamily="2" charset="2"/>
        <a:buChar char="§"/>
        <a:defRPr sz="16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6pPr>
      <a:lvl7pPr marL="29718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7pPr>
      <a:lvl8pPr marL="34290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8pPr>
      <a:lvl9pPr marL="38862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tm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6.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7.tmp"/></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215372"/>
            <a:ext cx="8229600" cy="622828"/>
          </a:xfrm>
        </p:spPr>
        <p:txBody>
          <a:bodyPr/>
          <a:lstStyle/>
          <a:p>
            <a:r>
              <a:rPr lang="en-US" b="1" dirty="0" smtClean="0"/>
              <a:t>Busines</a:t>
            </a:r>
            <a:r>
              <a:rPr lang="en-US" dirty="0" smtClean="0"/>
              <a:t>s Communication Today</a:t>
            </a:r>
            <a:endParaRPr lang="en-US" b="1" dirty="0"/>
          </a:p>
        </p:txBody>
      </p:sp>
      <p:sp>
        <p:nvSpPr>
          <p:cNvPr id="4" name="Text Placeholder 2"/>
          <p:cNvSpPr txBox="1">
            <a:spLocks/>
          </p:cNvSpPr>
          <p:nvPr/>
        </p:nvSpPr>
        <p:spPr>
          <a:xfrm>
            <a:off x="457200" y="816430"/>
            <a:ext cx="8229600" cy="478970"/>
          </a:xfrm>
          <a:prstGeom prst="rect">
            <a:avLst/>
          </a:prstGeom>
        </p:spPr>
        <p:txBody>
          <a:bodyPr/>
          <a:lstStyle>
            <a:lvl1pPr marL="256032" indent="-256032" algn="l" defTabSz="914400" rtl="0" eaLnBrk="1" latinLnBrk="0" hangingPunct="1">
              <a:spcBef>
                <a:spcPts val="15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ts val="600"/>
              </a:spcBef>
              <a:buClr>
                <a:srgbClr val="0950C3"/>
              </a:buClr>
              <a:buFont typeface="Wingdings" panose="05000000000000000000" pitchFamily="2" charset="2"/>
              <a:buChar char="§"/>
              <a:defRPr sz="16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6pPr>
            <a:lvl7pPr marL="29718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7pPr>
            <a:lvl8pPr marL="34290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8pPr>
            <a:lvl9pPr marL="38862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9pPr>
          </a:lstStyle>
          <a:p>
            <a:r>
              <a:rPr lang="en-US" sz="2000" dirty="0" smtClean="0"/>
              <a:t>14</a:t>
            </a:r>
            <a:r>
              <a:rPr lang="en-US" sz="2000" baseline="30000" dirty="0" smtClean="0"/>
              <a:t>th</a:t>
            </a:r>
            <a:r>
              <a:rPr lang="en-US" sz="2000" dirty="0" smtClean="0"/>
              <a:t> Edition</a:t>
            </a:r>
            <a:endParaRPr lang="en-US" sz="2000" dirty="0"/>
          </a:p>
        </p:txBody>
      </p:sp>
      <p:sp>
        <p:nvSpPr>
          <p:cNvPr id="6" name="Text Placeholder 3"/>
          <p:cNvSpPr txBox="1">
            <a:spLocks/>
          </p:cNvSpPr>
          <p:nvPr/>
        </p:nvSpPr>
        <p:spPr>
          <a:xfrm>
            <a:off x="5029200" y="1600201"/>
            <a:ext cx="3657600" cy="1600199"/>
          </a:xfrm>
          <a:prstGeom prst="rect">
            <a:avLst/>
          </a:prstGeom>
        </p:spPr>
        <p:txBody>
          <a:bodyPr/>
          <a:lstStyle>
            <a:lvl1pPr marL="256032" indent="-256032" algn="l" defTabSz="914400" rtl="0" eaLnBrk="1" latinLnBrk="0" hangingPunct="1">
              <a:spcBef>
                <a:spcPts val="15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ts val="600"/>
              </a:spcBef>
              <a:buClr>
                <a:srgbClr val="0950C3"/>
              </a:buClr>
              <a:buFont typeface="Wingdings" panose="05000000000000000000" pitchFamily="2" charset="2"/>
              <a:buChar char="§"/>
              <a:defRPr sz="16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6pPr>
            <a:lvl7pPr marL="29718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7pPr>
            <a:lvl8pPr marL="34290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8pPr>
            <a:lvl9pPr marL="38862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9pPr>
          </a:lstStyle>
          <a:p>
            <a:r>
              <a:rPr lang="en-US" sz="3000" dirty="0" smtClean="0"/>
              <a:t>Chapter 1</a:t>
            </a:r>
            <a:endParaRPr lang="en-US" sz="3000" dirty="0"/>
          </a:p>
        </p:txBody>
      </p:sp>
      <p:sp>
        <p:nvSpPr>
          <p:cNvPr id="7" name="Text Placeholder 4"/>
          <p:cNvSpPr txBox="1">
            <a:spLocks/>
          </p:cNvSpPr>
          <p:nvPr/>
        </p:nvSpPr>
        <p:spPr>
          <a:xfrm>
            <a:off x="5029200" y="3200400"/>
            <a:ext cx="3657600" cy="2925763"/>
          </a:xfrm>
          <a:prstGeom prst="rect">
            <a:avLst/>
          </a:prstGeom>
        </p:spPr>
        <p:txBody>
          <a:bodyPr/>
          <a:lstStyle>
            <a:lvl1pPr marL="256032" indent="-256032" algn="l" defTabSz="914400" rtl="0" eaLnBrk="1" latinLnBrk="0" hangingPunct="1">
              <a:spcBef>
                <a:spcPts val="15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1pPr>
            <a:lvl2pPr marL="742950" indent="-28575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2pPr>
            <a:lvl3pPr marL="1143000" indent="-228600" algn="l" defTabSz="914400" rtl="0" eaLnBrk="1" latinLnBrk="0" hangingPunct="1">
              <a:spcBef>
                <a:spcPts val="600"/>
              </a:spcBef>
              <a:buClr>
                <a:srgbClr val="0950C3"/>
              </a:buClr>
              <a:buFont typeface="Wingdings" panose="05000000000000000000" pitchFamily="2" charset="2"/>
              <a:buChar char="§"/>
              <a:defRPr sz="1600" kern="1200">
                <a:solidFill>
                  <a:schemeClr val="tx1"/>
                </a:solidFill>
                <a:latin typeface="Calibri" panose="020F0502020204030204" pitchFamily="34" charset="0"/>
                <a:ea typeface="+mn-ea"/>
                <a:cs typeface="+mn-cs"/>
              </a:defRPr>
            </a:lvl3pPr>
            <a:lvl4pPr marL="16002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4pPr>
            <a:lvl5pPr marL="2057400" indent="-228600" algn="l" defTabSz="914400" rtl="0" eaLnBrk="1" latinLnBrk="0" hangingPunct="1">
              <a:spcBef>
                <a:spcPts val="6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5pPr>
            <a:lvl6pPr marL="25146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6pPr>
            <a:lvl7pPr marL="29718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7pPr>
            <a:lvl8pPr marL="34290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8pPr>
            <a:lvl9pPr marL="3886200" indent="-228600" algn="l" defTabSz="914400" rtl="0" eaLnBrk="1" latinLnBrk="0" hangingPunct="1">
              <a:spcBef>
                <a:spcPts val="300"/>
              </a:spcBef>
              <a:buClr>
                <a:srgbClr val="0950C3"/>
              </a:buClr>
              <a:buFont typeface="Arial" panose="020B0604020202020204" pitchFamily="34" charset="0"/>
              <a:buChar char="•"/>
              <a:defRPr sz="1600" kern="1200">
                <a:solidFill>
                  <a:schemeClr val="tx1"/>
                </a:solidFill>
                <a:latin typeface="Calibri" panose="020F0502020204030204" pitchFamily="34" charset="0"/>
                <a:ea typeface="+mn-ea"/>
                <a:cs typeface="+mn-cs"/>
              </a:defRPr>
            </a:lvl9pPr>
          </a:lstStyle>
          <a:p>
            <a:r>
              <a:rPr lang="en-US" sz="2200" dirty="0" smtClean="0"/>
              <a:t>Professional Communication in a Digital, Social, Mobile World</a:t>
            </a:r>
            <a:endParaRPr lang="en-US" sz="22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1295400"/>
            <a:ext cx="3603320" cy="4648200"/>
          </a:xfrm>
          <a:prstGeom prst="rect">
            <a:avLst/>
          </a:prstGeom>
        </p:spPr>
      </p:pic>
    </p:spTree>
    <p:extLst>
      <p:ext uri="{BB962C8B-B14F-4D97-AF65-F5344CB8AC3E}">
        <p14:creationId xmlns:p14="http://schemas.microsoft.com/office/powerpoint/2010/main" val="4076562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Elements of Professionalism</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a:t>S</a:t>
            </a:r>
            <a:r>
              <a:rPr lang="en-US" sz="3200" dirty="0" smtClean="0"/>
              <a:t>triving </a:t>
            </a:r>
            <a:r>
              <a:rPr lang="en-US" sz="3200" dirty="0"/>
              <a:t>to </a:t>
            </a:r>
            <a:r>
              <a:rPr lang="en-US" sz="3200" dirty="0" smtClean="0"/>
              <a:t>excel</a:t>
            </a:r>
          </a:p>
          <a:p>
            <a:r>
              <a:rPr lang="en-US" sz="3200" dirty="0"/>
              <a:t>B</a:t>
            </a:r>
            <a:r>
              <a:rPr lang="en-US" sz="3200" dirty="0" smtClean="0"/>
              <a:t>eing </a:t>
            </a:r>
            <a:r>
              <a:rPr lang="en-US" sz="3200" dirty="0"/>
              <a:t>dependable and </a:t>
            </a:r>
            <a:r>
              <a:rPr lang="en-US" sz="3200" dirty="0" smtClean="0"/>
              <a:t>accountable</a:t>
            </a:r>
          </a:p>
          <a:p>
            <a:r>
              <a:rPr lang="en-US" sz="3200" dirty="0"/>
              <a:t>B</a:t>
            </a:r>
            <a:r>
              <a:rPr lang="en-US" sz="3200" dirty="0" smtClean="0"/>
              <a:t>eing </a:t>
            </a:r>
            <a:r>
              <a:rPr lang="en-US" sz="3200" dirty="0"/>
              <a:t>a team </a:t>
            </a:r>
            <a:r>
              <a:rPr lang="en-US" sz="3200" dirty="0" smtClean="0"/>
              <a:t>player</a:t>
            </a:r>
          </a:p>
          <a:p>
            <a:r>
              <a:rPr lang="en-US" sz="3200" dirty="0" smtClean="0"/>
              <a:t>Demonstrating a </a:t>
            </a:r>
            <a:r>
              <a:rPr lang="en-US" sz="3200" dirty="0"/>
              <a:t>sense of </a:t>
            </a:r>
            <a:r>
              <a:rPr lang="en-US" sz="3200" dirty="0" smtClean="0"/>
              <a:t>etiquette</a:t>
            </a:r>
          </a:p>
          <a:p>
            <a:r>
              <a:rPr lang="en-US" sz="3200" dirty="0" smtClean="0"/>
              <a:t>Making </a:t>
            </a:r>
            <a:r>
              <a:rPr lang="en-US" sz="3200" dirty="0"/>
              <a:t>ethical </a:t>
            </a:r>
            <a:r>
              <a:rPr lang="en-US" sz="3200" dirty="0" smtClean="0"/>
              <a:t>decisions</a:t>
            </a:r>
          </a:p>
          <a:p>
            <a:r>
              <a:rPr lang="en-US" sz="3200" dirty="0"/>
              <a:t>M</a:t>
            </a:r>
            <a:r>
              <a:rPr lang="en-US" sz="3200" dirty="0" smtClean="0"/>
              <a:t>aintaining </a:t>
            </a:r>
            <a:r>
              <a:rPr lang="en-US" sz="3200" dirty="0"/>
              <a:t>a positive outlook</a:t>
            </a:r>
            <a:endParaRPr lang="en-US" sz="2800" dirty="0" smtClean="0"/>
          </a:p>
        </p:txBody>
      </p:sp>
    </p:spTree>
    <p:extLst>
      <p:ext uri="{BB962C8B-B14F-4D97-AF65-F5344CB8AC3E}">
        <p14:creationId xmlns:p14="http://schemas.microsoft.com/office/powerpoint/2010/main" val="2327316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Understanding What Employers Expect from You</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Digital Information Fluency</a:t>
            </a:r>
          </a:p>
          <a:p>
            <a:r>
              <a:rPr lang="en-US" sz="3200" dirty="0" smtClean="0"/>
              <a:t>Ability to Organize Ideas</a:t>
            </a:r>
          </a:p>
          <a:p>
            <a:r>
              <a:rPr lang="en-US" sz="3200" dirty="0" smtClean="0"/>
              <a:t>Ability to Express Ideas Concisely, Coherently and Persuasively</a:t>
            </a:r>
          </a:p>
          <a:p>
            <a:r>
              <a:rPr lang="en-US" sz="3200" dirty="0" smtClean="0"/>
              <a:t>Active Listening Skills</a:t>
            </a:r>
          </a:p>
          <a:p>
            <a:r>
              <a:rPr lang="en-US" sz="3200" dirty="0" smtClean="0"/>
              <a:t>Excellent Communication with People from Diverse Backgrounds</a:t>
            </a:r>
          </a:p>
        </p:txBody>
      </p:sp>
    </p:spTree>
    <p:extLst>
      <p:ext uri="{BB962C8B-B14F-4D97-AF65-F5344CB8AC3E}">
        <p14:creationId xmlns:p14="http://schemas.microsoft.com/office/powerpoint/2010/main" val="337385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Understanding What Employers Expect from You</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Effective and Efficient Use of Communication Technologies</a:t>
            </a:r>
          </a:p>
          <a:p>
            <a:r>
              <a:rPr lang="en-US" sz="3200" dirty="0" smtClean="0"/>
              <a:t>High Quality Writing and Speaking Standards</a:t>
            </a:r>
          </a:p>
          <a:p>
            <a:r>
              <a:rPr lang="en-US" sz="3200" dirty="0" smtClean="0"/>
              <a:t>Maintaining Business Etiquette at all times</a:t>
            </a:r>
          </a:p>
          <a:p>
            <a:r>
              <a:rPr lang="en-US" sz="3200" dirty="0" smtClean="0"/>
              <a:t>Communicating Ethically at all times</a:t>
            </a:r>
          </a:p>
          <a:p>
            <a:r>
              <a:rPr lang="en-US" sz="3200" dirty="0" smtClean="0"/>
              <a:t>Time Management and Critical Thinking</a:t>
            </a:r>
          </a:p>
        </p:txBody>
      </p:sp>
    </p:spTree>
    <p:extLst>
      <p:ext uri="{BB962C8B-B14F-4D97-AF65-F5344CB8AC3E}">
        <p14:creationId xmlns:p14="http://schemas.microsoft.com/office/powerpoint/2010/main" val="4100426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752600"/>
          </a:xfrm>
        </p:spPr>
        <p:txBody>
          <a:bodyPr/>
          <a:lstStyle/>
          <a:p>
            <a:r>
              <a:rPr lang="en-US" sz="3200" dirty="0"/>
              <a:t>Communicating in an Organizational </a:t>
            </a:r>
            <a:r>
              <a:rPr lang="en-US" sz="3200" dirty="0" smtClean="0"/>
              <a:t>Context</a:t>
            </a:r>
            <a:br>
              <a:rPr lang="en-US" sz="3200" dirty="0" smtClean="0"/>
            </a:br>
            <a:r>
              <a:rPr lang="en-US" sz="3200" dirty="0" smtClean="0"/>
              <a:t>Figure 1.4 </a:t>
            </a:r>
            <a:r>
              <a:rPr lang="en-US" sz="3200" dirty="0"/>
              <a:t>– </a:t>
            </a:r>
            <a:r>
              <a:rPr lang="en-US" sz="3200" dirty="0" smtClean="0"/>
              <a:t> Formal Communication Network</a:t>
            </a:r>
            <a:endParaRPr lang="en-US" sz="3200" dirty="0"/>
          </a:p>
        </p:txBody>
      </p:sp>
      <p:pic>
        <p:nvPicPr>
          <p:cNvPr id="7" name="Picture 6" descr="Ch_01.pdf - Adobe Acrobat Pro"/>
          <p:cNvPicPr>
            <a:picLocks noChangeAspect="1"/>
          </p:cNvPicPr>
          <p:nvPr/>
        </p:nvPicPr>
        <p:blipFill rotWithShape="1">
          <a:blip r:embed="rId3" cstate="print">
            <a:extLst>
              <a:ext uri="{28A0092B-C50C-407E-A947-70E740481C1C}">
                <a14:useLocalDpi xmlns:a14="http://schemas.microsoft.com/office/drawing/2010/main" val="0"/>
              </a:ext>
            </a:extLst>
          </a:blip>
          <a:srcRect l="7163" t="21991" r="4225" b="9236"/>
          <a:stretch/>
        </p:blipFill>
        <p:spPr>
          <a:xfrm>
            <a:off x="1547091" y="2778607"/>
            <a:ext cx="5942062" cy="2493818"/>
          </a:xfrm>
          <a:prstGeom prst="rect">
            <a:avLst/>
          </a:prstGeom>
        </p:spPr>
      </p:pic>
    </p:spTree>
    <p:extLst>
      <p:ext uri="{BB962C8B-B14F-4D97-AF65-F5344CB8AC3E}">
        <p14:creationId xmlns:p14="http://schemas.microsoft.com/office/powerpoint/2010/main" val="3326429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Adopting an Audience-Centered Approach</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b="1" dirty="0" smtClean="0"/>
              <a:t>Focus on the “You” Attitude</a:t>
            </a:r>
          </a:p>
          <a:p>
            <a:pPr lvl="1"/>
            <a:r>
              <a:rPr lang="en-US" sz="3000" dirty="0" smtClean="0"/>
              <a:t>Emotional Intelligence</a:t>
            </a:r>
          </a:p>
          <a:p>
            <a:pPr lvl="1"/>
            <a:r>
              <a:rPr lang="en-US" sz="3000" dirty="0" smtClean="0"/>
              <a:t>Business Etiquette</a:t>
            </a:r>
          </a:p>
          <a:p>
            <a:pPr lvl="1"/>
            <a:r>
              <a:rPr lang="en-US" sz="3000" dirty="0" smtClean="0"/>
              <a:t>What is important to your audience?</a:t>
            </a:r>
          </a:p>
          <a:p>
            <a:pPr lvl="2"/>
            <a:r>
              <a:rPr lang="en-US" sz="2500" dirty="0" smtClean="0"/>
              <a:t>Biases</a:t>
            </a:r>
          </a:p>
          <a:p>
            <a:pPr lvl="2"/>
            <a:r>
              <a:rPr lang="en-US" sz="2500" dirty="0" smtClean="0"/>
              <a:t>Education, Age, and Status</a:t>
            </a:r>
          </a:p>
          <a:p>
            <a:pPr lvl="2"/>
            <a:r>
              <a:rPr lang="en-US" sz="2500" dirty="0" smtClean="0"/>
              <a:t>Style</a:t>
            </a:r>
          </a:p>
          <a:p>
            <a:pPr lvl="2"/>
            <a:r>
              <a:rPr lang="en-US" sz="2500" dirty="0" smtClean="0"/>
              <a:t>Personal and Professional Concerns</a:t>
            </a:r>
          </a:p>
        </p:txBody>
      </p:sp>
    </p:spTree>
    <p:extLst>
      <p:ext uri="{BB962C8B-B14F-4D97-AF65-F5344CB8AC3E}">
        <p14:creationId xmlns:p14="http://schemas.microsoft.com/office/powerpoint/2010/main" val="20825841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Exploring the Communication Process</a:t>
            </a:r>
            <a:endParaRPr lang="en-US" sz="5000" dirty="0">
              <a:latin typeface="Calibri" panose="020F0502020204030204" pitchFamily="34" charset="0"/>
            </a:endParaRPr>
          </a:p>
        </p:txBody>
      </p:sp>
      <p:sp>
        <p:nvSpPr>
          <p:cNvPr id="3" name="Content Placeholder 2"/>
          <p:cNvSpPr>
            <a:spLocks noGrp="1"/>
          </p:cNvSpPr>
          <p:nvPr>
            <p:ph idx="1"/>
          </p:nvPr>
        </p:nvSpPr>
        <p:spPr>
          <a:xfrm>
            <a:off x="463296" y="3200400"/>
            <a:ext cx="8229600" cy="1981200"/>
          </a:xfrm>
        </p:spPr>
        <p:txBody>
          <a:bodyPr/>
          <a:lstStyle/>
          <a:p>
            <a:r>
              <a:rPr lang="en-US" sz="3000" dirty="0" smtClean="0"/>
              <a:t>LO 1.3 </a:t>
            </a:r>
            <a:r>
              <a:rPr lang="en-US" sz="3200" dirty="0"/>
              <a:t>Describe the </a:t>
            </a:r>
            <a:r>
              <a:rPr lang="en-US" sz="3200" dirty="0" smtClean="0"/>
              <a:t>communication process </a:t>
            </a:r>
            <a:r>
              <a:rPr lang="en-US" sz="3200" dirty="0"/>
              <a:t>model and the ways </a:t>
            </a:r>
            <a:r>
              <a:rPr lang="en-US" sz="3200" dirty="0" smtClean="0"/>
              <a:t>social media are changing </a:t>
            </a:r>
            <a:r>
              <a:rPr lang="en-US" sz="3200" dirty="0"/>
              <a:t>the nature </a:t>
            </a:r>
            <a:r>
              <a:rPr lang="en-US" sz="3200" dirty="0" smtClean="0"/>
              <a:t>of business </a:t>
            </a:r>
            <a:r>
              <a:rPr lang="en-US" sz="3200" dirty="0"/>
              <a:t>communication.</a:t>
            </a:r>
            <a:endParaRPr lang="en-US" sz="3000" dirty="0"/>
          </a:p>
        </p:txBody>
      </p:sp>
    </p:spTree>
    <p:extLst>
      <p:ext uri="{BB962C8B-B14F-4D97-AF65-F5344CB8AC3E}">
        <p14:creationId xmlns:p14="http://schemas.microsoft.com/office/powerpoint/2010/main" val="1525203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The Basic Communication Model</a:t>
            </a:r>
            <a:br>
              <a:rPr lang="en-US" dirty="0" smtClean="0">
                <a:latin typeface="Calibri" panose="020F0502020204030204" pitchFamily="34" charset="0"/>
              </a:rPr>
            </a:br>
            <a:r>
              <a:rPr lang="en-US" dirty="0" smtClean="0">
                <a:latin typeface="Calibri" panose="020F0502020204030204" pitchFamily="34" charset="0"/>
              </a:rPr>
              <a:t>Figure 1.5 – The Basic Communication Process</a:t>
            </a:r>
            <a:endParaRPr lang="en-US" dirty="0">
              <a:latin typeface="Calibri" panose="020F0502020204030204" pitchFamily="34" charset="0"/>
            </a:endParaRPr>
          </a:p>
        </p:txBody>
      </p:sp>
      <p:pic>
        <p:nvPicPr>
          <p:cNvPr id="7" name="Picture 6" descr="Ch_01.pdf - Adobe Acrobat Pro"/>
          <p:cNvPicPr>
            <a:picLocks noChangeAspect="1"/>
          </p:cNvPicPr>
          <p:nvPr/>
        </p:nvPicPr>
        <p:blipFill rotWithShape="1">
          <a:blip r:embed="rId3" cstate="print">
            <a:extLst>
              <a:ext uri="{28A0092B-C50C-407E-A947-70E740481C1C}">
                <a14:useLocalDpi xmlns:a14="http://schemas.microsoft.com/office/drawing/2010/main" val="0"/>
              </a:ext>
            </a:extLst>
          </a:blip>
          <a:srcRect l="7008" t="36399" r="1675" b="20145"/>
          <a:stretch/>
        </p:blipFill>
        <p:spPr>
          <a:xfrm>
            <a:off x="1285394" y="2994121"/>
            <a:ext cx="6819515" cy="1754910"/>
          </a:xfrm>
          <a:prstGeom prst="rect">
            <a:avLst/>
          </a:prstGeom>
        </p:spPr>
      </p:pic>
    </p:spTree>
    <p:extLst>
      <p:ext uri="{BB962C8B-B14F-4D97-AF65-F5344CB8AC3E}">
        <p14:creationId xmlns:p14="http://schemas.microsoft.com/office/powerpoint/2010/main" val="183239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Barriers in the Communication Process</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Noise and Distractions</a:t>
            </a:r>
          </a:p>
          <a:p>
            <a:r>
              <a:rPr lang="en-US" sz="3200" dirty="0" smtClean="0"/>
              <a:t>Competing Messages</a:t>
            </a:r>
          </a:p>
          <a:p>
            <a:r>
              <a:rPr lang="en-US" sz="3200" dirty="0" smtClean="0"/>
              <a:t>Filters</a:t>
            </a:r>
          </a:p>
          <a:p>
            <a:r>
              <a:rPr lang="en-US" sz="3200" dirty="0" smtClean="0"/>
              <a:t>Channel Breakdowns</a:t>
            </a:r>
          </a:p>
          <a:p>
            <a:endParaRPr lang="en-US" sz="2500" dirty="0" smtClean="0"/>
          </a:p>
        </p:txBody>
      </p:sp>
    </p:spTree>
    <p:extLst>
      <p:ext uri="{BB962C8B-B14F-4D97-AF65-F5344CB8AC3E}">
        <p14:creationId xmlns:p14="http://schemas.microsoft.com/office/powerpoint/2010/main" val="29444744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latin typeface="Calibri" panose="020F0502020204030204" pitchFamily="34" charset="0"/>
              </a:rPr>
              <a:t>Inside the Mind of Your Audience</a:t>
            </a:r>
            <a:endParaRPr lang="en-US" sz="4500" dirty="0">
              <a:latin typeface="Calibri" panose="020F0502020204030204" pitchFamily="34" charset="0"/>
            </a:endParaRPr>
          </a:p>
        </p:txBody>
      </p:sp>
      <p:sp>
        <p:nvSpPr>
          <p:cNvPr id="3" name="Content Placeholder 2"/>
          <p:cNvSpPr>
            <a:spLocks noGrp="1"/>
          </p:cNvSpPr>
          <p:nvPr>
            <p:ph idx="1"/>
          </p:nvPr>
        </p:nvSpPr>
        <p:spPr/>
        <p:txBody>
          <a:bodyPr/>
          <a:lstStyle/>
          <a:p>
            <a:r>
              <a:rPr lang="en-US" sz="4000" dirty="0" smtClean="0"/>
              <a:t>How Audiences Receive Messages</a:t>
            </a:r>
          </a:p>
          <a:p>
            <a:r>
              <a:rPr lang="en-US" sz="4000" dirty="0" smtClean="0"/>
              <a:t>How Audiences Decode Messages</a:t>
            </a:r>
          </a:p>
          <a:p>
            <a:r>
              <a:rPr lang="en-US" sz="4000" dirty="0" smtClean="0"/>
              <a:t>How Audiences Respond to Messages</a:t>
            </a:r>
          </a:p>
        </p:txBody>
      </p:sp>
    </p:spTree>
    <p:extLst>
      <p:ext uri="{BB962C8B-B14F-4D97-AF65-F5344CB8AC3E}">
        <p14:creationId xmlns:p14="http://schemas.microsoft.com/office/powerpoint/2010/main" val="38983696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How Audiences Receive Messages</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a:latin typeface="Calibri" panose="020F0502020204030204" pitchFamily="34" charset="0"/>
              </a:rPr>
              <a:t>Consider audience expectations</a:t>
            </a:r>
          </a:p>
          <a:p>
            <a:r>
              <a:rPr lang="en-US" sz="3200" dirty="0">
                <a:latin typeface="Calibri" panose="020F0502020204030204" pitchFamily="34" charset="0"/>
              </a:rPr>
              <a:t>Ensure ease of use</a:t>
            </a:r>
          </a:p>
          <a:p>
            <a:r>
              <a:rPr lang="en-US" sz="3200" dirty="0">
                <a:latin typeface="Calibri" panose="020F0502020204030204" pitchFamily="34" charset="0"/>
              </a:rPr>
              <a:t>Emphasize familiarity</a:t>
            </a:r>
          </a:p>
          <a:p>
            <a:r>
              <a:rPr lang="en-US" sz="3200" dirty="0">
                <a:latin typeface="Calibri" panose="020F0502020204030204" pitchFamily="34" charset="0"/>
              </a:rPr>
              <a:t>Practice empathy</a:t>
            </a:r>
          </a:p>
          <a:p>
            <a:r>
              <a:rPr lang="en-US" sz="3200" dirty="0">
                <a:latin typeface="Calibri" panose="020F0502020204030204" pitchFamily="34" charset="0"/>
              </a:rPr>
              <a:t>Design for compatibility</a:t>
            </a:r>
          </a:p>
          <a:p>
            <a:endParaRPr lang="en-US" sz="2500" dirty="0" smtClean="0"/>
          </a:p>
        </p:txBody>
      </p:sp>
    </p:spTree>
    <p:extLst>
      <p:ext uri="{BB962C8B-B14F-4D97-AF65-F5344CB8AC3E}">
        <p14:creationId xmlns:p14="http://schemas.microsoft.com/office/powerpoint/2010/main" val="4241650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dirty="0" smtClean="0">
                <a:latin typeface="Calibri" panose="020F0502020204030204" pitchFamily="34" charset="0"/>
              </a:rPr>
              <a:t>Learning Objectives (1 of 2)</a:t>
            </a:r>
            <a:endParaRPr lang="en-US" dirty="0">
              <a:latin typeface="Calibri" panose="020F0502020204030204" pitchFamily="34" charset="0"/>
            </a:endParaRPr>
          </a:p>
        </p:txBody>
      </p:sp>
      <p:sp>
        <p:nvSpPr>
          <p:cNvPr id="3" name="Content Placeholder 2"/>
          <p:cNvSpPr>
            <a:spLocks noGrp="1"/>
          </p:cNvSpPr>
          <p:nvPr>
            <p:ph idx="1"/>
          </p:nvPr>
        </p:nvSpPr>
        <p:spPr>
          <a:xfrm>
            <a:off x="457200" y="1524000"/>
            <a:ext cx="8229600" cy="4525963"/>
          </a:xfrm>
        </p:spPr>
        <p:txBody>
          <a:bodyPr/>
          <a:lstStyle/>
          <a:p>
            <a:pPr marL="0" indent="0">
              <a:buNone/>
            </a:pPr>
            <a:r>
              <a:rPr lang="en-US" sz="3000" b="1" dirty="0">
                <a:solidFill>
                  <a:srgbClr val="0950C3"/>
                </a:solidFill>
              </a:rPr>
              <a:t>1.1</a:t>
            </a:r>
            <a:r>
              <a:rPr lang="en-US" sz="3000" dirty="0"/>
              <a:t> Explain the importance of effective communication to </a:t>
            </a:r>
            <a:r>
              <a:rPr lang="en-US" sz="3000" dirty="0" smtClean="0"/>
              <a:t>your career </a:t>
            </a:r>
            <a:r>
              <a:rPr lang="en-US" sz="3000" dirty="0"/>
              <a:t>and to the companies where you will work.</a:t>
            </a:r>
          </a:p>
          <a:p>
            <a:pPr marL="0" indent="0">
              <a:buNone/>
            </a:pPr>
            <a:r>
              <a:rPr lang="en-US" sz="3000" b="1" dirty="0">
                <a:solidFill>
                  <a:srgbClr val="0950C3"/>
                </a:solidFill>
              </a:rPr>
              <a:t>1.2</a:t>
            </a:r>
            <a:r>
              <a:rPr lang="en-US" sz="3000" dirty="0"/>
              <a:t> Explain what it means to communicate as a professional </a:t>
            </a:r>
            <a:r>
              <a:rPr lang="en-US" sz="3000" dirty="0" smtClean="0"/>
              <a:t>in a </a:t>
            </a:r>
            <a:r>
              <a:rPr lang="en-US" sz="3000" dirty="0"/>
              <a:t>business context.</a:t>
            </a:r>
          </a:p>
          <a:p>
            <a:pPr marL="0" indent="0">
              <a:buNone/>
            </a:pPr>
            <a:r>
              <a:rPr lang="en-US" sz="3000" b="1" dirty="0">
                <a:solidFill>
                  <a:srgbClr val="0950C3"/>
                </a:solidFill>
              </a:rPr>
              <a:t>1.3</a:t>
            </a:r>
            <a:r>
              <a:rPr lang="en-US" sz="3000" dirty="0"/>
              <a:t> Describe the communication process model and </a:t>
            </a:r>
            <a:r>
              <a:rPr lang="en-US" sz="3000" dirty="0" smtClean="0"/>
              <a:t>the ways </a:t>
            </a:r>
            <a:r>
              <a:rPr lang="en-US" sz="3000" dirty="0"/>
              <a:t>social media are changing the nature of </a:t>
            </a:r>
            <a:r>
              <a:rPr lang="en-US" sz="3000" dirty="0" smtClean="0"/>
              <a:t>business communication.</a:t>
            </a:r>
            <a:endParaRPr lang="en-US" sz="3000" dirty="0"/>
          </a:p>
        </p:txBody>
      </p:sp>
    </p:spTree>
    <p:extLst>
      <p:ext uri="{BB962C8B-B14F-4D97-AF65-F5344CB8AC3E}">
        <p14:creationId xmlns:p14="http://schemas.microsoft.com/office/powerpoint/2010/main" val="4029151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How Audiences Decode Messages</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latin typeface="Calibri" panose="020F0502020204030204" pitchFamily="34" charset="0"/>
              </a:rPr>
              <a:t>Perception</a:t>
            </a:r>
          </a:p>
          <a:p>
            <a:r>
              <a:rPr lang="en-US" sz="3200" dirty="0" smtClean="0">
                <a:latin typeface="Calibri" panose="020F0502020204030204" pitchFamily="34" charset="0"/>
              </a:rPr>
              <a:t>Selective Perception</a:t>
            </a:r>
          </a:p>
          <a:p>
            <a:r>
              <a:rPr lang="en-US" sz="3200" dirty="0" smtClean="0">
                <a:latin typeface="Calibri" panose="020F0502020204030204" pitchFamily="34" charset="0"/>
              </a:rPr>
              <a:t>Cultural Beliefs</a:t>
            </a:r>
          </a:p>
          <a:p>
            <a:r>
              <a:rPr lang="en-US" sz="3200" dirty="0" smtClean="0">
                <a:latin typeface="Calibri" panose="020F0502020204030204" pitchFamily="34" charset="0"/>
              </a:rPr>
              <a:t>Personal Beliefs</a:t>
            </a:r>
          </a:p>
          <a:p>
            <a:r>
              <a:rPr lang="en-US" sz="3200" dirty="0" smtClean="0">
                <a:latin typeface="Calibri" panose="020F0502020204030204" pitchFamily="34" charset="0"/>
              </a:rPr>
              <a:t>Individual Thinking Styles</a:t>
            </a:r>
            <a:endParaRPr lang="en-US" sz="3200" dirty="0">
              <a:latin typeface="Calibri" panose="020F0502020204030204" pitchFamily="34" charset="0"/>
            </a:endParaRPr>
          </a:p>
          <a:p>
            <a:endParaRPr lang="en-US" sz="2500" dirty="0" smtClean="0">
              <a:latin typeface="Calibri" panose="020F0502020204030204" pitchFamily="34" charset="0"/>
            </a:endParaRPr>
          </a:p>
        </p:txBody>
      </p:sp>
    </p:spTree>
    <p:extLst>
      <p:ext uri="{BB962C8B-B14F-4D97-AF65-F5344CB8AC3E}">
        <p14:creationId xmlns:p14="http://schemas.microsoft.com/office/powerpoint/2010/main" val="27049293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Figure 1.6 </a:t>
            </a:r>
            <a:r>
              <a:rPr lang="en-US" dirty="0"/>
              <a:t>– </a:t>
            </a:r>
            <a:r>
              <a:rPr lang="en-US" dirty="0" smtClean="0"/>
              <a:t>How </a:t>
            </a:r>
            <a:r>
              <a:rPr lang="en-US" dirty="0" smtClean="0">
                <a:latin typeface="Calibri" panose="020F0502020204030204" pitchFamily="34" charset="0"/>
              </a:rPr>
              <a:t>Shared Experience Affects Understanding</a:t>
            </a:r>
            <a:endParaRPr lang="en-US" dirty="0">
              <a:latin typeface="Calibri" panose="020F0502020204030204" pitchFamily="34" charset="0"/>
            </a:endParaRPr>
          </a:p>
        </p:txBody>
      </p:sp>
      <p:pic>
        <p:nvPicPr>
          <p:cNvPr id="7" name="Picture 6" descr="Ch_01.pdf - Adobe Acrobat Pro"/>
          <p:cNvPicPr>
            <a:picLocks noChangeAspect="1"/>
          </p:cNvPicPr>
          <p:nvPr/>
        </p:nvPicPr>
        <p:blipFill rotWithShape="1">
          <a:blip r:embed="rId3" cstate="print">
            <a:extLst>
              <a:ext uri="{28A0092B-C50C-407E-A947-70E740481C1C}">
                <a14:useLocalDpi xmlns:a14="http://schemas.microsoft.com/office/drawing/2010/main" val="0"/>
              </a:ext>
            </a:extLst>
          </a:blip>
          <a:srcRect l="10672" t="23943" r="33007" b="32283"/>
          <a:stretch/>
        </p:blipFill>
        <p:spPr>
          <a:xfrm>
            <a:off x="1262302" y="2424544"/>
            <a:ext cx="5834673" cy="2452255"/>
          </a:xfrm>
          <a:prstGeom prst="rect">
            <a:avLst/>
          </a:prstGeom>
        </p:spPr>
      </p:pic>
    </p:spTree>
    <p:extLst>
      <p:ext uri="{BB962C8B-B14F-4D97-AF65-F5344CB8AC3E}">
        <p14:creationId xmlns:p14="http://schemas.microsoft.com/office/powerpoint/2010/main" val="3917992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How Audiences Respond to Messages</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latin typeface="Calibri" panose="020F0502020204030204" pitchFamily="34" charset="0"/>
              </a:rPr>
              <a:t>Must Remember Message</a:t>
            </a:r>
          </a:p>
          <a:p>
            <a:r>
              <a:rPr lang="en-US" sz="3200" dirty="0" smtClean="0">
                <a:latin typeface="Calibri" panose="020F0502020204030204" pitchFamily="34" charset="0"/>
              </a:rPr>
              <a:t>Must Be Able to Respond As You Wish</a:t>
            </a:r>
          </a:p>
          <a:p>
            <a:r>
              <a:rPr lang="en-US" sz="3200" dirty="0" smtClean="0">
                <a:latin typeface="Calibri" panose="020F0502020204030204" pitchFamily="34" charset="0"/>
              </a:rPr>
              <a:t>Must Be Motivated to Respond</a:t>
            </a:r>
            <a:endParaRPr lang="en-US" sz="3200" dirty="0">
              <a:latin typeface="Calibri" panose="020F0502020204030204" pitchFamily="34" charset="0"/>
            </a:endParaRPr>
          </a:p>
          <a:p>
            <a:pPr marL="0" indent="0">
              <a:buNone/>
            </a:pPr>
            <a:endParaRPr lang="en-US" sz="2500" dirty="0" smtClean="0">
              <a:latin typeface="Calibri" panose="020F0502020204030204" pitchFamily="34" charset="0"/>
            </a:endParaRPr>
          </a:p>
        </p:txBody>
      </p:sp>
    </p:spTree>
    <p:extLst>
      <p:ext uri="{BB962C8B-B14F-4D97-AF65-F5344CB8AC3E}">
        <p14:creationId xmlns:p14="http://schemas.microsoft.com/office/powerpoint/2010/main" val="208197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Figure 1.7 </a:t>
            </a:r>
            <a:r>
              <a:rPr lang="en-US" sz="3200" dirty="0"/>
              <a:t>– </a:t>
            </a:r>
            <a:r>
              <a:rPr lang="en-US" sz="3200" dirty="0" smtClean="0"/>
              <a:t> The Social Communication Model</a:t>
            </a:r>
            <a:endParaRPr lang="en-US" sz="3200" dirty="0"/>
          </a:p>
        </p:txBody>
      </p:sp>
      <p:pic>
        <p:nvPicPr>
          <p:cNvPr id="8" name="Picture 7" descr="Ch_01.pdf - Adobe Acrobat Pro"/>
          <p:cNvPicPr>
            <a:picLocks noChangeAspect="1"/>
          </p:cNvPicPr>
          <p:nvPr/>
        </p:nvPicPr>
        <p:blipFill rotWithShape="1">
          <a:blip r:embed="rId3">
            <a:extLst>
              <a:ext uri="{28A0092B-C50C-407E-A947-70E740481C1C}">
                <a14:useLocalDpi xmlns:a14="http://schemas.microsoft.com/office/drawing/2010/main" val="0"/>
              </a:ext>
            </a:extLst>
          </a:blip>
          <a:srcRect l="8965" t="14226" r="28986" b="8388"/>
          <a:stretch/>
        </p:blipFill>
        <p:spPr>
          <a:xfrm>
            <a:off x="1069879" y="1647152"/>
            <a:ext cx="5295516" cy="3571393"/>
          </a:xfrm>
          <a:prstGeom prst="rect">
            <a:avLst/>
          </a:prstGeom>
        </p:spPr>
      </p:pic>
    </p:spTree>
    <p:extLst>
      <p:ext uri="{BB962C8B-B14F-4D97-AF65-F5344CB8AC3E}">
        <p14:creationId xmlns:p14="http://schemas.microsoft.com/office/powerpoint/2010/main" val="272573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The Mobile Revolution</a:t>
            </a:r>
            <a:endParaRPr lang="en-US" sz="5000" dirty="0">
              <a:latin typeface="Calibri" panose="020F0502020204030204" pitchFamily="34" charset="0"/>
            </a:endParaRPr>
          </a:p>
        </p:txBody>
      </p:sp>
      <p:sp>
        <p:nvSpPr>
          <p:cNvPr id="3" name="Content Placeholder 2"/>
          <p:cNvSpPr>
            <a:spLocks noGrp="1"/>
          </p:cNvSpPr>
          <p:nvPr>
            <p:ph idx="1"/>
          </p:nvPr>
        </p:nvSpPr>
        <p:spPr>
          <a:xfrm>
            <a:off x="463296" y="3200400"/>
            <a:ext cx="8229600" cy="1981200"/>
          </a:xfrm>
        </p:spPr>
        <p:txBody>
          <a:bodyPr/>
          <a:lstStyle/>
          <a:p>
            <a:r>
              <a:rPr lang="en-US" sz="3000" dirty="0" smtClean="0">
                <a:latin typeface="Calibri" panose="020F0502020204030204" pitchFamily="34" charset="0"/>
              </a:rPr>
              <a:t>LO 1.4 </a:t>
            </a:r>
            <a:r>
              <a:rPr lang="en-US" sz="3200" dirty="0">
                <a:latin typeface="Calibri" panose="020F0502020204030204" pitchFamily="34" charset="0"/>
              </a:rPr>
              <a:t>Outline the </a:t>
            </a:r>
            <a:r>
              <a:rPr lang="en-US" sz="3200" dirty="0" smtClean="0">
                <a:latin typeface="Calibri" panose="020F0502020204030204" pitchFamily="34" charset="0"/>
              </a:rPr>
              <a:t>challenges and </a:t>
            </a:r>
            <a:r>
              <a:rPr lang="en-US" sz="3200" dirty="0">
                <a:latin typeface="Calibri" panose="020F0502020204030204" pitchFamily="34" charset="0"/>
              </a:rPr>
              <a:t>o</a:t>
            </a:r>
            <a:r>
              <a:rPr lang="en-US" sz="3200" dirty="0" smtClean="0">
                <a:latin typeface="Calibri" panose="020F0502020204030204" pitchFamily="34" charset="0"/>
              </a:rPr>
              <a:t>pportunities </a:t>
            </a:r>
            <a:r>
              <a:rPr lang="en-US" sz="3200" dirty="0">
                <a:latin typeface="Calibri" panose="020F0502020204030204" pitchFamily="34" charset="0"/>
              </a:rPr>
              <a:t>of </a:t>
            </a:r>
            <a:r>
              <a:rPr lang="en-US" sz="3200" dirty="0" smtClean="0">
                <a:latin typeface="Calibri" panose="020F0502020204030204" pitchFamily="34" charset="0"/>
              </a:rPr>
              <a:t>mobile communication </a:t>
            </a:r>
            <a:r>
              <a:rPr lang="en-US" sz="3200" dirty="0">
                <a:latin typeface="Calibri" panose="020F0502020204030204" pitchFamily="34" charset="0"/>
              </a:rPr>
              <a:t>in business.</a:t>
            </a:r>
            <a:endParaRPr lang="en-US" sz="3000" dirty="0">
              <a:latin typeface="Calibri" panose="020F0502020204030204" pitchFamily="34" charset="0"/>
            </a:endParaRPr>
          </a:p>
        </p:txBody>
      </p:sp>
    </p:spTree>
    <p:extLst>
      <p:ext uri="{BB962C8B-B14F-4D97-AF65-F5344CB8AC3E}">
        <p14:creationId xmlns:p14="http://schemas.microsoft.com/office/powerpoint/2010/main" val="299782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The Rise of Mobile Communication as a Platform (1 of 2)</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a:latin typeface="Calibri" panose="020F0502020204030204" pitchFamily="34" charset="0"/>
              </a:rPr>
              <a:t>Globally, more than 80 percent of Internet </a:t>
            </a:r>
            <a:r>
              <a:rPr lang="en-US" sz="3200" dirty="0" smtClean="0">
                <a:latin typeface="Calibri" panose="020F0502020204030204" pitchFamily="34" charset="0"/>
              </a:rPr>
              <a:t>users access </a:t>
            </a:r>
            <a:r>
              <a:rPr lang="en-US" sz="3200" dirty="0">
                <a:latin typeface="Calibri" panose="020F0502020204030204" pitchFamily="34" charset="0"/>
              </a:rPr>
              <a:t>the web with a mobile </a:t>
            </a:r>
            <a:r>
              <a:rPr lang="en-US" sz="3200" dirty="0" smtClean="0">
                <a:latin typeface="Calibri" panose="020F0502020204030204" pitchFamily="34" charset="0"/>
              </a:rPr>
              <a:t>device</a:t>
            </a:r>
            <a:endParaRPr lang="en-US" sz="3200" dirty="0">
              <a:latin typeface="Calibri" panose="020F0502020204030204" pitchFamily="34" charset="0"/>
            </a:endParaRPr>
          </a:p>
          <a:p>
            <a:r>
              <a:rPr lang="en-US" sz="3200" dirty="0">
                <a:latin typeface="Calibri" panose="020F0502020204030204" pitchFamily="34" charset="0"/>
              </a:rPr>
              <a:t>Mobile has become the </a:t>
            </a:r>
            <a:r>
              <a:rPr lang="en-US" sz="3200" dirty="0" smtClean="0">
                <a:latin typeface="Calibri" panose="020F0502020204030204" pitchFamily="34" charset="0"/>
              </a:rPr>
              <a:t>primary communication </a:t>
            </a:r>
            <a:r>
              <a:rPr lang="en-US" sz="3200" dirty="0">
                <a:latin typeface="Calibri" panose="020F0502020204030204" pitchFamily="34" charset="0"/>
              </a:rPr>
              <a:t>tool for many business </a:t>
            </a:r>
            <a:r>
              <a:rPr lang="en-US" sz="3200" dirty="0" smtClean="0">
                <a:latin typeface="Calibri" panose="020F0502020204030204" pitchFamily="34" charset="0"/>
              </a:rPr>
              <a:t>professionals</a:t>
            </a:r>
          </a:p>
          <a:p>
            <a:r>
              <a:rPr lang="en-US" sz="3200" dirty="0" smtClean="0">
                <a:latin typeface="Calibri" panose="020F0502020204030204" pitchFamily="34" charset="0"/>
              </a:rPr>
              <a:t>A </a:t>
            </a:r>
            <a:r>
              <a:rPr lang="en-US" sz="3200" dirty="0">
                <a:latin typeface="Calibri" panose="020F0502020204030204" pitchFamily="34" charset="0"/>
              </a:rPr>
              <a:t>majority of executives under age </a:t>
            </a:r>
            <a:r>
              <a:rPr lang="en-US" sz="3200" dirty="0" smtClean="0">
                <a:latin typeface="Calibri" panose="020F0502020204030204" pitchFamily="34" charset="0"/>
              </a:rPr>
              <a:t>40 use mobile as their main communication tool</a:t>
            </a:r>
            <a:endParaRPr lang="en-US" sz="2500" dirty="0" smtClean="0">
              <a:latin typeface="Calibri" panose="020F0502020204030204" pitchFamily="34" charset="0"/>
            </a:endParaRPr>
          </a:p>
        </p:txBody>
      </p:sp>
    </p:spTree>
    <p:extLst>
      <p:ext uri="{BB962C8B-B14F-4D97-AF65-F5344CB8AC3E}">
        <p14:creationId xmlns:p14="http://schemas.microsoft.com/office/powerpoint/2010/main" val="2961270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The Rise of Mobile Communication as a Platform (1 of 2)</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latin typeface="Calibri" panose="020F0502020204030204" pitchFamily="34" charset="0"/>
              </a:rPr>
              <a:t>Email </a:t>
            </a:r>
            <a:r>
              <a:rPr lang="en-US" sz="3200" dirty="0">
                <a:latin typeface="Calibri" panose="020F0502020204030204" pitchFamily="34" charset="0"/>
              </a:rPr>
              <a:t>and web browsing rank first </a:t>
            </a:r>
            <a:r>
              <a:rPr lang="en-US" sz="3200" dirty="0" smtClean="0">
                <a:latin typeface="Calibri" panose="020F0502020204030204" pitchFamily="34" charset="0"/>
              </a:rPr>
              <a:t>and second as the </a:t>
            </a:r>
            <a:r>
              <a:rPr lang="en-US" sz="3200" dirty="0">
                <a:latin typeface="Calibri" panose="020F0502020204030204" pitchFamily="34" charset="0"/>
              </a:rPr>
              <a:t>most common </a:t>
            </a:r>
            <a:r>
              <a:rPr lang="en-US" sz="3200" dirty="0" err="1">
                <a:latin typeface="Calibri" panose="020F0502020204030204" pitchFamily="34" charset="0"/>
              </a:rPr>
              <a:t>nonvoice</a:t>
            </a:r>
            <a:r>
              <a:rPr lang="en-US" sz="3200" dirty="0">
                <a:latin typeface="Calibri" panose="020F0502020204030204" pitchFamily="34" charset="0"/>
              </a:rPr>
              <a:t> uses of </a:t>
            </a:r>
            <a:r>
              <a:rPr lang="en-US" sz="3200" dirty="0" smtClean="0">
                <a:latin typeface="Calibri" panose="020F0502020204030204" pitchFamily="34" charset="0"/>
              </a:rPr>
              <a:t>smartphones</a:t>
            </a:r>
          </a:p>
          <a:p>
            <a:r>
              <a:rPr lang="en-US" sz="3200" dirty="0" smtClean="0">
                <a:latin typeface="Calibri" panose="020F0502020204030204" pitchFamily="34" charset="0"/>
              </a:rPr>
              <a:t>More </a:t>
            </a:r>
            <a:r>
              <a:rPr lang="en-US" sz="3200" dirty="0">
                <a:latin typeface="Calibri" panose="020F0502020204030204" pitchFamily="34" charset="0"/>
              </a:rPr>
              <a:t>email </a:t>
            </a:r>
            <a:r>
              <a:rPr lang="en-US" sz="3200" dirty="0" smtClean="0">
                <a:latin typeface="Calibri" panose="020F0502020204030204" pitchFamily="34" charset="0"/>
              </a:rPr>
              <a:t>messages are </a:t>
            </a:r>
            <a:r>
              <a:rPr lang="en-US" sz="3200" dirty="0">
                <a:latin typeface="Calibri" panose="020F0502020204030204" pitchFamily="34" charset="0"/>
              </a:rPr>
              <a:t>now opened on mobile devices than on </a:t>
            </a:r>
            <a:r>
              <a:rPr lang="en-US" sz="3200" dirty="0" smtClean="0">
                <a:latin typeface="Calibri" panose="020F0502020204030204" pitchFamily="34" charset="0"/>
              </a:rPr>
              <a:t>PCs</a:t>
            </a:r>
          </a:p>
          <a:p>
            <a:r>
              <a:rPr lang="en-US" sz="3200" dirty="0" smtClean="0">
                <a:latin typeface="Calibri" panose="020F0502020204030204" pitchFamily="34" charset="0"/>
              </a:rPr>
              <a:t>Roughly </a:t>
            </a:r>
            <a:r>
              <a:rPr lang="en-US" sz="3200" dirty="0">
                <a:latin typeface="Calibri" panose="020F0502020204030204" pitchFamily="34" charset="0"/>
              </a:rPr>
              <a:t>half of U.S. </a:t>
            </a:r>
            <a:r>
              <a:rPr lang="en-US" sz="3200" dirty="0" smtClean="0">
                <a:latin typeface="Calibri" panose="020F0502020204030204" pitchFamily="34" charset="0"/>
              </a:rPr>
              <a:t>consumers use </a:t>
            </a:r>
            <a:r>
              <a:rPr lang="en-US" sz="3200" dirty="0">
                <a:latin typeface="Calibri" panose="020F0502020204030204" pitchFamily="34" charset="0"/>
              </a:rPr>
              <a:t>a mobile device exclusively for their online search </a:t>
            </a:r>
            <a:r>
              <a:rPr lang="en-US" sz="3200" dirty="0" smtClean="0">
                <a:latin typeface="Calibri" panose="020F0502020204030204" pitchFamily="34" charset="0"/>
              </a:rPr>
              <a:t>needs</a:t>
            </a:r>
            <a:endParaRPr lang="en-US" sz="2500" dirty="0">
              <a:latin typeface="Calibri" panose="020F0502020204030204" pitchFamily="34" charset="0"/>
            </a:endParaRPr>
          </a:p>
        </p:txBody>
      </p:sp>
    </p:spTree>
    <p:extLst>
      <p:ext uri="{BB962C8B-B14F-4D97-AF65-F5344CB8AC3E}">
        <p14:creationId xmlns:p14="http://schemas.microsoft.com/office/powerpoint/2010/main" val="245865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How Mobile Technologies are Changing Business Communication</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Constant Connectivity</a:t>
            </a:r>
          </a:p>
          <a:p>
            <a:r>
              <a:rPr lang="en-US" sz="3200" dirty="0" smtClean="0"/>
              <a:t>Small Mobile Displays</a:t>
            </a:r>
          </a:p>
          <a:p>
            <a:r>
              <a:rPr lang="en-US" sz="3200" dirty="0" smtClean="0"/>
              <a:t>Mobile Users are Multitasking</a:t>
            </a:r>
          </a:p>
          <a:p>
            <a:r>
              <a:rPr lang="en-US" sz="3200" dirty="0" smtClean="0"/>
              <a:t>Changes in Traditional Grammar</a:t>
            </a:r>
          </a:p>
          <a:p>
            <a:r>
              <a:rPr lang="en-US" sz="3200" dirty="0" smtClean="0"/>
              <a:t>Sensory and Cognitive Extensions of User</a:t>
            </a:r>
          </a:p>
        </p:txBody>
      </p:sp>
    </p:spTree>
    <p:extLst>
      <p:ext uri="{BB962C8B-B14F-4D97-AF65-F5344CB8AC3E}">
        <p14:creationId xmlns:p14="http://schemas.microsoft.com/office/powerpoint/2010/main" val="3369941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How Mobile Technologies are Changing Business Communication</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Security </a:t>
            </a:r>
            <a:r>
              <a:rPr lang="en-US" sz="3200" dirty="0"/>
              <a:t>and Privacy </a:t>
            </a:r>
            <a:r>
              <a:rPr lang="en-US" sz="3200" dirty="0" smtClean="0"/>
              <a:t>Concerns</a:t>
            </a:r>
          </a:p>
          <a:p>
            <a:r>
              <a:rPr lang="en-US" sz="3200" dirty="0" smtClean="0"/>
              <a:t>Enhanced Productivity and Collaboration</a:t>
            </a:r>
          </a:p>
          <a:p>
            <a:r>
              <a:rPr lang="en-US" sz="3200" dirty="0" smtClean="0"/>
              <a:t>Business-specific Applications</a:t>
            </a:r>
          </a:p>
          <a:p>
            <a:r>
              <a:rPr lang="en-US" sz="3200" dirty="0" smtClean="0"/>
              <a:t>Accelerated Decision-making and Problem-solving</a:t>
            </a:r>
          </a:p>
          <a:p>
            <a:r>
              <a:rPr lang="en-US" sz="3200" dirty="0" smtClean="0"/>
              <a:t>Greater Engagement with Audience</a:t>
            </a:r>
            <a:endParaRPr lang="en-US" sz="3200" dirty="0"/>
          </a:p>
        </p:txBody>
      </p:sp>
    </p:spTree>
    <p:extLst>
      <p:ext uri="{BB962C8B-B14F-4D97-AF65-F5344CB8AC3E}">
        <p14:creationId xmlns:p14="http://schemas.microsoft.com/office/powerpoint/2010/main" val="22976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Using Technology to Improve Business Communication</a:t>
            </a:r>
            <a:endParaRPr lang="en-US" sz="5000" dirty="0">
              <a:latin typeface="Calibri" panose="020F0502020204030204" pitchFamily="34" charset="0"/>
            </a:endParaRPr>
          </a:p>
        </p:txBody>
      </p:sp>
      <p:sp>
        <p:nvSpPr>
          <p:cNvPr id="3" name="Content Placeholder 2"/>
          <p:cNvSpPr>
            <a:spLocks noGrp="1"/>
          </p:cNvSpPr>
          <p:nvPr>
            <p:ph idx="1"/>
          </p:nvPr>
        </p:nvSpPr>
        <p:spPr>
          <a:xfrm>
            <a:off x="463296" y="3200400"/>
            <a:ext cx="8229600" cy="1981200"/>
          </a:xfrm>
        </p:spPr>
        <p:txBody>
          <a:bodyPr/>
          <a:lstStyle/>
          <a:p>
            <a:r>
              <a:rPr lang="en-US" sz="3000" dirty="0" smtClean="0"/>
              <a:t>LO 1.5 </a:t>
            </a:r>
            <a:r>
              <a:rPr lang="en-US" sz="3200" dirty="0"/>
              <a:t>List four general guidelines </a:t>
            </a:r>
            <a:r>
              <a:rPr lang="en-US" sz="3200" dirty="0" smtClean="0"/>
              <a:t>for using </a:t>
            </a:r>
            <a:r>
              <a:rPr lang="en-US" sz="3200" dirty="0"/>
              <a:t>communication </a:t>
            </a:r>
            <a:r>
              <a:rPr lang="en-US" sz="3200" dirty="0" smtClean="0"/>
              <a:t>technology effectively</a:t>
            </a:r>
            <a:r>
              <a:rPr lang="en-US" sz="3200" dirty="0"/>
              <a:t>.</a:t>
            </a:r>
            <a:endParaRPr lang="en-US" sz="3000" dirty="0"/>
          </a:p>
        </p:txBody>
      </p:sp>
    </p:spTree>
    <p:extLst>
      <p:ext uri="{BB962C8B-B14F-4D97-AF65-F5344CB8AC3E}">
        <p14:creationId xmlns:p14="http://schemas.microsoft.com/office/powerpoint/2010/main" val="175167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earning Objectives"/>
          <p:cNvSpPr>
            <a:spLocks noGrp="1"/>
          </p:cNvSpPr>
          <p:nvPr>
            <p:ph type="title"/>
          </p:nvPr>
        </p:nvSpPr>
        <p:spPr/>
        <p:txBody>
          <a:bodyPr/>
          <a:lstStyle/>
          <a:p>
            <a:r>
              <a:rPr lang="en-US" dirty="0" smtClean="0">
                <a:latin typeface="Calibri" panose="020F0502020204030204" pitchFamily="34" charset="0"/>
              </a:rPr>
              <a:t>Learning Objectives (2 of 2)</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pPr marL="0" indent="0">
              <a:buNone/>
            </a:pPr>
            <a:r>
              <a:rPr lang="en-US" sz="3000" b="1" dirty="0">
                <a:solidFill>
                  <a:srgbClr val="0950C3"/>
                </a:solidFill>
              </a:rPr>
              <a:t>1.4 </a:t>
            </a:r>
            <a:r>
              <a:rPr lang="en-US" sz="3000" dirty="0"/>
              <a:t>Outline the challenges and opportunities of mobile </a:t>
            </a:r>
            <a:r>
              <a:rPr lang="en-US" sz="3000" dirty="0" smtClean="0"/>
              <a:t>communication in </a:t>
            </a:r>
            <a:r>
              <a:rPr lang="en-US" sz="3000" dirty="0"/>
              <a:t>business.</a:t>
            </a:r>
          </a:p>
          <a:p>
            <a:pPr marL="0" indent="0">
              <a:buNone/>
            </a:pPr>
            <a:r>
              <a:rPr lang="en-US" sz="3000" b="1" dirty="0">
                <a:solidFill>
                  <a:srgbClr val="0950C3"/>
                </a:solidFill>
              </a:rPr>
              <a:t>1.5</a:t>
            </a:r>
            <a:r>
              <a:rPr lang="en-US" sz="3000" dirty="0" smtClean="0"/>
              <a:t> </a:t>
            </a:r>
            <a:r>
              <a:rPr lang="en-US" sz="3000" dirty="0"/>
              <a:t>List four general guidelines for using communication </a:t>
            </a:r>
            <a:r>
              <a:rPr lang="en-US" sz="3000" dirty="0" smtClean="0"/>
              <a:t>technology effectively</a:t>
            </a:r>
            <a:r>
              <a:rPr lang="en-US" sz="3000" dirty="0"/>
              <a:t>.</a:t>
            </a:r>
          </a:p>
          <a:p>
            <a:pPr marL="0" indent="0">
              <a:buNone/>
            </a:pPr>
            <a:r>
              <a:rPr lang="en-US" sz="3000" b="1" dirty="0">
                <a:solidFill>
                  <a:srgbClr val="0950C3"/>
                </a:solidFill>
              </a:rPr>
              <a:t>1.6</a:t>
            </a:r>
            <a:r>
              <a:rPr lang="en-US" sz="3000" dirty="0" smtClean="0"/>
              <a:t> </a:t>
            </a:r>
            <a:r>
              <a:rPr lang="en-US" sz="3000" dirty="0"/>
              <a:t>Define ethics, explain the difference between an </a:t>
            </a:r>
            <a:r>
              <a:rPr lang="en-US" sz="3000" dirty="0" smtClean="0"/>
              <a:t>ethical dilemma </a:t>
            </a:r>
            <a:r>
              <a:rPr lang="en-US" sz="3000" dirty="0"/>
              <a:t>and an ethical lapse, and list six guidelines </a:t>
            </a:r>
            <a:r>
              <a:rPr lang="en-US" sz="3000" dirty="0" smtClean="0"/>
              <a:t>for making </a:t>
            </a:r>
            <a:r>
              <a:rPr lang="en-US" sz="3000" dirty="0"/>
              <a:t>ethical communication choices</a:t>
            </a:r>
            <a:r>
              <a:rPr lang="en-US" sz="3000" dirty="0" smtClean="0"/>
              <a:t>.</a:t>
            </a:r>
            <a:endParaRPr lang="en-US" sz="3000" dirty="0"/>
          </a:p>
        </p:txBody>
      </p:sp>
    </p:spTree>
    <p:extLst>
      <p:ext uri="{BB962C8B-B14F-4D97-AF65-F5344CB8AC3E}">
        <p14:creationId xmlns:p14="http://schemas.microsoft.com/office/powerpoint/2010/main" val="2839356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Keeping Technology in Perspective</a:t>
            </a:r>
            <a:endParaRPr lang="en-US" dirty="0">
              <a:latin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91954065"/>
              </p:ext>
            </p:extLst>
          </p:nvPr>
        </p:nvGraphicFramePr>
        <p:xfrm>
          <a:off x="457200" y="1600200"/>
          <a:ext cx="8229600" cy="3383279"/>
        </p:xfrm>
        <a:graphic>
          <a:graphicData uri="http://schemas.openxmlformats.org/drawingml/2006/table">
            <a:tbl>
              <a:tblPr firstRow="1" bandRow="1">
                <a:tableStyleId>{68D230F3-CF80-4859-8CE7-A43EE81993B5}</a:tableStyleId>
              </a:tblPr>
              <a:tblGrid>
                <a:gridCol w="4114800"/>
                <a:gridCol w="4114800"/>
              </a:tblGrid>
              <a:tr h="285750">
                <a:tc>
                  <a:txBody>
                    <a:bodyPr/>
                    <a:lstStyle/>
                    <a:p>
                      <a:r>
                        <a:rPr lang="en-US" sz="3000" dirty="0" smtClean="0"/>
                        <a:t>Technology Pros</a:t>
                      </a:r>
                      <a:endParaRPr lang="en-US" sz="3000" dirty="0"/>
                    </a:p>
                  </a:txBody>
                  <a:tcPr/>
                </a:tc>
                <a:tc>
                  <a:txBody>
                    <a:bodyPr/>
                    <a:lstStyle/>
                    <a:p>
                      <a:r>
                        <a:rPr lang="en-US" sz="3000" dirty="0" smtClean="0"/>
                        <a:t>Technology Cons</a:t>
                      </a:r>
                      <a:endParaRPr lang="en-US" sz="3000" dirty="0"/>
                    </a:p>
                  </a:txBody>
                  <a:tcPr/>
                </a:tc>
              </a:tr>
              <a:tr h="285750">
                <a:tc>
                  <a:txBody>
                    <a:bodyPr/>
                    <a:lstStyle/>
                    <a:p>
                      <a:r>
                        <a:rPr lang="en-US" sz="2800" dirty="0" smtClean="0"/>
                        <a:t>Useful Tool</a:t>
                      </a:r>
                    </a:p>
                  </a:txBody>
                  <a:tcPr/>
                </a:tc>
                <a:tc>
                  <a:txBody>
                    <a:bodyPr/>
                    <a:lstStyle/>
                    <a:p>
                      <a:r>
                        <a:rPr lang="en-US" sz="2800" dirty="0" smtClean="0"/>
                        <a:t>Can’t Think for</a:t>
                      </a:r>
                      <a:r>
                        <a:rPr lang="en-US" sz="2800" baseline="0" dirty="0" smtClean="0"/>
                        <a:t> You</a:t>
                      </a:r>
                      <a:endParaRPr lang="en-US" sz="2800" dirty="0"/>
                    </a:p>
                  </a:txBody>
                  <a:tcPr/>
                </a:tc>
              </a:tr>
              <a:tr h="285750">
                <a:tc>
                  <a:txBody>
                    <a:bodyPr/>
                    <a:lstStyle/>
                    <a:p>
                      <a:r>
                        <a:rPr lang="en-US" sz="2800" dirty="0" smtClean="0"/>
                        <a:t>Enhances</a:t>
                      </a:r>
                      <a:r>
                        <a:rPr lang="en-US" sz="2800" baseline="0" dirty="0" smtClean="0"/>
                        <a:t> </a:t>
                      </a:r>
                      <a:r>
                        <a:rPr lang="en-US" sz="2800" dirty="0" smtClean="0"/>
                        <a:t>Communication Process</a:t>
                      </a:r>
                      <a:endParaRPr lang="en-US" sz="2800" dirty="0"/>
                    </a:p>
                  </a:txBody>
                  <a:tcPr/>
                </a:tc>
                <a:tc>
                  <a:txBody>
                    <a:bodyPr/>
                    <a:lstStyle/>
                    <a:p>
                      <a:r>
                        <a:rPr lang="en-US" sz="2800" dirty="0" smtClean="0"/>
                        <a:t>Can’t</a:t>
                      </a:r>
                      <a:r>
                        <a:rPr lang="en-US" sz="2800" baseline="0" dirty="0" smtClean="0"/>
                        <a:t> Fill in Skills Gaps</a:t>
                      </a:r>
                      <a:endParaRPr lang="en-US" sz="2800" dirty="0"/>
                    </a:p>
                  </a:txBody>
                  <a:tcPr/>
                </a:tc>
              </a:tr>
              <a:tr h="285750">
                <a:tc>
                  <a:txBody>
                    <a:bodyPr/>
                    <a:lstStyle/>
                    <a:p>
                      <a:r>
                        <a:rPr lang="en-US" sz="2800" dirty="0" smtClean="0"/>
                        <a:t>Assists in Accomplishment</a:t>
                      </a:r>
                      <a:r>
                        <a:rPr lang="en-US" sz="2800" baseline="0" dirty="0" smtClean="0"/>
                        <a:t> of Tasks</a:t>
                      </a:r>
                      <a:endParaRPr lang="en-US" sz="2800" dirty="0"/>
                    </a:p>
                  </a:txBody>
                  <a:tcPr/>
                </a:tc>
                <a:tc>
                  <a:txBody>
                    <a:bodyPr/>
                    <a:lstStyle/>
                    <a:p>
                      <a:r>
                        <a:rPr lang="en-US" sz="2800" dirty="0" smtClean="0"/>
                        <a:t>Not a Replacement for Communication</a:t>
                      </a:r>
                      <a:endParaRPr lang="en-US" sz="2800" dirty="0"/>
                    </a:p>
                  </a:txBody>
                  <a:tcPr/>
                </a:tc>
              </a:tr>
            </a:tbl>
          </a:graphicData>
        </a:graphic>
      </p:graphicFrame>
    </p:spTree>
    <p:extLst>
      <p:ext uri="{BB962C8B-B14F-4D97-AF65-F5344CB8AC3E}">
        <p14:creationId xmlns:p14="http://schemas.microsoft.com/office/powerpoint/2010/main" val="3450991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Guarding Against Information Overload</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Implement Controls on the Messages You Receive</a:t>
            </a:r>
          </a:p>
          <a:p>
            <a:r>
              <a:rPr lang="en-US" sz="3200" dirty="0" smtClean="0"/>
              <a:t>Use Filtering Features</a:t>
            </a:r>
          </a:p>
          <a:p>
            <a:r>
              <a:rPr lang="en-US" sz="3200" dirty="0" smtClean="0"/>
              <a:t>Manage Subscriptions</a:t>
            </a:r>
          </a:p>
          <a:p>
            <a:r>
              <a:rPr lang="en-US" sz="3200" dirty="0" smtClean="0"/>
              <a:t>Avoid Sending Unnecessary Messages</a:t>
            </a:r>
          </a:p>
          <a:p>
            <a:r>
              <a:rPr lang="en-US" sz="3200" dirty="0" smtClean="0"/>
              <a:t>Mark and Save Important Messages</a:t>
            </a:r>
            <a:endParaRPr lang="en-US" sz="3200" dirty="0"/>
          </a:p>
        </p:txBody>
      </p:sp>
    </p:spTree>
    <p:extLst>
      <p:ext uri="{BB962C8B-B14F-4D97-AF65-F5344CB8AC3E}">
        <p14:creationId xmlns:p14="http://schemas.microsoft.com/office/powerpoint/2010/main" val="710435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Using Technological Tools Productively</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Train Staff to Use Tools Wisely, Especially Social Media</a:t>
            </a:r>
          </a:p>
          <a:p>
            <a:r>
              <a:rPr lang="en-US" sz="3200" dirty="0" smtClean="0"/>
              <a:t>Focus on Business-Related Uses</a:t>
            </a:r>
          </a:p>
          <a:p>
            <a:pPr lvl="1"/>
            <a:r>
              <a:rPr lang="en-US" sz="3200" dirty="0" smtClean="0"/>
              <a:t>Engaging with Customers</a:t>
            </a:r>
          </a:p>
          <a:p>
            <a:pPr lvl="1"/>
            <a:r>
              <a:rPr lang="en-US" sz="3200" dirty="0" smtClean="0"/>
              <a:t>Sending Marketing and Promotional Messages</a:t>
            </a:r>
          </a:p>
          <a:p>
            <a:r>
              <a:rPr lang="en-US" sz="3200" dirty="0" smtClean="0"/>
              <a:t>Ensure You Are Using Tools Legally</a:t>
            </a:r>
            <a:endParaRPr lang="en-US" sz="3200" dirty="0"/>
          </a:p>
        </p:txBody>
      </p:sp>
    </p:spTree>
    <p:extLst>
      <p:ext uri="{BB962C8B-B14F-4D97-AF65-F5344CB8AC3E}">
        <p14:creationId xmlns:p14="http://schemas.microsoft.com/office/powerpoint/2010/main" val="2088873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Reconnecting With People</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Choose Your Medium Wisely</a:t>
            </a:r>
          </a:p>
          <a:p>
            <a:pPr lvl="1"/>
            <a:r>
              <a:rPr lang="en-US" sz="3200" dirty="0" smtClean="0"/>
              <a:t>Face-to-face or telephonic communication can be integral to effective communication and can limit miscommunications</a:t>
            </a:r>
          </a:p>
          <a:p>
            <a:pPr lvl="1"/>
            <a:r>
              <a:rPr lang="en-US" sz="3200" dirty="0" smtClean="0"/>
              <a:t>Use technology as an aid, not a replacement for communication</a:t>
            </a:r>
          </a:p>
          <a:p>
            <a:pPr lvl="1"/>
            <a:r>
              <a:rPr lang="en-US" sz="3200" dirty="0" smtClean="0"/>
              <a:t>Show people who you really are</a:t>
            </a:r>
            <a:endParaRPr lang="en-US" sz="3200" dirty="0"/>
          </a:p>
        </p:txBody>
      </p:sp>
    </p:spTree>
    <p:extLst>
      <p:ext uri="{BB962C8B-B14F-4D97-AF65-F5344CB8AC3E}">
        <p14:creationId xmlns:p14="http://schemas.microsoft.com/office/powerpoint/2010/main" val="2954831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Committing to Ethical and Legal Communication</a:t>
            </a:r>
            <a:endParaRPr lang="en-US" sz="5000" dirty="0">
              <a:latin typeface="Calibri" panose="020F0502020204030204" pitchFamily="34" charset="0"/>
            </a:endParaRPr>
          </a:p>
        </p:txBody>
      </p:sp>
      <p:sp>
        <p:nvSpPr>
          <p:cNvPr id="3" name="Content Placeholder 2"/>
          <p:cNvSpPr>
            <a:spLocks noGrp="1"/>
          </p:cNvSpPr>
          <p:nvPr>
            <p:ph idx="1"/>
          </p:nvPr>
        </p:nvSpPr>
        <p:spPr>
          <a:xfrm>
            <a:off x="463296" y="3200400"/>
            <a:ext cx="8229600" cy="1981200"/>
          </a:xfrm>
        </p:spPr>
        <p:txBody>
          <a:bodyPr/>
          <a:lstStyle/>
          <a:p>
            <a:r>
              <a:rPr lang="en-US" sz="3000" dirty="0" smtClean="0"/>
              <a:t>LO 1.6 </a:t>
            </a:r>
            <a:r>
              <a:rPr lang="en-US" sz="3200" dirty="0"/>
              <a:t>Define </a:t>
            </a:r>
            <a:r>
              <a:rPr lang="en-US" sz="3200" i="1" dirty="0"/>
              <a:t>ethics</a:t>
            </a:r>
            <a:r>
              <a:rPr lang="en-US" sz="3200" dirty="0"/>
              <a:t>, explain </a:t>
            </a:r>
            <a:r>
              <a:rPr lang="en-US" sz="3200" dirty="0" smtClean="0"/>
              <a:t>the difference </a:t>
            </a:r>
            <a:r>
              <a:rPr lang="en-US" sz="3200" dirty="0"/>
              <a:t>between an </a:t>
            </a:r>
            <a:r>
              <a:rPr lang="en-US" sz="3200" dirty="0" smtClean="0"/>
              <a:t>ethical dilemma </a:t>
            </a:r>
            <a:r>
              <a:rPr lang="en-US" sz="3200" dirty="0"/>
              <a:t>and an ethical lapse, </a:t>
            </a:r>
            <a:r>
              <a:rPr lang="en-US" sz="3200" dirty="0" smtClean="0"/>
              <a:t>and list </a:t>
            </a:r>
            <a:r>
              <a:rPr lang="en-US" sz="3200" dirty="0"/>
              <a:t>six guidelines for making </a:t>
            </a:r>
            <a:r>
              <a:rPr lang="en-US" sz="3200" dirty="0" smtClean="0"/>
              <a:t>ethical communication </a:t>
            </a:r>
            <a:r>
              <a:rPr lang="en-US" sz="3200" dirty="0"/>
              <a:t>choices.</a:t>
            </a:r>
            <a:endParaRPr lang="en-US" sz="3000" dirty="0"/>
          </a:p>
        </p:txBody>
      </p:sp>
    </p:spTree>
    <p:extLst>
      <p:ext uri="{BB962C8B-B14F-4D97-AF65-F5344CB8AC3E}">
        <p14:creationId xmlns:p14="http://schemas.microsoft.com/office/powerpoint/2010/main" val="1949483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latin typeface="Calibri" panose="020F0502020204030204" pitchFamily="34" charset="0"/>
              </a:rPr>
              <a:t>Ethical Communication</a:t>
            </a:r>
            <a:endParaRPr lang="en-US" sz="4500" dirty="0">
              <a:latin typeface="Calibri" panose="020F0502020204030204" pitchFamily="34" charset="0"/>
            </a:endParaRPr>
          </a:p>
        </p:txBody>
      </p:sp>
      <p:sp>
        <p:nvSpPr>
          <p:cNvPr id="3" name="Content Placeholder 2"/>
          <p:cNvSpPr>
            <a:spLocks noGrp="1"/>
          </p:cNvSpPr>
          <p:nvPr>
            <p:ph idx="1"/>
          </p:nvPr>
        </p:nvSpPr>
        <p:spPr/>
        <p:txBody>
          <a:bodyPr/>
          <a:lstStyle/>
          <a:p>
            <a:r>
              <a:rPr lang="en-US" sz="3800" dirty="0" smtClean="0"/>
              <a:t>Includes All Relevant Information</a:t>
            </a:r>
          </a:p>
          <a:p>
            <a:r>
              <a:rPr lang="en-US" sz="3800" dirty="0" smtClean="0"/>
              <a:t>Is True in Every Sense</a:t>
            </a:r>
          </a:p>
          <a:p>
            <a:r>
              <a:rPr lang="en-US" sz="3800" dirty="0" smtClean="0"/>
              <a:t>Is Not Deceptive in Any Way</a:t>
            </a:r>
            <a:endParaRPr lang="en-US" sz="3800" dirty="0"/>
          </a:p>
        </p:txBody>
      </p:sp>
    </p:spTree>
    <p:extLst>
      <p:ext uri="{BB962C8B-B14F-4D97-AF65-F5344CB8AC3E}">
        <p14:creationId xmlns:p14="http://schemas.microsoft.com/office/powerpoint/2010/main" val="152963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Unethical Communication</a:t>
            </a:r>
            <a:endParaRPr lang="en-US" sz="25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dirty="0" smtClean="0"/>
              <a:t>Plagiarizing</a:t>
            </a:r>
          </a:p>
          <a:p>
            <a:r>
              <a:rPr lang="en-US" sz="3200" dirty="0" smtClean="0"/>
              <a:t>Omitting Essential Information</a:t>
            </a:r>
          </a:p>
          <a:p>
            <a:r>
              <a:rPr lang="en-US" sz="3200" dirty="0" smtClean="0"/>
              <a:t>Selective Misquoting</a:t>
            </a:r>
          </a:p>
          <a:p>
            <a:r>
              <a:rPr lang="en-US" sz="3200" dirty="0" smtClean="0"/>
              <a:t>Misrepresenting Numbers</a:t>
            </a:r>
          </a:p>
          <a:p>
            <a:r>
              <a:rPr lang="en-US" sz="3200" dirty="0" smtClean="0"/>
              <a:t>Distorting Visuals</a:t>
            </a:r>
          </a:p>
          <a:p>
            <a:r>
              <a:rPr lang="en-US" sz="3200" dirty="0" smtClean="0"/>
              <a:t>Failing to Respect Privacy or Security</a:t>
            </a:r>
            <a:endParaRPr lang="en-US" sz="3200" dirty="0"/>
          </a:p>
        </p:txBody>
      </p:sp>
    </p:spTree>
    <p:extLst>
      <p:ext uri="{BB962C8B-B14F-4D97-AF65-F5344CB8AC3E}">
        <p14:creationId xmlns:p14="http://schemas.microsoft.com/office/powerpoint/2010/main" val="3365814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Calibri" panose="020F0502020204030204" pitchFamily="34" charset="0"/>
              </a:rPr>
              <a:t>Distinguishing Ethical Dilemmas from Ethical Lapses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790655713"/>
              </p:ext>
            </p:extLst>
          </p:nvPr>
        </p:nvGraphicFramePr>
        <p:xfrm>
          <a:off x="457200" y="1600200"/>
          <a:ext cx="8229600" cy="2011680"/>
        </p:xfrm>
        <a:graphic>
          <a:graphicData uri="http://schemas.openxmlformats.org/drawingml/2006/table">
            <a:tbl>
              <a:tblPr firstRow="1" bandRow="1">
                <a:tableStyleId>{68D230F3-CF80-4859-8CE7-A43EE81993B5}</a:tableStyleId>
              </a:tblPr>
              <a:tblGrid>
                <a:gridCol w="4114800"/>
                <a:gridCol w="4114800"/>
              </a:tblGrid>
              <a:tr h="370840">
                <a:tc>
                  <a:txBody>
                    <a:bodyPr/>
                    <a:lstStyle/>
                    <a:p>
                      <a:r>
                        <a:rPr lang="en-US" sz="3000" dirty="0" smtClean="0"/>
                        <a:t>Ethical Dilemmas</a:t>
                      </a:r>
                      <a:endParaRPr lang="en-US" sz="3000" dirty="0"/>
                    </a:p>
                  </a:txBody>
                  <a:tcPr/>
                </a:tc>
                <a:tc>
                  <a:txBody>
                    <a:bodyPr/>
                    <a:lstStyle/>
                    <a:p>
                      <a:r>
                        <a:rPr lang="en-US" sz="3000" dirty="0" smtClean="0"/>
                        <a:t>Ethical Lapses</a:t>
                      </a:r>
                      <a:endParaRPr lang="en-US" sz="3000" dirty="0"/>
                    </a:p>
                  </a:txBody>
                  <a:tcPr/>
                </a:tc>
              </a:tr>
              <a:tr h="370840">
                <a:tc>
                  <a:txBody>
                    <a:bodyPr/>
                    <a:lstStyle/>
                    <a:p>
                      <a:r>
                        <a:rPr lang="en-US" sz="3000" dirty="0" smtClean="0"/>
                        <a:t>Choosing among alternatives that are not clear cut</a:t>
                      </a:r>
                      <a:endParaRPr lang="en-US" sz="3000" dirty="0"/>
                    </a:p>
                  </a:txBody>
                  <a:tcPr/>
                </a:tc>
                <a:tc>
                  <a:txBody>
                    <a:bodyPr/>
                    <a:lstStyle/>
                    <a:p>
                      <a:r>
                        <a:rPr lang="en-US" sz="3000" dirty="0" smtClean="0"/>
                        <a:t>Clearly unethical choice</a:t>
                      </a:r>
                      <a:endParaRPr lang="en-US" sz="3000" dirty="0"/>
                    </a:p>
                  </a:txBody>
                  <a:tcPr/>
                </a:tc>
              </a:tr>
            </a:tbl>
          </a:graphicData>
        </a:graphic>
      </p:graphicFrame>
    </p:spTree>
    <p:extLst>
      <p:ext uri="{BB962C8B-B14F-4D97-AF65-F5344CB8AC3E}">
        <p14:creationId xmlns:p14="http://schemas.microsoft.com/office/powerpoint/2010/main" val="812561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500" dirty="0" smtClean="0">
                <a:latin typeface="Calibri" panose="020F0502020204030204" pitchFamily="34" charset="0"/>
              </a:rPr>
              <a:t>Ensuring Ethical Communication</a:t>
            </a:r>
            <a:endParaRPr lang="en-US" sz="4500" dirty="0">
              <a:latin typeface="Calibri" panose="020F0502020204030204" pitchFamily="34" charset="0"/>
            </a:endParaRPr>
          </a:p>
        </p:txBody>
      </p:sp>
      <p:sp>
        <p:nvSpPr>
          <p:cNvPr id="3" name="Content Placeholder 2"/>
          <p:cNvSpPr>
            <a:spLocks noGrp="1"/>
          </p:cNvSpPr>
          <p:nvPr>
            <p:ph idx="1"/>
          </p:nvPr>
        </p:nvSpPr>
        <p:spPr/>
        <p:txBody>
          <a:bodyPr/>
          <a:lstStyle/>
          <a:p>
            <a:r>
              <a:rPr lang="en-US" sz="3800" b="1" dirty="0" smtClean="0"/>
              <a:t>Three Elements</a:t>
            </a:r>
          </a:p>
          <a:p>
            <a:pPr lvl="1"/>
            <a:r>
              <a:rPr lang="en-US" sz="3800" dirty="0" smtClean="0"/>
              <a:t>Ethical Individuals</a:t>
            </a:r>
          </a:p>
          <a:p>
            <a:pPr lvl="1"/>
            <a:r>
              <a:rPr lang="en-US" sz="3800" dirty="0" smtClean="0"/>
              <a:t>Ethical Company </a:t>
            </a:r>
            <a:r>
              <a:rPr lang="en-US" sz="3800" dirty="0"/>
              <a:t>L</a:t>
            </a:r>
            <a:r>
              <a:rPr lang="en-US" sz="3800" dirty="0" smtClean="0"/>
              <a:t>eadership</a:t>
            </a:r>
          </a:p>
          <a:p>
            <a:pPr lvl="1"/>
            <a:r>
              <a:rPr lang="en-US" sz="3800" dirty="0"/>
              <a:t>A</a:t>
            </a:r>
            <a:r>
              <a:rPr lang="en-US" sz="3800" dirty="0" smtClean="0"/>
              <a:t>ppropriate </a:t>
            </a:r>
            <a:r>
              <a:rPr lang="en-US" sz="3800" dirty="0"/>
              <a:t>P</a:t>
            </a:r>
            <a:r>
              <a:rPr lang="en-US" sz="3800" dirty="0" smtClean="0"/>
              <a:t>olicies </a:t>
            </a:r>
            <a:r>
              <a:rPr lang="en-US" sz="3800" dirty="0"/>
              <a:t>and </a:t>
            </a:r>
            <a:r>
              <a:rPr lang="en-US" sz="3800" dirty="0" smtClean="0"/>
              <a:t>Structures</a:t>
            </a:r>
          </a:p>
          <a:p>
            <a:pPr lvl="2"/>
            <a:r>
              <a:rPr lang="en-US" sz="3800" dirty="0" smtClean="0"/>
              <a:t>Code of Ethics</a:t>
            </a:r>
          </a:p>
          <a:p>
            <a:pPr lvl="2"/>
            <a:r>
              <a:rPr lang="en-US" sz="3800" dirty="0" smtClean="0"/>
              <a:t>Ethics Audits</a:t>
            </a:r>
            <a:endParaRPr lang="en-US" sz="3800" dirty="0"/>
          </a:p>
        </p:txBody>
      </p:sp>
    </p:spTree>
    <p:extLst>
      <p:ext uri="{BB962C8B-B14F-4D97-AF65-F5344CB8AC3E}">
        <p14:creationId xmlns:p14="http://schemas.microsoft.com/office/powerpoint/2010/main" val="311483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Calibri" panose="020F0502020204030204" pitchFamily="34" charset="0"/>
              </a:rPr>
              <a:t>Ensuring Legal Communication</a:t>
            </a:r>
            <a:endParaRPr lang="en-US" sz="4000" dirty="0">
              <a:latin typeface="Calibri" panose="020F0502020204030204" pitchFamily="34" charset="0"/>
            </a:endParaRPr>
          </a:p>
        </p:txBody>
      </p:sp>
      <p:sp>
        <p:nvSpPr>
          <p:cNvPr id="3" name="Content Placeholder 2"/>
          <p:cNvSpPr>
            <a:spLocks noGrp="1"/>
          </p:cNvSpPr>
          <p:nvPr>
            <p:ph idx="1"/>
          </p:nvPr>
        </p:nvSpPr>
        <p:spPr/>
        <p:txBody>
          <a:bodyPr/>
          <a:lstStyle/>
          <a:p>
            <a:r>
              <a:rPr lang="en-US" sz="3200" b="1" dirty="0" smtClean="0"/>
              <a:t>Laws and Regulations Govern:</a:t>
            </a:r>
          </a:p>
          <a:p>
            <a:pPr lvl="1"/>
            <a:r>
              <a:rPr lang="en-US" sz="3200" dirty="0" smtClean="0"/>
              <a:t>Promotional Communication</a:t>
            </a:r>
          </a:p>
          <a:p>
            <a:pPr lvl="1"/>
            <a:r>
              <a:rPr lang="en-US" sz="3200" dirty="0" smtClean="0"/>
              <a:t>Contracts</a:t>
            </a:r>
          </a:p>
          <a:p>
            <a:pPr lvl="1"/>
            <a:r>
              <a:rPr lang="en-US" sz="3200" dirty="0" smtClean="0"/>
              <a:t>Employment Communication</a:t>
            </a:r>
          </a:p>
          <a:p>
            <a:pPr lvl="1"/>
            <a:r>
              <a:rPr lang="en-US" sz="3200" dirty="0" smtClean="0"/>
              <a:t>Intellectual Property</a:t>
            </a:r>
          </a:p>
          <a:p>
            <a:pPr lvl="1"/>
            <a:r>
              <a:rPr lang="en-US" sz="3200" dirty="0" smtClean="0"/>
              <a:t>Financial Reporting</a:t>
            </a:r>
          </a:p>
          <a:p>
            <a:pPr lvl="1"/>
            <a:r>
              <a:rPr lang="en-US" sz="3200" dirty="0" smtClean="0"/>
              <a:t>Defamation</a:t>
            </a:r>
          </a:p>
          <a:p>
            <a:pPr lvl="1"/>
            <a:r>
              <a:rPr lang="en-US" sz="3200" dirty="0" smtClean="0"/>
              <a:t>Transparency Requirements</a:t>
            </a:r>
            <a:endParaRPr lang="en-US" sz="3200" dirty="0"/>
          </a:p>
        </p:txBody>
      </p:sp>
    </p:spTree>
    <p:extLst>
      <p:ext uri="{BB962C8B-B14F-4D97-AF65-F5344CB8AC3E}">
        <p14:creationId xmlns:p14="http://schemas.microsoft.com/office/powerpoint/2010/main" val="32326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96" y="3200400"/>
            <a:ext cx="8229600" cy="1981200"/>
          </a:xfrm>
        </p:spPr>
        <p:txBody>
          <a:bodyPr/>
          <a:lstStyle/>
          <a:p>
            <a:r>
              <a:rPr lang="en-US" sz="3000" dirty="0" smtClean="0"/>
              <a:t>LO 1.1 </a:t>
            </a:r>
            <a:r>
              <a:rPr lang="en-US" sz="3000" dirty="0"/>
              <a:t>Explain the importance </a:t>
            </a:r>
            <a:r>
              <a:rPr lang="en-US" sz="3000" dirty="0" smtClean="0"/>
              <a:t>of effective </a:t>
            </a:r>
            <a:r>
              <a:rPr lang="en-US" sz="3000" dirty="0"/>
              <a:t>communication to </a:t>
            </a:r>
            <a:r>
              <a:rPr lang="en-US" sz="3000" dirty="0" smtClean="0"/>
              <a:t>your career </a:t>
            </a:r>
            <a:r>
              <a:rPr lang="en-US" sz="3000" dirty="0"/>
              <a:t>and to the companies </a:t>
            </a:r>
            <a:r>
              <a:rPr lang="en-US" sz="3000" dirty="0" smtClean="0"/>
              <a:t>where you </a:t>
            </a:r>
            <a:r>
              <a:rPr lang="en-US" sz="3000" dirty="0"/>
              <a:t>will work.</a:t>
            </a:r>
          </a:p>
        </p:txBody>
      </p:sp>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Understanding Why Communication Matters</a:t>
            </a:r>
            <a:endParaRPr lang="en-US" sz="5000" dirty="0">
              <a:latin typeface="Calibri" panose="020F0502020204030204" pitchFamily="34" charset="0"/>
            </a:endParaRPr>
          </a:p>
        </p:txBody>
      </p:sp>
    </p:spTree>
    <p:extLst>
      <p:ext uri="{BB962C8B-B14F-4D97-AF65-F5344CB8AC3E}">
        <p14:creationId xmlns:p14="http://schemas.microsoft.com/office/powerpoint/2010/main" val="2470108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500" dirty="0" smtClean="0"/>
              <a:t>Your career will give you the opportunity to communicate, collaborate and share ideas with many people, both inside and outside your organization</a:t>
            </a:r>
          </a:p>
          <a:p>
            <a:r>
              <a:rPr lang="en-US" sz="2500" dirty="0" smtClean="0"/>
              <a:t>You may be an employee, executive, consultant or freelancer to a company</a:t>
            </a:r>
          </a:p>
          <a:p>
            <a:r>
              <a:rPr lang="en-US" sz="2500" dirty="0" smtClean="0"/>
              <a:t>You may become an entrepreneur</a:t>
            </a:r>
          </a:p>
          <a:p>
            <a:r>
              <a:rPr lang="en-US" sz="2500" dirty="0" smtClean="0"/>
              <a:t>In all these roles, communication skills may be the single most important skill you possess</a:t>
            </a:r>
            <a:endParaRPr lang="en-US" sz="2500" dirty="0"/>
          </a:p>
        </p:txBody>
      </p:sp>
      <p:sp>
        <p:nvSpPr>
          <p:cNvPr id="2" name="Title 1"/>
          <p:cNvSpPr>
            <a:spLocks noGrp="1"/>
          </p:cNvSpPr>
          <p:nvPr>
            <p:ph type="title"/>
          </p:nvPr>
        </p:nvSpPr>
        <p:spPr/>
        <p:txBody>
          <a:bodyPr/>
          <a:lstStyle/>
          <a:p>
            <a:r>
              <a:rPr lang="en-US" dirty="0" smtClean="0">
                <a:latin typeface="Calibri" panose="020F0502020204030204" pitchFamily="34" charset="0"/>
              </a:rPr>
              <a:t>Communication is Important to Your Career</a:t>
            </a:r>
            <a:endParaRPr lang="en-US" dirty="0">
              <a:latin typeface="Calibri" panose="020F0502020204030204" pitchFamily="34" charset="0"/>
            </a:endParaRPr>
          </a:p>
        </p:txBody>
      </p:sp>
    </p:spTree>
    <p:extLst>
      <p:ext uri="{BB962C8B-B14F-4D97-AF65-F5344CB8AC3E}">
        <p14:creationId xmlns:p14="http://schemas.microsoft.com/office/powerpoint/2010/main" val="1767889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Figure 1.1 – Sharing Information</a:t>
            </a:r>
            <a:endParaRPr lang="en-US" dirty="0">
              <a:latin typeface="Calibri" panose="020F0502020204030204" pitchFamily="34" charset="0"/>
            </a:endParaRPr>
          </a:p>
        </p:txBody>
      </p:sp>
      <p:pic>
        <p:nvPicPr>
          <p:cNvPr id="9" name="Picture 8" descr="Ch_01.pdf - Adobe Acrobat Pro"/>
          <p:cNvPicPr>
            <a:picLocks noChangeAspect="1"/>
          </p:cNvPicPr>
          <p:nvPr/>
        </p:nvPicPr>
        <p:blipFill rotWithShape="1">
          <a:blip r:embed="rId3" cstate="print">
            <a:extLst>
              <a:ext uri="{28A0092B-C50C-407E-A947-70E740481C1C}">
                <a14:useLocalDpi xmlns:a14="http://schemas.microsoft.com/office/drawing/2010/main" val="0"/>
              </a:ext>
            </a:extLst>
          </a:blip>
          <a:srcRect l="13345" t="19026" r="12580" b="5894"/>
          <a:stretch/>
        </p:blipFill>
        <p:spPr>
          <a:xfrm>
            <a:off x="1616364" y="1885758"/>
            <a:ext cx="5588000" cy="3833090"/>
          </a:xfrm>
          <a:prstGeom prst="rect">
            <a:avLst/>
          </a:prstGeom>
        </p:spPr>
      </p:pic>
    </p:spTree>
    <p:extLst>
      <p:ext uri="{BB962C8B-B14F-4D97-AF65-F5344CB8AC3E}">
        <p14:creationId xmlns:p14="http://schemas.microsoft.com/office/powerpoint/2010/main" val="4061271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Communication is Important to Your Company</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2500" dirty="0" smtClean="0"/>
              <a:t>Regardless of where you work, effective communication helps businesses be successful in numerous ways</a:t>
            </a:r>
            <a:r>
              <a:rPr lang="en-US" sz="2500" smtClean="0"/>
              <a:t>, including</a:t>
            </a:r>
            <a:endParaRPr lang="en-US" sz="2500" dirty="0" smtClean="0"/>
          </a:p>
          <a:p>
            <a:pPr lvl="1"/>
            <a:r>
              <a:rPr lang="en-US" sz="2500" dirty="0" smtClean="0"/>
              <a:t>Building Trust</a:t>
            </a:r>
          </a:p>
          <a:p>
            <a:pPr lvl="1"/>
            <a:r>
              <a:rPr lang="en-US" sz="2500" dirty="0" smtClean="0"/>
              <a:t>Closer Ties to the Community</a:t>
            </a:r>
          </a:p>
          <a:p>
            <a:pPr lvl="1"/>
            <a:r>
              <a:rPr lang="en-US" sz="2500" dirty="0" smtClean="0"/>
              <a:t>Client Relations</a:t>
            </a:r>
          </a:p>
          <a:p>
            <a:pPr lvl="1"/>
            <a:r>
              <a:rPr lang="en-US" sz="2500" dirty="0" smtClean="0"/>
              <a:t>Increased Productivity</a:t>
            </a:r>
          </a:p>
          <a:p>
            <a:pPr lvl="1"/>
            <a:r>
              <a:rPr lang="en-US" sz="2500" dirty="0" smtClean="0"/>
              <a:t>Marketing and Sales</a:t>
            </a:r>
          </a:p>
          <a:p>
            <a:pPr lvl="1"/>
            <a:r>
              <a:rPr lang="en-US" sz="2500" dirty="0" smtClean="0"/>
              <a:t>Employee Relations</a:t>
            </a:r>
            <a:endParaRPr lang="en-US" sz="2500" dirty="0"/>
          </a:p>
        </p:txBody>
      </p:sp>
    </p:spTree>
    <p:extLst>
      <p:ext uri="{BB962C8B-B14F-4D97-AF65-F5344CB8AC3E}">
        <p14:creationId xmlns:p14="http://schemas.microsoft.com/office/powerpoint/2010/main" val="3039454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anose="020F0502020204030204" pitchFamily="34" charset="0"/>
              </a:rPr>
              <a:t>What Makes Business Communication Effective?</a:t>
            </a:r>
            <a:endParaRPr lang="en-US" dirty="0">
              <a:latin typeface="Calibri" panose="020F0502020204030204" pitchFamily="34" charset="0"/>
            </a:endParaRPr>
          </a:p>
        </p:txBody>
      </p:sp>
      <p:sp>
        <p:nvSpPr>
          <p:cNvPr id="3" name="Content Placeholder 2"/>
          <p:cNvSpPr>
            <a:spLocks noGrp="1"/>
          </p:cNvSpPr>
          <p:nvPr>
            <p:ph idx="1"/>
          </p:nvPr>
        </p:nvSpPr>
        <p:spPr/>
        <p:txBody>
          <a:bodyPr/>
          <a:lstStyle/>
          <a:p>
            <a:r>
              <a:rPr lang="en-US" sz="3000" dirty="0"/>
              <a:t>Give facts rather than vague </a:t>
            </a:r>
            <a:r>
              <a:rPr lang="en-US" sz="3000" dirty="0" smtClean="0"/>
              <a:t>impressions</a:t>
            </a:r>
          </a:p>
          <a:p>
            <a:r>
              <a:rPr lang="en-US" sz="3000" dirty="0"/>
              <a:t>Present information in a concise, efficient </a:t>
            </a:r>
            <a:r>
              <a:rPr lang="en-US" sz="3000" dirty="0" smtClean="0"/>
              <a:t>manner</a:t>
            </a:r>
            <a:endParaRPr lang="en-US" sz="3000" dirty="0"/>
          </a:p>
          <a:p>
            <a:r>
              <a:rPr lang="en-US" sz="3000" dirty="0" smtClean="0"/>
              <a:t>Clarify </a:t>
            </a:r>
            <a:r>
              <a:rPr lang="en-US" sz="3000" dirty="0"/>
              <a:t>expectations and </a:t>
            </a:r>
            <a:r>
              <a:rPr lang="en-US" sz="3000" dirty="0" smtClean="0"/>
              <a:t>responsibilities</a:t>
            </a:r>
          </a:p>
          <a:p>
            <a:r>
              <a:rPr lang="en-US" sz="3000" dirty="0"/>
              <a:t>Offer compelling, persuasive arguments and recommendations</a:t>
            </a:r>
            <a:endParaRPr lang="en-US" sz="3000" dirty="0" smtClean="0"/>
          </a:p>
          <a:p>
            <a:endParaRPr lang="en-US" sz="2800" dirty="0" smtClean="0"/>
          </a:p>
        </p:txBody>
      </p:sp>
    </p:spTree>
    <p:extLst>
      <p:ext uri="{BB962C8B-B14F-4D97-AF65-F5344CB8AC3E}">
        <p14:creationId xmlns:p14="http://schemas.microsoft.com/office/powerpoint/2010/main" val="42074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36" y="1447800"/>
            <a:ext cx="8229600" cy="1097280"/>
          </a:xfrm>
        </p:spPr>
        <p:txBody>
          <a:bodyPr/>
          <a:lstStyle/>
          <a:p>
            <a:r>
              <a:rPr lang="en-US" sz="5000" dirty="0" smtClean="0">
                <a:latin typeface="Calibri" panose="020F0502020204030204" pitchFamily="34" charset="0"/>
              </a:rPr>
              <a:t>Communicating as a Professional</a:t>
            </a:r>
            <a:endParaRPr lang="en-US" sz="5000" dirty="0">
              <a:latin typeface="Calibri" panose="020F0502020204030204" pitchFamily="34" charset="0"/>
            </a:endParaRPr>
          </a:p>
        </p:txBody>
      </p:sp>
      <p:sp>
        <p:nvSpPr>
          <p:cNvPr id="3" name="Content Placeholder 2"/>
          <p:cNvSpPr>
            <a:spLocks noGrp="1"/>
          </p:cNvSpPr>
          <p:nvPr>
            <p:ph idx="1"/>
          </p:nvPr>
        </p:nvSpPr>
        <p:spPr>
          <a:xfrm>
            <a:off x="463296" y="3200400"/>
            <a:ext cx="8229600" cy="1981200"/>
          </a:xfrm>
        </p:spPr>
        <p:txBody>
          <a:bodyPr/>
          <a:lstStyle/>
          <a:p>
            <a:r>
              <a:rPr lang="en-US" sz="3000" dirty="0" smtClean="0"/>
              <a:t>LO 1.2 </a:t>
            </a:r>
            <a:r>
              <a:rPr lang="en-US" sz="3200" dirty="0"/>
              <a:t>Explain what it means </a:t>
            </a:r>
            <a:r>
              <a:rPr lang="en-US" sz="3200" dirty="0" smtClean="0"/>
              <a:t>to communicate </a:t>
            </a:r>
            <a:r>
              <a:rPr lang="en-US" sz="3200" dirty="0"/>
              <a:t>as a professional in </a:t>
            </a:r>
            <a:r>
              <a:rPr lang="en-US" sz="3200" dirty="0" smtClean="0"/>
              <a:t>a business </a:t>
            </a:r>
            <a:r>
              <a:rPr lang="en-US" sz="3200" dirty="0"/>
              <a:t>context.</a:t>
            </a:r>
            <a:endParaRPr lang="en-US" sz="3000" dirty="0"/>
          </a:p>
        </p:txBody>
      </p:sp>
    </p:spTree>
    <p:extLst>
      <p:ext uri="{BB962C8B-B14F-4D97-AF65-F5344CB8AC3E}">
        <p14:creationId xmlns:p14="http://schemas.microsoft.com/office/powerpoint/2010/main" val="186756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753</TotalTime>
  <Words>5208</Words>
  <Application>Microsoft Macintosh PowerPoint</Application>
  <PresentationFormat>On-screen Show (4:3)</PresentationFormat>
  <Paragraphs>250</Paragraphs>
  <Slides>39</Slides>
  <Notes>39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508 Lecture</vt:lpstr>
      <vt:lpstr>Business Communication Today</vt:lpstr>
      <vt:lpstr>Learning Objectives (1 of 2)</vt:lpstr>
      <vt:lpstr>Learning Objectives (2 of 2)</vt:lpstr>
      <vt:lpstr>Understanding Why Communication Matters</vt:lpstr>
      <vt:lpstr>Communication is Important to Your Career</vt:lpstr>
      <vt:lpstr>Figure 1.1 – Sharing Information</vt:lpstr>
      <vt:lpstr>Communication is Important to Your Company</vt:lpstr>
      <vt:lpstr>What Makes Business Communication Effective?</vt:lpstr>
      <vt:lpstr>Communicating as a Professional</vt:lpstr>
      <vt:lpstr>Elements of Professionalism</vt:lpstr>
      <vt:lpstr>Understanding What Employers Expect from You</vt:lpstr>
      <vt:lpstr>Understanding What Employers Expect from You</vt:lpstr>
      <vt:lpstr>Communicating in an Organizational Context Figure 1.4 –  Formal Communication Network</vt:lpstr>
      <vt:lpstr>Adopting an Audience-Centered Approach</vt:lpstr>
      <vt:lpstr>Exploring the Communication Process</vt:lpstr>
      <vt:lpstr>The Basic Communication Model Figure 1.5 – The Basic Communication Process</vt:lpstr>
      <vt:lpstr>Barriers in the Communication Process</vt:lpstr>
      <vt:lpstr>Inside the Mind of Your Audience</vt:lpstr>
      <vt:lpstr>How Audiences Receive Messages</vt:lpstr>
      <vt:lpstr>How Audiences Decode Messages</vt:lpstr>
      <vt:lpstr>Figure 1.6 – How Shared Experience Affects Understanding</vt:lpstr>
      <vt:lpstr>How Audiences Respond to Messages</vt:lpstr>
      <vt:lpstr>Figure 1.7 –  The Social Communication Model</vt:lpstr>
      <vt:lpstr>The Mobile Revolution</vt:lpstr>
      <vt:lpstr>The Rise of Mobile Communication as a Platform (1 of 2)</vt:lpstr>
      <vt:lpstr>The Rise of Mobile Communication as a Platform (1 of 2)</vt:lpstr>
      <vt:lpstr>How Mobile Technologies are Changing Business Communication</vt:lpstr>
      <vt:lpstr>How Mobile Technologies are Changing Business Communication</vt:lpstr>
      <vt:lpstr>Using Technology to Improve Business Communication</vt:lpstr>
      <vt:lpstr>Keeping Technology in Perspective</vt:lpstr>
      <vt:lpstr>Guarding Against Information Overload</vt:lpstr>
      <vt:lpstr>Using Technological Tools Productively</vt:lpstr>
      <vt:lpstr>Reconnecting With People</vt:lpstr>
      <vt:lpstr>Committing to Ethical and Legal Communication</vt:lpstr>
      <vt:lpstr>Ethical Communication</vt:lpstr>
      <vt:lpstr>Unethical Communication</vt:lpstr>
      <vt:lpstr>Distinguishing Ethical Dilemmas from Ethical Lapses</vt:lpstr>
      <vt:lpstr>Ensuring Ethical Communication</vt:lpstr>
      <vt:lpstr>Ensuring Legal Communication</vt:lpstr>
    </vt:vector>
  </TitlesOfParts>
  <Company>Pearson Education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Compliant Lecture PowerPoint</dc:title>
  <dc:subject>Business Communication Today</dc:subject>
  <dc:creator>Echo Swinford</dc:creator>
  <cp:lastModifiedBy>Ashley Yee</cp:lastModifiedBy>
  <cp:revision>261</cp:revision>
  <dcterms:created xsi:type="dcterms:W3CDTF">2014-07-14T20:04:21Z</dcterms:created>
  <dcterms:modified xsi:type="dcterms:W3CDTF">2016-12-19T16:31:36Z</dcterms:modified>
</cp:coreProperties>
</file>