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La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slide" Target="slides/slide6.xml"/><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f40a30e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f40a30e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11"/>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71" name="Google Shape;71;p11"/>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1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75" name="Shape 75"/>
        <p:cNvGrpSpPr/>
        <p:nvPr/>
      </p:nvGrpSpPr>
      <p:grpSpPr>
        <a:xfrm>
          <a:off x="0" y="0"/>
          <a:ext cx="0" cy="0"/>
          <a:chOff x="0" y="0"/>
          <a:chExt cx="0" cy="0"/>
        </a:xfrm>
      </p:grpSpPr>
      <p:sp>
        <p:nvSpPr>
          <p:cNvPr id="76" name="Google Shape;76;p12"/>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1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1" name="Shape 81"/>
        <p:cNvGrpSpPr/>
        <p:nvPr/>
      </p:nvGrpSpPr>
      <p:grpSpPr>
        <a:xfrm>
          <a:off x="0" y="0"/>
          <a:ext cx="0" cy="0"/>
          <a:chOff x="0" y="0"/>
          <a:chExt cx="0" cy="0"/>
        </a:xfrm>
      </p:grpSpPr>
      <p:sp>
        <p:nvSpPr>
          <p:cNvPr id="82" name="Google Shape;82;p1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13"/>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1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3"/>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lang="en-US" sz="8000" cap="none">
                <a:solidFill>
                  <a:schemeClr val="lt1"/>
                </a:solidFill>
                <a:latin typeface="Rockwell"/>
                <a:ea typeface="Rockwell"/>
                <a:cs typeface="Rockwell"/>
                <a:sym typeface="Rockwell"/>
              </a:rPr>
              <a:t>“</a:t>
            </a:r>
            <a:endParaRPr/>
          </a:p>
        </p:txBody>
      </p:sp>
      <p:sp>
        <p:nvSpPr>
          <p:cNvPr id="89" name="Google Shape;89;p13"/>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lang="en-US" sz="800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0" name="Shape 90"/>
        <p:cNvGrpSpPr/>
        <p:nvPr/>
      </p:nvGrpSpPr>
      <p:grpSpPr>
        <a:xfrm>
          <a:off x="0" y="0"/>
          <a:ext cx="0" cy="0"/>
          <a:chOff x="0" y="0"/>
          <a:chExt cx="0" cy="0"/>
        </a:xfrm>
      </p:grpSpPr>
      <p:sp>
        <p:nvSpPr>
          <p:cNvPr id="91" name="Google Shape;91;p14"/>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96" name="Shape 96"/>
        <p:cNvGrpSpPr/>
        <p:nvPr/>
      </p:nvGrpSpPr>
      <p:grpSpPr>
        <a:xfrm>
          <a:off x="0" y="0"/>
          <a:ext cx="0" cy="0"/>
          <a:chOff x="0" y="0"/>
          <a:chExt cx="0" cy="0"/>
        </a:xfrm>
      </p:grpSpPr>
      <p:sp>
        <p:nvSpPr>
          <p:cNvPr id="97" name="Google Shape;97;p15"/>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15"/>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15"/>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15"/>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15"/>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15"/>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07" name="Shape 107"/>
        <p:cNvGrpSpPr/>
        <p:nvPr/>
      </p:nvGrpSpPr>
      <p:grpSpPr>
        <a:xfrm>
          <a:off x="0" y="0"/>
          <a:ext cx="0" cy="0"/>
          <a:chOff x="0" y="0"/>
          <a:chExt cx="0" cy="0"/>
        </a:xfrm>
      </p:grpSpPr>
      <p:sp>
        <p:nvSpPr>
          <p:cNvPr id="108" name="Google Shape;108;p16"/>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6"/>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16"/>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11" name="Google Shape;111;p16"/>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16"/>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16"/>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14" name="Google Shape;114;p16"/>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16"/>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16"/>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1600"/>
              <a:buFont typeface="Arial"/>
              <a:buNone/>
              <a:defRPr b="0" i="0" sz="1600" u="none" cap="none" strike="noStrike">
                <a:solidFill>
                  <a:schemeClr val="lt1"/>
                </a:solidFill>
                <a:latin typeface="Rockwell"/>
                <a:ea typeface="Rockwell"/>
                <a:cs typeface="Rockwell"/>
                <a:sym typeface="Rockwell"/>
              </a:defRPr>
            </a:lvl9pPr>
          </a:lstStyle>
          <a:p/>
        </p:txBody>
      </p:sp>
      <p:sp>
        <p:nvSpPr>
          <p:cNvPr id="117" name="Google Shape;117;p16"/>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1" name="Shape 121"/>
        <p:cNvGrpSpPr/>
        <p:nvPr/>
      </p:nvGrpSpPr>
      <p:grpSpPr>
        <a:xfrm>
          <a:off x="0" y="0"/>
          <a:ext cx="0" cy="0"/>
          <a:chOff x="0" y="0"/>
          <a:chExt cx="0" cy="0"/>
        </a:xfrm>
      </p:grpSpPr>
      <p:sp>
        <p:nvSpPr>
          <p:cNvPr id="122" name="Google Shape;122;p1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7"/>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18"/>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8"/>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0" name="Google Shape;20;p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26" name="Google Shape;26;p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2" name="Google Shape;32;p5"/>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3" name="Google Shape;33;p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39" name="Google Shape;39;p6"/>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0" name="Google Shape;40;p6"/>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1" name="Google Shape;41;p6"/>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2" name="Google Shape;42;p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9"/>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lstStyle>
            <a:lvl1pPr lvl="0" marR="0" rtl="0" algn="ctr">
              <a:lnSpc>
                <a:spcPct val="120000"/>
              </a:lnSpc>
              <a:spcBef>
                <a:spcPts val="1000"/>
              </a:spcBef>
              <a:spcAft>
                <a:spcPts val="0"/>
              </a:spcAft>
              <a:buClr>
                <a:schemeClr val="lt1"/>
              </a:buClr>
              <a:buSzPts val="3200"/>
              <a:buFont typeface="Arial"/>
              <a:buNone/>
              <a:defRPr b="0" i="0" sz="3200" u="none" cap="none" strike="noStrike">
                <a:solidFill>
                  <a:schemeClr val="lt1"/>
                </a:solidFill>
                <a:latin typeface="Rockwell"/>
                <a:ea typeface="Rockwell"/>
                <a:cs typeface="Rockwell"/>
                <a:sym typeface="Rockwell"/>
              </a:defRPr>
            </a:lvl1pPr>
            <a:lvl2pPr lvl="1" marR="0" rtl="0" algn="l">
              <a:lnSpc>
                <a:spcPct val="120000"/>
              </a:lnSpc>
              <a:spcBef>
                <a:spcPts val="500"/>
              </a:spcBef>
              <a:spcAft>
                <a:spcPts val="0"/>
              </a:spcAft>
              <a:buClr>
                <a:schemeClr val="lt1"/>
              </a:buClr>
              <a:buSzPts val="2800"/>
              <a:buFont typeface="Arial"/>
              <a:buNone/>
              <a:defRPr b="0" i="0" sz="2800" u="none" cap="none" strike="noStrike">
                <a:solidFill>
                  <a:schemeClr val="lt1"/>
                </a:solidFill>
                <a:latin typeface="Rockwell"/>
                <a:ea typeface="Rockwell"/>
                <a:cs typeface="Rockwell"/>
                <a:sym typeface="Rockwell"/>
              </a:defRPr>
            </a:lvl2pPr>
            <a:lvl3pPr lvl="2" marR="0" rtl="0" algn="l">
              <a:lnSpc>
                <a:spcPct val="120000"/>
              </a:lnSpc>
              <a:spcBef>
                <a:spcPts val="500"/>
              </a:spcBef>
              <a:spcAft>
                <a:spcPts val="0"/>
              </a:spcAft>
              <a:buClr>
                <a:schemeClr val="lt1"/>
              </a:buClr>
              <a:buSzPts val="2400"/>
              <a:buFont typeface="Arial"/>
              <a:buNone/>
              <a:defRPr b="0" i="0" sz="2400" u="none" cap="none" strike="noStrike">
                <a:solidFill>
                  <a:schemeClr val="lt1"/>
                </a:solidFill>
                <a:latin typeface="Rockwell"/>
                <a:ea typeface="Rockwell"/>
                <a:cs typeface="Rockwell"/>
                <a:sym typeface="Rockwell"/>
              </a:defRPr>
            </a:lvl3pPr>
            <a:lvl4pPr lvl="3"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4pPr>
            <a:lvl5pPr lvl="4"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5pPr>
            <a:lvl6pPr lvl="5"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6pPr>
            <a:lvl7pPr lvl="6"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7pPr>
            <a:lvl8pPr lvl="7"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8pPr>
            <a:lvl9pPr lvl="8" marR="0" rtl="0" algn="l">
              <a:lnSpc>
                <a:spcPct val="120000"/>
              </a:lnSpc>
              <a:spcBef>
                <a:spcPts val="500"/>
              </a:spcBef>
              <a:spcAft>
                <a:spcPts val="0"/>
              </a:spcAft>
              <a:buClr>
                <a:schemeClr val="lt1"/>
              </a:buClr>
              <a:buSzPts val="2000"/>
              <a:buFont typeface="Arial"/>
              <a:buNone/>
              <a:defRPr b="0" i="0" sz="2000" u="none" cap="none" strike="noStrike">
                <a:solidFill>
                  <a:schemeClr val="lt1"/>
                </a:solidFill>
                <a:latin typeface="Rockwell"/>
                <a:ea typeface="Rockwell"/>
                <a:cs typeface="Rockwell"/>
                <a:sym typeface="Rockwell"/>
              </a:defRPr>
            </a:lvl9pPr>
          </a:lstStyle>
          <a:p/>
        </p:txBody>
      </p:sp>
      <p:sp>
        <p:nvSpPr>
          <p:cNvPr id="64" name="Google Shape;64;p10"/>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1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ctrTitle"/>
          </p:nvPr>
        </p:nvSpPr>
        <p:spPr>
          <a:xfrm>
            <a:off x="1595269" y="183900"/>
            <a:ext cx="9001462" cy="127192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320"/>
              <a:buFont typeface="Bookman Old Style"/>
              <a:buNone/>
            </a:pPr>
            <a:r>
              <a:rPr lang="en-US" sz="4320"/>
              <a:t>APPLY YOUR KNOWLEDGE CASE</a:t>
            </a:r>
            <a:endParaRPr/>
          </a:p>
        </p:txBody>
      </p:sp>
      <p:sp>
        <p:nvSpPr>
          <p:cNvPr id="142" name="Google Shape;142;p20"/>
          <p:cNvSpPr txBox="1"/>
          <p:nvPr/>
        </p:nvSpPr>
        <p:spPr>
          <a:xfrm>
            <a:off x="1138989" y="1455821"/>
            <a:ext cx="9914021"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Rockwell"/>
                <a:ea typeface="Rockwell"/>
                <a:cs typeface="Rockwell"/>
                <a:sym typeface="Rockwell"/>
              </a:rPr>
              <a:t>The IT director opened the department staff meeting today by saying, “I’ve got some good news and some bad news. The good news is that management approved the payroll system project this morning. The new system will reduce clerical time and errors, improve morale in the payroll department, and avoid possible fines and penalties for noncompliance. </a:t>
            </a:r>
            <a:endParaRPr/>
          </a:p>
          <a:p>
            <a:pPr indent="0" lvl="0" marL="0" marR="0" rtl="0" algn="l">
              <a:spcBef>
                <a:spcPts val="0"/>
              </a:spcBef>
              <a:spcAft>
                <a:spcPts val="0"/>
              </a:spcAft>
              <a:buNone/>
            </a:pPr>
            <a:r>
              <a:t/>
            </a:r>
            <a:endParaRPr sz="2400">
              <a:solidFill>
                <a:schemeClr val="lt1"/>
              </a:solidFill>
              <a:latin typeface="Rockwell"/>
              <a:ea typeface="Rockwell"/>
              <a:cs typeface="Rockwell"/>
              <a:sym typeface="Rockwell"/>
            </a:endParaRPr>
          </a:p>
          <a:p>
            <a:pPr indent="0" lvl="0" marL="0" marR="0" rtl="0" algn="l">
              <a:spcBef>
                <a:spcPts val="0"/>
              </a:spcBef>
              <a:spcAft>
                <a:spcPts val="0"/>
              </a:spcAft>
              <a:buNone/>
            </a:pPr>
            <a:r>
              <a:rPr lang="en-US" sz="2400">
                <a:solidFill>
                  <a:schemeClr val="lt1"/>
                </a:solidFill>
                <a:latin typeface="Rockwell"/>
                <a:ea typeface="Rockwell"/>
                <a:cs typeface="Rockwell"/>
                <a:sym typeface="Rockwell"/>
              </a:rPr>
              <a:t>The bad news is that the system must be installed by</a:t>
            </a:r>
            <a:br>
              <a:rPr lang="en-US" sz="2400">
                <a:solidFill>
                  <a:schemeClr val="lt1"/>
                </a:solidFill>
                <a:latin typeface="Rockwell"/>
                <a:ea typeface="Rockwell"/>
                <a:cs typeface="Rockwell"/>
                <a:sym typeface="Rockwell"/>
              </a:rPr>
            </a:br>
            <a:r>
              <a:rPr lang="en-US" sz="2400">
                <a:solidFill>
                  <a:schemeClr val="lt1"/>
                </a:solidFill>
                <a:latin typeface="Rockwell"/>
                <a:ea typeface="Rockwell"/>
                <a:cs typeface="Rockwell"/>
                <a:sym typeface="Rockwell"/>
              </a:rPr>
              <a:t>January 1st in order to meet new federal reporting rules, all expenses from now on must be approved in advance, the system should have a modular design if possible, and the vice president of finance would like to announce the new system in a year-end report if it is ready by mid-December.”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92D050"/>
              </a:buClr>
              <a:buSzPts val="3400"/>
              <a:buFont typeface="Lato"/>
              <a:buNone/>
            </a:pPr>
            <a:r>
              <a:rPr lang="en-US">
                <a:solidFill>
                  <a:srgbClr val="92D050"/>
                </a:solidFill>
                <a:latin typeface="Lato"/>
                <a:ea typeface="Lato"/>
                <a:cs typeface="Lato"/>
                <a:sym typeface="Lato"/>
              </a:rPr>
              <a:t>PROJECT SCOPE</a:t>
            </a:r>
            <a:endParaRPr>
              <a:solidFill>
                <a:srgbClr val="92D050"/>
              </a:solidFill>
            </a:endParaRPr>
          </a:p>
        </p:txBody>
      </p:sp>
      <p:sp>
        <p:nvSpPr>
          <p:cNvPr id="148" name="Google Shape;148;p2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b="1" lang="en-US"/>
              <a:t>Project Scope </a:t>
            </a:r>
            <a:r>
              <a:rPr lang="en-US"/>
              <a:t>– Organizing and documenting detailed project goals, tasks, cost and deadlines, and deliverables. </a:t>
            </a:r>
            <a:endParaRPr/>
          </a:p>
          <a:p>
            <a:pPr indent="-228600" lvl="1" marL="685800" rtl="0" algn="l">
              <a:lnSpc>
                <a:spcPct val="120000"/>
              </a:lnSpc>
              <a:spcBef>
                <a:spcPts val="500"/>
              </a:spcBef>
              <a:spcAft>
                <a:spcPts val="0"/>
              </a:spcAft>
              <a:buClr>
                <a:schemeClr val="lt1"/>
              </a:buClr>
              <a:buSzPts val="1800"/>
              <a:buChar char="•"/>
            </a:pPr>
            <a:r>
              <a:rPr lang="en-US"/>
              <a:t>Defines needs to complete the project and the project objectives.</a:t>
            </a:r>
            <a:endParaRPr/>
          </a:p>
          <a:p>
            <a:pPr indent="-228600" lvl="0" marL="228600" rtl="0" algn="l">
              <a:lnSpc>
                <a:spcPct val="120000"/>
              </a:lnSpc>
              <a:spcBef>
                <a:spcPts val="1000"/>
              </a:spcBef>
              <a:spcAft>
                <a:spcPts val="0"/>
              </a:spcAft>
              <a:buClr>
                <a:schemeClr val="lt1"/>
              </a:buClr>
              <a:buSzPts val="2000"/>
              <a:buChar char="•"/>
            </a:pPr>
            <a:r>
              <a:rPr b="1" lang="en-US"/>
              <a:t>Reason why  it’s important</a:t>
            </a:r>
            <a:r>
              <a:rPr lang="en-US"/>
              <a:t>: </a:t>
            </a:r>
            <a:endParaRPr/>
          </a:p>
          <a:p>
            <a:pPr indent="-228600" lvl="1" marL="685800" rtl="0" algn="l">
              <a:lnSpc>
                <a:spcPct val="120000"/>
              </a:lnSpc>
              <a:spcBef>
                <a:spcPts val="500"/>
              </a:spcBef>
              <a:spcAft>
                <a:spcPts val="0"/>
              </a:spcAft>
              <a:buClr>
                <a:schemeClr val="lt1"/>
              </a:buClr>
              <a:buSzPts val="1800"/>
              <a:buChar char="•"/>
            </a:pPr>
            <a:r>
              <a:rPr lang="en-US"/>
              <a:t>Defines the project outcome</a:t>
            </a:r>
            <a:endParaRPr/>
          </a:p>
          <a:p>
            <a:pPr indent="-228600" lvl="1" marL="685800" rtl="0" algn="l">
              <a:lnSpc>
                <a:spcPct val="120000"/>
              </a:lnSpc>
              <a:spcBef>
                <a:spcPts val="500"/>
              </a:spcBef>
              <a:spcAft>
                <a:spcPts val="0"/>
              </a:spcAft>
              <a:buClr>
                <a:schemeClr val="lt1"/>
              </a:buClr>
              <a:buSzPts val="1800"/>
              <a:buChar char="•"/>
            </a:pPr>
            <a:r>
              <a:rPr lang="en-US"/>
              <a:t>Define where project can be used</a:t>
            </a:r>
            <a:endParaRPr/>
          </a:p>
          <a:p>
            <a:pPr indent="-228600" lvl="0" marL="228600" rtl="0" algn="l">
              <a:lnSpc>
                <a:spcPct val="120000"/>
              </a:lnSpc>
              <a:spcBef>
                <a:spcPts val="1000"/>
              </a:spcBef>
              <a:spcAft>
                <a:spcPts val="0"/>
              </a:spcAft>
              <a:buClr>
                <a:schemeClr val="lt1"/>
              </a:buClr>
              <a:buSzPts val="2000"/>
              <a:buChar char="•"/>
            </a:pPr>
            <a:r>
              <a:rPr lang="en-US"/>
              <a:t>The scope of the payroll project would eliminate errors and allow the switch to be swift. Employees will have time to get used to the new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92D050"/>
              </a:buClr>
              <a:buSzPts val="3400"/>
              <a:buFont typeface="Bookman Old Style"/>
              <a:buNone/>
            </a:pPr>
            <a:r>
              <a:rPr lang="en-US">
                <a:solidFill>
                  <a:srgbClr val="92D050"/>
                </a:solidFill>
              </a:rPr>
              <a:t>CONSTRAINTS AND THEIR CHARACTERISTICS</a:t>
            </a:r>
            <a:endParaRPr/>
          </a:p>
        </p:txBody>
      </p:sp>
      <p:sp>
        <p:nvSpPr>
          <p:cNvPr id="154" name="Google Shape;154;p22"/>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b="1" lang="en-US"/>
              <a:t>Present vs Future</a:t>
            </a:r>
            <a:r>
              <a:rPr lang="en-US"/>
              <a:t>:</a:t>
            </a:r>
            <a:endParaRPr/>
          </a:p>
          <a:p>
            <a:pPr indent="-228600" lvl="1" marL="685800" rtl="0" algn="l">
              <a:lnSpc>
                <a:spcPct val="120000"/>
              </a:lnSpc>
              <a:spcBef>
                <a:spcPts val="500"/>
              </a:spcBef>
              <a:spcAft>
                <a:spcPts val="0"/>
              </a:spcAft>
              <a:buClr>
                <a:schemeClr val="lt1"/>
              </a:buClr>
              <a:buSzPts val="1800"/>
              <a:buChar char="•"/>
            </a:pPr>
            <a:r>
              <a:rPr lang="en-US"/>
              <a:t> Is the constraint something that must be met as soon as the system is developed or modified, or is the constraint necessary at some future time.</a:t>
            </a:r>
            <a:endParaRPr/>
          </a:p>
          <a:p>
            <a:pPr indent="-228600" lvl="0" marL="228600" rtl="0" algn="l">
              <a:lnSpc>
                <a:spcPct val="120000"/>
              </a:lnSpc>
              <a:spcBef>
                <a:spcPts val="1000"/>
              </a:spcBef>
              <a:spcAft>
                <a:spcPts val="0"/>
              </a:spcAft>
              <a:buClr>
                <a:schemeClr val="lt1"/>
              </a:buClr>
              <a:buSzPts val="2000"/>
              <a:buChar char="•"/>
            </a:pPr>
            <a:r>
              <a:rPr lang="en-US"/>
              <a:t> </a:t>
            </a:r>
            <a:r>
              <a:rPr b="1" lang="en-US"/>
              <a:t>Internal Versus External</a:t>
            </a:r>
            <a:r>
              <a:rPr lang="en-US"/>
              <a:t>: </a:t>
            </a:r>
            <a:endParaRPr/>
          </a:p>
          <a:p>
            <a:pPr indent="-228600" lvl="1" marL="685800" rtl="0" algn="l">
              <a:lnSpc>
                <a:spcPct val="120000"/>
              </a:lnSpc>
              <a:spcBef>
                <a:spcPts val="500"/>
              </a:spcBef>
              <a:spcAft>
                <a:spcPts val="0"/>
              </a:spcAft>
              <a:buClr>
                <a:schemeClr val="lt1"/>
              </a:buClr>
              <a:buSzPts val="1800"/>
              <a:buChar char="•"/>
            </a:pPr>
            <a:r>
              <a:rPr lang="en-US"/>
              <a:t>Is the constraint due to a requirement within the organization, or does some external force, such as government regulation, impose it. </a:t>
            </a:r>
            <a:endParaRPr/>
          </a:p>
          <a:p>
            <a:pPr indent="-228600" lvl="0" marL="228600" rtl="0" algn="l">
              <a:lnSpc>
                <a:spcPct val="120000"/>
              </a:lnSpc>
              <a:spcBef>
                <a:spcPts val="1000"/>
              </a:spcBef>
              <a:spcAft>
                <a:spcPts val="0"/>
              </a:spcAft>
              <a:buClr>
                <a:schemeClr val="lt1"/>
              </a:buClr>
              <a:buSzPts val="2000"/>
              <a:buChar char="•"/>
            </a:pPr>
            <a:r>
              <a:rPr b="1" lang="en-US"/>
              <a:t>Mandatory Versus Desirable</a:t>
            </a:r>
            <a:r>
              <a:rPr lang="en-US"/>
              <a:t>: </a:t>
            </a:r>
            <a:endParaRPr/>
          </a:p>
          <a:p>
            <a:pPr indent="-228600" lvl="1" marL="685800" rtl="0" algn="l">
              <a:lnSpc>
                <a:spcPct val="120000"/>
              </a:lnSpc>
              <a:spcBef>
                <a:spcPts val="500"/>
              </a:spcBef>
              <a:spcAft>
                <a:spcPts val="0"/>
              </a:spcAft>
              <a:buClr>
                <a:schemeClr val="lt1"/>
              </a:buClr>
              <a:buSzPts val="1800"/>
              <a:buChar char="•"/>
            </a:pPr>
            <a:r>
              <a:rPr lang="en-US"/>
              <a:t>Is the constraint mandatory? Is it absolutely essential to meet the constraint, or is it merely desirable?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913795" y="609600"/>
            <a:ext cx="10353900" cy="1326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800">
                <a:solidFill>
                  <a:srgbClr val="92D050"/>
                </a:solidFill>
              </a:rPr>
              <a:t>What questions would you ask to determine the feasibility of this project?</a:t>
            </a:r>
            <a:endParaRPr sz="2800">
              <a:solidFill>
                <a:srgbClr val="92D050"/>
              </a:solidFill>
            </a:endParaRPr>
          </a:p>
        </p:txBody>
      </p:sp>
      <p:sp>
        <p:nvSpPr>
          <p:cNvPr id="160" name="Google Shape;160;p23"/>
          <p:cNvSpPr txBox="1"/>
          <p:nvPr>
            <p:ph idx="1" type="body"/>
          </p:nvPr>
        </p:nvSpPr>
        <p:spPr>
          <a:xfrm>
            <a:off x="913800" y="2096075"/>
            <a:ext cx="9927300" cy="398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800"/>
              <a:t>Operational: A proposed system will be used effectively after it has been developed.</a:t>
            </a:r>
            <a:endParaRPr sz="1800"/>
          </a:p>
          <a:p>
            <a:pPr indent="-342900" lvl="0" marL="457200" rtl="0" algn="l">
              <a:spcBef>
                <a:spcPts val="1000"/>
              </a:spcBef>
              <a:spcAft>
                <a:spcPts val="0"/>
              </a:spcAft>
              <a:buSzPts val="1800"/>
              <a:buChar char="•"/>
            </a:pPr>
            <a:r>
              <a:rPr lang="en-US" sz="1800"/>
              <a:t>Will it be easy to learn and use?</a:t>
            </a:r>
            <a:endParaRPr sz="1800"/>
          </a:p>
          <a:p>
            <a:pPr indent="0" lvl="0" marL="0" rtl="0" algn="l">
              <a:spcBef>
                <a:spcPts val="1000"/>
              </a:spcBef>
              <a:spcAft>
                <a:spcPts val="0"/>
              </a:spcAft>
              <a:buNone/>
            </a:pPr>
            <a:r>
              <a:rPr lang="en-US" sz="1800"/>
              <a:t>Economic: The projected benefits of the proposed system </a:t>
            </a:r>
            <a:r>
              <a:rPr lang="en-US" sz="1800"/>
              <a:t>outweighs</a:t>
            </a:r>
            <a:r>
              <a:rPr lang="en-US" sz="1800"/>
              <a:t> the estimated costs.</a:t>
            </a:r>
            <a:endParaRPr sz="1800"/>
          </a:p>
          <a:p>
            <a:pPr indent="-342900" lvl="0" marL="457200" rtl="0" algn="l">
              <a:spcBef>
                <a:spcPts val="1000"/>
              </a:spcBef>
              <a:spcAft>
                <a:spcPts val="0"/>
              </a:spcAft>
              <a:buSzPts val="1800"/>
              <a:buChar char="•"/>
            </a:pPr>
            <a:r>
              <a:rPr lang="en-US" sz="1800"/>
              <a:t>Will benefits exceed cost?</a:t>
            </a:r>
            <a:endParaRPr sz="1800"/>
          </a:p>
          <a:p>
            <a:pPr indent="0" lvl="0" marL="0" rtl="0" algn="l">
              <a:spcBef>
                <a:spcPts val="1000"/>
              </a:spcBef>
              <a:spcAft>
                <a:spcPts val="0"/>
              </a:spcAft>
              <a:buNone/>
            </a:pPr>
            <a:r>
              <a:rPr lang="en-US" sz="1800"/>
              <a:t>Technical: The technical resources needed to develop, purchase, install, or operate the system.</a:t>
            </a:r>
            <a:endParaRPr sz="1800"/>
          </a:p>
          <a:p>
            <a:pPr indent="-342900" lvl="0" marL="457200" rtl="0" algn="l">
              <a:spcBef>
                <a:spcPts val="1000"/>
              </a:spcBef>
              <a:spcAft>
                <a:spcPts val="0"/>
              </a:spcAft>
              <a:buSzPts val="1800"/>
              <a:buChar char="•"/>
            </a:pPr>
            <a:r>
              <a:rPr lang="en-US" sz="1800"/>
              <a:t>Do we have the tech resources?</a:t>
            </a:r>
            <a:endParaRPr sz="1800"/>
          </a:p>
          <a:p>
            <a:pPr indent="0" lvl="0" marL="0" rtl="0" algn="l">
              <a:spcBef>
                <a:spcPts val="1000"/>
              </a:spcBef>
              <a:spcAft>
                <a:spcPts val="0"/>
              </a:spcAft>
              <a:buNone/>
            </a:pPr>
            <a:r>
              <a:rPr lang="en-US" sz="1800"/>
              <a:t>Schedule: A project can be implemented in an acceptable time frame.</a:t>
            </a:r>
            <a:endParaRPr sz="1800"/>
          </a:p>
          <a:p>
            <a:pPr indent="-342900" lvl="0" marL="457200" rtl="0" algn="l">
              <a:spcBef>
                <a:spcPts val="1000"/>
              </a:spcBef>
              <a:spcAft>
                <a:spcPts val="0"/>
              </a:spcAft>
              <a:buSzPts val="1800"/>
              <a:buChar char="•"/>
            </a:pPr>
            <a:r>
              <a:rPr lang="en-US" sz="1800"/>
              <a:t>Can we do it time?</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838200" y="180474"/>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92D050"/>
              </a:buClr>
              <a:buSzPts val="2800"/>
              <a:buFont typeface="Bookman Old Style"/>
              <a:buNone/>
            </a:pPr>
            <a:r>
              <a:rPr lang="en-US" sz="2800">
                <a:solidFill>
                  <a:srgbClr val="92D050"/>
                </a:solidFill>
              </a:rPr>
              <a:t>GIVEN THE TIME CONSTRAINTS, COULD YOU SHORTEN ANY OF THE TYPICAL STEPS IN THE PRELIMINARY INVESTIGATION? WHICH ONES? </a:t>
            </a:r>
            <a:endParaRPr/>
          </a:p>
        </p:txBody>
      </p:sp>
      <p:sp>
        <p:nvSpPr>
          <p:cNvPr id="166" name="Google Shape;166;p24"/>
          <p:cNvSpPr txBox="1"/>
          <p:nvPr>
            <p:ph idx="1" type="body"/>
          </p:nvPr>
        </p:nvSpPr>
        <p:spPr>
          <a:xfrm>
            <a:off x="0" y="1650417"/>
            <a:ext cx="12192000" cy="553243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000"/>
              <a:buChar char="•"/>
            </a:pPr>
            <a:r>
              <a:rPr lang="en-US"/>
              <a:t>I would not shorten any steps in the preliminary investigation because it will speed up the process of installing this new payroll system without reassuring the company that this system will be adequate. </a:t>
            </a:r>
            <a:endParaRPr/>
          </a:p>
          <a:p>
            <a:pPr indent="-228600" lvl="0" marL="228600" rtl="0" algn="l">
              <a:lnSpc>
                <a:spcPct val="120000"/>
              </a:lnSpc>
              <a:spcBef>
                <a:spcPts val="1000"/>
              </a:spcBef>
              <a:spcAft>
                <a:spcPts val="0"/>
              </a:spcAft>
              <a:buClr>
                <a:schemeClr val="lt1"/>
              </a:buClr>
              <a:buSzPts val="2000"/>
              <a:buChar char="•"/>
            </a:pPr>
            <a:r>
              <a:rPr lang="en-US"/>
              <a:t>By doing so will eliminate the importance of looking into every detail within this new system that may be beneficial or harmful to our managers, users, or shareholders.</a:t>
            </a:r>
            <a:endParaRPr/>
          </a:p>
          <a:p>
            <a:pPr indent="-228600" lvl="0" marL="228600" rtl="0" algn="l">
              <a:lnSpc>
                <a:spcPct val="120000"/>
              </a:lnSpc>
              <a:spcBef>
                <a:spcPts val="1000"/>
              </a:spcBef>
              <a:spcAft>
                <a:spcPts val="0"/>
              </a:spcAft>
              <a:buClr>
                <a:schemeClr val="lt1"/>
              </a:buClr>
              <a:buSzPts val="2000"/>
              <a:buChar char="•"/>
            </a:pPr>
            <a:r>
              <a:rPr lang="en-US"/>
              <a:t>If we must shorten the preliminary investigation I choose the following:</a:t>
            </a:r>
            <a:endParaRPr/>
          </a:p>
          <a:p>
            <a:pPr indent="-228600" lvl="1" marL="685800" rtl="0" algn="l">
              <a:lnSpc>
                <a:spcPct val="120000"/>
              </a:lnSpc>
              <a:spcBef>
                <a:spcPts val="500"/>
              </a:spcBef>
              <a:spcAft>
                <a:spcPts val="0"/>
              </a:spcAft>
              <a:buClr>
                <a:schemeClr val="lt1"/>
              </a:buClr>
              <a:buSzPts val="1800"/>
              <a:buFont typeface="Courier New"/>
              <a:buChar char="o"/>
            </a:pPr>
            <a:r>
              <a:rPr lang="en-US"/>
              <a:t>I would have shortened Project Scope and Constraints. Time was already mentioned, so we know we can shorten step 2 since time is our main constraint. The scope was the benefits the system provides such as reduced time and error, improved moral in payroll department, and avoidance of fines and penalties. </a:t>
            </a:r>
            <a:endParaRPr/>
          </a:p>
          <a:p>
            <a:pPr indent="-228600" lvl="1" marL="685800" rtl="0" algn="l">
              <a:lnSpc>
                <a:spcPct val="120000"/>
              </a:lnSpc>
              <a:spcBef>
                <a:spcPts val="500"/>
              </a:spcBef>
              <a:spcAft>
                <a:spcPts val="0"/>
              </a:spcAft>
              <a:buClr>
                <a:schemeClr val="lt1"/>
              </a:buClr>
              <a:buSzPts val="1800"/>
              <a:buFont typeface="Courier New"/>
              <a:buChar char="o"/>
            </a:pPr>
            <a:r>
              <a:rPr lang="en-US"/>
              <a:t>Evaluating Feasibility is another step I would possibly not bother with. The director already given us the deadline and time that the vice president of finance expects us to finish installation thus eliminating scheduled feasibility.  Step 5 can be shortened due to majority of feasibility being completed.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