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5" r:id="rId19"/>
    <p:sldId id="276" r:id="rId20"/>
    <p:sldId id="277" r:id="rId21"/>
    <p:sldId id="278" r:id="rId22"/>
    <p:sldId id="279" r:id="rId23"/>
    <p:sldId id="269" r:id="rId24"/>
  </p:sldIdLst>
  <p:sldSz cx="7497763" cy="1060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41">
          <p15:clr>
            <a:srgbClr val="A4A3A4"/>
          </p15:clr>
        </p15:guide>
        <p15:guide id="2" pos="236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va Hettinger" initials="T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92" y="136"/>
      </p:cViewPr>
      <p:guideLst>
        <p:guide orient="horz" pos="3341"/>
        <p:guide pos="2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332" y="1736026"/>
            <a:ext cx="6373099" cy="3693042"/>
          </a:xfrm>
        </p:spPr>
        <p:txBody>
          <a:bodyPr anchor="b"/>
          <a:lstStyle>
            <a:lvl1pPr algn="ctr">
              <a:defRPr sz="4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221" y="5571486"/>
            <a:ext cx="5623322" cy="2561065"/>
          </a:xfrm>
        </p:spPr>
        <p:txBody>
          <a:bodyPr/>
          <a:lstStyle>
            <a:lvl1pPr marL="0" indent="0" algn="ctr">
              <a:buNone/>
              <a:defRPr sz="1968"/>
            </a:lvl1pPr>
            <a:lvl2pPr marL="374904" indent="0" algn="ctr">
              <a:buNone/>
              <a:defRPr sz="1640"/>
            </a:lvl2pPr>
            <a:lvl3pPr marL="749808" indent="0" algn="ctr">
              <a:buNone/>
              <a:defRPr sz="1476"/>
            </a:lvl3pPr>
            <a:lvl4pPr marL="1124712" indent="0" algn="ctr">
              <a:buNone/>
              <a:defRPr sz="1312"/>
            </a:lvl4pPr>
            <a:lvl5pPr marL="1499616" indent="0" algn="ctr">
              <a:buNone/>
              <a:defRPr sz="1312"/>
            </a:lvl5pPr>
            <a:lvl6pPr marL="1874520" indent="0" algn="ctr">
              <a:buNone/>
              <a:defRPr sz="1312"/>
            </a:lvl6pPr>
            <a:lvl7pPr marL="2249424" indent="0" algn="ctr">
              <a:buNone/>
              <a:defRPr sz="1312"/>
            </a:lvl7pPr>
            <a:lvl8pPr marL="2624328" indent="0" algn="ctr">
              <a:buNone/>
              <a:defRPr sz="1312"/>
            </a:lvl8pPr>
            <a:lvl9pPr marL="2999232" indent="0" algn="ctr">
              <a:buNone/>
              <a:defRPr sz="13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70A-5384-476F-B919-28470CC86A96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695-A1EC-410C-8E4E-B39E194E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1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70A-5384-476F-B919-28470CC86A96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695-A1EC-410C-8E4E-B39E194E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6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65587" y="564761"/>
            <a:ext cx="1616705" cy="8989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5472" y="564761"/>
            <a:ext cx="4756393" cy="89895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70A-5384-476F-B919-28470CC86A96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695-A1EC-410C-8E4E-B39E194E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70A-5384-476F-B919-28470CC86A96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695-A1EC-410C-8E4E-B39E194E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566" y="2644556"/>
            <a:ext cx="6466821" cy="4412497"/>
          </a:xfrm>
        </p:spPr>
        <p:txBody>
          <a:bodyPr anchor="b"/>
          <a:lstStyle>
            <a:lvl1pPr>
              <a:defRPr sz="4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566" y="7098797"/>
            <a:ext cx="6466821" cy="2320428"/>
          </a:xfrm>
        </p:spPr>
        <p:txBody>
          <a:bodyPr/>
          <a:lstStyle>
            <a:lvl1pPr marL="0" indent="0">
              <a:buNone/>
              <a:defRPr sz="1968">
                <a:solidFill>
                  <a:schemeClr val="tx1"/>
                </a:solidFill>
              </a:defRPr>
            </a:lvl1pPr>
            <a:lvl2pPr marL="374904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2pPr>
            <a:lvl3pPr marL="749808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3pPr>
            <a:lvl4pPr marL="112471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4pPr>
            <a:lvl5pPr marL="1499616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5pPr>
            <a:lvl6pPr marL="1874520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6pPr>
            <a:lvl7pPr marL="2249424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7pPr>
            <a:lvl8pPr marL="2624328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8pPr>
            <a:lvl9pPr marL="299923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70A-5384-476F-B919-28470CC86A96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695-A1EC-410C-8E4E-B39E194E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4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471" y="2823803"/>
            <a:ext cx="3186549" cy="67304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743" y="2823803"/>
            <a:ext cx="3186549" cy="67304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70A-5384-476F-B919-28470CC86A96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695-A1EC-410C-8E4E-B39E194E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564763"/>
            <a:ext cx="6466821" cy="20503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48" y="2600354"/>
            <a:ext cx="3171905" cy="1274394"/>
          </a:xfrm>
        </p:spPr>
        <p:txBody>
          <a:bodyPr anchor="b"/>
          <a:lstStyle>
            <a:lvl1pPr marL="0" indent="0">
              <a:buNone/>
              <a:defRPr sz="1968" b="1"/>
            </a:lvl1pPr>
            <a:lvl2pPr marL="374904" indent="0">
              <a:buNone/>
              <a:defRPr sz="1640" b="1"/>
            </a:lvl2pPr>
            <a:lvl3pPr marL="749808" indent="0">
              <a:buNone/>
              <a:defRPr sz="1476" b="1"/>
            </a:lvl3pPr>
            <a:lvl4pPr marL="1124712" indent="0">
              <a:buNone/>
              <a:defRPr sz="1312" b="1"/>
            </a:lvl4pPr>
            <a:lvl5pPr marL="1499616" indent="0">
              <a:buNone/>
              <a:defRPr sz="1312" b="1"/>
            </a:lvl5pPr>
            <a:lvl6pPr marL="1874520" indent="0">
              <a:buNone/>
              <a:defRPr sz="1312" b="1"/>
            </a:lvl6pPr>
            <a:lvl7pPr marL="2249424" indent="0">
              <a:buNone/>
              <a:defRPr sz="1312" b="1"/>
            </a:lvl7pPr>
            <a:lvl8pPr marL="2624328" indent="0">
              <a:buNone/>
              <a:defRPr sz="1312" b="1"/>
            </a:lvl8pPr>
            <a:lvl9pPr marL="2999232" indent="0">
              <a:buNone/>
              <a:defRPr sz="131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48" y="3874748"/>
            <a:ext cx="3171905" cy="56991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5743" y="2600354"/>
            <a:ext cx="3187526" cy="1274394"/>
          </a:xfrm>
        </p:spPr>
        <p:txBody>
          <a:bodyPr anchor="b"/>
          <a:lstStyle>
            <a:lvl1pPr marL="0" indent="0">
              <a:buNone/>
              <a:defRPr sz="1968" b="1"/>
            </a:lvl1pPr>
            <a:lvl2pPr marL="374904" indent="0">
              <a:buNone/>
              <a:defRPr sz="1640" b="1"/>
            </a:lvl2pPr>
            <a:lvl3pPr marL="749808" indent="0">
              <a:buNone/>
              <a:defRPr sz="1476" b="1"/>
            </a:lvl3pPr>
            <a:lvl4pPr marL="1124712" indent="0">
              <a:buNone/>
              <a:defRPr sz="1312" b="1"/>
            </a:lvl4pPr>
            <a:lvl5pPr marL="1499616" indent="0">
              <a:buNone/>
              <a:defRPr sz="1312" b="1"/>
            </a:lvl5pPr>
            <a:lvl6pPr marL="1874520" indent="0">
              <a:buNone/>
              <a:defRPr sz="1312" b="1"/>
            </a:lvl6pPr>
            <a:lvl7pPr marL="2249424" indent="0">
              <a:buNone/>
              <a:defRPr sz="1312" b="1"/>
            </a:lvl7pPr>
            <a:lvl8pPr marL="2624328" indent="0">
              <a:buNone/>
              <a:defRPr sz="1312" b="1"/>
            </a:lvl8pPr>
            <a:lvl9pPr marL="2999232" indent="0">
              <a:buNone/>
              <a:defRPr sz="131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5743" y="3874748"/>
            <a:ext cx="3187526" cy="56991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70A-5384-476F-B919-28470CC86A96}" type="datetimeFigureOut">
              <a:rPr lang="en-US" smtClean="0"/>
              <a:t>8/1/19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695-A1EC-410C-8E4E-B39E194E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2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70A-5384-476F-B919-28470CC86A96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695-A1EC-410C-8E4E-B39E194E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70A-5384-476F-B919-28470CC86A96}" type="datetimeFigureOut">
              <a:rPr lang="en-US" smtClean="0"/>
              <a:t>8/1/19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695-A1EC-410C-8E4E-B39E194E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2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707178"/>
            <a:ext cx="2418224" cy="2475124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7526" y="1527311"/>
            <a:ext cx="3795743" cy="7538325"/>
          </a:xfrm>
        </p:spPr>
        <p:txBody>
          <a:bodyPr/>
          <a:lstStyle>
            <a:lvl1pPr>
              <a:defRPr sz="2624"/>
            </a:lvl1pPr>
            <a:lvl2pPr>
              <a:defRPr sz="2296"/>
            </a:lvl2pPr>
            <a:lvl3pPr>
              <a:defRPr sz="1968"/>
            </a:lvl3pPr>
            <a:lvl4pPr>
              <a:defRPr sz="1640"/>
            </a:lvl4pPr>
            <a:lvl5pPr>
              <a:defRPr sz="1640"/>
            </a:lvl5pPr>
            <a:lvl6pPr>
              <a:defRPr sz="1640"/>
            </a:lvl6pPr>
            <a:lvl7pPr>
              <a:defRPr sz="1640"/>
            </a:lvl7pPr>
            <a:lvl8pPr>
              <a:defRPr sz="1640"/>
            </a:lvl8pPr>
            <a:lvl9pPr>
              <a:defRPr sz="16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3182303"/>
            <a:ext cx="2418224" cy="5895609"/>
          </a:xfrm>
        </p:spPr>
        <p:txBody>
          <a:bodyPr/>
          <a:lstStyle>
            <a:lvl1pPr marL="0" indent="0">
              <a:buNone/>
              <a:defRPr sz="1312"/>
            </a:lvl1pPr>
            <a:lvl2pPr marL="374904" indent="0">
              <a:buNone/>
              <a:defRPr sz="1148"/>
            </a:lvl2pPr>
            <a:lvl3pPr marL="749808" indent="0">
              <a:buNone/>
              <a:defRPr sz="984"/>
            </a:lvl3pPr>
            <a:lvl4pPr marL="1124712" indent="0">
              <a:buNone/>
              <a:defRPr sz="820"/>
            </a:lvl4pPr>
            <a:lvl5pPr marL="1499616" indent="0">
              <a:buNone/>
              <a:defRPr sz="820"/>
            </a:lvl5pPr>
            <a:lvl6pPr marL="1874520" indent="0">
              <a:buNone/>
              <a:defRPr sz="820"/>
            </a:lvl6pPr>
            <a:lvl7pPr marL="2249424" indent="0">
              <a:buNone/>
              <a:defRPr sz="820"/>
            </a:lvl7pPr>
            <a:lvl8pPr marL="2624328" indent="0">
              <a:buNone/>
              <a:defRPr sz="820"/>
            </a:lvl8pPr>
            <a:lvl9pPr marL="2999232" indent="0">
              <a:buNone/>
              <a:defRPr sz="8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70A-5384-476F-B919-28470CC86A96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695-A1EC-410C-8E4E-B39E194E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707178"/>
            <a:ext cx="2418224" cy="2475124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87526" y="1527311"/>
            <a:ext cx="3795743" cy="7538325"/>
          </a:xfrm>
        </p:spPr>
        <p:txBody>
          <a:bodyPr anchor="t"/>
          <a:lstStyle>
            <a:lvl1pPr marL="0" indent="0">
              <a:buNone/>
              <a:defRPr sz="2624"/>
            </a:lvl1pPr>
            <a:lvl2pPr marL="374904" indent="0">
              <a:buNone/>
              <a:defRPr sz="2296"/>
            </a:lvl2pPr>
            <a:lvl3pPr marL="749808" indent="0">
              <a:buNone/>
              <a:defRPr sz="1968"/>
            </a:lvl3pPr>
            <a:lvl4pPr marL="1124712" indent="0">
              <a:buNone/>
              <a:defRPr sz="1640"/>
            </a:lvl4pPr>
            <a:lvl5pPr marL="1499616" indent="0">
              <a:buNone/>
              <a:defRPr sz="1640"/>
            </a:lvl5pPr>
            <a:lvl6pPr marL="1874520" indent="0">
              <a:buNone/>
              <a:defRPr sz="1640"/>
            </a:lvl6pPr>
            <a:lvl7pPr marL="2249424" indent="0">
              <a:buNone/>
              <a:defRPr sz="1640"/>
            </a:lvl7pPr>
            <a:lvl8pPr marL="2624328" indent="0">
              <a:buNone/>
              <a:defRPr sz="1640"/>
            </a:lvl8pPr>
            <a:lvl9pPr marL="2999232" indent="0">
              <a:buNone/>
              <a:defRPr sz="16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3182303"/>
            <a:ext cx="2418224" cy="5895609"/>
          </a:xfrm>
        </p:spPr>
        <p:txBody>
          <a:bodyPr/>
          <a:lstStyle>
            <a:lvl1pPr marL="0" indent="0">
              <a:buNone/>
              <a:defRPr sz="1312"/>
            </a:lvl1pPr>
            <a:lvl2pPr marL="374904" indent="0">
              <a:buNone/>
              <a:defRPr sz="1148"/>
            </a:lvl2pPr>
            <a:lvl3pPr marL="749808" indent="0">
              <a:buNone/>
              <a:defRPr sz="984"/>
            </a:lvl3pPr>
            <a:lvl4pPr marL="1124712" indent="0">
              <a:buNone/>
              <a:defRPr sz="820"/>
            </a:lvl4pPr>
            <a:lvl5pPr marL="1499616" indent="0">
              <a:buNone/>
              <a:defRPr sz="820"/>
            </a:lvl5pPr>
            <a:lvl6pPr marL="1874520" indent="0">
              <a:buNone/>
              <a:defRPr sz="820"/>
            </a:lvl6pPr>
            <a:lvl7pPr marL="2249424" indent="0">
              <a:buNone/>
              <a:defRPr sz="820"/>
            </a:lvl7pPr>
            <a:lvl8pPr marL="2624328" indent="0">
              <a:buNone/>
              <a:defRPr sz="820"/>
            </a:lvl8pPr>
            <a:lvl9pPr marL="2999232" indent="0">
              <a:buNone/>
              <a:defRPr sz="8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C70A-5384-476F-B919-28470CC86A96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2695-A1EC-410C-8E4E-B39E194E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471" y="564763"/>
            <a:ext cx="6466821" cy="2050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471" y="2823803"/>
            <a:ext cx="6466821" cy="6730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5471" y="9831746"/>
            <a:ext cx="1686997" cy="564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5C70A-5384-476F-B919-28470CC86A96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634" y="9831746"/>
            <a:ext cx="2530495" cy="564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95295" y="9831746"/>
            <a:ext cx="1686997" cy="564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2695-A1EC-410C-8E4E-B39E194E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6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49808" rtl="0" eaLnBrk="1" latinLnBrk="0" hangingPunct="1">
        <a:lnSpc>
          <a:spcPct val="90000"/>
        </a:lnSpc>
        <a:spcBef>
          <a:spcPct val="0"/>
        </a:spcBef>
        <a:buNone/>
        <a:defRPr sz="36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452" indent="-187452" algn="l" defTabSz="749808" rtl="0" eaLnBrk="1" latinLnBrk="0" hangingPunct="1">
        <a:lnSpc>
          <a:spcPct val="90000"/>
        </a:lnSpc>
        <a:spcBef>
          <a:spcPts val="820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1pPr>
      <a:lvl2pPr marL="562356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2pPr>
      <a:lvl3pPr marL="937260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640" kern="1200">
          <a:solidFill>
            <a:schemeClr val="tx1"/>
          </a:solidFill>
          <a:latin typeface="+mn-lt"/>
          <a:ea typeface="+mn-ea"/>
          <a:cs typeface="+mn-cs"/>
        </a:defRPr>
      </a:lvl3pPr>
      <a:lvl4pPr marL="1312164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4pPr>
      <a:lvl5pPr marL="1687068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6pPr>
      <a:lvl7pPr marL="2436876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7pPr>
      <a:lvl8pPr marL="2811780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8pPr>
      <a:lvl9pPr marL="3186684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1pPr>
      <a:lvl2pPr marL="374904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2pPr>
      <a:lvl3pPr marL="749808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24712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4pPr>
      <a:lvl5pPr marL="1499616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6pPr>
      <a:lvl7pPr marL="2249424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7pPr>
      <a:lvl8pPr marL="2624328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8pPr>
      <a:lvl9pPr marL="2999232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613" y="1461642"/>
            <a:ext cx="6917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Instructions: Please rate your ability about each question from 1 through 7. Circle your response to each question.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613" y="881819"/>
            <a:ext cx="373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First and Last Name: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02051" y="2388995"/>
            <a:ext cx="6624446" cy="6740307"/>
            <a:chOff x="517085" y="1656503"/>
            <a:chExt cx="6577261" cy="6740307"/>
          </a:xfrm>
        </p:grpSpPr>
        <p:sp>
          <p:nvSpPr>
            <p:cNvPr id="5" name="TextBox 4"/>
            <p:cNvSpPr txBox="1"/>
            <p:nvPr/>
          </p:nvSpPr>
          <p:spPr>
            <a:xfrm>
              <a:off x="517085" y="1656503"/>
              <a:ext cx="6577261" cy="674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mbria" panose="02040503050406030204" pitchFamily="18" charset="0"/>
                </a:rPr>
                <a:t>1. Start a conversation with a boy or girl you don’t know very well.</a:t>
              </a:r>
            </a:p>
            <a:p>
              <a:r>
                <a:rPr lang="en-US" sz="1200" dirty="0">
                  <a:latin typeface="Cambria" panose="02040503050406030204" pitchFamily="18" charset="0"/>
                </a:rPr>
                <a:t> </a:t>
              </a:r>
            </a:p>
            <a:p>
              <a:r>
                <a:rPr lang="en-US" sz="1200" dirty="0">
                  <a:latin typeface="Cambria" panose="02040503050406030204" pitchFamily="18" charset="0"/>
                </a:rPr>
                <a:t>Impossible to do	     1	     2	     3	     4	     5	     6	     7               Very easy to do</a:t>
              </a:r>
            </a:p>
            <a:p>
              <a:endParaRPr lang="en-US" sz="1200" dirty="0">
                <a:latin typeface="Cambria" panose="02040503050406030204" pitchFamily="18" charset="0"/>
              </a:endParaRPr>
            </a:p>
            <a:p>
              <a:endParaRPr lang="en-US" sz="1200" b="1" dirty="0">
                <a:latin typeface="Cambria" panose="02040503050406030204" pitchFamily="18" charset="0"/>
              </a:endParaRPr>
            </a:p>
            <a:p>
              <a:r>
                <a:rPr lang="en-US" sz="1200" b="1" dirty="0">
                  <a:latin typeface="Cambria" panose="02040503050406030204" pitchFamily="18" charset="0"/>
                </a:rPr>
                <a:t>2. Express your opinion to a group of kids discussing a subject of interest to you.</a:t>
              </a:r>
            </a:p>
            <a:p>
              <a:endParaRPr lang="en-US" sz="1200" dirty="0">
                <a:latin typeface="Cambria" panose="02040503050406030204" pitchFamily="18" charset="0"/>
              </a:endParaRPr>
            </a:p>
            <a:p>
              <a:r>
                <a:rPr lang="en-US" sz="1200" dirty="0">
                  <a:latin typeface="Cambria" panose="02040503050406030204" pitchFamily="18" charset="0"/>
                </a:rPr>
                <a:t>Impossible to do	     1	     2	     3	     4	     5	     6	     7               Very easy to do</a:t>
              </a:r>
            </a:p>
            <a:p>
              <a:endParaRPr lang="en-US" sz="1200" dirty="0">
                <a:latin typeface="Cambria" panose="02040503050406030204" pitchFamily="18" charset="0"/>
              </a:endParaRPr>
            </a:p>
            <a:p>
              <a:pPr marL="342900" indent="-342900">
                <a:buAutoNum type="arabicPeriod"/>
              </a:pPr>
              <a:endParaRPr lang="en-US" sz="1200" dirty="0">
                <a:latin typeface="Cambria" panose="02040503050406030204" pitchFamily="18" charset="0"/>
              </a:endParaRPr>
            </a:p>
            <a:p>
              <a:r>
                <a:rPr lang="en-US" sz="1200" b="1" dirty="0">
                  <a:latin typeface="Cambria" panose="02040503050406030204" pitchFamily="18" charset="0"/>
                </a:rPr>
                <a:t>3. Join a group of kids in the school cafeteria for lunch.</a:t>
              </a:r>
            </a:p>
            <a:p>
              <a:endParaRPr lang="en-US" sz="1200" b="1" dirty="0">
                <a:latin typeface="Cambria" panose="02040503050406030204" pitchFamily="18" charset="0"/>
              </a:endParaRPr>
            </a:p>
            <a:p>
              <a:r>
                <a:rPr lang="en-US" sz="1200" dirty="0">
                  <a:latin typeface="Cambria" panose="02040503050406030204" pitchFamily="18" charset="0"/>
                </a:rPr>
                <a:t>Impossible to do	     1	     2	     3	     4	     5	     6	     7               Very easy to do</a:t>
              </a:r>
            </a:p>
            <a:p>
              <a:endParaRPr lang="en-US" sz="1200" dirty="0">
                <a:latin typeface="Cambria" panose="02040503050406030204" pitchFamily="18" charset="0"/>
              </a:endParaRPr>
            </a:p>
            <a:p>
              <a:endParaRPr lang="en-US" sz="1200" b="1" dirty="0">
                <a:latin typeface="Cambria" panose="02040503050406030204" pitchFamily="18" charset="0"/>
              </a:endParaRPr>
            </a:p>
            <a:p>
              <a:r>
                <a:rPr lang="en-US" sz="1200" b="1" dirty="0">
                  <a:latin typeface="Cambria" panose="02040503050406030204" pitchFamily="18" charset="0"/>
                </a:rPr>
                <a:t>4. Work on a project with a student you don’t know very well.</a:t>
              </a:r>
            </a:p>
            <a:p>
              <a:endParaRPr lang="en-US" sz="1200" b="1" dirty="0">
                <a:latin typeface="Cambria" panose="02040503050406030204" pitchFamily="18" charset="0"/>
              </a:endParaRPr>
            </a:p>
            <a:p>
              <a:r>
                <a:rPr lang="en-US" sz="1200" dirty="0">
                  <a:latin typeface="Cambria" panose="02040503050406030204" pitchFamily="18" charset="0"/>
                </a:rPr>
                <a:t>Impossible to do	     1	     2	     3	     4	     5	     6	     7               Very easy to do</a:t>
              </a:r>
            </a:p>
            <a:p>
              <a:pPr marL="342900" indent="-342900">
                <a:buAutoNum type="arabicPeriod"/>
              </a:pPr>
              <a:endParaRPr lang="en-US" sz="1200" dirty="0">
                <a:latin typeface="Cambria" panose="02040503050406030204" pitchFamily="18" charset="0"/>
              </a:endParaRPr>
            </a:p>
            <a:p>
              <a:endParaRPr lang="en-US" sz="1200" b="1" dirty="0">
                <a:latin typeface="Cambria" panose="02040503050406030204" pitchFamily="18" charset="0"/>
              </a:endParaRPr>
            </a:p>
            <a:p>
              <a:r>
                <a:rPr lang="en-US" sz="1200" b="1" dirty="0">
                  <a:latin typeface="Cambria" panose="02040503050406030204" pitchFamily="18" charset="0"/>
                </a:rPr>
                <a:t>5. Help make a new student feel comfortable with your group of friends.</a:t>
              </a:r>
            </a:p>
            <a:p>
              <a:endParaRPr lang="en-US" sz="1200" b="1" dirty="0">
                <a:latin typeface="Cambria" panose="02040503050406030204" pitchFamily="18" charset="0"/>
              </a:endParaRPr>
            </a:p>
            <a:p>
              <a:r>
                <a:rPr lang="en-US" sz="1200" dirty="0">
                  <a:latin typeface="Cambria" panose="02040503050406030204" pitchFamily="18" charset="0"/>
                </a:rPr>
                <a:t>Impossible to do	     1	     2	     3	     4	     5	     6	     7               Very easy to do</a:t>
              </a:r>
            </a:p>
            <a:p>
              <a:pPr marL="342900" indent="-342900">
                <a:buAutoNum type="arabicPeriod"/>
              </a:pPr>
              <a:endParaRPr lang="en-US" sz="1200" dirty="0">
                <a:latin typeface="Cambria" panose="02040503050406030204" pitchFamily="18" charset="0"/>
              </a:endParaRPr>
            </a:p>
            <a:p>
              <a:endParaRPr lang="en-US" sz="1200" dirty="0">
                <a:latin typeface="Cambria" panose="02040503050406030204" pitchFamily="18" charset="0"/>
              </a:endParaRPr>
            </a:p>
            <a:p>
              <a:r>
                <a:rPr lang="en-US" sz="1200" b="1" dirty="0">
                  <a:latin typeface="Cambria" panose="02040503050406030204" pitchFamily="18" charset="0"/>
                </a:rPr>
                <a:t>6. Share with a group of kids an interesting experience you once had.</a:t>
              </a:r>
            </a:p>
            <a:p>
              <a:endParaRPr lang="en-US" sz="1200" b="1" dirty="0">
                <a:latin typeface="Cambria" panose="02040503050406030204" pitchFamily="18" charset="0"/>
              </a:endParaRPr>
            </a:p>
            <a:p>
              <a:r>
                <a:rPr lang="en-US" sz="1200" dirty="0">
                  <a:latin typeface="Cambria" panose="02040503050406030204" pitchFamily="18" charset="0"/>
                </a:rPr>
                <a:t>Impossible to do	     1	     2	     3	     4	     5	     6	     7               Very easy to do</a:t>
              </a:r>
            </a:p>
            <a:p>
              <a:pPr marL="342900" indent="-342900">
                <a:buAutoNum type="arabicPeriod"/>
              </a:pPr>
              <a:endParaRPr lang="en-US" sz="1200" dirty="0">
                <a:latin typeface="Cambria" panose="02040503050406030204" pitchFamily="18" charset="0"/>
              </a:endParaRPr>
            </a:p>
            <a:p>
              <a:endParaRPr lang="en-US" sz="1200" dirty="0">
                <a:latin typeface="Cambria" panose="02040503050406030204" pitchFamily="18" charset="0"/>
              </a:endParaRPr>
            </a:p>
            <a:p>
              <a:r>
                <a:rPr lang="en-US" sz="1200" b="1" dirty="0">
                  <a:latin typeface="Cambria" panose="02040503050406030204" pitchFamily="18" charset="0"/>
                </a:rPr>
                <a:t>7. Put yourself in a new and different social situation.</a:t>
              </a:r>
            </a:p>
            <a:p>
              <a:endParaRPr lang="en-US" sz="1200" b="1" dirty="0">
                <a:latin typeface="Cambria" panose="02040503050406030204" pitchFamily="18" charset="0"/>
              </a:endParaRPr>
            </a:p>
            <a:p>
              <a:r>
                <a:rPr lang="en-US" sz="1200" dirty="0">
                  <a:latin typeface="Cambria" panose="02040503050406030204" pitchFamily="18" charset="0"/>
                </a:rPr>
                <a:t>Impossible to do	     1	     2	     3	     4	     5	     6	     7               Very easy to do</a:t>
              </a:r>
            </a:p>
            <a:p>
              <a:pPr marL="342900" indent="-342900">
                <a:buAutoNum type="arabicPeriod"/>
              </a:pPr>
              <a:endParaRPr lang="en-US" sz="1200" b="1" dirty="0">
                <a:latin typeface="Cambria" panose="02040503050406030204" pitchFamily="18" charset="0"/>
              </a:endParaRPr>
            </a:p>
            <a:p>
              <a:pPr marL="342900" indent="-342900">
                <a:buAutoNum type="arabicPeriod"/>
              </a:pPr>
              <a:endParaRPr lang="en-US" sz="1200" dirty="0">
                <a:latin typeface="Cambria" panose="02040503050406030204" pitchFamily="18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24147">
              <a:off x="908581" y="2244547"/>
              <a:ext cx="406025" cy="406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238" y="2234432"/>
              <a:ext cx="406025" cy="4060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793" y="3169933"/>
              <a:ext cx="406025" cy="40602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793" y="4043184"/>
              <a:ext cx="406025" cy="4060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793" y="4961061"/>
              <a:ext cx="406025" cy="4060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1773" y="5893954"/>
              <a:ext cx="406025" cy="40602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240" y="6855698"/>
              <a:ext cx="406025" cy="40602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239" y="7821852"/>
              <a:ext cx="406025" cy="40602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24147">
              <a:off x="908581" y="3130513"/>
              <a:ext cx="406025" cy="40602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24147">
              <a:off x="908581" y="4966444"/>
              <a:ext cx="406025" cy="40602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24147">
              <a:off x="908581" y="4079226"/>
              <a:ext cx="406025" cy="40602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24147">
              <a:off x="908581" y="7811737"/>
              <a:ext cx="406025" cy="40602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24147">
              <a:off x="908581" y="5883839"/>
              <a:ext cx="406025" cy="40602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24147">
              <a:off x="908580" y="6804562"/>
              <a:ext cx="406025" cy="406025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99" y="8908662"/>
            <a:ext cx="1955284" cy="195528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176463" y="2156011"/>
            <a:ext cx="71116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6533" y="9747804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44431" y="615237"/>
            <a:ext cx="47917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PRE</a:t>
            </a:r>
          </a:p>
        </p:txBody>
      </p:sp>
      <p:pic>
        <p:nvPicPr>
          <p:cNvPr id="2" name="Picture 1" descr="usual 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11" y="0"/>
            <a:ext cx="2776852" cy="52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9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97" y="1572518"/>
            <a:ext cx="6466821" cy="3551588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latin typeface="Cambria" panose="02040503050406030204" pitchFamily="18" charset="0"/>
              </a:rPr>
              <a:t>22. Ask someone to go to a school dance or movie with you.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Cambria" panose="02040503050406030204" pitchFamily="18" charset="0"/>
              </a:rPr>
              <a:t>23. Go to a party where you are sure you won’t know any of the kids.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Cambria" panose="02040503050406030204" pitchFamily="18" charset="0"/>
              </a:rPr>
              <a:t>24. Ask another student for help when you need it.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Cambria" panose="02040503050406030204" pitchFamily="18" charset="0"/>
              </a:rPr>
              <a:t>25. Make friends with kids your age. 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24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58550" y="2052665"/>
            <a:ext cx="4729715" cy="2749647"/>
            <a:chOff x="958550" y="2052665"/>
            <a:chExt cx="4729715" cy="274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66074" y="2054141"/>
              <a:ext cx="406025" cy="4060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58551" y="2805078"/>
              <a:ext cx="406025" cy="4060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82614" y="4443662"/>
              <a:ext cx="406025" cy="358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58550" y="3624370"/>
              <a:ext cx="406025" cy="4060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240" y="4396287"/>
              <a:ext cx="406025" cy="4060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091" y="3618626"/>
              <a:ext cx="406025" cy="4060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239" y="2818451"/>
              <a:ext cx="406025" cy="406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240" y="2052665"/>
              <a:ext cx="406025" cy="406025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40632" y="493498"/>
            <a:ext cx="62564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Please rate your ability about each question from 1 through 7. Circle your response to each question. 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5600" y="5018361"/>
            <a:ext cx="641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Read each sentence below and mark the choice that shows how much you agree with it. There are no right or wrong answers.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0400" y="6122392"/>
            <a:ext cx="6692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</a:rPr>
              <a:t>1. You can learn new things, but you can’t really change your basic intelligence.</a:t>
            </a: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Strongly Disagree     Disagree     Somewhat Disagree     Somewhat Agree     Agree     Strongly Agree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2. Your intelligence is something about you that you can’t change very much.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Strongly Disagree     Disagree     Somewhat Disagree     Somewhat Agree     Agree     Strongly Agree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3. You have a certain amount of intelligence and you really can’t do much to change it. 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Strongly Disagree     Disagree     Somewhat Disagree     Somewhat Agree     Agree     Strongly Agree</a:t>
            </a:r>
          </a:p>
          <a:p>
            <a:endParaRPr lang="en-US" sz="1200" dirty="0">
              <a:latin typeface="Cambria" panose="0204050305040603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40632" y="5719074"/>
            <a:ext cx="6789786" cy="4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632" y="1270901"/>
            <a:ext cx="6789786" cy="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89371" y="10045700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99" y="8908662"/>
            <a:ext cx="1955284" cy="19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0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mbria"/>
                <a:cs typeface="Cambria"/>
              </a:rPr>
              <a:t>Now that Girls Rock camp is almost over, what made you feel best about yourself?</a:t>
            </a:r>
            <a:br>
              <a:rPr lang="en-US" sz="1600" dirty="0">
                <a:latin typeface="Cambria"/>
                <a:cs typeface="Cambria"/>
              </a:rPr>
            </a:br>
            <a:br>
              <a:rPr lang="en-US" sz="1200" dirty="0"/>
            </a:br>
            <a:r>
              <a:rPr lang="en-US" sz="1200" dirty="0"/>
              <a:t>__________________________________________________________________________________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__________________________________________________________________________________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__________________________________________________________________________________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__________________________________________________________________________________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88" y="9357830"/>
            <a:ext cx="604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Thank you for your feedback!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89371" y="10045700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5712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051" y="2388995"/>
            <a:ext cx="66244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</a:rPr>
              <a:t>1. Start a conversation with a boy or girl you don’t know very well.</a:t>
            </a:r>
          </a:p>
          <a:p>
            <a:r>
              <a:rPr lang="en-US" sz="1200" dirty="0">
                <a:latin typeface="Cambria" panose="02040503050406030204" pitchFamily="18" charset="0"/>
              </a:rPr>
              <a:t> </a:t>
            </a:r>
          </a:p>
          <a:p>
            <a:r>
              <a:rPr lang="en-US" sz="1200" dirty="0">
                <a:latin typeface="Cambria" panose="02040503050406030204" pitchFamily="18" charset="0"/>
              </a:rPr>
              <a:t>Impossible to do	     1	     2	     3	     4	     5	     6	     7               Very easy to do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2. Express your opinion to a group of kids discussing a subject of interest to you.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Impossible to do	     1	     2	     3	     4	     5	     6	     7               Very easy to do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3. Join a group of kids in the school cafeteria for lunch.</a:t>
            </a: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Impossible to do	     1	     2	     3	     4	     5	     6	     7               Very easy to do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4. Work on a project with a student you don’t know very well.</a:t>
            </a: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Impossible to do	     1	     2	     3	     4	     5	     6	     7               Very easy to do</a:t>
            </a:r>
          </a:p>
          <a:p>
            <a:pPr marL="342900" indent="-342900">
              <a:buAutoNum type="arabicPeriod"/>
            </a:pPr>
            <a:endParaRPr lang="en-US" sz="1200" dirty="0">
              <a:latin typeface="Cambria" panose="02040503050406030204" pitchFamily="18" charset="0"/>
            </a:endParaRP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5. Help make a new student feel comfortable with your group of friends.</a:t>
            </a: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Impossible to do	     1	     2	     3	     4	     5	     6	     7               Very easy to do</a:t>
            </a:r>
          </a:p>
          <a:p>
            <a:pPr marL="342900" indent="-342900">
              <a:buAutoNum type="arabicPeriod"/>
            </a:pPr>
            <a:endParaRPr lang="en-US" sz="1200" dirty="0">
              <a:latin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6. Share with a group of kids an interesting experience you once had.</a:t>
            </a: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Impossible to do	     1	     2	     3	     4	     5	     6	     7               Very easy to do</a:t>
            </a:r>
          </a:p>
          <a:p>
            <a:pPr marL="342900" indent="-342900">
              <a:buAutoNum type="arabicPeriod"/>
            </a:pPr>
            <a:endParaRPr lang="en-US" sz="1200" dirty="0">
              <a:latin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7. Put yourself in a new and different social situation.</a:t>
            </a: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Impossible to do	     1	     2	     3	     4	     5	     6	     7               Very easy to do</a:t>
            </a:r>
          </a:p>
          <a:p>
            <a:pPr marL="342900" indent="-342900">
              <a:buAutoNum type="arabicPeriod"/>
            </a:pPr>
            <a:endParaRPr lang="en-US" sz="1200" b="1" dirty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Cambria" panose="020405030504060302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99" y="8908662"/>
            <a:ext cx="1955284" cy="195528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176463" y="2156011"/>
            <a:ext cx="71116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6533" y="9747804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1</a:t>
            </a:r>
          </a:p>
        </p:txBody>
      </p:sp>
      <p:pic>
        <p:nvPicPr>
          <p:cNvPr id="24" name="Picture 23" descr="usual 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11" y="0"/>
            <a:ext cx="2776852" cy="52993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0613" y="1461642"/>
            <a:ext cx="6917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Instructions: Please rate your ability about each question from 1 through 7. Circle your response to each question.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0613" y="881819"/>
            <a:ext cx="373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First and Last Name: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44431" y="615237"/>
            <a:ext cx="47917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PRE</a:t>
            </a:r>
          </a:p>
        </p:txBody>
      </p:sp>
    </p:spTree>
    <p:extLst>
      <p:ext uri="{BB962C8B-B14F-4D97-AF65-F5344CB8AC3E}">
        <p14:creationId xmlns:p14="http://schemas.microsoft.com/office/powerpoint/2010/main" val="16011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42" y="1424753"/>
            <a:ext cx="7603958" cy="81069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8. Volunteer to help organize a school dance.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9. Ask a group of kids who are planning to go to a movie if you can join them.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  <a:endParaRPr lang="en-US" sz="1200" b="1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10. Stand up for your rights when someone accuses you of doing something you didn’t do.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11. Get invited to a party that’s being given by one of the most popular kids in the class.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12. Keep up your side of the conversation.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13. Be involved in group activities.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14. Find someone to spend recess with.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76463" y="833925"/>
            <a:ext cx="62564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Please rate your ability about each question from 1 through 7. Circle your response to each question. </a:t>
            </a:r>
          </a:p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18" y="8924771"/>
            <a:ext cx="1955284" cy="195528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176463" y="1695699"/>
            <a:ext cx="71116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86240" y="9874891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093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15" y="1697204"/>
            <a:ext cx="7238966" cy="781211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15. Wear the kind of clothes you like even if they are different from what others wear.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16. In a line-up, tell a student who pushes in front of you to wait his or her turn.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17. Stand up for yourself when another kid in class makes fun of you.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18. Help a student who is visiting your school for a short time to have fun and interesting experiences.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19. Join a school club or sports team.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20. Express your feelings to another kid.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21. Ask someone over to your house on a Saturday.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6673" y="520226"/>
            <a:ext cx="62564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Please rate your ability about each question from 1 through 7. Circle your response to each question. </a:t>
            </a:r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54" y="8928852"/>
            <a:ext cx="1955284" cy="195528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125663" y="1358187"/>
            <a:ext cx="71116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5440" y="9824522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6845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97" y="1572518"/>
            <a:ext cx="6466821" cy="3551588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latin typeface="Cambria" panose="02040503050406030204" pitchFamily="18" charset="0"/>
              </a:rPr>
              <a:t>22. Ask someone to go to a school dance or movie with you.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Cambria" panose="02040503050406030204" pitchFamily="18" charset="0"/>
              </a:rPr>
              <a:t>23. Go to a party where you are sure you won’t know any of the kids.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Cambria" panose="02040503050406030204" pitchFamily="18" charset="0"/>
              </a:rPr>
              <a:t>24. Ask another student for help when you need it.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Cambria" panose="02040503050406030204" pitchFamily="18" charset="0"/>
              </a:rPr>
              <a:t>25. Make friends with kids your age. 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24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0632" y="493498"/>
            <a:ext cx="62564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Please rate your ability about each question from 1 through 7. Circle your response to each question. 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5600" y="5018361"/>
            <a:ext cx="641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Read each sentence below and mark the choice that shows how much you agree with it. There are no right or wrong answers.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0400" y="6122392"/>
            <a:ext cx="6692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</a:rPr>
              <a:t>1. You can learn new things, but you can’t really change your basic intelligence.</a:t>
            </a: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Strongly Disagree     Disagree     Somewhat Disagree     Somewhat Agree     Agree     Strongly Agree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2. Your intelligence is something about you that you can’t change very much.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Strongly Disagree     Disagree     Somewhat Disagree     Somewhat Agree     Agree     Strongly Agree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3. You have a certain amount of intelligence and you really can’t do much to change it. 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Strongly Disagree     Disagree     Somewhat Disagree     Somewhat Agree     Agree     Strongly Agree</a:t>
            </a:r>
          </a:p>
          <a:p>
            <a:endParaRPr lang="en-US" sz="1200" dirty="0">
              <a:latin typeface="Cambria" panose="0204050305040603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40632" y="5719074"/>
            <a:ext cx="6789786" cy="4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632" y="1270901"/>
            <a:ext cx="6789786" cy="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89371" y="10045700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99" y="8908662"/>
            <a:ext cx="1955284" cy="19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0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mbria"/>
                <a:cs typeface="Cambria"/>
              </a:rPr>
              <a:t>Thinking about this week at Girls Rock camp, I am most scared or nervous to</a:t>
            </a:r>
            <a:r>
              <a:rPr lang="mr-IN" sz="1600" dirty="0">
                <a:latin typeface="Cambria"/>
                <a:cs typeface="Cambria"/>
              </a:rPr>
              <a:t>…</a:t>
            </a:r>
            <a:br>
              <a:rPr lang="en-US" sz="1600" dirty="0">
                <a:latin typeface="Cambria"/>
                <a:cs typeface="Cambria"/>
              </a:rPr>
            </a:br>
            <a:br>
              <a:rPr lang="en-US" sz="1200" dirty="0"/>
            </a:br>
            <a:r>
              <a:rPr lang="en-US" sz="1200" dirty="0"/>
              <a:t>__________________________________________________________________________________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__________________________________________________________________________________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__________________________________________________________________________________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__________________________________________________________________________________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88" y="9357830"/>
            <a:ext cx="604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Thank you for your feedback!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89371" y="10045700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2867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2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051" y="2388995"/>
            <a:ext cx="66244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</a:rPr>
              <a:t>1. Start a conversation with a boy or girl you don’t know very well.</a:t>
            </a:r>
          </a:p>
          <a:p>
            <a:r>
              <a:rPr lang="en-US" sz="1200" dirty="0">
                <a:latin typeface="Cambria" panose="02040503050406030204" pitchFamily="18" charset="0"/>
              </a:rPr>
              <a:t> </a:t>
            </a:r>
          </a:p>
          <a:p>
            <a:r>
              <a:rPr lang="en-US" sz="1200" dirty="0">
                <a:latin typeface="Cambria" panose="02040503050406030204" pitchFamily="18" charset="0"/>
              </a:rPr>
              <a:t>Impossible to do	     1	     2	     3	     4	     5	     6	     7               Very easy to do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2. Express your opinion to a group of kids discussing a subject of interest to you.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Impossible to do	     1	     2	     3	     4	     5	     6	     7               Very easy to do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3. Join a group of kids in the school cafeteria for lunch.</a:t>
            </a: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Impossible to do	     1	     2	     3	     4	     5	     6	     7               Very easy to do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4. Work on a project with a student you don’t know very well.</a:t>
            </a: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Impossible to do	     1	     2	     3	     4	     5	     6	     7               Very easy to do</a:t>
            </a:r>
          </a:p>
          <a:p>
            <a:pPr marL="342900" indent="-342900">
              <a:buAutoNum type="arabicPeriod"/>
            </a:pPr>
            <a:endParaRPr lang="en-US" sz="1200" dirty="0">
              <a:latin typeface="Cambria" panose="02040503050406030204" pitchFamily="18" charset="0"/>
            </a:endParaRP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5. Help make a new student feel comfortable with your group of friends.</a:t>
            </a: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Impossible to do	     1	     2	     3	     4	     5	     6	     7               Very easy to do</a:t>
            </a:r>
          </a:p>
          <a:p>
            <a:pPr marL="342900" indent="-342900">
              <a:buAutoNum type="arabicPeriod"/>
            </a:pPr>
            <a:endParaRPr lang="en-US" sz="1200" dirty="0">
              <a:latin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6. Share with a group of kids an interesting experience you once had.</a:t>
            </a: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Impossible to do	     1	     2	     3	     4	     5	     6	     7               Very easy to do</a:t>
            </a:r>
          </a:p>
          <a:p>
            <a:pPr marL="342900" indent="-342900">
              <a:buAutoNum type="arabicPeriod"/>
            </a:pPr>
            <a:endParaRPr lang="en-US" sz="1200" dirty="0">
              <a:latin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7. Put yourself in a new and different social situation.</a:t>
            </a: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Impossible to do	     1	     2	     3	     4	     5	     6	     7               Very easy to do</a:t>
            </a:r>
          </a:p>
          <a:p>
            <a:pPr marL="342900" indent="-342900">
              <a:buAutoNum type="arabicPeriod"/>
            </a:pPr>
            <a:endParaRPr lang="en-US" sz="1200" b="1" dirty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Cambria" panose="020405030504060302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99" y="8908662"/>
            <a:ext cx="1955284" cy="195528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176463" y="2156011"/>
            <a:ext cx="71116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6533" y="9747804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1</a:t>
            </a:r>
          </a:p>
        </p:txBody>
      </p:sp>
      <p:pic>
        <p:nvPicPr>
          <p:cNvPr id="24" name="Picture 23" descr="usual 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11" y="0"/>
            <a:ext cx="2776852" cy="5299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0613" y="1461642"/>
            <a:ext cx="6917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Instructions: Please rate your ability about each question from 1 through 7. Circle your response to each question.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613" y="881819"/>
            <a:ext cx="373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First and Last Name: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68793" y="615237"/>
            <a:ext cx="5548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239302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42" y="1424753"/>
            <a:ext cx="7603958" cy="81069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8. Volunteer to help organize a school dance.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9. Ask a group of kids who are planning to go to a movie if you can join them.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  <a:endParaRPr lang="en-US" sz="1200" b="1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10. Stand up for your rights when someone accuses you of doing something you didn’t do.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11. Get invited to a party that’s being given by one of the most popular kids in the class.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12. Keep up your side of the conversation.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13. Be involved in group activities.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14. Find someone to spend recess with.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85" y="9276534"/>
            <a:ext cx="406025" cy="4060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6463" y="833925"/>
            <a:ext cx="62564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Please rate your ability about each question from 1 through 7. Circle your response to each question.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52597" y="2460591"/>
            <a:ext cx="406025" cy="40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86" y="2460590"/>
            <a:ext cx="406025" cy="40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52597" y="5866646"/>
            <a:ext cx="406025" cy="406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52597" y="7006434"/>
            <a:ext cx="406025" cy="406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52596" y="8138247"/>
            <a:ext cx="406025" cy="406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75133" y="9286649"/>
            <a:ext cx="406025" cy="406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52598" y="3616554"/>
            <a:ext cx="406025" cy="406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52598" y="4726858"/>
            <a:ext cx="406025" cy="406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85" y="7027132"/>
            <a:ext cx="406025" cy="406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86" y="8162398"/>
            <a:ext cx="406025" cy="406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85" y="5920960"/>
            <a:ext cx="406025" cy="406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83" y="4763742"/>
            <a:ext cx="406025" cy="406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86" y="3606525"/>
            <a:ext cx="406025" cy="4060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99" y="9035749"/>
            <a:ext cx="1955284" cy="195528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176463" y="1695699"/>
            <a:ext cx="71116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86240" y="9874891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67925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42" y="1424753"/>
            <a:ext cx="7603958" cy="81069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8. Volunteer to help organize a school dance.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9. Ask a group of kids who are planning to go to a movie if you can join them.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  <a:endParaRPr lang="en-US" sz="1200" b="1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10. Stand up for your rights when someone accuses you of doing something you didn’t do.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11. Get invited to a party that’s being given by one of the most popular kids in the class.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12. Keep up your side of the conversation.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13. Be involved in group activities.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14. Find someone to spend recess with.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76463" y="833925"/>
            <a:ext cx="62564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Please rate your ability about each question from 1 through 7. Circle your response to each question. </a:t>
            </a:r>
          </a:p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18" y="8924771"/>
            <a:ext cx="1955284" cy="195528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176463" y="1695699"/>
            <a:ext cx="71116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86240" y="9874891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4531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15" y="1697204"/>
            <a:ext cx="7238966" cy="781211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15. Wear the kind of clothes you like even if they are different from what others wear.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16. In a line-up, tell a student who pushes in front of you to wait his or her turn.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17. Stand up for yourself when another kid in class makes fun of you.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18. Help a student who is visiting your school for a short time to have fun and interesting experiences.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19. Join a school club or sports team.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20. Express your feelings to another kid.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21. Ask someone over to your house on a Saturday.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6673" y="520226"/>
            <a:ext cx="62564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Please rate your ability about each question from 1 through 7. Circle your response to each question. </a:t>
            </a:r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54" y="8928852"/>
            <a:ext cx="1955284" cy="195528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125663" y="1358187"/>
            <a:ext cx="71116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5440" y="9824522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55008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97" y="1572518"/>
            <a:ext cx="6466821" cy="3551588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latin typeface="Cambria" panose="02040503050406030204" pitchFamily="18" charset="0"/>
              </a:rPr>
              <a:t>22. Ask someone to go to a school dance or movie with you.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Cambria" panose="02040503050406030204" pitchFamily="18" charset="0"/>
              </a:rPr>
              <a:t>23. Go to a party where you are sure you won’t know any of the kids.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Cambria" panose="02040503050406030204" pitchFamily="18" charset="0"/>
              </a:rPr>
              <a:t>24. Ask another student for help when you need it.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Cambria" panose="02040503050406030204" pitchFamily="18" charset="0"/>
              </a:rPr>
              <a:t>25. Make friends with kids your age. 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24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0632" y="493498"/>
            <a:ext cx="62564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Please rate your ability about each question from 1 through 7. Circle your response to each question. 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5600" y="5018361"/>
            <a:ext cx="641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Read each sentence below and mark the choice that shows how much you agree with it. There are no right or wrong answers.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0400" y="6122392"/>
            <a:ext cx="6692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</a:rPr>
              <a:t>1. You can learn new things, but you can’t really change your basic intelligence.</a:t>
            </a: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Strongly Disagree     Disagree     Somewhat Disagree     Somewhat Agree     Agree     Strongly Agree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2. Your intelligence is something about you that you can’t change very much.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Strongly Disagree     Disagree     Somewhat Disagree     Somewhat Agree     Agree     Strongly Agree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3. You have a certain amount of intelligence and you really can’t do much to change it. 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Strongly Disagree     Disagree     Somewhat Disagree     Somewhat Agree     Agree     Strongly Agree</a:t>
            </a:r>
          </a:p>
          <a:p>
            <a:endParaRPr lang="en-US" sz="1200" dirty="0">
              <a:latin typeface="Cambria" panose="0204050305040603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40632" y="5719074"/>
            <a:ext cx="6789786" cy="4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632" y="1270901"/>
            <a:ext cx="6789786" cy="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89371" y="10045700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99" y="8908662"/>
            <a:ext cx="1955284" cy="19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mbria"/>
                <a:cs typeface="Cambria"/>
              </a:rPr>
              <a:t>Now that Girls Rock camp is almost over, what made you feel best about yourself?</a:t>
            </a:r>
            <a:br>
              <a:rPr lang="en-US" sz="1600" dirty="0">
                <a:latin typeface="Cambria"/>
                <a:cs typeface="Cambria"/>
              </a:rPr>
            </a:br>
            <a:br>
              <a:rPr lang="en-US" sz="1200" dirty="0"/>
            </a:br>
            <a:r>
              <a:rPr lang="en-US" sz="1200" dirty="0"/>
              <a:t>__________________________________________________________________________________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__________________________________________________________________________________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__________________________________________________________________________________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__________________________________________________________________________________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88" y="9357830"/>
            <a:ext cx="604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Thank you for your feedback!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89371" y="10045700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3818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15" y="1697204"/>
            <a:ext cx="7238966" cy="781211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15. Wear the kind of clothes you like even if they are different from what others wear.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16. In a line-up, tell a student who pushes in front of you to wait his or her turn.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17. Stand up for yourself when another kid in class makes fun of you.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18. Help a student who is visiting your school for a short time to have fun and interesting experiences.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19. Join a school club or sports team.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20. Express your feelings to another kid.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21. Ask someone over to your house on a Saturday.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13989" y="9371329"/>
            <a:ext cx="406025" cy="40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03875" y="2378386"/>
            <a:ext cx="406025" cy="40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95" y="2388500"/>
            <a:ext cx="406025" cy="406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03875" y="5999857"/>
            <a:ext cx="406025" cy="406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18559" y="7114673"/>
            <a:ext cx="406025" cy="406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03874" y="8221002"/>
            <a:ext cx="406025" cy="406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03875" y="3484715"/>
            <a:ext cx="406025" cy="406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03875" y="4591043"/>
            <a:ext cx="406025" cy="406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02" y="9361214"/>
            <a:ext cx="406025" cy="406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91" y="8239606"/>
            <a:ext cx="406025" cy="406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93" y="7114674"/>
            <a:ext cx="406025" cy="406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93" y="5989742"/>
            <a:ext cx="406025" cy="406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93" y="4616729"/>
            <a:ext cx="406025" cy="406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92" y="3524198"/>
            <a:ext cx="406025" cy="4060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6673" y="520226"/>
            <a:ext cx="62564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Please rate your ability about each question from 1 through 7. Circle your response to each question. </a:t>
            </a:r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99" y="9015169"/>
            <a:ext cx="1955284" cy="195528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125663" y="1358187"/>
            <a:ext cx="71116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5440" y="9824522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7063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97" y="1572518"/>
            <a:ext cx="6466821" cy="3551588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latin typeface="Cambria" panose="02040503050406030204" pitchFamily="18" charset="0"/>
              </a:rPr>
              <a:t>22. Ask someone to go to a school dance or movie with you.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Cambria" panose="02040503050406030204" pitchFamily="18" charset="0"/>
              </a:rPr>
              <a:t>23. Go to a party where you are sure you won’t know any of the kids.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Cambria" panose="02040503050406030204" pitchFamily="18" charset="0"/>
              </a:rPr>
              <a:t>24. Ask another student for help when you need it.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Cambria" panose="02040503050406030204" pitchFamily="18" charset="0"/>
              </a:rPr>
              <a:t>25. Make friends with kids your age. </a:t>
            </a:r>
          </a:p>
          <a:p>
            <a:pPr marL="0" indent="0"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24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58550" y="2052665"/>
            <a:ext cx="4729715" cy="2749647"/>
            <a:chOff x="958550" y="2052665"/>
            <a:chExt cx="4729715" cy="274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66074" y="2054141"/>
              <a:ext cx="406025" cy="4060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58551" y="2805078"/>
              <a:ext cx="406025" cy="4060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82614" y="4443662"/>
              <a:ext cx="406025" cy="358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58550" y="3624370"/>
              <a:ext cx="406025" cy="4060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240" y="4396287"/>
              <a:ext cx="406025" cy="4060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091" y="3618626"/>
              <a:ext cx="406025" cy="4060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239" y="2818451"/>
              <a:ext cx="406025" cy="406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240" y="2052665"/>
              <a:ext cx="406025" cy="406025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40632" y="493498"/>
            <a:ext cx="62564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Please rate your ability about each question from 1 through 7. Circle your response to each question. 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5600" y="5018361"/>
            <a:ext cx="641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Read each sentence below and mark the choice that shows how much you agree with it. There are no right or wrong answers.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0400" y="6122392"/>
            <a:ext cx="6692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</a:rPr>
              <a:t>1. You can learn new things, but you can’t really change your basic intelligence.</a:t>
            </a: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Strongly Disagree     Disagree     Somewhat Disagree     Somewhat Agree     Agree     Strongly Agree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2. Your intelligence is something about you that you can’t change very much.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Strongly Disagree     Disagree     Somewhat Disagree     Somewhat Agree     Agree     Strongly Agree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3. You have a certain amount of intelligence and you really can’t do much to change it. 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Strongly Disagree     Disagree     Somewhat Disagree     Somewhat Agree     Agree     Strongly Agree</a:t>
            </a:r>
          </a:p>
          <a:p>
            <a:endParaRPr lang="en-US" sz="1200" dirty="0">
              <a:latin typeface="Cambria" panose="0204050305040603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40632" y="5719074"/>
            <a:ext cx="6789786" cy="4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632" y="1270901"/>
            <a:ext cx="6789786" cy="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89371" y="10045700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4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99" y="8908662"/>
            <a:ext cx="1955284" cy="19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6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mbria"/>
                <a:cs typeface="Cambria"/>
              </a:rPr>
              <a:t>Thinking about this week at Girls Rock camp, I am most scared or nervous to</a:t>
            </a:r>
            <a:r>
              <a:rPr lang="mr-IN" sz="1600" dirty="0">
                <a:latin typeface="Cambria"/>
                <a:cs typeface="Cambria"/>
              </a:rPr>
              <a:t>…</a:t>
            </a:r>
            <a:br>
              <a:rPr lang="en-US" sz="1600" dirty="0">
                <a:latin typeface="Cambria"/>
                <a:cs typeface="Cambria"/>
              </a:rPr>
            </a:br>
            <a:br>
              <a:rPr lang="en-US" sz="1200" dirty="0"/>
            </a:br>
            <a:r>
              <a:rPr lang="en-US" sz="1200" dirty="0"/>
              <a:t>__________________________________________________________________________________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__________________________________________________________________________________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__________________________________________________________________________________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__________________________________________________________________________________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88" y="9357830"/>
            <a:ext cx="604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Thank you for your feedback!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89371" y="10045700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4547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1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02051" y="2388995"/>
            <a:ext cx="6624446" cy="6740307"/>
            <a:chOff x="517085" y="1656503"/>
            <a:chExt cx="6577261" cy="6740307"/>
          </a:xfrm>
        </p:grpSpPr>
        <p:sp>
          <p:nvSpPr>
            <p:cNvPr id="5" name="TextBox 4"/>
            <p:cNvSpPr txBox="1"/>
            <p:nvPr/>
          </p:nvSpPr>
          <p:spPr>
            <a:xfrm>
              <a:off x="517085" y="1656503"/>
              <a:ext cx="6577261" cy="674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mbria" panose="02040503050406030204" pitchFamily="18" charset="0"/>
                </a:rPr>
                <a:t>1. Start a conversation with a boy or girl you don’t know very well.</a:t>
              </a:r>
            </a:p>
            <a:p>
              <a:r>
                <a:rPr lang="en-US" sz="1200" dirty="0">
                  <a:latin typeface="Cambria" panose="02040503050406030204" pitchFamily="18" charset="0"/>
                </a:rPr>
                <a:t> </a:t>
              </a:r>
            </a:p>
            <a:p>
              <a:r>
                <a:rPr lang="en-US" sz="1200" dirty="0">
                  <a:latin typeface="Cambria" panose="02040503050406030204" pitchFamily="18" charset="0"/>
                </a:rPr>
                <a:t>Impossible to do	     1	     2	     3	     4	     5	     6	     7               Very easy to do</a:t>
              </a:r>
            </a:p>
            <a:p>
              <a:endParaRPr lang="en-US" sz="1200" dirty="0">
                <a:latin typeface="Cambria" panose="02040503050406030204" pitchFamily="18" charset="0"/>
              </a:endParaRPr>
            </a:p>
            <a:p>
              <a:endParaRPr lang="en-US" sz="1200" b="1" dirty="0">
                <a:latin typeface="Cambria" panose="02040503050406030204" pitchFamily="18" charset="0"/>
              </a:endParaRPr>
            </a:p>
            <a:p>
              <a:r>
                <a:rPr lang="en-US" sz="1200" b="1" dirty="0">
                  <a:latin typeface="Cambria" panose="02040503050406030204" pitchFamily="18" charset="0"/>
                </a:rPr>
                <a:t>2. Express your opinion to a group of kids discussing a subject of interest to you.</a:t>
              </a:r>
            </a:p>
            <a:p>
              <a:endParaRPr lang="en-US" sz="1200" dirty="0">
                <a:latin typeface="Cambria" panose="02040503050406030204" pitchFamily="18" charset="0"/>
              </a:endParaRPr>
            </a:p>
            <a:p>
              <a:r>
                <a:rPr lang="en-US" sz="1200" dirty="0">
                  <a:latin typeface="Cambria" panose="02040503050406030204" pitchFamily="18" charset="0"/>
                </a:rPr>
                <a:t>Impossible to do	     1	     2	     3	     4	     5	     6	     7               Very easy to do</a:t>
              </a:r>
            </a:p>
            <a:p>
              <a:endParaRPr lang="en-US" sz="1200" dirty="0">
                <a:latin typeface="Cambria" panose="02040503050406030204" pitchFamily="18" charset="0"/>
              </a:endParaRPr>
            </a:p>
            <a:p>
              <a:pPr marL="342900" indent="-342900">
                <a:buAutoNum type="arabicPeriod"/>
              </a:pPr>
              <a:endParaRPr lang="en-US" sz="1200" dirty="0">
                <a:latin typeface="Cambria" panose="02040503050406030204" pitchFamily="18" charset="0"/>
              </a:endParaRPr>
            </a:p>
            <a:p>
              <a:r>
                <a:rPr lang="en-US" sz="1200" b="1" dirty="0">
                  <a:latin typeface="Cambria" panose="02040503050406030204" pitchFamily="18" charset="0"/>
                </a:rPr>
                <a:t>3. Join a group of kids in the school cafeteria for lunch.</a:t>
              </a:r>
            </a:p>
            <a:p>
              <a:endParaRPr lang="en-US" sz="1200" b="1" dirty="0">
                <a:latin typeface="Cambria" panose="02040503050406030204" pitchFamily="18" charset="0"/>
              </a:endParaRPr>
            </a:p>
            <a:p>
              <a:r>
                <a:rPr lang="en-US" sz="1200" dirty="0">
                  <a:latin typeface="Cambria" panose="02040503050406030204" pitchFamily="18" charset="0"/>
                </a:rPr>
                <a:t>Impossible to do	     1	     2	     3	     4	     5	     6	     7               Very easy to do</a:t>
              </a:r>
            </a:p>
            <a:p>
              <a:endParaRPr lang="en-US" sz="1200" dirty="0">
                <a:latin typeface="Cambria" panose="02040503050406030204" pitchFamily="18" charset="0"/>
              </a:endParaRPr>
            </a:p>
            <a:p>
              <a:endParaRPr lang="en-US" sz="1200" b="1" dirty="0">
                <a:latin typeface="Cambria" panose="02040503050406030204" pitchFamily="18" charset="0"/>
              </a:endParaRPr>
            </a:p>
            <a:p>
              <a:r>
                <a:rPr lang="en-US" sz="1200" b="1" dirty="0">
                  <a:latin typeface="Cambria" panose="02040503050406030204" pitchFamily="18" charset="0"/>
                </a:rPr>
                <a:t>4. Work on a project with a student you don’t know very well.</a:t>
              </a:r>
            </a:p>
            <a:p>
              <a:endParaRPr lang="en-US" sz="1200" b="1" dirty="0">
                <a:latin typeface="Cambria" panose="02040503050406030204" pitchFamily="18" charset="0"/>
              </a:endParaRPr>
            </a:p>
            <a:p>
              <a:r>
                <a:rPr lang="en-US" sz="1200" dirty="0">
                  <a:latin typeface="Cambria" panose="02040503050406030204" pitchFamily="18" charset="0"/>
                </a:rPr>
                <a:t>Impossible to do	     1	     2	     3	     4	     5	     6	     7               Very easy to do</a:t>
              </a:r>
            </a:p>
            <a:p>
              <a:pPr marL="342900" indent="-342900">
                <a:buAutoNum type="arabicPeriod"/>
              </a:pPr>
              <a:endParaRPr lang="en-US" sz="1200" dirty="0">
                <a:latin typeface="Cambria" panose="02040503050406030204" pitchFamily="18" charset="0"/>
              </a:endParaRPr>
            </a:p>
            <a:p>
              <a:endParaRPr lang="en-US" sz="1200" b="1" dirty="0">
                <a:latin typeface="Cambria" panose="02040503050406030204" pitchFamily="18" charset="0"/>
              </a:endParaRPr>
            </a:p>
            <a:p>
              <a:r>
                <a:rPr lang="en-US" sz="1200" b="1" dirty="0">
                  <a:latin typeface="Cambria" panose="02040503050406030204" pitchFamily="18" charset="0"/>
                </a:rPr>
                <a:t>5. Help make a new student feel comfortable with your group of friends.</a:t>
              </a:r>
            </a:p>
            <a:p>
              <a:endParaRPr lang="en-US" sz="1200" b="1" dirty="0">
                <a:latin typeface="Cambria" panose="02040503050406030204" pitchFamily="18" charset="0"/>
              </a:endParaRPr>
            </a:p>
            <a:p>
              <a:r>
                <a:rPr lang="en-US" sz="1200" dirty="0">
                  <a:latin typeface="Cambria" panose="02040503050406030204" pitchFamily="18" charset="0"/>
                </a:rPr>
                <a:t>Impossible to do	     1	     2	     3	     4	     5	     6	     7               Very easy to do</a:t>
              </a:r>
            </a:p>
            <a:p>
              <a:pPr marL="342900" indent="-342900">
                <a:buAutoNum type="arabicPeriod"/>
              </a:pPr>
              <a:endParaRPr lang="en-US" sz="1200" dirty="0">
                <a:latin typeface="Cambria" panose="02040503050406030204" pitchFamily="18" charset="0"/>
              </a:endParaRPr>
            </a:p>
            <a:p>
              <a:endParaRPr lang="en-US" sz="1200" dirty="0">
                <a:latin typeface="Cambria" panose="02040503050406030204" pitchFamily="18" charset="0"/>
              </a:endParaRPr>
            </a:p>
            <a:p>
              <a:r>
                <a:rPr lang="en-US" sz="1200" b="1" dirty="0">
                  <a:latin typeface="Cambria" panose="02040503050406030204" pitchFamily="18" charset="0"/>
                </a:rPr>
                <a:t>6. Share with a group of kids an interesting experience you once had.</a:t>
              </a:r>
            </a:p>
            <a:p>
              <a:endParaRPr lang="en-US" sz="1200" b="1" dirty="0">
                <a:latin typeface="Cambria" panose="02040503050406030204" pitchFamily="18" charset="0"/>
              </a:endParaRPr>
            </a:p>
            <a:p>
              <a:r>
                <a:rPr lang="en-US" sz="1200" dirty="0">
                  <a:latin typeface="Cambria" panose="02040503050406030204" pitchFamily="18" charset="0"/>
                </a:rPr>
                <a:t>Impossible to do	     1	     2	     3	     4	     5	     6	     7               Very easy to do</a:t>
              </a:r>
            </a:p>
            <a:p>
              <a:pPr marL="342900" indent="-342900">
                <a:buAutoNum type="arabicPeriod"/>
              </a:pPr>
              <a:endParaRPr lang="en-US" sz="1200" dirty="0">
                <a:latin typeface="Cambria" panose="02040503050406030204" pitchFamily="18" charset="0"/>
              </a:endParaRPr>
            </a:p>
            <a:p>
              <a:endParaRPr lang="en-US" sz="1200" dirty="0">
                <a:latin typeface="Cambria" panose="02040503050406030204" pitchFamily="18" charset="0"/>
              </a:endParaRPr>
            </a:p>
            <a:p>
              <a:r>
                <a:rPr lang="en-US" sz="1200" b="1" dirty="0">
                  <a:latin typeface="Cambria" panose="02040503050406030204" pitchFamily="18" charset="0"/>
                </a:rPr>
                <a:t>7. Put yourself in a new and different social situation.</a:t>
              </a:r>
            </a:p>
            <a:p>
              <a:endParaRPr lang="en-US" sz="1200" b="1" dirty="0">
                <a:latin typeface="Cambria" panose="02040503050406030204" pitchFamily="18" charset="0"/>
              </a:endParaRPr>
            </a:p>
            <a:p>
              <a:r>
                <a:rPr lang="en-US" sz="1200" dirty="0">
                  <a:latin typeface="Cambria" panose="02040503050406030204" pitchFamily="18" charset="0"/>
                </a:rPr>
                <a:t>Impossible to do	     1	     2	     3	     4	     5	     6	     7               Very easy to do</a:t>
              </a:r>
            </a:p>
            <a:p>
              <a:pPr marL="342900" indent="-342900">
                <a:buAutoNum type="arabicPeriod"/>
              </a:pPr>
              <a:endParaRPr lang="en-US" sz="1200" b="1" dirty="0">
                <a:latin typeface="Cambria" panose="02040503050406030204" pitchFamily="18" charset="0"/>
              </a:endParaRPr>
            </a:p>
            <a:p>
              <a:pPr marL="342900" indent="-342900">
                <a:buAutoNum type="arabicPeriod"/>
              </a:pPr>
              <a:endParaRPr lang="en-US" sz="1200" dirty="0">
                <a:latin typeface="Cambria" panose="02040503050406030204" pitchFamily="18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24147">
              <a:off x="908581" y="2244547"/>
              <a:ext cx="406025" cy="406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238" y="2234432"/>
              <a:ext cx="406025" cy="4060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793" y="3169933"/>
              <a:ext cx="406025" cy="40602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793" y="4043184"/>
              <a:ext cx="406025" cy="4060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793" y="4961061"/>
              <a:ext cx="406025" cy="4060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1773" y="5893954"/>
              <a:ext cx="406025" cy="40602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240" y="6855698"/>
              <a:ext cx="406025" cy="40602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239" y="7821852"/>
              <a:ext cx="406025" cy="40602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24147">
              <a:off x="908581" y="3130513"/>
              <a:ext cx="406025" cy="40602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24147">
              <a:off x="908581" y="4966444"/>
              <a:ext cx="406025" cy="40602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24147">
              <a:off x="908581" y="4079226"/>
              <a:ext cx="406025" cy="40602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24147">
              <a:off x="908581" y="7811737"/>
              <a:ext cx="406025" cy="40602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24147">
              <a:off x="908581" y="5883839"/>
              <a:ext cx="406025" cy="40602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24147">
              <a:off x="908580" y="6804562"/>
              <a:ext cx="406025" cy="406025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99" y="8908662"/>
            <a:ext cx="1955284" cy="195528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176463" y="2156011"/>
            <a:ext cx="71116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6533" y="9747804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1</a:t>
            </a:r>
          </a:p>
        </p:txBody>
      </p:sp>
      <p:pic>
        <p:nvPicPr>
          <p:cNvPr id="24" name="Picture 23" descr="usual 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11" y="0"/>
            <a:ext cx="2776852" cy="52993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0613" y="1461642"/>
            <a:ext cx="6917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Instructions: Please rate your ability about each question from 1 through 7. Circle your response to each question.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0613" y="881819"/>
            <a:ext cx="373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First and Last Name: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07145" y="615237"/>
            <a:ext cx="61646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161508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42" y="1424753"/>
            <a:ext cx="7603958" cy="81069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8. Volunteer to help organize a school dance.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9. Ask a group of kids who are planning to go to a movie if you can join them.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  <a:endParaRPr lang="en-US" sz="1200" b="1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10. Stand up for your rights when someone accuses you of doing something you didn’t do.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11. Get invited to a party that’s being given by one of the most popular kids in the class.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12. Keep up your side of the conversation.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13. Be involved in group activities.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14. Find someone to spend recess with.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85" y="9276534"/>
            <a:ext cx="406025" cy="4060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6463" y="833925"/>
            <a:ext cx="62564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Please rate your ability about each question from 1 through 7. Circle your response to each question.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52597" y="2460591"/>
            <a:ext cx="406025" cy="40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86" y="2460590"/>
            <a:ext cx="406025" cy="40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52597" y="5866646"/>
            <a:ext cx="406025" cy="406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52597" y="7006434"/>
            <a:ext cx="406025" cy="406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52596" y="8138247"/>
            <a:ext cx="406025" cy="406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75133" y="9286649"/>
            <a:ext cx="406025" cy="406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52598" y="3616554"/>
            <a:ext cx="406025" cy="406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52598" y="4726858"/>
            <a:ext cx="406025" cy="406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85" y="7027132"/>
            <a:ext cx="406025" cy="406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86" y="8162398"/>
            <a:ext cx="406025" cy="406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85" y="5920960"/>
            <a:ext cx="406025" cy="406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83" y="4763742"/>
            <a:ext cx="406025" cy="406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86" y="3606525"/>
            <a:ext cx="406025" cy="4060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99" y="9035749"/>
            <a:ext cx="1955284" cy="195528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176463" y="1695699"/>
            <a:ext cx="71116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86240" y="9874891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5802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15" y="1697204"/>
            <a:ext cx="7238966" cy="781211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15. Wear the kind of clothes you like even if they are different from what others wear.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16. In a line-up, tell a student who pushes in front of you to wait his or her turn.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17. Stand up for yourself when another kid in class makes fun of you.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18. Help a student who is visiting your school for a short time to have fun and interesting experiences.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19. Join a school club or sports team.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20. Express your feelings to another kid.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Cambria" panose="02040503050406030204" pitchFamily="18" charset="0"/>
              </a:rPr>
              <a:t>21. Ask someone over to your house on a Saturday.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Cambria" panose="02040503050406030204" pitchFamily="18" charset="0"/>
              </a:rPr>
              <a:t>Impossible to do           1          2          3          4          5          6          7          Very easy to do</a:t>
            </a: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200" b="1" dirty="0">
              <a:latin typeface="Cambria" panose="02040503050406030204" pitchFamily="18" charset="0"/>
            </a:endParaRPr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13989" y="9371329"/>
            <a:ext cx="406025" cy="40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03875" y="2378386"/>
            <a:ext cx="406025" cy="40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95" y="2388500"/>
            <a:ext cx="406025" cy="406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03875" y="5999857"/>
            <a:ext cx="406025" cy="406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18559" y="7114673"/>
            <a:ext cx="406025" cy="406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03874" y="8221002"/>
            <a:ext cx="406025" cy="406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03875" y="3484715"/>
            <a:ext cx="406025" cy="406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4147">
            <a:off x="903875" y="4591043"/>
            <a:ext cx="406025" cy="406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02" y="9361214"/>
            <a:ext cx="406025" cy="406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91" y="8239606"/>
            <a:ext cx="406025" cy="406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93" y="7114674"/>
            <a:ext cx="406025" cy="406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93" y="5989742"/>
            <a:ext cx="406025" cy="406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93" y="4616729"/>
            <a:ext cx="406025" cy="406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92" y="3524198"/>
            <a:ext cx="406025" cy="4060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6673" y="520226"/>
            <a:ext cx="62564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Please rate your ability about each question from 1 through 7. Circle your response to each question. </a:t>
            </a:r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99" y="9015169"/>
            <a:ext cx="1955284" cy="195528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125663" y="1358187"/>
            <a:ext cx="71116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5440" y="9824522"/>
            <a:ext cx="49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8932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3000</Words>
  <Application>Microsoft Macintosh PowerPoint</Application>
  <PresentationFormat>Custom</PresentationFormat>
  <Paragraphs>456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Thinking about this week at Girls Rock camp, I am most scared or nervous to…  __________________________________________________________________________________  __________________________________________________________________________________  __________________________________________________________________________________  __________________________________________________________________________________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that Girls Rock camp is almost over, what made you feel best about yourself?  __________________________________________________________________________________  __________________________________________________________________________________  __________________________________________________________________________________  __________________________________________________________________________________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Thinking about this week at Girls Rock camp, I am most scared or nervous to…  __________________________________________________________________________________  __________________________________________________________________________________  __________________________________________________________________________________  __________________________________________________________________________________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that Girls Rock camp is almost over, what made you feel best about yourself?  __________________________________________________________________________________  __________________________________________________________________________________  __________________________________________________________________________________  __________________________________________________________________________________</vt:lpstr>
    </vt:vector>
  </TitlesOfParts>
  <Company>Unknown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Tova Hettinger</dc:creator>
  <cp:lastModifiedBy>Melissa Wurth</cp:lastModifiedBy>
  <cp:revision>28</cp:revision>
  <dcterms:created xsi:type="dcterms:W3CDTF">2018-06-25T19:25:34Z</dcterms:created>
  <dcterms:modified xsi:type="dcterms:W3CDTF">2019-08-01T16:42:27Z</dcterms:modified>
</cp:coreProperties>
</file>