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308" r:id="rId2"/>
    <p:sldId id="278" r:id="rId3"/>
    <p:sldId id="279" r:id="rId4"/>
    <p:sldId id="310" r:id="rId5"/>
    <p:sldId id="262" r:id="rId6"/>
    <p:sldId id="264" r:id="rId7"/>
    <p:sldId id="297" r:id="rId8"/>
    <p:sldId id="329" r:id="rId9"/>
    <p:sldId id="328" r:id="rId10"/>
    <p:sldId id="311" r:id="rId11"/>
    <p:sldId id="330" r:id="rId12"/>
    <p:sldId id="313" r:id="rId13"/>
    <p:sldId id="270" r:id="rId14"/>
    <p:sldId id="315" r:id="rId15"/>
    <p:sldId id="327" r:id="rId16"/>
    <p:sldId id="261" r:id="rId17"/>
  </p:sldIdLst>
  <p:sldSz cx="9144000" cy="6858000" type="screen4x3"/>
  <p:notesSz cx="7102475" cy="102346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4140" autoAdjust="0"/>
  </p:normalViewPr>
  <p:slideViewPr>
    <p:cSldViewPr>
      <p:cViewPr>
        <p:scale>
          <a:sx n="80" d="100"/>
          <a:sy n="80" d="100"/>
        </p:scale>
        <p:origin x="1116" y="186"/>
      </p:cViewPr>
      <p:guideLst>
        <p:guide orient="horz" pos="2160"/>
        <p:guide pos="2880"/>
      </p:guideLst>
    </p:cSldViewPr>
  </p:slideViewPr>
  <p:outlineViewPr>
    <p:cViewPr>
      <p:scale>
        <a:sx n="33" d="100"/>
        <a:sy n="33" d="100"/>
      </p:scale>
      <p:origin x="0" y="-21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7739" cy="511731"/>
          </a:xfrm>
          <a:prstGeom prst="rect">
            <a:avLst/>
          </a:prstGeom>
        </p:spPr>
        <p:txBody>
          <a:bodyPr vert="horz" lIns="99066" tIns="49533" rIns="99066" bIns="49533" rtlCol="0"/>
          <a:lstStyle>
            <a:lvl1pPr algn="l">
              <a:defRPr sz="1300"/>
            </a:lvl1pPr>
          </a:lstStyle>
          <a:p>
            <a:endParaRPr lang="zh-TW" altLang="en-US"/>
          </a:p>
        </p:txBody>
      </p:sp>
      <p:sp>
        <p:nvSpPr>
          <p:cNvPr id="3" name="日期版面配置區 2"/>
          <p:cNvSpPr>
            <a:spLocks noGrp="1"/>
          </p:cNvSpPr>
          <p:nvPr>
            <p:ph type="dt" idx="1"/>
          </p:nvPr>
        </p:nvSpPr>
        <p:spPr>
          <a:xfrm>
            <a:off x="4023092" y="0"/>
            <a:ext cx="3077739" cy="511731"/>
          </a:xfrm>
          <a:prstGeom prst="rect">
            <a:avLst/>
          </a:prstGeom>
        </p:spPr>
        <p:txBody>
          <a:bodyPr vert="horz" lIns="99066" tIns="49533" rIns="99066" bIns="49533" rtlCol="0"/>
          <a:lstStyle>
            <a:lvl1pPr algn="r">
              <a:defRPr sz="1300"/>
            </a:lvl1pPr>
          </a:lstStyle>
          <a:p>
            <a:fld id="{3395F4C3-D6C7-414D-AD84-982A09B49381}" type="datetimeFigureOut">
              <a:rPr lang="zh-TW" altLang="en-US" smtClean="0"/>
              <a:pPr/>
              <a:t>2018/10/5</a:t>
            </a:fld>
            <a:endParaRPr lang="zh-TW" altLang="en-US"/>
          </a:p>
        </p:txBody>
      </p:sp>
      <p:sp>
        <p:nvSpPr>
          <p:cNvPr id="4" name="投影片圖像版面配置區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9066" tIns="49533" rIns="99066" bIns="49533" rtlCol="0" anchor="ctr"/>
          <a:lstStyle/>
          <a:p>
            <a:endParaRPr lang="zh-TW" altLang="en-US"/>
          </a:p>
        </p:txBody>
      </p:sp>
      <p:sp>
        <p:nvSpPr>
          <p:cNvPr id="5" name="備忘稿版面配置區 4"/>
          <p:cNvSpPr>
            <a:spLocks noGrp="1"/>
          </p:cNvSpPr>
          <p:nvPr>
            <p:ph type="body" sz="quarter" idx="3"/>
          </p:nvPr>
        </p:nvSpPr>
        <p:spPr>
          <a:xfrm>
            <a:off x="710248" y="4861441"/>
            <a:ext cx="5681980" cy="4605576"/>
          </a:xfrm>
          <a:prstGeom prst="rect">
            <a:avLst/>
          </a:prstGeom>
        </p:spPr>
        <p:txBody>
          <a:bodyPr vert="horz" lIns="99066" tIns="49533" rIns="99066" bIns="49533"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9721106"/>
            <a:ext cx="3077739" cy="511731"/>
          </a:xfrm>
          <a:prstGeom prst="rect">
            <a:avLst/>
          </a:prstGeom>
        </p:spPr>
        <p:txBody>
          <a:bodyPr vert="horz" lIns="99066" tIns="49533" rIns="99066" bIns="49533" rtlCol="0" anchor="b"/>
          <a:lstStyle>
            <a:lvl1pPr algn="l">
              <a:defRPr sz="1300"/>
            </a:lvl1pPr>
          </a:lstStyle>
          <a:p>
            <a:endParaRPr lang="zh-TW" altLang="en-US"/>
          </a:p>
        </p:txBody>
      </p:sp>
      <p:sp>
        <p:nvSpPr>
          <p:cNvPr id="7" name="投影片編號版面配置區 6"/>
          <p:cNvSpPr>
            <a:spLocks noGrp="1"/>
          </p:cNvSpPr>
          <p:nvPr>
            <p:ph type="sldNum" sz="quarter" idx="5"/>
          </p:nvPr>
        </p:nvSpPr>
        <p:spPr>
          <a:xfrm>
            <a:off x="4023092" y="9721106"/>
            <a:ext cx="3077739" cy="511731"/>
          </a:xfrm>
          <a:prstGeom prst="rect">
            <a:avLst/>
          </a:prstGeom>
        </p:spPr>
        <p:txBody>
          <a:bodyPr vert="horz" lIns="99066" tIns="49533" rIns="99066" bIns="49533" rtlCol="0" anchor="b"/>
          <a:lstStyle>
            <a:lvl1pPr algn="r">
              <a:defRPr sz="1300"/>
            </a:lvl1pPr>
          </a:lstStyle>
          <a:p>
            <a:fld id="{71ACF751-B71B-4CAF-ACE3-D85654E0AA78}" type="slidenum">
              <a:rPr lang="zh-TW" altLang="en-US" smtClean="0"/>
              <a:pPr/>
              <a:t>‹#›</a:t>
            </a:fld>
            <a:endParaRPr lang="zh-TW" altLang="en-US"/>
          </a:p>
        </p:txBody>
      </p:sp>
    </p:spTree>
    <p:extLst>
      <p:ext uri="{BB962C8B-B14F-4D97-AF65-F5344CB8AC3E}">
        <p14:creationId xmlns:p14="http://schemas.microsoft.com/office/powerpoint/2010/main" val="2871744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a:t>
            </a:r>
            <a:r>
              <a:rPr lang="zh-TW" altLang="en-US" dirty="0" smtClean="0"/>
              <a:t>我們提出了一種新的基於模型的步態識別技術，稱為基於姿勢的步態識別。</a:t>
            </a:r>
            <a:endParaRPr lang="en-US" altLang="zh-TW" dirty="0" smtClean="0"/>
          </a:p>
          <a:p>
            <a:r>
              <a:rPr lang="en-US" altLang="zh-TW" dirty="0" smtClean="0"/>
              <a:t>    </a:t>
            </a:r>
            <a:r>
              <a:rPr lang="zh-TW" altLang="en-US" dirty="0" smtClean="0"/>
              <a:t>它由兩個元素組成：基於姿勢的特徵和基於姿勢的分類</a:t>
            </a:r>
            <a:endParaRPr lang="en-US" altLang="zh-TW" dirty="0" smtClean="0"/>
          </a:p>
          <a:p>
            <a:r>
              <a:rPr lang="en-US" altLang="zh-TW" dirty="0" smtClean="0"/>
              <a:t>2,</a:t>
            </a:r>
            <a:r>
              <a:rPr lang="zh-TW" altLang="en-US" dirty="0" smtClean="0"/>
              <a:t>基於姿態的特徵由當前幀和相鄰幀之間的所有關節的位移以及所有關節的中心（</a:t>
            </a:r>
            <a:r>
              <a:rPr lang="en-US" altLang="zh-TW" dirty="0" err="1" smtClean="0"/>
              <a:t>CoB</a:t>
            </a:r>
            <a:r>
              <a:rPr lang="zh-TW" altLang="en-US" dirty="0" smtClean="0"/>
              <a:t>）相對坐標組成，其中每個關節的坐標來自其相對位置</a:t>
            </a:r>
          </a:p>
          <a:p>
            <a:r>
              <a:rPr lang="zh-TW" altLang="en-US" dirty="0" smtClean="0"/>
              <a:t>    到四個關節：髖關節中心，髖關節，髖關節和脊柱關節，從前鋒向前。</a:t>
            </a:r>
            <a:endParaRPr lang="en-US" altLang="zh-TW" dirty="0" smtClean="0"/>
          </a:p>
          <a:p>
            <a:r>
              <a:rPr lang="en-US" altLang="zh-TW" dirty="0" smtClean="0"/>
              <a:t>3,</a:t>
            </a:r>
            <a:r>
              <a:rPr lang="zh-TW" altLang="en-US" dirty="0" smtClean="0"/>
              <a:t> </a:t>
            </a:r>
            <a:r>
              <a:rPr lang="en-US" altLang="zh-TW" dirty="0" err="1" smtClean="0"/>
              <a:t>CoB</a:t>
            </a:r>
            <a:r>
              <a:rPr lang="zh-TW" altLang="en-US" dirty="0" smtClean="0"/>
              <a:t> 相對坐標係是處理不同觀測角度問題的關鍵部分</a:t>
            </a:r>
            <a:r>
              <a:rPr lang="en-US" altLang="zh-TW" dirty="0" smtClean="0"/>
              <a:t>&gt;</a:t>
            </a:r>
          </a:p>
          <a:p>
            <a:r>
              <a:rPr lang="en-US" altLang="zh-TW" dirty="0" smtClean="0"/>
              <a:t>4, </a:t>
            </a:r>
            <a:r>
              <a:rPr lang="zh-TW" altLang="en-US" dirty="0" smtClean="0"/>
              <a:t>基於姿勢的步態識別技術在固定方向和自由式步行場景中均優於現有技術，其中涉及到轉向和改變方向。</a:t>
            </a:r>
            <a:endParaRPr lang="en-US" altLang="zh-TW" dirty="0" smtClean="0"/>
          </a:p>
          <a:p>
            <a:r>
              <a:rPr lang="en-US" altLang="zh-TW" dirty="0" smtClean="0"/>
              <a:t>5,</a:t>
            </a:r>
            <a:r>
              <a:rPr lang="zh-TW" altLang="en-US" dirty="0" smtClean="0"/>
              <a:t>這表明一套姿勢和快速動作足以識別一個人</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71ACF751-B71B-4CAF-ACE3-D85654E0AA78}" type="slidenum">
              <a:rPr lang="zh-TW" altLang="en-US" smtClean="0"/>
              <a:pPr/>
              <a:t>2</a:t>
            </a:fld>
            <a:endParaRPr lang="zh-TW" altLang="en-US"/>
          </a:p>
        </p:txBody>
      </p:sp>
    </p:spTree>
    <p:extLst>
      <p:ext uri="{BB962C8B-B14F-4D97-AF65-F5344CB8AC3E}">
        <p14:creationId xmlns:p14="http://schemas.microsoft.com/office/powerpoint/2010/main" val="1318978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4,</a:t>
            </a:r>
            <a:r>
              <a:rPr lang="zh-TW" altLang="en-US" dirty="0" smtClean="0"/>
              <a:t>對於每個圖庫大小，從每個數據集中隨機選擇</a:t>
            </a:r>
            <a:r>
              <a:rPr lang="en-US" altLang="zh-TW" dirty="0" smtClean="0"/>
              <a:t>q</a:t>
            </a:r>
            <a:r>
              <a:rPr lang="zh-TW" altLang="en-US" dirty="0" smtClean="0"/>
              <a:t>個主題。數字</a:t>
            </a:r>
            <a:r>
              <a:rPr lang="en-US" altLang="zh-TW" dirty="0" smtClean="0"/>
              <a:t>q</a:t>
            </a:r>
            <a:r>
              <a:rPr lang="zh-TW" altLang="en-US" dirty="0" smtClean="0"/>
              <a:t>從</a:t>
            </a:r>
            <a:r>
              <a:rPr lang="en-US" altLang="zh-TW" dirty="0" smtClean="0"/>
              <a:t>10</a:t>
            </a:r>
            <a:r>
              <a:rPr lang="zh-TW" altLang="en-US" dirty="0" smtClean="0"/>
              <a:t>開始並增加</a:t>
            </a:r>
            <a:r>
              <a:rPr lang="en-US" altLang="zh-TW" dirty="0" smtClean="0"/>
              <a:t>10</a:t>
            </a:r>
            <a:r>
              <a:rPr lang="zh-TW" altLang="en-US" dirty="0" smtClean="0"/>
              <a:t>，直到它匹配每個數據集的大小。</a:t>
            </a:r>
            <a:r>
              <a:rPr lang="en-US" altLang="zh-TW" dirty="0" smtClean="0"/>
              <a:t> </a:t>
            </a:r>
            <a:endParaRPr lang="zh-TW" altLang="en-US" dirty="0"/>
          </a:p>
        </p:txBody>
      </p:sp>
      <p:sp>
        <p:nvSpPr>
          <p:cNvPr id="4" name="投影片編號版面配置區 3"/>
          <p:cNvSpPr>
            <a:spLocks noGrp="1"/>
          </p:cNvSpPr>
          <p:nvPr>
            <p:ph type="sldNum" sz="quarter" idx="10"/>
          </p:nvPr>
        </p:nvSpPr>
        <p:spPr/>
        <p:txBody>
          <a:bodyPr/>
          <a:lstStyle/>
          <a:p>
            <a:fld id="{71ACF751-B71B-4CAF-ACE3-D85654E0AA78}" type="slidenum">
              <a:rPr lang="zh-TW" altLang="en-US" smtClean="0"/>
              <a:pPr/>
              <a:t>12</a:t>
            </a:fld>
            <a:endParaRPr lang="zh-TW" altLang="en-US"/>
          </a:p>
        </p:txBody>
      </p:sp>
    </p:spTree>
    <p:extLst>
      <p:ext uri="{BB962C8B-B14F-4D97-AF65-F5344CB8AC3E}">
        <p14:creationId xmlns:p14="http://schemas.microsoft.com/office/powerpoint/2010/main" val="2900374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  </a:t>
            </a:r>
            <a:r>
              <a:rPr lang="zh-TW" altLang="en-US" baseline="0" dirty="0" smtClean="0"/>
              <a:t> </a:t>
            </a:r>
            <a:r>
              <a:rPr lang="zh-TW" altLang="en-US" dirty="0" smtClean="0"/>
              <a:t>對於這兩個數據集，兩個數據集的第二高度組合是使用</a:t>
            </a:r>
            <a:r>
              <a:rPr lang="en-US" altLang="zh-TW" dirty="0" err="1" smtClean="0"/>
              <a:t>CoB</a:t>
            </a:r>
            <a:r>
              <a:rPr lang="zh-TW" altLang="en-US" dirty="0" smtClean="0"/>
              <a:t>所有關節基於姿勢的，沒有關節運動。</a:t>
            </a:r>
            <a:endParaRPr lang="en-US" altLang="zh-TW" dirty="0" smtClean="0"/>
          </a:p>
          <a:p>
            <a:r>
              <a:rPr lang="en-US" altLang="zh-TW" baseline="0" dirty="0" smtClean="0"/>
              <a:t>      </a:t>
            </a:r>
            <a:r>
              <a:rPr lang="zh-TW" altLang="en-US" dirty="0" smtClean="0"/>
              <a:t>基於姿勢的特徵僅使用所有關節運動，對兩個數據集的表現都很差。</a:t>
            </a:r>
          </a:p>
          <a:p>
            <a:endParaRPr lang="zh-TW" altLang="en-US" dirty="0" smtClean="0"/>
          </a:p>
          <a:p>
            <a:r>
              <a:rPr lang="zh-TW" altLang="en-US" dirty="0" smtClean="0"/>
              <a:t>    這表明，一個人的獨特特徵可以被最好地識別出來考慮身體的某些部分。</a:t>
            </a:r>
          </a:p>
          <a:p>
            <a:endParaRPr lang="zh-TW" altLang="en-US" dirty="0" smtClean="0"/>
          </a:p>
          <a:p>
            <a:r>
              <a:rPr lang="zh-TW" altLang="en-US" dirty="0" smtClean="0"/>
              <a:t>     此外，添加快速關節運動時識別準確性得到改善。</a:t>
            </a:r>
          </a:p>
          <a:p>
            <a:endParaRPr lang="zh-TW" altLang="en-US" dirty="0" smtClean="0"/>
          </a:p>
          <a:p>
            <a:r>
              <a:rPr lang="zh-TW" altLang="en-US" dirty="0" smtClean="0"/>
              <a:t>     然而，聯合運動本身並沒有顯示足夠的行走順序的獨特特徵。在數據集</a:t>
            </a:r>
            <a:r>
              <a:rPr lang="en-US" altLang="zh-TW" dirty="0" smtClean="0"/>
              <a:t>A</a:t>
            </a:r>
            <a:r>
              <a:rPr lang="zh-TW" altLang="en-US" dirty="0" smtClean="0"/>
              <a:t>中，使用</a:t>
            </a:r>
            <a:r>
              <a:rPr lang="en-US" altLang="zh-TW" dirty="0" err="1" smtClean="0"/>
              <a:t>CoB</a:t>
            </a:r>
            <a:r>
              <a:rPr lang="zh-TW" altLang="en-US" dirty="0" smtClean="0"/>
              <a:t>下身關節比以身體關節的上，中和中心按降序執行效果更好。</a:t>
            </a:r>
          </a:p>
        </p:txBody>
      </p:sp>
      <p:sp>
        <p:nvSpPr>
          <p:cNvPr id="4" name="投影片編號版面配置區 3"/>
          <p:cNvSpPr>
            <a:spLocks noGrp="1"/>
          </p:cNvSpPr>
          <p:nvPr>
            <p:ph type="sldNum" sz="quarter" idx="10"/>
          </p:nvPr>
        </p:nvSpPr>
        <p:spPr/>
        <p:txBody>
          <a:bodyPr/>
          <a:lstStyle/>
          <a:p>
            <a:fld id="{71ACF751-B71B-4CAF-ACE3-D85654E0AA78}" type="slidenum">
              <a:rPr lang="zh-TW" altLang="en-US" smtClean="0"/>
              <a:pPr/>
              <a:t>13</a:t>
            </a:fld>
            <a:endParaRPr lang="zh-TW" altLang="en-US"/>
          </a:p>
        </p:txBody>
      </p:sp>
    </p:spTree>
    <p:extLst>
      <p:ext uri="{BB962C8B-B14F-4D97-AF65-F5344CB8AC3E}">
        <p14:creationId xmlns:p14="http://schemas.microsoft.com/office/powerpoint/2010/main" val="3167319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 </a:t>
            </a:r>
            <a:r>
              <a:rPr lang="zh-TW" altLang="en-US" dirty="0" smtClean="0"/>
              <a:t>這意味著僅觀察身體的下半部分在固定方向的情況下效果更好，但不是在自由式步行中。</a:t>
            </a:r>
          </a:p>
          <a:p>
            <a:r>
              <a:rPr lang="zh-TW" altLang="en-US" dirty="0" smtClean="0"/>
              <a:t>   這可能部分是因為在自由式散步場景中，受試者可以轉彎並改變方向，而固定方向散步沒有轉彎。</a:t>
            </a:r>
          </a:p>
          <a:p>
            <a:r>
              <a:rPr lang="zh-TW" altLang="en-US" dirty="0" smtClean="0"/>
              <a:t> 一個人的獨特特徵通過身體的上部和中部顯示，不管方向是否改變，都會更加一致。</a:t>
            </a:r>
          </a:p>
          <a:p>
            <a:r>
              <a:rPr lang="zh-TW" altLang="en-US" dirty="0" smtClean="0"/>
              <a:t>  換句話說，當轉向或改變方向時，人體的獨特姿勢通過身體的上部或中部比通過身體的下部顯示更多。</a:t>
            </a:r>
          </a:p>
          <a:p>
            <a:endParaRPr lang="zh-TW" altLang="en-US" dirty="0" smtClean="0"/>
          </a:p>
          <a:p>
            <a:r>
              <a:rPr lang="zh-TW" altLang="en-US" dirty="0" smtClean="0"/>
              <a:t>僅使用四個身體關節的中心作為基於姿勢的特徵在兩個數據集上執行從第二到最差。</a:t>
            </a:r>
          </a:p>
          <a:p>
            <a:r>
              <a:rPr lang="zh-TW" altLang="en-US" dirty="0" smtClean="0"/>
              <a:t>這說明只有四個身體關節中心不足以識別一個人。從表</a:t>
            </a:r>
            <a:r>
              <a:rPr lang="en-US" altLang="zh-TW" dirty="0" smtClean="0"/>
              <a:t>I</a:t>
            </a:r>
            <a:r>
              <a:rPr lang="zh-TW" altLang="en-US" dirty="0" smtClean="0"/>
              <a:t>的聯合貢獻研究中，整個身體（所有關節）必須是</a:t>
            </a:r>
            <a:r>
              <a:rPr lang="zh-TW" altLang="en-US" baseline="0" dirty="0" smtClean="0"/>
              <a:t> </a:t>
            </a:r>
            <a:r>
              <a:rPr lang="zh-TW" altLang="en-US" dirty="0" smtClean="0"/>
              <a:t>作為一個整體（不只是身體的一部分）和快速運動，以優化步態識別。</a:t>
            </a:r>
            <a:endParaRPr lang="zh-TW" altLang="en-US" dirty="0"/>
          </a:p>
        </p:txBody>
      </p:sp>
      <p:sp>
        <p:nvSpPr>
          <p:cNvPr id="4" name="投影片編號版面配置區 3"/>
          <p:cNvSpPr>
            <a:spLocks noGrp="1"/>
          </p:cNvSpPr>
          <p:nvPr>
            <p:ph type="sldNum" sz="quarter" idx="10"/>
          </p:nvPr>
        </p:nvSpPr>
        <p:spPr/>
        <p:txBody>
          <a:bodyPr/>
          <a:lstStyle/>
          <a:p>
            <a:fld id="{71ACF751-B71B-4CAF-ACE3-D85654E0AA78}" type="slidenum">
              <a:rPr lang="zh-TW" altLang="en-US" smtClean="0"/>
              <a:pPr/>
              <a:t>14</a:t>
            </a:fld>
            <a:endParaRPr lang="zh-TW" altLang="en-US"/>
          </a:p>
        </p:txBody>
      </p:sp>
    </p:spTree>
    <p:extLst>
      <p:ext uri="{BB962C8B-B14F-4D97-AF65-F5344CB8AC3E}">
        <p14:creationId xmlns:p14="http://schemas.microsoft.com/office/powerpoint/2010/main" val="3434608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a:t>
            </a:r>
            <a:r>
              <a:rPr lang="zh-TW" altLang="en-US" dirty="0" smtClean="0"/>
              <a:t>可以得出結論，一個人可以從一組姿勢和快速動作中被最好地識別出來。</a:t>
            </a:r>
          </a:p>
          <a:p>
            <a:endParaRPr lang="zh-TW" altLang="en-US" dirty="0" smtClean="0"/>
          </a:p>
          <a:p>
            <a:endParaRPr lang="zh-TW" altLang="en-US" dirty="0" smtClean="0"/>
          </a:p>
          <a:p>
            <a:r>
              <a:rPr lang="zh-TW" altLang="en-US" dirty="0" smtClean="0"/>
              <a:t>  所提出的技術消除了不同的觀察視點問題並且工作良好，即使在轉向和改變方向時也是如此。</a:t>
            </a:r>
          </a:p>
          <a:p>
            <a:endParaRPr lang="zh-TW" altLang="en-US" dirty="0" smtClean="0"/>
          </a:p>
          <a:p>
            <a:r>
              <a:rPr lang="zh-TW" altLang="en-US" dirty="0" smtClean="0"/>
              <a:t>  基於姿勢的識別系統對尺寸不敏感。</a:t>
            </a:r>
          </a:p>
          <a:p>
            <a:endParaRPr lang="zh-TW" altLang="en-US" dirty="0" smtClean="0"/>
          </a:p>
          <a:p>
            <a:r>
              <a:rPr lang="zh-TW" altLang="en-US" dirty="0" smtClean="0"/>
              <a:t>  它的精確度仍然很高，各種畫廊尺寸都有小幅下降。</a:t>
            </a:r>
          </a:p>
          <a:p>
            <a:endParaRPr lang="zh-TW" altLang="en-US" dirty="0" smtClean="0"/>
          </a:p>
          <a:p>
            <a:r>
              <a:rPr lang="zh-TW" altLang="en-US" dirty="0" smtClean="0"/>
              <a:t>  所提出的技術在累積數學特徵測試下也表現良好，這將使該技術成為法醫和監視領域的合適工具。</a:t>
            </a:r>
            <a:endParaRPr lang="zh-TW" altLang="en-US" dirty="0"/>
          </a:p>
        </p:txBody>
      </p:sp>
      <p:sp>
        <p:nvSpPr>
          <p:cNvPr id="4" name="投影片編號版面配置區 3"/>
          <p:cNvSpPr>
            <a:spLocks noGrp="1"/>
          </p:cNvSpPr>
          <p:nvPr>
            <p:ph type="sldNum" sz="quarter" idx="10"/>
          </p:nvPr>
        </p:nvSpPr>
        <p:spPr/>
        <p:txBody>
          <a:bodyPr/>
          <a:lstStyle/>
          <a:p>
            <a:fld id="{71ACF751-B71B-4CAF-ACE3-D85654E0AA78}" type="slidenum">
              <a:rPr lang="zh-TW" altLang="en-US" smtClean="0"/>
              <a:pPr/>
              <a:t>15</a:t>
            </a:fld>
            <a:endParaRPr lang="zh-TW" altLang="en-US"/>
          </a:p>
        </p:txBody>
      </p:sp>
    </p:spTree>
    <p:extLst>
      <p:ext uri="{BB962C8B-B14F-4D97-AF65-F5344CB8AC3E}">
        <p14:creationId xmlns:p14="http://schemas.microsoft.com/office/powerpoint/2010/main" val="1004919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a:t>
            </a:r>
            <a:r>
              <a:rPr lang="en-US" altLang="zh-TW" baseline="0" dirty="0" smtClean="0"/>
              <a:t> </a:t>
            </a:r>
            <a:endParaRPr lang="zh-TW" altLang="en-US" dirty="0"/>
          </a:p>
        </p:txBody>
      </p:sp>
      <p:sp>
        <p:nvSpPr>
          <p:cNvPr id="4" name="投影片編號版面配置區 3"/>
          <p:cNvSpPr>
            <a:spLocks noGrp="1"/>
          </p:cNvSpPr>
          <p:nvPr>
            <p:ph type="sldNum" sz="quarter" idx="10"/>
          </p:nvPr>
        </p:nvSpPr>
        <p:spPr/>
        <p:txBody>
          <a:bodyPr/>
          <a:lstStyle/>
          <a:p>
            <a:fld id="{71ACF751-B71B-4CAF-ACE3-D85654E0AA78}" type="slidenum">
              <a:rPr lang="zh-TW" altLang="en-US" smtClean="0"/>
              <a:pPr/>
              <a:t>4</a:t>
            </a:fld>
            <a:endParaRPr lang="zh-TW" altLang="en-US"/>
          </a:p>
        </p:txBody>
      </p:sp>
    </p:spTree>
    <p:extLst>
      <p:ext uri="{BB962C8B-B14F-4D97-AF65-F5344CB8AC3E}">
        <p14:creationId xmlns:p14="http://schemas.microsoft.com/office/powerpoint/2010/main" val="2177906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1ACF751-B71B-4CAF-ACE3-D85654E0AA78}" type="slidenum">
              <a:rPr lang="zh-TW" altLang="en-US" smtClean="0"/>
              <a:pPr/>
              <a:t>5</a:t>
            </a:fld>
            <a:endParaRPr lang="zh-TW" altLang="en-US"/>
          </a:p>
        </p:txBody>
      </p:sp>
    </p:spTree>
    <p:extLst>
      <p:ext uri="{BB962C8B-B14F-4D97-AF65-F5344CB8AC3E}">
        <p14:creationId xmlns:p14="http://schemas.microsoft.com/office/powerpoint/2010/main" val="2994278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1ACF751-B71B-4CAF-ACE3-D85654E0AA78}" type="slidenum">
              <a:rPr lang="zh-TW" altLang="en-US" smtClean="0"/>
              <a:pPr/>
              <a:t>6</a:t>
            </a:fld>
            <a:endParaRPr lang="zh-TW" altLang="en-US"/>
          </a:p>
        </p:txBody>
      </p:sp>
    </p:spTree>
    <p:extLst>
      <p:ext uri="{BB962C8B-B14F-4D97-AF65-F5344CB8AC3E}">
        <p14:creationId xmlns:p14="http://schemas.microsoft.com/office/powerpoint/2010/main" val="725483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4,</a:t>
            </a:r>
            <a:r>
              <a:rPr lang="zh-TW" altLang="en-US" dirty="0" smtClean="0"/>
              <a:t>根據該技術，數據集被隨機分成</a:t>
            </a:r>
            <a:r>
              <a:rPr lang="en-US" altLang="zh-TW" dirty="0" smtClean="0"/>
              <a:t>m</a:t>
            </a:r>
            <a:r>
              <a:rPr lang="zh-TW" altLang="en-US" dirty="0" smtClean="0"/>
              <a:t>個不相交的子集。</a:t>
            </a:r>
            <a:r>
              <a:rPr lang="zh-TW" altLang="en-US" baseline="0" dirty="0" smtClean="0"/>
              <a:t> </a:t>
            </a:r>
            <a:r>
              <a:rPr lang="zh-TW" altLang="en-US" dirty="0" smtClean="0"/>
              <a:t>然後，我們執行</a:t>
            </a:r>
            <a:r>
              <a:rPr lang="en-US" altLang="zh-TW" dirty="0" smtClean="0"/>
              <a:t>m</a:t>
            </a:r>
            <a:r>
              <a:rPr lang="zh-TW" altLang="en-US" dirty="0" smtClean="0"/>
              <a:t>次模型構建。 在第</a:t>
            </a:r>
            <a:r>
              <a:rPr lang="en-US" altLang="zh-TW" dirty="0" err="1" smtClean="0"/>
              <a:t>i</a:t>
            </a:r>
            <a:r>
              <a:rPr lang="zh-TW" altLang="en-US" dirty="0" smtClean="0"/>
              <a:t>次迭代中，</a:t>
            </a:r>
          </a:p>
          <a:p>
            <a:r>
              <a:rPr lang="zh-TW" altLang="en-US" dirty="0" smtClean="0"/>
              <a:t>   使用第</a:t>
            </a:r>
            <a:r>
              <a:rPr lang="en-US" altLang="zh-TW" dirty="0" err="1" smtClean="0"/>
              <a:t>i</a:t>
            </a:r>
            <a:r>
              <a:rPr lang="zh-TW" altLang="en-US" dirty="0" smtClean="0"/>
              <a:t>個子集作為測試集。</a:t>
            </a:r>
            <a:r>
              <a:rPr lang="en-US" altLang="zh-TW" dirty="0" smtClean="0"/>
              <a:t> </a:t>
            </a:r>
          </a:p>
          <a:p>
            <a:r>
              <a:rPr lang="en-US" altLang="zh-TW" dirty="0" smtClean="0"/>
              <a:t>5,</a:t>
            </a:r>
            <a:r>
              <a:rPr lang="zh-TW" altLang="en-US" dirty="0" smtClean="0"/>
              <a:t>其他子集合併到訓練集中。 </a:t>
            </a:r>
            <a:r>
              <a:rPr lang="en-US" altLang="zh-TW" dirty="0" smtClean="0"/>
              <a:t>m</a:t>
            </a:r>
            <a:r>
              <a:rPr lang="zh-TW" altLang="en-US" dirty="0" smtClean="0"/>
              <a:t>模型的測試精度取平均值並作為交叉驗證報告準確性。</a:t>
            </a:r>
            <a:endParaRPr lang="zh-TW" altLang="en-US" dirty="0"/>
          </a:p>
        </p:txBody>
      </p:sp>
      <p:sp>
        <p:nvSpPr>
          <p:cNvPr id="4" name="投影片編號版面配置區 3"/>
          <p:cNvSpPr>
            <a:spLocks noGrp="1"/>
          </p:cNvSpPr>
          <p:nvPr>
            <p:ph type="sldNum" sz="quarter" idx="10"/>
          </p:nvPr>
        </p:nvSpPr>
        <p:spPr/>
        <p:txBody>
          <a:bodyPr/>
          <a:lstStyle/>
          <a:p>
            <a:fld id="{71ACF751-B71B-4CAF-ACE3-D85654E0AA78}" type="slidenum">
              <a:rPr lang="zh-TW" altLang="en-US" smtClean="0"/>
              <a:pPr/>
              <a:t>7</a:t>
            </a:fld>
            <a:endParaRPr lang="zh-TW" altLang="en-US"/>
          </a:p>
        </p:txBody>
      </p:sp>
    </p:spTree>
    <p:extLst>
      <p:ext uri="{BB962C8B-B14F-4D97-AF65-F5344CB8AC3E}">
        <p14:creationId xmlns:p14="http://schemas.microsoft.com/office/powerpoint/2010/main" val="3843861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4,</a:t>
            </a:r>
            <a:r>
              <a:rPr lang="zh-TW" altLang="en-US" dirty="0" smtClean="0"/>
              <a:t>根據該技術，數據集被隨機分成</a:t>
            </a:r>
            <a:r>
              <a:rPr lang="en-US" altLang="zh-TW" dirty="0" smtClean="0"/>
              <a:t>m</a:t>
            </a:r>
            <a:r>
              <a:rPr lang="zh-TW" altLang="en-US" dirty="0" smtClean="0"/>
              <a:t>個不相交的子集。</a:t>
            </a:r>
            <a:r>
              <a:rPr lang="zh-TW" altLang="en-US" baseline="0" dirty="0" smtClean="0"/>
              <a:t> </a:t>
            </a:r>
            <a:r>
              <a:rPr lang="zh-TW" altLang="en-US" dirty="0" smtClean="0"/>
              <a:t>然後，我們執行</a:t>
            </a:r>
            <a:r>
              <a:rPr lang="en-US" altLang="zh-TW" dirty="0" smtClean="0"/>
              <a:t>m</a:t>
            </a:r>
            <a:r>
              <a:rPr lang="zh-TW" altLang="en-US" dirty="0" smtClean="0"/>
              <a:t>次模型構建。 在第</a:t>
            </a:r>
            <a:r>
              <a:rPr lang="en-US" altLang="zh-TW" dirty="0" err="1" smtClean="0"/>
              <a:t>i</a:t>
            </a:r>
            <a:r>
              <a:rPr lang="zh-TW" altLang="en-US" dirty="0" smtClean="0"/>
              <a:t>次迭代中，</a:t>
            </a:r>
          </a:p>
          <a:p>
            <a:r>
              <a:rPr lang="zh-TW" altLang="en-US" dirty="0" smtClean="0"/>
              <a:t>   使用第</a:t>
            </a:r>
            <a:r>
              <a:rPr lang="en-US" altLang="zh-TW" dirty="0" err="1" smtClean="0"/>
              <a:t>i</a:t>
            </a:r>
            <a:r>
              <a:rPr lang="zh-TW" altLang="en-US" dirty="0" smtClean="0"/>
              <a:t>個子集作為測試集。</a:t>
            </a:r>
            <a:r>
              <a:rPr lang="en-US" altLang="zh-TW" dirty="0" smtClean="0"/>
              <a:t> </a:t>
            </a:r>
          </a:p>
          <a:p>
            <a:r>
              <a:rPr lang="en-US" altLang="zh-TW" dirty="0" smtClean="0"/>
              <a:t>5,</a:t>
            </a:r>
            <a:r>
              <a:rPr lang="zh-TW" altLang="en-US" dirty="0" smtClean="0"/>
              <a:t>其他子集合併到訓練集中。 </a:t>
            </a:r>
            <a:r>
              <a:rPr lang="en-US" altLang="zh-TW" dirty="0" smtClean="0"/>
              <a:t>m</a:t>
            </a:r>
            <a:r>
              <a:rPr lang="zh-TW" altLang="en-US" dirty="0" smtClean="0"/>
              <a:t>模型的測試精度取平均值並作為交叉驗證報告準確性。</a:t>
            </a:r>
            <a:endParaRPr lang="zh-TW" altLang="en-US" dirty="0"/>
          </a:p>
        </p:txBody>
      </p:sp>
      <p:sp>
        <p:nvSpPr>
          <p:cNvPr id="4" name="投影片編號版面配置區 3"/>
          <p:cNvSpPr>
            <a:spLocks noGrp="1"/>
          </p:cNvSpPr>
          <p:nvPr>
            <p:ph type="sldNum" sz="quarter" idx="10"/>
          </p:nvPr>
        </p:nvSpPr>
        <p:spPr/>
        <p:txBody>
          <a:bodyPr/>
          <a:lstStyle/>
          <a:p>
            <a:fld id="{71ACF751-B71B-4CAF-ACE3-D85654E0AA78}" type="slidenum">
              <a:rPr lang="zh-TW" altLang="en-US" smtClean="0"/>
              <a:pPr/>
              <a:t>8</a:t>
            </a:fld>
            <a:endParaRPr lang="zh-TW" altLang="en-US"/>
          </a:p>
        </p:txBody>
      </p:sp>
    </p:spTree>
    <p:extLst>
      <p:ext uri="{BB962C8B-B14F-4D97-AF65-F5344CB8AC3E}">
        <p14:creationId xmlns:p14="http://schemas.microsoft.com/office/powerpoint/2010/main" val="49648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4,</a:t>
            </a:r>
            <a:r>
              <a:rPr lang="zh-TW" altLang="en-US" dirty="0" smtClean="0"/>
              <a:t>根據該技術，數據集被隨機分成</a:t>
            </a:r>
            <a:r>
              <a:rPr lang="en-US" altLang="zh-TW" dirty="0" smtClean="0"/>
              <a:t>m</a:t>
            </a:r>
            <a:r>
              <a:rPr lang="zh-TW" altLang="en-US" dirty="0" smtClean="0"/>
              <a:t>個不相交的子集。</a:t>
            </a:r>
            <a:r>
              <a:rPr lang="zh-TW" altLang="en-US" baseline="0" dirty="0" smtClean="0"/>
              <a:t> </a:t>
            </a:r>
            <a:r>
              <a:rPr lang="zh-TW" altLang="en-US" dirty="0" smtClean="0"/>
              <a:t>然後，我們執行</a:t>
            </a:r>
            <a:r>
              <a:rPr lang="en-US" altLang="zh-TW" dirty="0" smtClean="0"/>
              <a:t>m</a:t>
            </a:r>
            <a:r>
              <a:rPr lang="zh-TW" altLang="en-US" dirty="0" smtClean="0"/>
              <a:t>次模型構建。 在第</a:t>
            </a:r>
            <a:r>
              <a:rPr lang="en-US" altLang="zh-TW" dirty="0" err="1" smtClean="0"/>
              <a:t>i</a:t>
            </a:r>
            <a:r>
              <a:rPr lang="zh-TW" altLang="en-US" dirty="0" smtClean="0"/>
              <a:t>次迭代中，</a:t>
            </a:r>
          </a:p>
          <a:p>
            <a:r>
              <a:rPr lang="zh-TW" altLang="en-US" dirty="0" smtClean="0"/>
              <a:t>   使用第</a:t>
            </a:r>
            <a:r>
              <a:rPr lang="en-US" altLang="zh-TW" dirty="0" err="1" smtClean="0"/>
              <a:t>i</a:t>
            </a:r>
            <a:r>
              <a:rPr lang="zh-TW" altLang="en-US" dirty="0" smtClean="0"/>
              <a:t>個子集作為測試集。</a:t>
            </a:r>
            <a:r>
              <a:rPr lang="en-US" altLang="zh-TW" dirty="0" smtClean="0"/>
              <a:t> </a:t>
            </a:r>
          </a:p>
          <a:p>
            <a:r>
              <a:rPr lang="en-US" altLang="zh-TW" dirty="0" smtClean="0"/>
              <a:t>5,</a:t>
            </a:r>
            <a:r>
              <a:rPr lang="zh-TW" altLang="en-US" dirty="0" smtClean="0"/>
              <a:t>其他子集合併到訓練集中。 </a:t>
            </a:r>
            <a:r>
              <a:rPr lang="en-US" altLang="zh-TW" dirty="0" smtClean="0"/>
              <a:t>m</a:t>
            </a:r>
            <a:r>
              <a:rPr lang="zh-TW" altLang="en-US" dirty="0" smtClean="0"/>
              <a:t>模型的測試精度取平均值並作為交叉驗證報告準確性。</a:t>
            </a:r>
            <a:endParaRPr lang="zh-TW" altLang="en-US" dirty="0"/>
          </a:p>
        </p:txBody>
      </p:sp>
      <p:sp>
        <p:nvSpPr>
          <p:cNvPr id="4" name="投影片編號版面配置區 3"/>
          <p:cNvSpPr>
            <a:spLocks noGrp="1"/>
          </p:cNvSpPr>
          <p:nvPr>
            <p:ph type="sldNum" sz="quarter" idx="10"/>
          </p:nvPr>
        </p:nvSpPr>
        <p:spPr/>
        <p:txBody>
          <a:bodyPr/>
          <a:lstStyle/>
          <a:p>
            <a:fld id="{71ACF751-B71B-4CAF-ACE3-D85654E0AA78}" type="slidenum">
              <a:rPr lang="zh-TW" altLang="en-US" smtClean="0"/>
              <a:pPr/>
              <a:t>9</a:t>
            </a:fld>
            <a:endParaRPr lang="zh-TW" altLang="en-US"/>
          </a:p>
        </p:txBody>
      </p:sp>
    </p:spTree>
    <p:extLst>
      <p:ext uri="{BB962C8B-B14F-4D97-AF65-F5344CB8AC3E}">
        <p14:creationId xmlns:p14="http://schemas.microsoft.com/office/powerpoint/2010/main" val="93639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1 ,</a:t>
            </a:r>
            <a:r>
              <a:rPr lang="zh-TW" altLang="en-US" dirty="0" smtClean="0"/>
              <a:t>我們研究各種特徵和關節組合的貢獻。</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71ACF751-B71B-4CAF-ACE3-D85654E0AA78}" type="slidenum">
              <a:rPr lang="zh-TW" altLang="en-US" smtClean="0"/>
              <a:pPr/>
              <a:t>10</a:t>
            </a:fld>
            <a:endParaRPr lang="zh-TW" altLang="en-US"/>
          </a:p>
        </p:txBody>
      </p:sp>
    </p:spTree>
    <p:extLst>
      <p:ext uri="{BB962C8B-B14F-4D97-AF65-F5344CB8AC3E}">
        <p14:creationId xmlns:p14="http://schemas.microsoft.com/office/powerpoint/2010/main" val="2250787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1 ,</a:t>
            </a:r>
            <a:r>
              <a:rPr lang="zh-TW" altLang="en-US" dirty="0" smtClean="0"/>
              <a:t>我們研究各種特徵和關節組合的貢獻。</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71ACF751-B71B-4CAF-ACE3-D85654E0AA78}" type="slidenum">
              <a:rPr lang="zh-TW" altLang="en-US" smtClean="0"/>
              <a:pPr/>
              <a:t>11</a:t>
            </a:fld>
            <a:endParaRPr lang="zh-TW" altLang="en-US"/>
          </a:p>
        </p:txBody>
      </p:sp>
    </p:spTree>
    <p:extLst>
      <p:ext uri="{BB962C8B-B14F-4D97-AF65-F5344CB8AC3E}">
        <p14:creationId xmlns:p14="http://schemas.microsoft.com/office/powerpoint/2010/main" val="777609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投影片編號版面配置區 5"/>
          <p:cNvSpPr>
            <a:spLocks noGrp="1"/>
          </p:cNvSpPr>
          <p:nvPr>
            <p:ph type="sldNum" sz="quarter" idx="10"/>
          </p:nvPr>
        </p:nvSpPr>
        <p:spPr>
          <a:xfrm>
            <a:off x="3708400" y="6356350"/>
            <a:ext cx="2133600" cy="365125"/>
          </a:xfrm>
          <a:prstGeom prst="rect">
            <a:avLst/>
          </a:prstGeom>
        </p:spPr>
        <p:txBody>
          <a:bodyPr/>
          <a:lstStyle>
            <a:lvl1pPr algn="ctr">
              <a:defRPr smtClean="0">
                <a:solidFill>
                  <a:schemeClr val="tx1"/>
                </a:solidFill>
              </a:defRPr>
            </a:lvl1pPr>
          </a:lstStyle>
          <a:p>
            <a:fld id="{00CA0B39-ED0C-4B01-8348-274785BB38FB}"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投影片編號版面配置區 5"/>
          <p:cNvSpPr>
            <a:spLocks noGrp="1"/>
          </p:cNvSpPr>
          <p:nvPr>
            <p:ph type="sldNum" sz="quarter" idx="10"/>
          </p:nvPr>
        </p:nvSpPr>
        <p:spPr>
          <a:xfrm>
            <a:off x="3708400" y="6356350"/>
            <a:ext cx="2133600" cy="365125"/>
          </a:xfrm>
        </p:spPr>
        <p:txBody>
          <a:bodyPr/>
          <a:lstStyle>
            <a:lvl1pPr algn="ctr">
              <a:defRPr smtClean="0">
                <a:solidFill>
                  <a:schemeClr val="tx1"/>
                </a:solidFill>
              </a:defRPr>
            </a:lvl1pPr>
          </a:lstStyle>
          <a:p>
            <a:fld id="{00CA0B39-ED0C-4B01-8348-274785BB38FB}"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投影片編號版面配置區 5"/>
          <p:cNvSpPr>
            <a:spLocks noGrp="1"/>
          </p:cNvSpPr>
          <p:nvPr>
            <p:ph type="sldNum" sz="quarter" idx="10"/>
          </p:nvPr>
        </p:nvSpPr>
        <p:spPr>
          <a:xfrm>
            <a:off x="3708400" y="6356350"/>
            <a:ext cx="2133600" cy="365125"/>
          </a:xfrm>
        </p:spPr>
        <p:txBody>
          <a:bodyPr/>
          <a:lstStyle>
            <a:lvl1pPr algn="ctr">
              <a:defRPr smtClean="0">
                <a:solidFill>
                  <a:schemeClr val="tx1"/>
                </a:solidFill>
              </a:defRPr>
            </a:lvl1pPr>
          </a:lstStyle>
          <a:p>
            <a:fld id="{00CA0B39-ED0C-4B01-8348-274785BB38FB}"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投影片編號版面配置區 5"/>
          <p:cNvSpPr>
            <a:spLocks noGrp="1"/>
          </p:cNvSpPr>
          <p:nvPr>
            <p:ph type="sldNum" sz="quarter" idx="10"/>
          </p:nvPr>
        </p:nvSpPr>
        <p:spPr>
          <a:xfrm>
            <a:off x="3708400" y="6356350"/>
            <a:ext cx="2133600" cy="365125"/>
          </a:xfrm>
        </p:spPr>
        <p:txBody>
          <a:bodyPr/>
          <a:lstStyle>
            <a:lvl1pPr algn="ctr">
              <a:defRPr smtClean="0">
                <a:solidFill>
                  <a:schemeClr val="tx1"/>
                </a:solidFill>
              </a:defRPr>
            </a:lvl1pPr>
          </a:lstStyle>
          <a:p>
            <a:fld id="{00CA0B39-ED0C-4B01-8348-274785BB38FB}"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7" name="投影片編號版面配置區 5"/>
          <p:cNvSpPr>
            <a:spLocks noGrp="1"/>
          </p:cNvSpPr>
          <p:nvPr>
            <p:ph type="sldNum" sz="quarter" idx="10"/>
          </p:nvPr>
        </p:nvSpPr>
        <p:spPr>
          <a:xfrm>
            <a:off x="3708400" y="6356350"/>
            <a:ext cx="2133600" cy="365125"/>
          </a:xfrm>
        </p:spPr>
        <p:txBody>
          <a:bodyPr/>
          <a:lstStyle>
            <a:lvl1pPr algn="ctr">
              <a:defRPr smtClean="0">
                <a:solidFill>
                  <a:schemeClr val="tx1"/>
                </a:solidFill>
              </a:defRPr>
            </a:lvl1pPr>
          </a:lstStyle>
          <a:p>
            <a:fld id="{00CA0B39-ED0C-4B01-8348-274785BB38FB}"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8" name="投影片編號版面配置區 5"/>
          <p:cNvSpPr>
            <a:spLocks noGrp="1"/>
          </p:cNvSpPr>
          <p:nvPr>
            <p:ph type="sldNum" sz="quarter" idx="10"/>
          </p:nvPr>
        </p:nvSpPr>
        <p:spPr>
          <a:xfrm>
            <a:off x="3708400" y="6356350"/>
            <a:ext cx="2133600" cy="365125"/>
          </a:xfrm>
        </p:spPr>
        <p:txBody>
          <a:bodyPr/>
          <a:lstStyle>
            <a:lvl1pPr algn="ctr">
              <a:defRPr smtClean="0">
                <a:solidFill>
                  <a:schemeClr val="tx1"/>
                </a:solidFill>
              </a:defRPr>
            </a:lvl1pPr>
          </a:lstStyle>
          <a:p>
            <a:fld id="{00CA0B39-ED0C-4B01-8348-274785BB38FB}"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10" name="投影片編號版面配置區 5"/>
          <p:cNvSpPr>
            <a:spLocks noGrp="1"/>
          </p:cNvSpPr>
          <p:nvPr>
            <p:ph type="sldNum" sz="quarter" idx="10"/>
          </p:nvPr>
        </p:nvSpPr>
        <p:spPr>
          <a:xfrm>
            <a:off x="3708400" y="6356350"/>
            <a:ext cx="2133600" cy="365125"/>
          </a:xfrm>
        </p:spPr>
        <p:txBody>
          <a:bodyPr/>
          <a:lstStyle>
            <a:lvl1pPr algn="ctr">
              <a:defRPr smtClean="0">
                <a:solidFill>
                  <a:schemeClr val="tx1"/>
                </a:solidFill>
              </a:defRPr>
            </a:lvl1pPr>
          </a:lstStyle>
          <a:p>
            <a:fld id="{00CA0B39-ED0C-4B01-8348-274785BB38FB}"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6" name="投影片編號版面配置區 5"/>
          <p:cNvSpPr>
            <a:spLocks noGrp="1"/>
          </p:cNvSpPr>
          <p:nvPr>
            <p:ph type="sldNum" sz="quarter" idx="10"/>
          </p:nvPr>
        </p:nvSpPr>
        <p:spPr>
          <a:xfrm>
            <a:off x="3708400" y="6356350"/>
            <a:ext cx="2133600" cy="365125"/>
          </a:xfrm>
        </p:spPr>
        <p:txBody>
          <a:bodyPr/>
          <a:lstStyle>
            <a:lvl1pPr algn="ctr">
              <a:defRPr smtClean="0">
                <a:solidFill>
                  <a:schemeClr val="tx1"/>
                </a:solidFill>
              </a:defRPr>
            </a:lvl1pPr>
          </a:lstStyle>
          <a:p>
            <a:fld id="{00CA0B39-ED0C-4B01-8348-274785BB38FB}"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投影片編號版面配置區 5"/>
          <p:cNvSpPr>
            <a:spLocks noGrp="1"/>
          </p:cNvSpPr>
          <p:nvPr>
            <p:ph type="sldNum" sz="quarter" idx="10"/>
          </p:nvPr>
        </p:nvSpPr>
        <p:spPr>
          <a:xfrm>
            <a:off x="3708400" y="6356350"/>
            <a:ext cx="2133600" cy="365125"/>
          </a:xfrm>
        </p:spPr>
        <p:txBody>
          <a:bodyPr/>
          <a:lstStyle>
            <a:lvl1pPr algn="ctr">
              <a:defRPr smtClean="0">
                <a:solidFill>
                  <a:schemeClr val="tx1"/>
                </a:solidFill>
              </a:defRPr>
            </a:lvl1pPr>
          </a:lstStyle>
          <a:p>
            <a:fld id="{00CA0B39-ED0C-4B01-8348-274785BB38FB}"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8" name="投影片編號版面配置區 5"/>
          <p:cNvSpPr>
            <a:spLocks noGrp="1"/>
          </p:cNvSpPr>
          <p:nvPr>
            <p:ph type="sldNum" sz="quarter" idx="10"/>
          </p:nvPr>
        </p:nvSpPr>
        <p:spPr>
          <a:xfrm>
            <a:off x="3708400" y="6356350"/>
            <a:ext cx="2133600" cy="365125"/>
          </a:xfrm>
        </p:spPr>
        <p:txBody>
          <a:bodyPr/>
          <a:lstStyle>
            <a:lvl1pPr algn="ctr">
              <a:defRPr smtClean="0">
                <a:solidFill>
                  <a:schemeClr val="tx1"/>
                </a:solidFill>
              </a:defRPr>
            </a:lvl1pPr>
          </a:lstStyle>
          <a:p>
            <a:fld id="{00CA0B39-ED0C-4B01-8348-274785BB38FB}"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8" name="投影片編號版面配置區 5"/>
          <p:cNvSpPr>
            <a:spLocks noGrp="1"/>
          </p:cNvSpPr>
          <p:nvPr>
            <p:ph type="sldNum" sz="quarter" idx="10"/>
          </p:nvPr>
        </p:nvSpPr>
        <p:spPr>
          <a:xfrm>
            <a:off x="3708400" y="6356350"/>
            <a:ext cx="2133600" cy="365125"/>
          </a:xfrm>
        </p:spPr>
        <p:txBody>
          <a:bodyPr/>
          <a:lstStyle>
            <a:lvl1pPr algn="ctr">
              <a:defRPr smtClean="0">
                <a:solidFill>
                  <a:schemeClr val="tx1"/>
                </a:solidFill>
              </a:defRPr>
            </a:lvl1pPr>
          </a:lstStyle>
          <a:p>
            <a:fld id="{00CA0B39-ED0C-4B01-8348-274785BB38FB}"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文字版面配置區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pic>
        <p:nvPicPr>
          <p:cNvPr id="1031" name="圖片 4" descr="nckulogo2011-2.jpg"/>
          <p:cNvPicPr>
            <a:picLocks noChangeAspect="1"/>
          </p:cNvPicPr>
          <p:nvPr/>
        </p:nvPicPr>
        <p:blipFill>
          <a:blip r:embed="rId13" cstate="print"/>
          <a:srcRect/>
          <a:stretch>
            <a:fillRect/>
          </a:stretch>
        </p:blipFill>
        <p:spPr bwMode="auto">
          <a:xfrm>
            <a:off x="0" y="7938"/>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260350" y="692150"/>
            <a:ext cx="8893175" cy="0"/>
          </a:xfrm>
          <a:prstGeom prst="line">
            <a:avLst/>
          </a:prstGeom>
          <a:ln w="31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0" y="6237288"/>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0" y="6308725"/>
            <a:ext cx="8459788" cy="0"/>
          </a:xfrm>
          <a:prstGeom prst="line">
            <a:avLst/>
          </a:prstGeom>
          <a:ln w="3175">
            <a:solidFill>
              <a:srgbClr val="0000CC"/>
            </a:solidFill>
          </a:ln>
        </p:spPr>
        <p:style>
          <a:lnRef idx="1">
            <a:schemeClr val="accent1"/>
          </a:lnRef>
          <a:fillRef idx="0">
            <a:schemeClr val="accent1"/>
          </a:fillRef>
          <a:effectRef idx="0">
            <a:schemeClr val="accent1"/>
          </a:effectRef>
          <a:fontRef idx="minor">
            <a:schemeClr val="tx1"/>
          </a:fontRef>
        </p:style>
      </p:cxnSp>
      <p:sp>
        <p:nvSpPr>
          <p:cNvPr id="12" name="文字方塊 5"/>
          <p:cNvSpPr txBox="1">
            <a:spLocks noChangeArrowheads="1"/>
          </p:cNvSpPr>
          <p:nvPr/>
        </p:nvSpPr>
        <p:spPr bwMode="auto">
          <a:xfrm>
            <a:off x="0" y="6443663"/>
            <a:ext cx="3378200" cy="369887"/>
          </a:xfrm>
          <a:prstGeom prst="rect">
            <a:avLst/>
          </a:prstGeom>
          <a:noFill/>
          <a:ln w="9525">
            <a:noFill/>
            <a:miter lim="800000"/>
            <a:headEnd/>
            <a:tailEnd/>
          </a:ln>
        </p:spPr>
        <p:txBody>
          <a:bodyPr wrap="none">
            <a:spAutoFit/>
          </a:bodyPr>
          <a:lstStyle/>
          <a:p>
            <a:pPr fontAlgn="auto">
              <a:spcBef>
                <a:spcPts val="0"/>
              </a:spcBef>
              <a:spcAft>
                <a:spcPts val="0"/>
              </a:spcAft>
              <a:defRPr/>
            </a:pPr>
            <a:r>
              <a:rPr kumimoji="0" lang="en-US" altLang="zh-TW" b="1" i="1" dirty="0">
                <a:solidFill>
                  <a:srgbClr val="C00000"/>
                </a:solidFill>
                <a:effectLst>
                  <a:outerShdw blurRad="38100" dist="38100" dir="2700000" algn="tl">
                    <a:srgbClr val="000000">
                      <a:alpha val="43137"/>
                    </a:srgbClr>
                  </a:outerShdw>
                </a:effectLst>
                <a:latin typeface="Times New Roman" pitchFamily="18" charset="0"/>
                <a:ea typeface="+mn-ea"/>
                <a:cs typeface="Times New Roman" pitchFamily="18" charset="0"/>
              </a:rPr>
              <a:t>aiRobots Lab., Dept. EE, NCKU</a:t>
            </a:r>
            <a:endParaRPr kumimoji="0" lang="zh-TW" altLang="en-US" b="1" i="1" dirty="0">
              <a:solidFill>
                <a:srgbClr val="C0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pic>
        <p:nvPicPr>
          <p:cNvPr id="1037" name="圖片 3" descr="柏鈞印章圖案.bmp.jpg"/>
          <p:cNvPicPr>
            <a:picLocks noChangeAspect="1"/>
          </p:cNvPicPr>
          <p:nvPr/>
        </p:nvPicPr>
        <p:blipFill>
          <a:blip r:embed="rId14" cstate="print"/>
          <a:srcRect/>
          <a:stretch>
            <a:fillRect/>
          </a:stretch>
        </p:blipFill>
        <p:spPr bwMode="auto">
          <a:xfrm>
            <a:off x="8499475" y="6237288"/>
            <a:ext cx="611188" cy="614362"/>
          </a:xfrm>
          <a:prstGeom prst="rect">
            <a:avLst/>
          </a:prstGeom>
          <a:noFill/>
          <a:ln w="9525">
            <a:noFill/>
            <a:miter lim="800000"/>
            <a:headEnd/>
            <a:tailEnd/>
          </a:ln>
        </p:spPr>
      </p:pic>
      <p:sp>
        <p:nvSpPr>
          <p:cNvPr id="14" name="投影片編號版面配置區 5"/>
          <p:cNvSpPr>
            <a:spLocks noGrp="1"/>
          </p:cNvSpPr>
          <p:nvPr>
            <p:ph type="sldNum" sz="quarter" idx="4"/>
          </p:nvPr>
        </p:nvSpPr>
        <p:spPr>
          <a:xfrm>
            <a:off x="3708400" y="6356350"/>
            <a:ext cx="2133600" cy="365125"/>
          </a:xfrm>
          <a:prstGeom prst="rect">
            <a:avLst/>
          </a:prstGeom>
        </p:spPr>
        <p:txBody>
          <a:bodyPr/>
          <a:lstStyle>
            <a:lvl1pPr algn="ctr">
              <a:defRPr smtClean="0">
                <a:solidFill>
                  <a:schemeClr val="tx1"/>
                </a:solidFill>
              </a:defRPr>
            </a:lvl1pPr>
          </a:lstStyle>
          <a:p>
            <a:fld id="{00CA0B39-ED0C-4B01-8348-274785BB38FB}"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新細明體" charset="-120"/>
        </a:defRPr>
      </a:lvl2pPr>
      <a:lvl3pPr algn="ctr" rtl="0" eaLnBrk="1" fontAlgn="base" hangingPunct="1">
        <a:spcBef>
          <a:spcPct val="0"/>
        </a:spcBef>
        <a:spcAft>
          <a:spcPct val="0"/>
        </a:spcAft>
        <a:defRPr sz="4400">
          <a:solidFill>
            <a:schemeClr val="tx1"/>
          </a:solidFill>
          <a:latin typeface="Calibri" pitchFamily="34" charset="0"/>
          <a:ea typeface="新細明體" charset="-120"/>
        </a:defRPr>
      </a:lvl3pPr>
      <a:lvl4pPr algn="ctr" rtl="0" eaLnBrk="1" fontAlgn="base" hangingPunct="1">
        <a:spcBef>
          <a:spcPct val="0"/>
        </a:spcBef>
        <a:spcAft>
          <a:spcPct val="0"/>
        </a:spcAft>
        <a:defRPr sz="4400">
          <a:solidFill>
            <a:schemeClr val="tx1"/>
          </a:solidFill>
          <a:latin typeface="Calibri" pitchFamily="34" charset="0"/>
          <a:ea typeface="新細明體" charset="-120"/>
        </a:defRPr>
      </a:lvl4pPr>
      <a:lvl5pPr algn="ctr" rtl="0" eaLnBrk="1" fontAlgn="base" hangingPunct="1">
        <a:spcBef>
          <a:spcPct val="0"/>
        </a:spcBef>
        <a:spcAft>
          <a:spcPct val="0"/>
        </a:spcAft>
        <a:defRPr sz="4400">
          <a:solidFill>
            <a:schemeClr val="tx1"/>
          </a:solidFill>
          <a:latin typeface="Calibri" pitchFamily="34" charset="0"/>
          <a:ea typeface="新細明體" charset="-120"/>
        </a:defRPr>
      </a:lvl5pPr>
      <a:lvl6pPr marL="457200" algn="ctr" rtl="0" eaLnBrk="1" fontAlgn="base" hangingPunct="1">
        <a:spcBef>
          <a:spcPct val="0"/>
        </a:spcBef>
        <a:spcAft>
          <a:spcPct val="0"/>
        </a:spcAft>
        <a:defRPr sz="4400">
          <a:solidFill>
            <a:schemeClr val="tx1"/>
          </a:solidFill>
          <a:latin typeface="Calibri" pitchFamily="34" charset="0"/>
          <a:ea typeface="新細明體" charset="-120"/>
        </a:defRPr>
      </a:lvl6pPr>
      <a:lvl7pPr marL="914400" algn="ctr" rtl="0" eaLnBrk="1" fontAlgn="base" hangingPunct="1">
        <a:spcBef>
          <a:spcPct val="0"/>
        </a:spcBef>
        <a:spcAft>
          <a:spcPct val="0"/>
        </a:spcAft>
        <a:defRPr sz="4400">
          <a:solidFill>
            <a:schemeClr val="tx1"/>
          </a:solidFill>
          <a:latin typeface="Calibri" pitchFamily="34" charset="0"/>
          <a:ea typeface="新細明體" charset="-120"/>
        </a:defRPr>
      </a:lvl7pPr>
      <a:lvl8pPr marL="1371600" algn="ctr" rtl="0" eaLnBrk="1" fontAlgn="base" hangingPunct="1">
        <a:spcBef>
          <a:spcPct val="0"/>
        </a:spcBef>
        <a:spcAft>
          <a:spcPct val="0"/>
        </a:spcAft>
        <a:defRPr sz="4400">
          <a:solidFill>
            <a:schemeClr val="tx1"/>
          </a:solidFill>
          <a:latin typeface="Calibri" pitchFamily="34" charset="0"/>
          <a:ea typeface="新細明體" charset="-120"/>
        </a:defRPr>
      </a:lvl8pPr>
      <a:lvl9pPr marL="1828800" algn="ctr" rtl="0" eaLnBrk="1" fontAlgn="base" hangingPunct="1">
        <a:spcBef>
          <a:spcPct val="0"/>
        </a:spcBef>
        <a:spcAft>
          <a:spcPct val="0"/>
        </a:spcAft>
        <a:defRPr sz="4400">
          <a:solidFill>
            <a:schemeClr val="tx1"/>
          </a:solidFill>
          <a:latin typeface="Calibri" pitchFamily="34" charset="0"/>
          <a:ea typeface="新細明體" charset="-12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0"/>
          </p:nvPr>
        </p:nvSpPr>
        <p:spPr/>
        <p:txBody>
          <a:bodyPr/>
          <a:lstStyle/>
          <a:p>
            <a:fld id="{00CA0B39-ED0C-4B01-8348-274785BB38FB}" type="slidenum">
              <a:rPr lang="zh-TW" altLang="en-US" smtClean="0"/>
              <a:pPr/>
              <a:t>1</a:t>
            </a:fld>
            <a:endParaRPr lang="zh-TW" altLang="en-US"/>
          </a:p>
        </p:txBody>
      </p:sp>
      <p:sp>
        <p:nvSpPr>
          <p:cNvPr id="8" name="矩形 7"/>
          <p:cNvSpPr/>
          <p:nvPr/>
        </p:nvSpPr>
        <p:spPr>
          <a:xfrm>
            <a:off x="311212" y="1431586"/>
            <a:ext cx="8653276" cy="1493358"/>
          </a:xfrm>
          <a:prstGeom prst="rect">
            <a:avLst/>
          </a:prstGeom>
        </p:spPr>
        <p:txBody>
          <a:bodyPr wrap="square">
            <a:spAutoFit/>
          </a:bodyPr>
          <a:lstStyle/>
          <a:p>
            <a:pPr algn="ctr">
              <a:lnSpc>
                <a:spcPct val="150000"/>
              </a:lnSpc>
            </a:pPr>
            <a:r>
              <a:rPr lang="en-US" altLang="zh-TW" sz="3200" b="1" dirty="0" smtClean="0">
                <a:latin typeface="+mj-lt"/>
                <a:ea typeface="+mj-ea"/>
                <a:cs typeface="+mj-cs"/>
              </a:rPr>
              <a:t>Eulerian </a:t>
            </a:r>
            <a:r>
              <a:rPr lang="en-US" altLang="zh-TW" sz="3200" b="1" dirty="0">
                <a:latin typeface="+mj-lt"/>
                <a:ea typeface="+mj-ea"/>
                <a:cs typeface="+mj-cs"/>
              </a:rPr>
              <a:t>Video Magnification for Revealing Subtle Changes in the World</a:t>
            </a:r>
            <a:endParaRPr lang="zh-TW" altLang="en-US" sz="3200" b="1" dirty="0">
              <a:latin typeface="+mj-lt"/>
              <a:ea typeface="+mj-ea"/>
              <a:cs typeface="+mj-cs"/>
            </a:endParaRPr>
          </a:p>
        </p:txBody>
      </p:sp>
      <p:sp>
        <p:nvSpPr>
          <p:cNvPr id="6" name="副標題 2"/>
          <p:cNvSpPr>
            <a:spLocks noGrp="1"/>
          </p:cNvSpPr>
          <p:nvPr>
            <p:ph type="subTitle" idx="1"/>
          </p:nvPr>
        </p:nvSpPr>
        <p:spPr>
          <a:xfrm>
            <a:off x="170343" y="3933056"/>
            <a:ext cx="8784976" cy="2160240"/>
          </a:xfrm>
        </p:spPr>
        <p:txBody>
          <a:bodyPr>
            <a:normAutofit fontScale="92500" lnSpcReduction="10000"/>
          </a:bodyPr>
          <a:lstStyle/>
          <a:p>
            <a:r>
              <a:rPr lang="en-US" altLang="zh-TW" sz="2200" dirty="0" smtClean="0">
                <a:solidFill>
                  <a:schemeClr val="tx1"/>
                </a:solidFill>
                <a:latin typeface="Times New Roman" pitchFamily="18" charset="0"/>
                <a:cs typeface="Times New Roman" pitchFamily="18" charset="0"/>
              </a:rPr>
              <a:t>Student: </a:t>
            </a:r>
            <a:r>
              <a:rPr lang="zh-TW" altLang="en-US" sz="2200" dirty="0" smtClean="0">
                <a:solidFill>
                  <a:schemeClr val="tx1"/>
                </a:solidFill>
                <a:latin typeface="Times New Roman" pitchFamily="18" charset="0"/>
                <a:cs typeface="Times New Roman" pitchFamily="18" charset="0"/>
              </a:rPr>
              <a:t>邱煥榮</a:t>
            </a:r>
            <a:endParaRPr lang="en-US" altLang="zh-TW" sz="2200" dirty="0" smtClean="0">
              <a:solidFill>
                <a:schemeClr val="tx1"/>
              </a:solidFill>
              <a:latin typeface="Times New Roman" pitchFamily="18" charset="0"/>
              <a:cs typeface="Times New Roman" pitchFamily="18" charset="0"/>
            </a:endParaRPr>
          </a:p>
          <a:p>
            <a:r>
              <a:rPr lang="en-US" altLang="zh-TW" sz="2200" dirty="0" smtClean="0">
                <a:solidFill>
                  <a:schemeClr val="tx1"/>
                </a:solidFill>
                <a:latin typeface="Times New Roman" pitchFamily="18" charset="0"/>
                <a:cs typeface="Times New Roman" pitchFamily="18" charset="0"/>
              </a:rPr>
              <a:t>   Advisor</a:t>
            </a:r>
            <a:r>
              <a:rPr lang="en-US" altLang="zh-TW" sz="2200" dirty="0">
                <a:solidFill>
                  <a:schemeClr val="tx1"/>
                </a:solidFill>
                <a:latin typeface="Times New Roman" pitchFamily="18" charset="0"/>
                <a:cs typeface="Times New Roman" pitchFamily="18" charset="0"/>
              </a:rPr>
              <a:t>: </a:t>
            </a:r>
            <a:r>
              <a:rPr lang="en-US" altLang="zh-TW" sz="2200" dirty="0" err="1">
                <a:solidFill>
                  <a:schemeClr val="tx1"/>
                </a:solidFill>
                <a:latin typeface="Times New Roman" pitchFamily="18" charset="0"/>
                <a:cs typeface="Times New Roman" pitchFamily="18" charset="0"/>
              </a:rPr>
              <a:t>Tzuu-Hseng</a:t>
            </a:r>
            <a:r>
              <a:rPr lang="en-US" altLang="zh-TW" sz="2200" dirty="0">
                <a:solidFill>
                  <a:schemeClr val="tx1"/>
                </a:solidFill>
                <a:latin typeface="Times New Roman" pitchFamily="18" charset="0"/>
                <a:cs typeface="Times New Roman" pitchFamily="18" charset="0"/>
              </a:rPr>
              <a:t> S. </a:t>
            </a:r>
            <a:r>
              <a:rPr lang="en-US" altLang="zh-TW" sz="2200" dirty="0" smtClean="0">
                <a:solidFill>
                  <a:schemeClr val="tx1"/>
                </a:solidFill>
                <a:latin typeface="Times New Roman" pitchFamily="18" charset="0"/>
                <a:cs typeface="Times New Roman" pitchFamily="18" charset="0"/>
              </a:rPr>
              <a:t>Li</a:t>
            </a:r>
          </a:p>
          <a:p>
            <a:pPr algn="l"/>
            <a:endParaRPr lang="en-US" altLang="zh-TW" sz="2000" dirty="0">
              <a:solidFill>
                <a:schemeClr val="tx1"/>
              </a:solidFill>
              <a:latin typeface="Times New Roman" pitchFamily="18" charset="0"/>
              <a:cs typeface="Times New Roman" pitchFamily="18" charset="0"/>
            </a:endParaRPr>
          </a:p>
          <a:p>
            <a:pPr algn="l"/>
            <a:endParaRPr lang="en-US" altLang="zh-TW" sz="2000" dirty="0" smtClean="0">
              <a:solidFill>
                <a:schemeClr val="tx1"/>
              </a:solidFill>
              <a:latin typeface="Times New Roman" pitchFamily="18" charset="0"/>
              <a:cs typeface="Times New Roman" pitchFamily="18" charset="0"/>
            </a:endParaRPr>
          </a:p>
          <a:p>
            <a:pPr algn="l"/>
            <a:endParaRPr lang="en-US" altLang="zh-TW" sz="2000" dirty="0" smtClean="0">
              <a:solidFill>
                <a:schemeClr val="tx1"/>
              </a:solidFill>
              <a:latin typeface="Times New Roman" pitchFamily="18" charset="0"/>
              <a:cs typeface="Times New Roman" pitchFamily="18" charset="0"/>
            </a:endParaRPr>
          </a:p>
          <a:p>
            <a:r>
              <a:rPr lang="en-US" altLang="zh-TW" sz="1500" b="1" i="1" dirty="0" err="1">
                <a:solidFill>
                  <a:schemeClr val="tx1"/>
                </a:solidFill>
                <a:latin typeface="Times New Roman" pitchFamily="18" charset="0"/>
                <a:cs typeface="Times New Roman" pitchFamily="18" charset="0"/>
              </a:rPr>
              <a:t>aiRobots</a:t>
            </a:r>
            <a:r>
              <a:rPr lang="en-US" altLang="zh-TW" sz="1500" dirty="0">
                <a:solidFill>
                  <a:schemeClr val="tx1"/>
                </a:solidFill>
                <a:latin typeface="Times New Roman" pitchFamily="18" charset="0"/>
                <a:cs typeface="Times New Roman" pitchFamily="18" charset="0"/>
              </a:rPr>
              <a:t> Laboratory, Department of Electrical Engineering, </a:t>
            </a:r>
            <a:endParaRPr lang="en-US" altLang="zh-TW" sz="1500" dirty="0" smtClean="0">
              <a:solidFill>
                <a:schemeClr val="tx1"/>
              </a:solidFill>
              <a:latin typeface="Times New Roman" pitchFamily="18" charset="0"/>
              <a:cs typeface="Times New Roman" pitchFamily="18" charset="0"/>
            </a:endParaRPr>
          </a:p>
          <a:p>
            <a:r>
              <a:rPr lang="en-US" altLang="zh-TW" sz="1500" dirty="0" smtClean="0">
                <a:solidFill>
                  <a:schemeClr val="tx1"/>
                </a:solidFill>
                <a:latin typeface="Times New Roman" pitchFamily="18" charset="0"/>
                <a:cs typeface="Times New Roman" pitchFamily="18" charset="0"/>
              </a:rPr>
              <a:t>National </a:t>
            </a:r>
            <a:r>
              <a:rPr lang="en-US" altLang="zh-TW" sz="1500" dirty="0">
                <a:solidFill>
                  <a:schemeClr val="tx1"/>
                </a:solidFill>
                <a:latin typeface="Times New Roman" pitchFamily="18" charset="0"/>
                <a:cs typeface="Times New Roman" pitchFamily="18" charset="0"/>
              </a:rPr>
              <a:t>Cheng Kung University, Tainan, Taiwan, </a:t>
            </a:r>
            <a:r>
              <a:rPr lang="en-US" altLang="zh-TW" sz="1500" dirty="0" err="1">
                <a:solidFill>
                  <a:schemeClr val="tx1"/>
                </a:solidFill>
                <a:latin typeface="Times New Roman" pitchFamily="18" charset="0"/>
                <a:cs typeface="Times New Roman" pitchFamily="18" charset="0"/>
              </a:rPr>
              <a:t>R.O.C</a:t>
            </a:r>
            <a:r>
              <a:rPr lang="en-US" altLang="zh-TW" sz="1500" dirty="0" smtClean="0">
                <a:solidFill>
                  <a:schemeClr val="tx1"/>
                </a:solidFill>
                <a:latin typeface="Times New Roman" pitchFamily="18" charset="0"/>
                <a:cs typeface="Times New Roman" pitchFamily="18" charset="0"/>
              </a:rPr>
              <a:t>. </a:t>
            </a:r>
            <a:endParaRPr lang="en-US" altLang="zh-TW" sz="1500" dirty="0">
              <a:solidFill>
                <a:schemeClr val="tx1"/>
              </a:solidFill>
              <a:latin typeface="Times New Roman" pitchFamily="18" charset="0"/>
              <a:cs typeface="Times New Roman" pitchFamily="18" charset="0"/>
            </a:endParaRPr>
          </a:p>
          <a:p>
            <a:pPr algn="l"/>
            <a:endParaRPr lang="en-US" altLang="zh-TW" dirty="0">
              <a:solidFill>
                <a:schemeClr val="tx1"/>
              </a:solidFill>
            </a:endParaRPr>
          </a:p>
        </p:txBody>
      </p:sp>
    </p:spTree>
    <p:extLst>
      <p:ext uri="{BB962C8B-B14F-4D97-AF65-F5344CB8AC3E}">
        <p14:creationId xmlns:p14="http://schemas.microsoft.com/office/powerpoint/2010/main" val="23736254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00CA0B39-ED0C-4B01-8348-274785BB38FB}" type="slidenum">
              <a:rPr lang="zh-TW" altLang="en-US" smtClean="0"/>
              <a:pPr/>
              <a:t>10</a:t>
            </a:fld>
            <a:endParaRPr lang="zh-TW" altLang="en-US"/>
          </a:p>
        </p:txBody>
      </p:sp>
      <p:sp>
        <p:nvSpPr>
          <p:cNvPr id="10" name="標題 1"/>
          <p:cNvSpPr>
            <a:spLocks noGrp="1"/>
          </p:cNvSpPr>
          <p:nvPr>
            <p:ph type="title"/>
          </p:nvPr>
        </p:nvSpPr>
        <p:spPr>
          <a:xfrm>
            <a:off x="615317" y="0"/>
            <a:ext cx="8164886" cy="5736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fontAlgn="auto">
              <a:spcBef>
                <a:spcPts val="0"/>
              </a:spcBef>
              <a:spcAft>
                <a:spcPts val="0"/>
              </a:spcAft>
              <a:defRPr/>
            </a:pPr>
            <a:r>
              <a:rPr lang="en-US" altLang="zh-TW" sz="4000" dirty="0" smtClean="0">
                <a:latin typeface="Calibri" pitchFamily="34" charset="0"/>
              </a:rPr>
              <a:t>3.2 </a:t>
            </a:r>
            <a:r>
              <a:rPr lang="en-US" altLang="zh-TW" sz="3600" i="1" dirty="0" smtClean="0"/>
              <a:t>Bounds</a:t>
            </a:r>
            <a:endParaRPr lang="zh-TW" altLang="en-US" sz="3600" dirty="0">
              <a:latin typeface="Calibri" pitchFamily="34" charset="0"/>
            </a:endParaRPr>
          </a:p>
        </p:txBody>
      </p:sp>
      <mc:AlternateContent xmlns:mc="http://schemas.openxmlformats.org/markup-compatibility/2006">
        <mc:Choice xmlns:a14="http://schemas.microsoft.com/office/drawing/2010/main" Requires="a14">
          <p:sp>
            <p:nvSpPr>
              <p:cNvPr id="5" name="內容版面配置區 2"/>
              <p:cNvSpPr>
                <a:spLocks noGrp="1"/>
              </p:cNvSpPr>
              <p:nvPr>
                <p:ph idx="1"/>
              </p:nvPr>
            </p:nvSpPr>
            <p:spPr>
              <a:xfrm>
                <a:off x="251520" y="764704"/>
                <a:ext cx="8892480" cy="5400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875" indent="-269875">
                  <a:buFont typeface="+mj-lt"/>
                  <a:buAutoNum type="arabicPeriod"/>
                </a:pPr>
                <a:r>
                  <a:rPr lang="en-US" altLang="zh-TW" sz="1800" dirty="0" smtClean="0">
                    <a:latin typeface="Times New Roman" panose="02020603050405020304" pitchFamily="18" charset="0"/>
                    <a:cs typeface="Times New Roman" panose="02020603050405020304" pitchFamily="18" charset="0"/>
                  </a:rPr>
                  <a:t>For </a:t>
                </a:r>
                <a:r>
                  <a:rPr lang="en-US" altLang="zh-TW" sz="1800" dirty="0">
                    <a:latin typeface="Times New Roman" panose="02020603050405020304" pitchFamily="18" charset="0"/>
                    <a:cs typeface="Times New Roman" panose="02020603050405020304" pitchFamily="18" charset="0"/>
                  </a:rPr>
                  <a:t>quickly changing image functions (i.e., high spatial frequencies), </a:t>
                </a:r>
                <a:r>
                  <a:rPr lang="en-US" altLang="zh-TW" sz="1800" i="1" dirty="0">
                    <a:latin typeface="Times New Roman" panose="02020603050405020304" pitchFamily="18" charset="0"/>
                    <a:cs typeface="Times New Roman" panose="02020603050405020304" pitchFamily="18" charset="0"/>
                  </a:rPr>
                  <a:t>f(x), </a:t>
                </a:r>
                <a:r>
                  <a:rPr lang="en-US" altLang="zh-TW" sz="1800" dirty="0">
                    <a:latin typeface="Times New Roman" panose="02020603050405020304" pitchFamily="18" charset="0"/>
                    <a:cs typeface="Times New Roman" panose="02020603050405020304" pitchFamily="18" charset="0"/>
                  </a:rPr>
                  <a:t>the first-order Taylor series approximations becomes </a:t>
                </a:r>
                <a:r>
                  <a:rPr lang="en-US" altLang="zh-TW" sz="1800" dirty="0">
                    <a:solidFill>
                      <a:srgbClr val="FF0000"/>
                    </a:solidFill>
                    <a:latin typeface="Times New Roman" panose="02020603050405020304" pitchFamily="18" charset="0"/>
                    <a:cs typeface="Times New Roman" panose="02020603050405020304" pitchFamily="18" charset="0"/>
                  </a:rPr>
                  <a:t>inaccurate for large values </a:t>
                </a:r>
                <a:r>
                  <a:rPr lang="en-US" altLang="zh-TW" sz="1800" dirty="0">
                    <a:latin typeface="Times New Roman" panose="02020603050405020304" pitchFamily="18" charset="0"/>
                    <a:cs typeface="Times New Roman" panose="02020603050405020304" pitchFamily="18" charset="0"/>
                  </a:rPr>
                  <a:t>of the perturbation</a:t>
                </a:r>
                <a:r>
                  <a:rPr lang="en-US" altLang="zh-TW" sz="1800" dirty="0">
                    <a:solidFill>
                      <a:srgbClr val="FF0000"/>
                    </a:solidFill>
                    <a:latin typeface="Times New Roman" panose="02020603050405020304" pitchFamily="18" charset="0"/>
                    <a:cs typeface="Times New Roman" panose="02020603050405020304" pitchFamily="18" charset="0"/>
                  </a:rPr>
                  <a:t>, </a:t>
                </a:r>
                <a:r>
                  <a:rPr lang="en-US" altLang="zh-TW" sz="1800" i="1" dirty="0">
                    <a:solidFill>
                      <a:srgbClr val="FF0000"/>
                    </a:solidFill>
                    <a:latin typeface="Times New Roman" panose="02020603050405020304" pitchFamily="18" charset="0"/>
                    <a:cs typeface="Times New Roman" panose="02020603050405020304" pitchFamily="18" charset="0"/>
                  </a:rPr>
                  <a:t>1 + αδ(t)</a:t>
                </a:r>
                <a:r>
                  <a:rPr lang="en-US" altLang="zh-TW" sz="1800" i="1"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which increases both with </a:t>
                </a:r>
                <a:r>
                  <a:rPr lang="en-US" altLang="zh-TW" sz="1800" u="sng" dirty="0">
                    <a:latin typeface="Times New Roman" panose="02020603050405020304" pitchFamily="18" charset="0"/>
                    <a:cs typeface="Times New Roman" panose="02020603050405020304" pitchFamily="18" charset="0"/>
                  </a:rPr>
                  <a:t>larger magnification </a:t>
                </a:r>
                <a:r>
                  <a:rPr lang="en-US" altLang="zh-TW" sz="1800" i="1" dirty="0">
                    <a:latin typeface="Times New Roman" panose="02020603050405020304" pitchFamily="18" charset="0"/>
                    <a:cs typeface="Times New Roman" panose="02020603050405020304" pitchFamily="18" charset="0"/>
                  </a:rPr>
                  <a:t>α</a:t>
                </a:r>
                <a:r>
                  <a:rPr lang="en-US" altLang="zh-TW" sz="1800" dirty="0">
                    <a:latin typeface="Times New Roman" panose="02020603050405020304" pitchFamily="18" charset="0"/>
                    <a:cs typeface="Times New Roman" panose="02020603050405020304" pitchFamily="18" charset="0"/>
                  </a:rPr>
                  <a:t> and </a:t>
                </a:r>
                <a:r>
                  <a:rPr lang="en-US" altLang="zh-TW" sz="1800" u="sng" dirty="0">
                    <a:latin typeface="Times New Roman" panose="02020603050405020304" pitchFamily="18" charset="0"/>
                    <a:cs typeface="Times New Roman" panose="02020603050405020304" pitchFamily="18" charset="0"/>
                  </a:rPr>
                  <a:t>motion </a:t>
                </a:r>
                <a:r>
                  <a:rPr lang="en-US" altLang="zh-TW" sz="1800" i="1" dirty="0">
                    <a:latin typeface="Times New Roman" panose="02020603050405020304" pitchFamily="18" charset="0"/>
                    <a:cs typeface="Times New Roman" panose="02020603050405020304" pitchFamily="18" charset="0"/>
                  </a:rPr>
                  <a:t>δ(t). </a:t>
                </a:r>
              </a:p>
              <a:p>
                <a:pPr marL="269875" indent="-269875">
                  <a:buFont typeface="+mj-lt"/>
                  <a:buAutoNum type="arabicPeriod"/>
                </a:pPr>
                <a:r>
                  <a:rPr lang="en-US" altLang="zh-TW" sz="1800" dirty="0" smtClean="0">
                    <a:latin typeface="Times New Roman" panose="02020603050405020304" pitchFamily="18" charset="0"/>
                    <a:cs typeface="Times New Roman" panose="02020603050405020304" pitchFamily="18" charset="0"/>
                  </a:rPr>
                  <a:t>We </a:t>
                </a:r>
                <a:r>
                  <a:rPr lang="en-US" altLang="zh-TW" sz="1800" dirty="0">
                    <a:latin typeface="Times New Roman" panose="02020603050405020304" pitchFamily="18" charset="0"/>
                    <a:cs typeface="Times New Roman" panose="02020603050405020304" pitchFamily="18" charset="0"/>
                  </a:rPr>
                  <a:t>can derive a guide for how large the </a:t>
                </a:r>
                <a:r>
                  <a:rPr lang="en-US" altLang="zh-TW" sz="1800" u="sng" dirty="0">
                    <a:latin typeface="Times New Roman" panose="02020603050405020304" pitchFamily="18" charset="0"/>
                    <a:cs typeface="Times New Roman" panose="02020603050405020304" pitchFamily="18" charset="0"/>
                  </a:rPr>
                  <a:t>motion amplification factor, </a:t>
                </a:r>
                <a:r>
                  <a:rPr lang="en-US" altLang="zh-TW" sz="1800" i="1" u="sng" dirty="0">
                    <a:latin typeface="Times New Roman" panose="02020603050405020304" pitchFamily="18" charset="0"/>
                    <a:cs typeface="Times New Roman" panose="02020603050405020304" pitchFamily="18" charset="0"/>
                  </a:rPr>
                  <a:t>α</a:t>
                </a:r>
                <a:r>
                  <a:rPr lang="en-US" altLang="zh-TW" sz="1800" dirty="0">
                    <a:latin typeface="Times New Roman" panose="02020603050405020304" pitchFamily="18" charset="0"/>
                    <a:cs typeface="Times New Roman" panose="02020603050405020304" pitchFamily="18" charset="0"/>
                  </a:rPr>
                  <a:t>, can be, given the observed </a:t>
                </a:r>
                <a:r>
                  <a:rPr lang="en-US" altLang="zh-TW" sz="1800" u="sng" dirty="0">
                    <a:latin typeface="Times New Roman" panose="02020603050405020304" pitchFamily="18" charset="0"/>
                    <a:cs typeface="Times New Roman" panose="02020603050405020304" pitchFamily="18" charset="0"/>
                  </a:rPr>
                  <a:t>motion </a:t>
                </a:r>
                <a:r>
                  <a:rPr lang="en-US" altLang="zh-TW" sz="1800" i="1" u="sng" dirty="0">
                    <a:latin typeface="Times New Roman" panose="02020603050405020304" pitchFamily="18" charset="0"/>
                    <a:cs typeface="Times New Roman" panose="02020603050405020304" pitchFamily="18" charset="0"/>
                  </a:rPr>
                  <a:t>δ(t</a:t>
                </a:r>
                <a:r>
                  <a:rPr lang="en-US" altLang="zh-TW" sz="1800" dirty="0">
                    <a:latin typeface="Times New Roman" panose="02020603050405020304" pitchFamily="18" charset="0"/>
                    <a:cs typeface="Times New Roman" panose="02020603050405020304" pitchFamily="18" charset="0"/>
                  </a:rPr>
                  <a:t>). For the processed signal, </a:t>
                </a:r>
                <a14:m>
                  <m:oMath xmlns:m="http://schemas.openxmlformats.org/officeDocument/2006/math">
                    <m:acc>
                      <m:accPr>
                        <m:chr m:val="̃"/>
                        <m:ctrlPr>
                          <a:rPr lang="en-US" altLang="zh-TW" sz="1800" i="1" smtClean="0">
                            <a:latin typeface="Cambria Math" panose="02040503050406030204" pitchFamily="18" charset="0"/>
                            <a:cs typeface="Times New Roman" panose="02020603050405020304" pitchFamily="18" charset="0"/>
                          </a:rPr>
                        </m:ctrlPr>
                      </m:accPr>
                      <m:e>
                        <m:r>
                          <a:rPr lang="en-US" altLang="zh-TW" sz="1800" b="0" i="1" smtClean="0">
                            <a:latin typeface="Cambria Math" panose="02040503050406030204" pitchFamily="18" charset="0"/>
                            <a:cs typeface="Times New Roman" panose="02020603050405020304" pitchFamily="18" charset="0"/>
                          </a:rPr>
                          <m:t>𝐼</m:t>
                        </m:r>
                      </m:e>
                    </m:acc>
                    <m:d>
                      <m:dPr>
                        <m:ctrlPr>
                          <a:rPr lang="en-US" altLang="zh-TW" sz="1800" i="1" smtClean="0">
                            <a:latin typeface="Cambria Math" panose="02040503050406030204" pitchFamily="18" charset="0"/>
                            <a:cs typeface="Times New Roman" panose="02020603050405020304" pitchFamily="18" charset="0"/>
                          </a:rPr>
                        </m:ctrlPr>
                      </m:dPr>
                      <m:e>
                        <m:r>
                          <a:rPr lang="en-US" altLang="zh-TW" sz="1800" i="1">
                            <a:latin typeface="Cambria Math" panose="02040503050406030204" pitchFamily="18" charset="0"/>
                            <a:cs typeface="Times New Roman" panose="02020603050405020304" pitchFamily="18" charset="0"/>
                          </a:rPr>
                          <m:t>𝑥</m:t>
                        </m:r>
                        <m:r>
                          <a:rPr lang="en-US" altLang="zh-TW" sz="1800" i="1">
                            <a:latin typeface="Cambria Math" panose="02040503050406030204" pitchFamily="18" charset="0"/>
                            <a:cs typeface="Times New Roman" panose="02020603050405020304" pitchFamily="18" charset="0"/>
                          </a:rPr>
                          <m:t>,</m:t>
                        </m:r>
                        <m:r>
                          <a:rPr lang="en-US" altLang="zh-TW" sz="1800" i="1">
                            <a:latin typeface="Cambria Math" panose="02040503050406030204" pitchFamily="18" charset="0"/>
                            <a:cs typeface="Times New Roman" panose="02020603050405020304" pitchFamily="18" charset="0"/>
                          </a:rPr>
                          <m:t>𝑡</m:t>
                        </m:r>
                      </m:e>
                    </m:d>
                  </m:oMath>
                </a14:m>
                <a:r>
                  <a:rPr lang="en-US" altLang="zh-TW" sz="1800" dirty="0" smtClean="0">
                    <a:latin typeface="Times New Roman" panose="02020603050405020304" pitchFamily="18" charset="0"/>
                    <a:cs typeface="Times New Roman" panose="02020603050405020304" pitchFamily="18" charset="0"/>
                  </a:rPr>
                  <a:t> to </a:t>
                </a:r>
                <a:r>
                  <a:rPr lang="en-US" altLang="zh-TW" sz="1800" dirty="0">
                    <a:latin typeface="Times New Roman" panose="02020603050405020304" pitchFamily="18" charset="0"/>
                    <a:cs typeface="Times New Roman" panose="02020603050405020304" pitchFamily="18" charset="0"/>
                  </a:rPr>
                  <a:t>be approximately equal to the true magnified motion,  </a:t>
                </a:r>
                <a14:m>
                  <m:oMath xmlns:m="http://schemas.openxmlformats.org/officeDocument/2006/math">
                    <m:acc>
                      <m:accPr>
                        <m:chr m:val="̂"/>
                        <m:ctrlPr>
                          <a:rPr lang="en-US" altLang="zh-TW" sz="1800" i="1" smtClean="0">
                            <a:latin typeface="Cambria Math" panose="02040503050406030204" pitchFamily="18" charset="0"/>
                            <a:cs typeface="Times New Roman" panose="02020603050405020304" pitchFamily="18" charset="0"/>
                          </a:rPr>
                        </m:ctrlPr>
                      </m:accPr>
                      <m:e>
                        <m:r>
                          <a:rPr lang="en-US" altLang="zh-TW" sz="1800" b="0" i="1" smtClean="0">
                            <a:latin typeface="Cambria Math" panose="02040503050406030204" pitchFamily="18" charset="0"/>
                            <a:cs typeface="Times New Roman" panose="02020603050405020304" pitchFamily="18" charset="0"/>
                          </a:rPr>
                          <m:t>𝐼</m:t>
                        </m:r>
                      </m:e>
                    </m:acc>
                    <m:d>
                      <m:dPr>
                        <m:ctrlPr>
                          <a:rPr lang="en-US" altLang="zh-TW" sz="1800" i="1" smtClean="0">
                            <a:latin typeface="Cambria Math" panose="02040503050406030204" pitchFamily="18" charset="0"/>
                            <a:cs typeface="Times New Roman" panose="02020603050405020304" pitchFamily="18" charset="0"/>
                          </a:rPr>
                        </m:ctrlPr>
                      </m:dPr>
                      <m:e>
                        <m:r>
                          <a:rPr lang="en-US" altLang="zh-TW" sz="1800" i="1">
                            <a:latin typeface="Cambria Math" panose="02040503050406030204" pitchFamily="18" charset="0"/>
                            <a:cs typeface="Times New Roman" panose="02020603050405020304" pitchFamily="18" charset="0"/>
                          </a:rPr>
                          <m:t>𝑥</m:t>
                        </m:r>
                        <m:r>
                          <a:rPr lang="en-US" altLang="zh-TW" sz="1800" i="1">
                            <a:latin typeface="Cambria Math" panose="02040503050406030204" pitchFamily="18" charset="0"/>
                            <a:cs typeface="Times New Roman" panose="02020603050405020304" pitchFamily="18" charset="0"/>
                          </a:rPr>
                          <m:t>,</m:t>
                        </m:r>
                        <m:r>
                          <a:rPr lang="en-US" altLang="zh-TW" sz="1800" i="1">
                            <a:latin typeface="Cambria Math" panose="02040503050406030204" pitchFamily="18" charset="0"/>
                            <a:cs typeface="Times New Roman" panose="02020603050405020304" pitchFamily="18" charset="0"/>
                          </a:rPr>
                          <m:t>𝑡</m:t>
                        </m:r>
                      </m:e>
                    </m:d>
                  </m:oMath>
                </a14:m>
                <a:r>
                  <a:rPr lang="en-US" altLang="zh-TW" sz="1800" dirty="0">
                    <a:latin typeface="Times New Roman" panose="02020603050405020304" pitchFamily="18" charset="0"/>
                    <a:cs typeface="Times New Roman" panose="02020603050405020304" pitchFamily="18" charset="0"/>
                  </a:rPr>
                  <a:t>,we seek the </a:t>
                </a:r>
                <a:r>
                  <a:rPr lang="en-US" altLang="zh-TW" sz="1800" dirty="0" smtClean="0">
                    <a:latin typeface="Times New Roman" panose="02020603050405020304" pitchFamily="18" charset="0"/>
                    <a:cs typeface="Times New Roman" panose="02020603050405020304" pitchFamily="18" charset="0"/>
                  </a:rPr>
                  <a:t>conditions under which</a:t>
                </a:r>
              </a:p>
              <a:p>
                <a:pPr marL="269875" indent="-269875">
                  <a:buFont typeface="+mj-lt"/>
                  <a:buAutoNum type="arabicPeriod"/>
                </a:pPr>
                <a:endParaRPr lang="en-US" altLang="zh-TW" sz="1800" dirty="0">
                  <a:latin typeface="Times New Roman" panose="02020603050405020304" pitchFamily="18" charset="0"/>
                  <a:cs typeface="Times New Roman" panose="02020603050405020304" pitchFamily="18" charset="0"/>
                </a:endParaRPr>
              </a:p>
              <a:p>
                <a:pPr marL="269875" indent="-269875">
                  <a:buFont typeface="+mj-lt"/>
                  <a:buAutoNum type="arabicPeriod"/>
                </a:pPr>
                <a:endParaRPr lang="en-US" altLang="zh-TW" sz="1800" dirty="0" smtClean="0">
                  <a:latin typeface="Times New Roman" panose="02020603050405020304" pitchFamily="18" charset="0"/>
                  <a:cs typeface="Times New Roman" panose="02020603050405020304" pitchFamily="18" charset="0"/>
                </a:endParaRPr>
              </a:p>
              <a:p>
                <a:pPr marL="269875" indent="-269875">
                  <a:buFont typeface="+mj-lt"/>
                  <a:buAutoNum type="arabicPeriod"/>
                </a:pPr>
                <a:endParaRPr lang="en-US" altLang="zh-TW" sz="1800" dirty="0">
                  <a:latin typeface="Times New Roman" panose="02020603050405020304" pitchFamily="18" charset="0"/>
                  <a:cs typeface="Times New Roman" panose="02020603050405020304" pitchFamily="18" charset="0"/>
                </a:endParaRPr>
              </a:p>
              <a:p>
                <a:pPr marL="269875" indent="-269875">
                  <a:buFont typeface="+mj-lt"/>
                  <a:buAutoNum type="arabicPeriod"/>
                </a:pPr>
                <a:r>
                  <a:rPr lang="en-US" altLang="zh-TW" sz="1800" dirty="0">
                    <a:latin typeface="Times New Roman" panose="02020603050405020304" pitchFamily="18" charset="0"/>
                    <a:cs typeface="Times New Roman" panose="02020603050405020304" pitchFamily="18" charset="0"/>
                  </a:rPr>
                  <a:t>Let </a:t>
                </a:r>
                <a:r>
                  <a:rPr lang="en-US" altLang="zh-TW" sz="1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TW" sz="1800" i="1" smtClean="0">
                        <a:solidFill>
                          <a:srgbClr val="FF0000"/>
                        </a:solidFill>
                        <a:latin typeface="Cambria Math" panose="02040503050406030204" pitchFamily="18" charset="0"/>
                        <a:cs typeface="Times New Roman" panose="02020603050405020304" pitchFamily="18" charset="0"/>
                      </a:rPr>
                      <m:t>𝑓</m:t>
                    </m:r>
                    <m:d>
                      <m:dPr>
                        <m:ctrlPr>
                          <a:rPr lang="en-US" altLang="zh-TW" sz="1800" b="0" i="1" smtClean="0">
                            <a:solidFill>
                              <a:srgbClr val="FF0000"/>
                            </a:solidFill>
                            <a:latin typeface="Cambria Math" panose="02040503050406030204" pitchFamily="18" charset="0"/>
                            <a:cs typeface="Times New Roman" panose="02020603050405020304" pitchFamily="18" charset="0"/>
                          </a:rPr>
                        </m:ctrlPr>
                      </m:dPr>
                      <m:e>
                        <m:r>
                          <a:rPr lang="en-US" altLang="zh-TW" sz="1800" b="0" i="1" smtClean="0">
                            <a:solidFill>
                              <a:srgbClr val="FF0000"/>
                            </a:solidFill>
                            <a:latin typeface="Cambria Math" panose="02040503050406030204" pitchFamily="18" charset="0"/>
                            <a:cs typeface="Times New Roman" panose="02020603050405020304" pitchFamily="18" charset="0"/>
                          </a:rPr>
                          <m:t>𝑥</m:t>
                        </m:r>
                      </m:e>
                    </m:d>
                    <m:r>
                      <a:rPr lang="en-US" altLang="zh-TW" sz="1800" b="0" i="1" smtClean="0">
                        <a:solidFill>
                          <a:srgbClr val="FF0000"/>
                        </a:solidFill>
                        <a:latin typeface="Cambria Math" panose="02040503050406030204" pitchFamily="18" charset="0"/>
                        <a:cs typeface="Times New Roman" panose="02020603050405020304" pitchFamily="18" charset="0"/>
                      </a:rPr>
                      <m:t>=</m:t>
                    </m:r>
                    <m:r>
                      <a:rPr lang="en-US" altLang="zh-TW" sz="1800" b="0" i="1" smtClean="0">
                        <a:solidFill>
                          <a:srgbClr val="FF0000"/>
                        </a:solidFill>
                        <a:latin typeface="Cambria Math" panose="02040503050406030204" pitchFamily="18" charset="0"/>
                        <a:cs typeface="Times New Roman" panose="02020603050405020304" pitchFamily="18" charset="0"/>
                      </a:rPr>
                      <m:t>𝑐𝑜𝑠</m:t>
                    </m:r>
                    <m:r>
                      <a:rPr lang="en-US" altLang="zh-TW" sz="1800" b="0" i="1" smtClean="0">
                        <a:solidFill>
                          <a:srgbClr val="FF0000"/>
                        </a:solidFill>
                        <a:latin typeface="Cambria Math" panose="02040503050406030204" pitchFamily="18" charset="0"/>
                        <a:cs typeface="Times New Roman" panose="02020603050405020304" pitchFamily="18" charset="0"/>
                      </a:rPr>
                      <m:t>⁡(</m:t>
                    </m:r>
                    <m:r>
                      <a:rPr lang="el-GR" altLang="zh-TW" sz="1800" b="0" i="1" smtClean="0">
                        <a:solidFill>
                          <a:srgbClr val="FF0000"/>
                        </a:solidFill>
                        <a:latin typeface="Cambria Math" panose="02040503050406030204" pitchFamily="18" charset="0"/>
                        <a:cs typeface="Times New Roman" panose="02020603050405020304" pitchFamily="18" charset="0"/>
                      </a:rPr>
                      <m:t>𝜔</m:t>
                    </m:r>
                    <m:r>
                      <a:rPr lang="en-US" altLang="zh-TW" sz="1800" b="0" i="1" smtClean="0">
                        <a:solidFill>
                          <a:srgbClr val="FF0000"/>
                        </a:solidFill>
                        <a:latin typeface="Cambria Math" panose="02040503050406030204" pitchFamily="18" charset="0"/>
                        <a:cs typeface="Times New Roman" panose="02020603050405020304" pitchFamily="18" charset="0"/>
                      </a:rPr>
                      <m:t>𝑥</m:t>
                    </m:r>
                    <m:r>
                      <a:rPr lang="en-US" altLang="zh-TW" sz="1800" b="0" i="1" smtClean="0">
                        <a:solidFill>
                          <a:srgbClr val="FF0000"/>
                        </a:solidFill>
                        <a:latin typeface="Cambria Math" panose="02040503050406030204" pitchFamily="18" charset="0"/>
                        <a:cs typeface="Times New Roman" panose="02020603050405020304" pitchFamily="18" charset="0"/>
                      </a:rPr>
                      <m:t>)</m:t>
                    </m:r>
                  </m:oMath>
                </a14:m>
                <a:r>
                  <a:rPr lang="en-US" altLang="zh-TW" sz="1800" i="1" dirty="0" smtClean="0">
                    <a:solidFill>
                      <a:srgbClr val="FF0000"/>
                    </a:solidFill>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for spatial frequency </a:t>
                </a:r>
                <a14:m>
                  <m:oMath xmlns:m="http://schemas.openxmlformats.org/officeDocument/2006/math">
                    <m:r>
                      <m:rPr>
                        <m:sty m:val="p"/>
                      </m:rPr>
                      <a:rPr lang="el-GR" altLang="zh-TW" sz="1800" i="1">
                        <a:latin typeface="Cambria Math" panose="02040503050406030204" pitchFamily="18" charset="0"/>
                        <a:cs typeface="Times New Roman" panose="02020603050405020304" pitchFamily="18" charset="0"/>
                      </a:rPr>
                      <m:t>ω</m:t>
                    </m:r>
                  </m:oMath>
                </a14:m>
                <a:r>
                  <a:rPr lang="en-US" altLang="zh-TW" sz="1800" dirty="0" smtClean="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and denote </a:t>
                </a:r>
                <a14:m>
                  <m:oMath xmlns:m="http://schemas.openxmlformats.org/officeDocument/2006/math">
                    <m:r>
                      <a:rPr lang="el-GR" altLang="zh-TW" sz="1800" i="1" smtClean="0">
                        <a:solidFill>
                          <a:srgbClr val="002060"/>
                        </a:solidFill>
                        <a:latin typeface="Cambria Math" panose="02040503050406030204" pitchFamily="18" charset="0"/>
                        <a:cs typeface="Times New Roman" panose="02020603050405020304" pitchFamily="18" charset="0"/>
                      </a:rPr>
                      <m:t>𝛽</m:t>
                    </m:r>
                    <m:r>
                      <a:rPr lang="en-US" altLang="zh-TW" sz="1800" b="0" i="1" smtClean="0">
                        <a:solidFill>
                          <a:srgbClr val="002060"/>
                        </a:solidFill>
                        <a:latin typeface="Cambria Math" panose="02040503050406030204" pitchFamily="18" charset="0"/>
                        <a:cs typeface="Times New Roman" panose="02020603050405020304" pitchFamily="18" charset="0"/>
                      </a:rPr>
                      <m:t>=1+</m:t>
                    </m:r>
                    <m:r>
                      <a:rPr lang="el-GR" altLang="zh-TW" sz="1800" b="0" i="1" smtClean="0">
                        <a:solidFill>
                          <a:srgbClr val="002060"/>
                        </a:solidFill>
                        <a:latin typeface="Cambria Math" panose="02040503050406030204" pitchFamily="18" charset="0"/>
                        <a:cs typeface="Times New Roman" panose="02020603050405020304" pitchFamily="18" charset="0"/>
                      </a:rPr>
                      <m:t>𝛼</m:t>
                    </m:r>
                    <m:r>
                      <a:rPr lang="el-GR" altLang="zh-TW" sz="1800" i="1">
                        <a:solidFill>
                          <a:srgbClr val="002060"/>
                        </a:solidFill>
                        <a:latin typeface="Cambria Math" panose="02040503050406030204" pitchFamily="18" charset="0"/>
                        <a:cs typeface="Times New Roman" panose="02020603050405020304" pitchFamily="18" charset="0"/>
                      </a:rPr>
                      <m:t> </m:t>
                    </m:r>
                  </m:oMath>
                </a14:m>
                <a:r>
                  <a:rPr lang="en-US" altLang="zh-TW" sz="1800" dirty="0" smtClean="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We require that</a:t>
                </a:r>
              </a:p>
            </p:txBody>
          </p:sp>
        </mc:Choice>
        <mc:Fallback>
          <p:sp>
            <p:nvSpPr>
              <p:cNvPr id="5" name="內容版面配置區 2"/>
              <p:cNvSpPr>
                <a:spLocks noGrp="1" noRot="1" noChangeAspect="1" noMove="1" noResize="1" noEditPoints="1" noAdjustHandles="1" noChangeArrowheads="1" noChangeShapeType="1" noTextEdit="1"/>
              </p:cNvSpPr>
              <p:nvPr>
                <p:ph idx="1"/>
              </p:nvPr>
            </p:nvSpPr>
            <p:spPr>
              <a:xfrm>
                <a:off x="251520" y="764704"/>
                <a:ext cx="8892480" cy="5400600"/>
              </a:xfrm>
              <a:prstGeom prst="rect">
                <a:avLst/>
              </a:prstGeom>
              <a:blipFill>
                <a:blip r:embed="rId3"/>
                <a:stretch>
                  <a:fillRect l="-411" t="-1016" r="-480"/>
                </a:stretch>
              </a:blipFill>
            </p:spPr>
            <p:txBody>
              <a:bodyPr/>
              <a:lstStyle/>
              <a:p>
                <a:r>
                  <a:rPr lang="zh-TW" altLang="en-US">
                    <a:noFill/>
                  </a:rPr>
                  <a:t> </a:t>
                </a:r>
              </a:p>
            </p:txBody>
          </p:sp>
        </mc:Fallback>
      </mc:AlternateContent>
      <p:sp>
        <p:nvSpPr>
          <p:cNvPr id="7" name="TextBox 2"/>
          <p:cNvSpPr txBox="1"/>
          <p:nvPr/>
        </p:nvSpPr>
        <p:spPr>
          <a:xfrm>
            <a:off x="5500942" y="6452071"/>
            <a:ext cx="2657872" cy="3175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i="0" baseline="0" dirty="0">
                <a:latin typeface="Arial"/>
              </a:rPr>
              <a:t> Fig. 5. Components of a DVD-pickup head.</a:t>
            </a:r>
          </a:p>
        </p:txBody>
      </p:sp>
      <p:pic>
        <p:nvPicPr>
          <p:cNvPr id="6" name="圖片 5"/>
          <p:cNvPicPr>
            <a:picLocks noChangeAspect="1"/>
          </p:cNvPicPr>
          <p:nvPr/>
        </p:nvPicPr>
        <p:blipFill>
          <a:blip r:embed="rId4"/>
          <a:stretch>
            <a:fillRect/>
          </a:stretch>
        </p:blipFill>
        <p:spPr>
          <a:xfrm>
            <a:off x="1777405" y="4176987"/>
            <a:ext cx="5676900" cy="371475"/>
          </a:xfrm>
          <a:prstGeom prst="rect">
            <a:avLst/>
          </a:prstGeom>
        </p:spPr>
      </p:pic>
      <p:pic>
        <p:nvPicPr>
          <p:cNvPr id="8" name="圖片 7"/>
          <p:cNvPicPr>
            <a:picLocks noChangeAspect="1"/>
          </p:cNvPicPr>
          <p:nvPr/>
        </p:nvPicPr>
        <p:blipFill>
          <a:blip r:embed="rId5"/>
          <a:stretch>
            <a:fillRect/>
          </a:stretch>
        </p:blipFill>
        <p:spPr>
          <a:xfrm>
            <a:off x="1691680" y="2464879"/>
            <a:ext cx="5762625" cy="1000125"/>
          </a:xfrm>
          <a:prstGeom prst="rect">
            <a:avLst/>
          </a:prstGeom>
        </p:spPr>
      </p:pic>
      <p:sp>
        <p:nvSpPr>
          <p:cNvPr id="11" name="矩形 10"/>
          <p:cNvSpPr/>
          <p:nvPr/>
        </p:nvSpPr>
        <p:spPr>
          <a:xfrm>
            <a:off x="1777405" y="4189047"/>
            <a:ext cx="850379" cy="35941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1979713" y="3041752"/>
            <a:ext cx="504056" cy="35941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771802" y="3033894"/>
            <a:ext cx="720078" cy="35941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2915816" y="4212747"/>
            <a:ext cx="216024" cy="35941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5842000" y="3041752"/>
            <a:ext cx="720078" cy="35941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5176024" y="3041661"/>
            <a:ext cx="365816" cy="35941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4644008" y="4207790"/>
            <a:ext cx="807003" cy="35941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5625976" y="4207790"/>
            <a:ext cx="216024" cy="35941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p:cNvPicPr>
            <a:picLocks noChangeAspect="1"/>
          </p:cNvPicPr>
          <p:nvPr/>
        </p:nvPicPr>
        <p:blipFill>
          <a:blip r:embed="rId6"/>
          <a:stretch>
            <a:fillRect/>
          </a:stretch>
        </p:blipFill>
        <p:spPr>
          <a:xfrm>
            <a:off x="1558330" y="4840957"/>
            <a:ext cx="5895975" cy="676275"/>
          </a:xfrm>
          <a:prstGeom prst="rect">
            <a:avLst/>
          </a:prstGeom>
        </p:spPr>
      </p:pic>
      <mc:AlternateContent xmlns:mc="http://schemas.openxmlformats.org/markup-compatibility/2006" xmlns:a14="http://schemas.microsoft.com/office/drawing/2010/main">
        <mc:Choice Requires="a14">
          <p:sp>
            <p:nvSpPr>
              <p:cNvPr id="19" name="文字方塊 18"/>
              <p:cNvSpPr txBox="1"/>
              <p:nvPr/>
            </p:nvSpPr>
            <p:spPr>
              <a:xfrm>
                <a:off x="-1" y="5175102"/>
                <a:ext cx="2483769" cy="404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altLang="zh-TW" i="1" smtClean="0">
                              <a:solidFill>
                                <a:schemeClr val="tx1"/>
                              </a:solidFill>
                              <a:latin typeface="Cambria Math" panose="02040503050406030204" pitchFamily="18" charset="0"/>
                              <a:cs typeface="Times New Roman" panose="02020603050405020304" pitchFamily="18" charset="0"/>
                            </a:rPr>
                          </m:ctrlPr>
                        </m:funcPr>
                        <m:fName>
                          <m:r>
                            <a:rPr lang="en-US" altLang="zh-TW" b="0" i="1" smtClean="0">
                              <a:solidFill>
                                <a:schemeClr val="tx1"/>
                              </a:solidFill>
                              <a:latin typeface="Cambria Math" panose="02040503050406030204" pitchFamily="18" charset="0"/>
                              <a:cs typeface="Times New Roman" panose="02020603050405020304" pitchFamily="18" charset="0"/>
                            </a:rPr>
                            <m:t>𝑐𝑜</m:t>
                          </m:r>
                          <m:r>
                            <a:rPr lang="en-US" altLang="zh-TW" i="1" smtClean="0">
                              <a:solidFill>
                                <a:schemeClr val="tx1"/>
                              </a:solidFill>
                              <a:latin typeface="Cambria Math" panose="02040503050406030204" pitchFamily="18" charset="0"/>
                              <a:cs typeface="Times New Roman" panose="02020603050405020304" pitchFamily="18" charset="0"/>
                            </a:rPr>
                            <m:t>𝑠</m:t>
                          </m:r>
                        </m:fName>
                        <m:e>
                          <m:d>
                            <m:dPr>
                              <m:ctrlPr>
                                <a:rPr lang="en-US" altLang="zh-TW" b="0" i="1" smtClean="0">
                                  <a:solidFill>
                                    <a:schemeClr val="tx1"/>
                                  </a:solidFill>
                                  <a:latin typeface="Cambria Math" panose="02040503050406030204" pitchFamily="18" charset="0"/>
                                  <a:cs typeface="Times New Roman" panose="02020603050405020304" pitchFamily="18" charset="0"/>
                                </a:rPr>
                              </m:ctrlPr>
                            </m:dPr>
                            <m:e>
                              <m:d>
                                <m:dPr>
                                  <m:ctrlPr>
                                    <a:rPr lang="en-US" altLang="zh-TW" i="1" smtClean="0">
                                      <a:solidFill>
                                        <a:srgbClr val="FF0000"/>
                                      </a:solidFill>
                                      <a:latin typeface="Cambria Math" panose="02040503050406030204" pitchFamily="18" charset="0"/>
                                      <a:cs typeface="Times New Roman" panose="02020603050405020304" pitchFamily="18" charset="0"/>
                                    </a:rPr>
                                  </m:ctrlPr>
                                </m:dPr>
                                <m:e>
                                  <m:r>
                                    <a:rPr lang="el-GR" altLang="zh-TW" i="1">
                                      <a:solidFill>
                                        <a:srgbClr val="FF0000"/>
                                      </a:solidFill>
                                      <a:latin typeface="Cambria Math" panose="02040503050406030204" pitchFamily="18" charset="0"/>
                                      <a:cs typeface="Times New Roman" panose="02020603050405020304" pitchFamily="18" charset="0"/>
                                    </a:rPr>
                                    <m:t>𝜔</m:t>
                                  </m:r>
                                  <m:r>
                                    <a:rPr lang="en-US" altLang="zh-TW" i="1">
                                      <a:solidFill>
                                        <a:srgbClr val="FF0000"/>
                                      </a:solidFill>
                                      <a:latin typeface="Cambria Math" panose="02040503050406030204" pitchFamily="18" charset="0"/>
                                      <a:cs typeface="Times New Roman" panose="02020603050405020304" pitchFamily="18" charset="0"/>
                                    </a:rPr>
                                    <m:t>𝑥</m:t>
                                  </m:r>
                                </m:e>
                              </m:d>
                              <m:r>
                                <a:rPr lang="en-US" altLang="zh-TW" b="0" i="1" smtClean="0">
                                  <a:solidFill>
                                    <a:srgbClr val="FF0000"/>
                                  </a:solidFill>
                                  <a:latin typeface="Cambria Math" panose="02040503050406030204" pitchFamily="18" charset="0"/>
                                  <a:cs typeface="Times New Roman" panose="02020603050405020304" pitchFamily="18" charset="0"/>
                                </a:rPr>
                                <m:t>+</m:t>
                              </m:r>
                              <m:r>
                                <m:rPr>
                                  <m:sty m:val="p"/>
                                </m:rPr>
                                <a:rPr lang="el-GR" altLang="zh-TW" b="0" i="1" smtClean="0">
                                  <a:solidFill>
                                    <a:srgbClr val="0070C0"/>
                                  </a:solidFill>
                                  <a:latin typeface="Cambria Math" panose="02040503050406030204" pitchFamily="18" charset="0"/>
                                  <a:cs typeface="Times New Roman" panose="02020603050405020304" pitchFamily="18" charset="0"/>
                                </a:rPr>
                                <m:t>β</m:t>
                              </m:r>
                              <m:r>
                                <m:rPr>
                                  <m:sty m:val="p"/>
                                </m:rPr>
                                <a:rPr lang="en-US" altLang="zh-TW" i="1">
                                  <a:solidFill>
                                    <a:srgbClr val="0070C0"/>
                                  </a:solidFill>
                                  <a:latin typeface="Cambria Math" panose="02040503050406030204" pitchFamily="18" charset="0"/>
                                  <a:cs typeface="Times New Roman" panose="02020603050405020304" pitchFamily="18" charset="0"/>
                                </a:rPr>
                                <m:t>ω</m:t>
                              </m:r>
                              <m:r>
                                <m:rPr>
                                  <m:sty m:val="p"/>
                                </m:rPr>
                                <a:rPr lang="el-GR" altLang="zh-TW" i="1" smtClean="0">
                                  <a:solidFill>
                                    <a:srgbClr val="0070C0"/>
                                  </a:solidFill>
                                  <a:latin typeface="Cambria Math" panose="02040503050406030204" pitchFamily="18" charset="0"/>
                                  <a:cs typeface="Times New Roman" panose="02020603050405020304" pitchFamily="18" charset="0"/>
                                </a:rPr>
                                <m:t>δ</m:t>
                              </m:r>
                              <m:d>
                                <m:dPr>
                                  <m:ctrlPr>
                                    <a:rPr lang="en-US" altLang="zh-TW" b="0" i="1" smtClean="0">
                                      <a:solidFill>
                                        <a:srgbClr val="0070C0"/>
                                      </a:solidFill>
                                      <a:latin typeface="Cambria Math" panose="02040503050406030204" pitchFamily="18" charset="0"/>
                                      <a:cs typeface="Times New Roman" panose="02020603050405020304" pitchFamily="18" charset="0"/>
                                    </a:rPr>
                                  </m:ctrlPr>
                                </m:dPr>
                                <m:e>
                                  <m:r>
                                    <a:rPr lang="en-US" altLang="zh-TW" b="0" i="1" smtClean="0">
                                      <a:solidFill>
                                        <a:srgbClr val="0070C0"/>
                                      </a:solidFill>
                                      <a:latin typeface="Cambria Math" panose="02040503050406030204" pitchFamily="18" charset="0"/>
                                      <a:cs typeface="Times New Roman" panose="02020603050405020304" pitchFamily="18" charset="0"/>
                                    </a:rPr>
                                    <m:t>𝑡</m:t>
                                  </m:r>
                                </m:e>
                              </m:d>
                            </m:e>
                          </m:d>
                        </m:e>
                      </m:func>
                      <m:r>
                        <a:rPr lang="en-US" altLang="zh-TW" b="0" i="1" smtClean="0">
                          <a:latin typeface="Cambria Math" panose="02040503050406030204" pitchFamily="18" charset="0"/>
                          <a:cs typeface="Times New Roman" panose="02020603050405020304" pitchFamily="18" charset="0"/>
                        </a:rPr>
                        <m:t>=</m:t>
                      </m:r>
                    </m:oMath>
                  </m:oMathPara>
                </a14:m>
                <a:endParaRPr lang="zh-TW" altLang="en-US"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1" y="5175102"/>
                <a:ext cx="2483769" cy="404983"/>
              </a:xfrm>
              <a:prstGeom prst="rect">
                <a:avLst/>
              </a:prstGeom>
              <a:blipFill>
                <a:blip r:embed="rId7"/>
                <a:stretch>
                  <a:fillRect b="-9091"/>
                </a:stretch>
              </a:blipFill>
            </p:spPr>
            <p:txBody>
              <a:bodyPr/>
              <a:lstStyle/>
              <a:p>
                <a:r>
                  <a:rPr lang="zh-TW" altLang="en-US">
                    <a:noFill/>
                  </a:rPr>
                  <a:t> </a:t>
                </a:r>
              </a:p>
            </p:txBody>
          </p:sp>
        </mc:Fallback>
      </mc:AlternateContent>
      <p:sp>
        <p:nvSpPr>
          <p:cNvPr id="20" name="矩形 19"/>
          <p:cNvSpPr/>
          <p:nvPr/>
        </p:nvSpPr>
        <p:spPr>
          <a:xfrm>
            <a:off x="3277208" y="5543521"/>
            <a:ext cx="1144774" cy="4571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a:off x="5587466" y="5445224"/>
            <a:ext cx="1144774" cy="4571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 name="圖片 1"/>
          <p:cNvPicPr>
            <a:picLocks noChangeAspect="1"/>
          </p:cNvPicPr>
          <p:nvPr/>
        </p:nvPicPr>
        <p:blipFill>
          <a:blip r:embed="rId8"/>
          <a:stretch>
            <a:fillRect/>
          </a:stretch>
        </p:blipFill>
        <p:spPr>
          <a:xfrm>
            <a:off x="2627784" y="5775621"/>
            <a:ext cx="1740993" cy="246578"/>
          </a:xfrm>
          <a:prstGeom prst="rect">
            <a:avLst/>
          </a:prstGeom>
        </p:spPr>
      </p:pic>
      <p:pic>
        <p:nvPicPr>
          <p:cNvPr id="3" name="圖片 2"/>
          <p:cNvPicPr>
            <a:picLocks noChangeAspect="1"/>
          </p:cNvPicPr>
          <p:nvPr/>
        </p:nvPicPr>
        <p:blipFill>
          <a:blip r:embed="rId9"/>
          <a:stretch>
            <a:fillRect/>
          </a:stretch>
        </p:blipFill>
        <p:spPr>
          <a:xfrm>
            <a:off x="5131811" y="5730254"/>
            <a:ext cx="2140456" cy="284881"/>
          </a:xfrm>
          <a:prstGeom prst="rect">
            <a:avLst/>
          </a:prstGeom>
        </p:spPr>
      </p:pic>
      <p:cxnSp>
        <p:nvCxnSpPr>
          <p:cNvPr id="23" name="直線單箭頭接點 22"/>
          <p:cNvCxnSpPr>
            <a:endCxn id="21" idx="1"/>
          </p:cNvCxnSpPr>
          <p:nvPr/>
        </p:nvCxnSpPr>
        <p:spPr>
          <a:xfrm>
            <a:off x="3438088" y="5202911"/>
            <a:ext cx="2149378" cy="265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735289" y="5157192"/>
            <a:ext cx="702799" cy="4571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9" name="圖片 28"/>
          <p:cNvPicPr>
            <a:picLocks noChangeAspect="1"/>
          </p:cNvPicPr>
          <p:nvPr/>
        </p:nvPicPr>
        <p:blipFill>
          <a:blip r:embed="rId10"/>
          <a:stretch>
            <a:fillRect/>
          </a:stretch>
        </p:blipFill>
        <p:spPr>
          <a:xfrm>
            <a:off x="4421982" y="5775621"/>
            <a:ext cx="335000" cy="245667"/>
          </a:xfrm>
          <a:prstGeom prst="rect">
            <a:avLst/>
          </a:prstGeom>
        </p:spPr>
      </p:pic>
      <p:pic>
        <p:nvPicPr>
          <p:cNvPr id="30" name="圖片 29"/>
          <p:cNvPicPr>
            <a:picLocks noChangeAspect="1"/>
          </p:cNvPicPr>
          <p:nvPr/>
        </p:nvPicPr>
        <p:blipFill>
          <a:blip r:embed="rId11"/>
          <a:stretch>
            <a:fillRect/>
          </a:stretch>
        </p:blipFill>
        <p:spPr>
          <a:xfrm>
            <a:off x="7477815" y="5743195"/>
            <a:ext cx="334545" cy="202283"/>
          </a:xfrm>
          <a:prstGeom prst="rect">
            <a:avLst/>
          </a:prstGeom>
        </p:spPr>
      </p:pic>
    </p:spTree>
    <p:extLst>
      <p:ext uri="{BB962C8B-B14F-4D97-AF65-F5344CB8AC3E}">
        <p14:creationId xmlns:p14="http://schemas.microsoft.com/office/powerpoint/2010/main" val="4027434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00CA0B39-ED0C-4B01-8348-274785BB38FB}" type="slidenum">
              <a:rPr lang="zh-TW" altLang="en-US" smtClean="0"/>
              <a:pPr/>
              <a:t>11</a:t>
            </a:fld>
            <a:endParaRPr lang="zh-TW" altLang="en-US"/>
          </a:p>
        </p:txBody>
      </p:sp>
      <p:sp>
        <p:nvSpPr>
          <p:cNvPr id="10" name="標題 1"/>
          <p:cNvSpPr>
            <a:spLocks noGrp="1"/>
          </p:cNvSpPr>
          <p:nvPr>
            <p:ph type="title"/>
          </p:nvPr>
        </p:nvSpPr>
        <p:spPr>
          <a:xfrm>
            <a:off x="615317" y="0"/>
            <a:ext cx="8164886" cy="5736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fontAlgn="auto">
              <a:spcBef>
                <a:spcPts val="0"/>
              </a:spcBef>
              <a:spcAft>
                <a:spcPts val="0"/>
              </a:spcAft>
              <a:defRPr/>
            </a:pPr>
            <a:r>
              <a:rPr lang="en-US" altLang="zh-TW" sz="4000" dirty="0" smtClean="0">
                <a:latin typeface="Calibri" pitchFamily="34" charset="0"/>
              </a:rPr>
              <a:t>3.2 </a:t>
            </a:r>
            <a:r>
              <a:rPr lang="en-US" altLang="zh-TW" sz="3600" i="1" dirty="0" smtClean="0"/>
              <a:t>Bounds</a:t>
            </a:r>
            <a:endParaRPr lang="zh-TW" altLang="en-US" sz="3600" dirty="0">
              <a:latin typeface="Calibri" pitchFamily="34" charset="0"/>
            </a:endParaRPr>
          </a:p>
        </p:txBody>
      </p:sp>
      <mc:AlternateContent xmlns:mc="http://schemas.openxmlformats.org/markup-compatibility/2006">
        <mc:Choice xmlns:a14="http://schemas.microsoft.com/office/drawing/2010/main" Requires="a14">
          <p:sp>
            <p:nvSpPr>
              <p:cNvPr id="5" name="內容版面配置區 2"/>
              <p:cNvSpPr>
                <a:spLocks noGrp="1"/>
              </p:cNvSpPr>
              <p:nvPr>
                <p:ph idx="1"/>
              </p:nvPr>
            </p:nvSpPr>
            <p:spPr>
              <a:xfrm>
                <a:off x="251520" y="764704"/>
                <a:ext cx="8892480" cy="5400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875" indent="-269875">
                  <a:buFont typeface="+mj-lt"/>
                  <a:buAutoNum type="arabicPeriod"/>
                </a:pPr>
                <a:r>
                  <a:rPr lang="en-US" altLang="zh-TW" sz="1800" dirty="0" smtClean="0">
                    <a:latin typeface="Times New Roman" panose="02020603050405020304" pitchFamily="18" charset="0"/>
                    <a:cs typeface="Times New Roman" panose="02020603050405020304" pitchFamily="18" charset="0"/>
                  </a:rPr>
                  <a:t>The </a:t>
                </a:r>
                <a:r>
                  <a:rPr lang="en-US" altLang="zh-TW" sz="1800" dirty="0">
                    <a:latin typeface="Times New Roman" panose="02020603050405020304" pitchFamily="18" charset="0"/>
                    <a:cs typeface="Times New Roman" panose="02020603050405020304" pitchFamily="18" charset="0"/>
                  </a:rPr>
                  <a:t>small angle approximations of </a:t>
                </a:r>
                <a:r>
                  <a:rPr lang="en-US" altLang="zh-TW" sz="1800" dirty="0" err="1">
                    <a:latin typeface="Times New Roman" panose="02020603050405020304" pitchFamily="18" charset="0"/>
                    <a:cs typeface="Times New Roman" panose="02020603050405020304" pitchFamily="18" charset="0"/>
                  </a:rPr>
                  <a:t>Eqs</a:t>
                </a:r>
                <a:r>
                  <a:rPr lang="en-US" altLang="zh-TW" sz="1800" dirty="0">
                    <a:latin typeface="Times New Roman" panose="02020603050405020304" pitchFamily="18" charset="0"/>
                    <a:cs typeface="Times New Roman" panose="02020603050405020304" pitchFamily="18" charset="0"/>
                  </a:rPr>
                  <a:t>. (12) and (13) will hold to within 10% for </a:t>
                </a:r>
                <a:r>
                  <a:rPr lang="el-GR" altLang="zh-TW" sz="1800" i="1" dirty="0" smtClean="0">
                    <a:solidFill>
                      <a:srgbClr val="FF0000"/>
                    </a:solidFill>
                    <a:latin typeface="Times New Roman" panose="02020603050405020304" pitchFamily="18" charset="0"/>
                    <a:cs typeface="Times New Roman" panose="02020603050405020304" pitchFamily="18" charset="0"/>
                  </a:rPr>
                  <a:t>βω</a:t>
                </a:r>
                <a:r>
                  <a:rPr lang="en-US" altLang="zh-TW" sz="1800" i="1" dirty="0" smtClean="0">
                    <a:solidFill>
                      <a:srgbClr val="FF0000"/>
                    </a:solidFill>
                    <a:latin typeface="Times New Roman" panose="02020603050405020304" pitchFamily="18" charset="0"/>
                    <a:cs typeface="Times New Roman" panose="02020603050405020304" pitchFamily="18" charset="0"/>
                  </a:rPr>
                  <a:t>δ(t)</a:t>
                </a:r>
                <a:r>
                  <a:rPr lang="en-US" altLang="zh-TW" sz="1800" dirty="0" smtClean="0">
                    <a:solidFill>
                      <a:srgbClr val="FF0000"/>
                    </a:solidFill>
                    <a:latin typeface="Times New Roman" panose="02020603050405020304" pitchFamily="18" charset="0"/>
                    <a:cs typeface="Times New Roman" panose="02020603050405020304" pitchFamily="18" charset="0"/>
                  </a:rPr>
                  <a:t> </a:t>
                </a:r>
                <a:r>
                  <a:rPr lang="en-US" altLang="zh-TW" sz="1800" dirty="0">
                    <a:solidFill>
                      <a:srgbClr val="FF0000"/>
                    </a:solidFill>
                    <a:latin typeface="Times New Roman" panose="02020603050405020304" pitchFamily="18" charset="0"/>
                    <a:cs typeface="Times New Roman" panose="02020603050405020304" pitchFamily="18" charset="0"/>
                  </a:rPr>
                  <a:t>≤ </a:t>
                </a:r>
                <a:r>
                  <a:rPr lang="en-US" altLang="zh-TW" sz="1800" dirty="0" smtClean="0">
                    <a:solidFill>
                      <a:srgbClr val="FF0000"/>
                    </a:solidFill>
                    <a:latin typeface="Times New Roman" panose="02020603050405020304" pitchFamily="18" charset="0"/>
                    <a:cs typeface="Times New Roman" panose="02020603050405020304" pitchFamily="18" charset="0"/>
                  </a:rPr>
                  <a:t>π/4  </a:t>
                </a:r>
                <a:r>
                  <a:rPr lang="en-US" altLang="zh-TW" sz="1800" dirty="0">
                    <a:latin typeface="Times New Roman" panose="02020603050405020304" pitchFamily="18" charset="0"/>
                    <a:cs typeface="Times New Roman" panose="02020603050405020304" pitchFamily="18" charset="0"/>
                  </a:rPr>
                  <a:t>(the sine term is the leading approximation and we have </a:t>
                </a:r>
                <a14:m>
                  <m:oMath xmlns:m="http://schemas.openxmlformats.org/officeDocument/2006/math">
                    <m:func>
                      <m:funcPr>
                        <m:ctrlPr>
                          <a:rPr lang="en-US" altLang="zh-TW" sz="1800" b="0" i="1" smtClean="0">
                            <a:latin typeface="Cambria Math" panose="02040503050406030204" pitchFamily="18" charset="0"/>
                            <a:cs typeface="Times New Roman" panose="02020603050405020304" pitchFamily="18" charset="0"/>
                          </a:rPr>
                        </m:ctrlPr>
                      </m:funcPr>
                      <m:fName>
                        <m:r>
                          <m:rPr>
                            <m:sty m:val="p"/>
                          </m:rPr>
                          <a:rPr lang="en-US" altLang="zh-TW" sz="1800" b="0" i="0" smtClean="0">
                            <a:latin typeface="Cambria Math" panose="02040503050406030204" pitchFamily="18" charset="0"/>
                            <a:cs typeface="Times New Roman" panose="02020603050405020304" pitchFamily="18" charset="0"/>
                          </a:rPr>
                          <m:t>sin</m:t>
                        </m:r>
                      </m:fName>
                      <m:e>
                        <m:d>
                          <m:dPr>
                            <m:ctrlPr>
                              <a:rPr lang="en-US" altLang="zh-TW" sz="1800" b="0" i="1" smtClean="0">
                                <a:latin typeface="Cambria Math" panose="02040503050406030204" pitchFamily="18" charset="0"/>
                                <a:cs typeface="Times New Roman" panose="02020603050405020304" pitchFamily="18" charset="0"/>
                              </a:rPr>
                            </m:ctrlPr>
                          </m:dPr>
                          <m:e>
                            <m:f>
                              <m:fPr>
                                <m:ctrlPr>
                                  <a:rPr lang="en-US" altLang="zh-TW" sz="1800" b="0" i="1" smtClean="0">
                                    <a:latin typeface="Cambria Math" panose="02040503050406030204" pitchFamily="18" charset="0"/>
                                    <a:cs typeface="Times New Roman" panose="02020603050405020304" pitchFamily="18" charset="0"/>
                                  </a:rPr>
                                </m:ctrlPr>
                              </m:fPr>
                              <m:num>
                                <m:r>
                                  <m:rPr>
                                    <m:sty m:val="p"/>
                                  </m:rPr>
                                  <a:rPr lang="el-GR" altLang="zh-TW" sz="1800" b="0" i="1" smtClean="0">
                                    <a:latin typeface="Cambria Math" panose="02040503050406030204" pitchFamily="18" charset="0"/>
                                    <a:cs typeface="Times New Roman" panose="02020603050405020304" pitchFamily="18" charset="0"/>
                                  </a:rPr>
                                  <m:t>π</m:t>
                                </m:r>
                              </m:num>
                              <m:den>
                                <m:r>
                                  <a:rPr lang="en-US" altLang="zh-TW" sz="1800" b="0" i="1" smtClean="0">
                                    <a:latin typeface="Cambria Math" panose="02040503050406030204" pitchFamily="18" charset="0"/>
                                    <a:cs typeface="Times New Roman" panose="02020603050405020304" pitchFamily="18" charset="0"/>
                                  </a:rPr>
                                  <m:t>4</m:t>
                                </m:r>
                              </m:den>
                            </m:f>
                          </m:e>
                        </m:d>
                      </m:e>
                    </m:func>
                    <m:r>
                      <a:rPr lang="en-US" altLang="zh-TW" sz="1800" b="0" i="1" smtClean="0">
                        <a:latin typeface="Cambria Math" panose="02040503050406030204" pitchFamily="18" charset="0"/>
                        <a:cs typeface="Times New Roman" panose="02020603050405020304" pitchFamily="18" charset="0"/>
                      </a:rPr>
                      <m:t>=0.9</m:t>
                    </m:r>
                    <m:f>
                      <m:fPr>
                        <m:ctrlPr>
                          <a:rPr lang="en-US" altLang="zh-TW" sz="1800" i="1">
                            <a:latin typeface="Cambria Math" panose="02040503050406030204" pitchFamily="18" charset="0"/>
                            <a:cs typeface="Times New Roman" panose="02020603050405020304" pitchFamily="18" charset="0"/>
                          </a:rPr>
                        </m:ctrlPr>
                      </m:fPr>
                      <m:num>
                        <m:r>
                          <m:rPr>
                            <m:sty m:val="p"/>
                          </m:rPr>
                          <a:rPr lang="el-GR" altLang="zh-TW" sz="1800" i="1">
                            <a:latin typeface="Cambria Math" panose="02040503050406030204" pitchFamily="18" charset="0"/>
                            <a:cs typeface="Times New Roman" panose="02020603050405020304" pitchFamily="18" charset="0"/>
                          </a:rPr>
                          <m:t>π</m:t>
                        </m:r>
                      </m:num>
                      <m:den>
                        <m:r>
                          <a:rPr lang="en-US" altLang="zh-TW" sz="1800" i="1">
                            <a:latin typeface="Cambria Math" panose="02040503050406030204" pitchFamily="18" charset="0"/>
                            <a:cs typeface="Times New Roman" panose="02020603050405020304" pitchFamily="18" charset="0"/>
                          </a:rPr>
                          <m:t>4</m:t>
                        </m:r>
                      </m:den>
                    </m:f>
                  </m:oMath>
                </a14:m>
                <a:r>
                  <a:rPr lang="en-US" altLang="zh-TW" sz="1800" dirty="0" smtClean="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 In terms of the spatial </a:t>
                </a:r>
                <a:r>
                  <a:rPr lang="en-US" altLang="zh-TW" sz="1800" dirty="0" smtClean="0">
                    <a:latin typeface="Times New Roman" panose="02020603050405020304" pitchFamily="18" charset="0"/>
                    <a:cs typeface="Times New Roman" panose="02020603050405020304" pitchFamily="18" charset="0"/>
                  </a:rPr>
                  <a:t>wavelength, </a:t>
                </a:r>
                <a14:m>
                  <m:oMath xmlns:m="http://schemas.openxmlformats.org/officeDocument/2006/math">
                    <m:r>
                      <m:rPr>
                        <m:sty m:val="p"/>
                      </m:rPr>
                      <a:rPr lang="el-GR" altLang="zh-TW" sz="1800" i="1" smtClean="0">
                        <a:latin typeface="Cambria Math" panose="02040503050406030204" pitchFamily="18" charset="0"/>
                        <a:cs typeface="Times New Roman" panose="02020603050405020304" pitchFamily="18" charset="0"/>
                      </a:rPr>
                      <m:t>λ</m:t>
                    </m:r>
                    <m:r>
                      <a:rPr lang="en-US" altLang="zh-TW" sz="1800" b="0" i="1" smtClean="0">
                        <a:latin typeface="Cambria Math" panose="02040503050406030204" pitchFamily="18" charset="0"/>
                        <a:cs typeface="Times New Roman" panose="02020603050405020304" pitchFamily="18" charset="0"/>
                      </a:rPr>
                      <m:t>=</m:t>
                    </m:r>
                    <m:f>
                      <m:fPr>
                        <m:ctrlPr>
                          <a:rPr lang="en-US" altLang="zh-TW" sz="1800" i="1">
                            <a:latin typeface="Cambria Math" panose="02040503050406030204" pitchFamily="18" charset="0"/>
                            <a:cs typeface="Times New Roman" panose="02020603050405020304" pitchFamily="18" charset="0"/>
                          </a:rPr>
                        </m:ctrlPr>
                      </m:fPr>
                      <m:num>
                        <m:r>
                          <a:rPr lang="en-US" altLang="zh-TW" sz="1800" b="0" i="1" smtClean="0">
                            <a:latin typeface="Cambria Math" panose="02040503050406030204" pitchFamily="18" charset="0"/>
                            <a:cs typeface="Times New Roman" panose="02020603050405020304" pitchFamily="18" charset="0"/>
                          </a:rPr>
                          <m:t>2</m:t>
                        </m:r>
                        <m:r>
                          <m:rPr>
                            <m:sty m:val="p"/>
                          </m:rPr>
                          <a:rPr lang="el-GR" altLang="zh-TW" sz="1800" i="1">
                            <a:latin typeface="Cambria Math" panose="02040503050406030204" pitchFamily="18" charset="0"/>
                            <a:cs typeface="Times New Roman" panose="02020603050405020304" pitchFamily="18" charset="0"/>
                          </a:rPr>
                          <m:t>π</m:t>
                        </m:r>
                      </m:num>
                      <m:den>
                        <m:r>
                          <m:rPr>
                            <m:sty m:val="p"/>
                          </m:rPr>
                          <a:rPr lang="el-GR" altLang="zh-TW" sz="1800" i="1" smtClean="0">
                            <a:latin typeface="Cambria Math" panose="02040503050406030204" pitchFamily="18" charset="0"/>
                            <a:cs typeface="Times New Roman" panose="02020603050405020304" pitchFamily="18" charset="0"/>
                          </a:rPr>
                          <m:t>ω</m:t>
                        </m:r>
                      </m:den>
                    </m:f>
                  </m:oMath>
                </a14:m>
                <a:r>
                  <a:rPr lang="en-US" altLang="zh-TW" sz="1800" dirty="0" smtClean="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of the moving signal, this </a:t>
                </a:r>
                <a:r>
                  <a:rPr lang="en-US" altLang="zh-TW" sz="1800" dirty="0" smtClean="0">
                    <a:latin typeface="Times New Roman" panose="02020603050405020304" pitchFamily="18" charset="0"/>
                    <a:cs typeface="Times New Roman" panose="02020603050405020304" pitchFamily="18" charset="0"/>
                  </a:rPr>
                  <a:t>gives </a:t>
                </a:r>
              </a:p>
              <a:p>
                <a:pPr marL="269875" indent="-269875">
                  <a:buFont typeface="+mj-lt"/>
                  <a:buAutoNum type="arabicPeriod"/>
                </a:pPr>
                <a:endParaRPr lang="en-US" altLang="zh-TW" sz="1800" dirty="0" smtClean="0">
                  <a:latin typeface="Times New Roman" panose="02020603050405020304" pitchFamily="18" charset="0"/>
                  <a:cs typeface="Times New Roman" panose="02020603050405020304" pitchFamily="18" charset="0"/>
                </a:endParaRPr>
              </a:p>
              <a:p>
                <a:pPr marL="269875" indent="-269875">
                  <a:buFont typeface="+mj-lt"/>
                  <a:buAutoNum type="arabicPeriod"/>
                </a:pPr>
                <a:endParaRPr lang="en-US" altLang="zh-TW" sz="1800" dirty="0">
                  <a:latin typeface="Times New Roman" panose="02020603050405020304" pitchFamily="18" charset="0"/>
                  <a:cs typeface="Times New Roman" panose="02020603050405020304" pitchFamily="18" charset="0"/>
                </a:endParaRPr>
              </a:p>
              <a:p>
                <a:pPr marL="269875" indent="-269875">
                  <a:buFont typeface="+mj-lt"/>
                  <a:buAutoNum type="arabicPeriod"/>
                </a:pPr>
                <a:endParaRPr lang="en-US" altLang="zh-TW" sz="1800" dirty="0" smtClean="0">
                  <a:latin typeface="Times New Roman" panose="02020603050405020304" pitchFamily="18" charset="0"/>
                  <a:cs typeface="Times New Roman" panose="02020603050405020304" pitchFamily="18" charset="0"/>
                </a:endParaRPr>
              </a:p>
              <a:p>
                <a:pPr marL="269875" indent="-269875">
                  <a:buFont typeface="+mj-lt"/>
                  <a:buAutoNum type="arabicPeriod"/>
                </a:pPr>
                <a:r>
                  <a:rPr lang="en-US" altLang="zh-TW" sz="1800" dirty="0" smtClean="0">
                    <a:latin typeface="Times New Roman" panose="02020603050405020304" pitchFamily="18" charset="0"/>
                    <a:cs typeface="Times New Roman" panose="02020603050405020304" pitchFamily="18" charset="0"/>
                  </a:rPr>
                  <a:t>Eq</a:t>
                </a:r>
                <a:r>
                  <a:rPr lang="en-US" altLang="zh-TW" sz="1800" dirty="0">
                    <a:latin typeface="Times New Roman" panose="02020603050405020304" pitchFamily="18" charset="0"/>
                    <a:cs typeface="Times New Roman" panose="02020603050405020304" pitchFamily="18" charset="0"/>
                  </a:rPr>
                  <a:t>. 14 above provides the guideline we seek, giving the </a:t>
                </a:r>
                <a:r>
                  <a:rPr lang="en-US" altLang="zh-TW" sz="1800" dirty="0">
                    <a:solidFill>
                      <a:srgbClr val="FF0000"/>
                    </a:solidFill>
                    <a:latin typeface="Times New Roman" panose="02020603050405020304" pitchFamily="18" charset="0"/>
                    <a:cs typeface="Times New Roman" panose="02020603050405020304" pitchFamily="18" charset="0"/>
                  </a:rPr>
                  <a:t>largest motion amplification factor</a:t>
                </a:r>
                <a:r>
                  <a:rPr lang="en-US" altLang="zh-TW" sz="1800" dirty="0">
                    <a:latin typeface="Times New Roman" panose="02020603050405020304" pitchFamily="18" charset="0"/>
                    <a:cs typeface="Times New Roman" panose="02020603050405020304" pitchFamily="18" charset="0"/>
                  </a:rPr>
                  <a:t>, </a:t>
                </a:r>
                <a:r>
                  <a:rPr lang="en-US" altLang="zh-TW" sz="1800" dirty="0">
                    <a:solidFill>
                      <a:srgbClr val="FF0000"/>
                    </a:solidFill>
                    <a:latin typeface="Times New Roman" panose="02020603050405020304" pitchFamily="18" charset="0"/>
                    <a:cs typeface="Times New Roman" panose="02020603050405020304" pitchFamily="18" charset="0"/>
                  </a:rPr>
                  <a:t>α</a:t>
                </a:r>
                <a:r>
                  <a:rPr lang="en-US" altLang="zh-TW" sz="1800" dirty="0">
                    <a:latin typeface="Times New Roman" panose="02020603050405020304" pitchFamily="18" charset="0"/>
                    <a:cs typeface="Times New Roman" panose="02020603050405020304" pitchFamily="18" charset="0"/>
                  </a:rPr>
                  <a:t>, compatible with accurate motion magnification of a </a:t>
                </a:r>
                <a:r>
                  <a:rPr lang="en-US" altLang="zh-TW" sz="1800" u="sng" dirty="0">
                    <a:latin typeface="Times New Roman" panose="02020603050405020304" pitchFamily="18" charset="0"/>
                    <a:cs typeface="Times New Roman" panose="02020603050405020304" pitchFamily="18" charset="0"/>
                  </a:rPr>
                  <a:t>given video motion </a:t>
                </a:r>
                <a:r>
                  <a:rPr lang="en-US" altLang="zh-TW" sz="1800" i="1" dirty="0">
                    <a:solidFill>
                      <a:srgbClr val="FF0000"/>
                    </a:solidFill>
                    <a:latin typeface="Times New Roman" panose="02020603050405020304" pitchFamily="18" charset="0"/>
                    <a:cs typeface="Times New Roman" panose="02020603050405020304" pitchFamily="18" charset="0"/>
                  </a:rPr>
                  <a:t>δ(t)</a:t>
                </a:r>
                <a:r>
                  <a:rPr lang="en-US" altLang="zh-TW" sz="1800" dirty="0">
                    <a:solidFill>
                      <a:srgbClr val="FF0000"/>
                    </a:solidFill>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and </a:t>
                </a:r>
                <a:r>
                  <a:rPr lang="en-US" altLang="zh-TW" sz="1800" u="sng" dirty="0">
                    <a:latin typeface="Times New Roman" panose="02020603050405020304" pitchFamily="18" charset="0"/>
                    <a:cs typeface="Times New Roman" panose="02020603050405020304" pitchFamily="18" charset="0"/>
                  </a:rPr>
                  <a:t>image structure spatial wavelength</a:t>
                </a:r>
                <a:r>
                  <a:rPr lang="en-US" altLang="zh-TW" sz="18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l-GR" altLang="zh-TW" sz="1800" i="1" smtClean="0">
                        <a:solidFill>
                          <a:srgbClr val="FF0000"/>
                        </a:solidFill>
                        <a:latin typeface="Cambria Math" panose="02040503050406030204" pitchFamily="18" charset="0"/>
                        <a:cs typeface="Times New Roman" panose="02020603050405020304" pitchFamily="18" charset="0"/>
                      </a:rPr>
                      <m:t>λ</m:t>
                    </m:r>
                  </m:oMath>
                </a14:m>
                <a:r>
                  <a:rPr lang="en-US" altLang="zh-TW" sz="1800" dirty="0" smtClean="0">
                    <a:latin typeface="Times New Roman" panose="02020603050405020304" pitchFamily="18" charset="0"/>
                    <a:cs typeface="Times New Roman" panose="02020603050405020304" pitchFamily="18" charset="0"/>
                  </a:rPr>
                  <a:t>. </a:t>
                </a:r>
                <a:endParaRPr lang="en-US" altLang="zh-TW" sz="1800" dirty="0">
                  <a:latin typeface="Times New Roman" panose="02020603050405020304" pitchFamily="18" charset="0"/>
                  <a:cs typeface="Times New Roman" panose="02020603050405020304" pitchFamily="18" charset="0"/>
                </a:endParaRPr>
              </a:p>
              <a:p>
                <a:pPr marL="269875" indent="-269875">
                  <a:buFont typeface="+mj-lt"/>
                  <a:buAutoNum type="arabicPeriod"/>
                </a:pPr>
                <a:endParaRPr lang="en-US" altLang="zh-TW" sz="1800" dirty="0" smtClean="0">
                  <a:latin typeface="Times New Roman" panose="02020603050405020304" pitchFamily="18" charset="0"/>
                  <a:cs typeface="Times New Roman" panose="02020603050405020304" pitchFamily="18" charset="0"/>
                </a:endParaRPr>
              </a:p>
              <a:p>
                <a:pPr marL="269875" indent="-269875">
                  <a:buFont typeface="+mj-lt"/>
                  <a:buAutoNum type="arabicPeriod"/>
                </a:pPr>
                <a:endParaRPr lang="en-US" altLang="zh-TW" sz="1800" dirty="0">
                  <a:latin typeface="Times New Roman" panose="02020603050405020304" pitchFamily="18" charset="0"/>
                  <a:cs typeface="Times New Roman" panose="02020603050405020304" pitchFamily="18" charset="0"/>
                </a:endParaRPr>
              </a:p>
            </p:txBody>
          </p:sp>
        </mc:Choice>
        <mc:Fallback>
          <p:sp>
            <p:nvSpPr>
              <p:cNvPr id="5" name="內容版面配置區 2"/>
              <p:cNvSpPr>
                <a:spLocks noGrp="1" noRot="1" noChangeAspect="1" noMove="1" noResize="1" noEditPoints="1" noAdjustHandles="1" noChangeArrowheads="1" noChangeShapeType="1" noTextEdit="1"/>
              </p:cNvSpPr>
              <p:nvPr>
                <p:ph idx="1"/>
              </p:nvPr>
            </p:nvSpPr>
            <p:spPr>
              <a:xfrm>
                <a:off x="251520" y="764704"/>
                <a:ext cx="8892480" cy="5400600"/>
              </a:xfrm>
              <a:prstGeom prst="rect">
                <a:avLst/>
              </a:prstGeom>
              <a:blipFill>
                <a:blip r:embed="rId3"/>
                <a:stretch>
                  <a:fillRect l="-411" t="-1016" r="-685"/>
                </a:stretch>
              </a:blipFill>
            </p:spPr>
            <p:txBody>
              <a:bodyPr/>
              <a:lstStyle/>
              <a:p>
                <a:r>
                  <a:rPr lang="zh-TW" altLang="en-US">
                    <a:noFill/>
                  </a:rPr>
                  <a:t> </a:t>
                </a:r>
              </a:p>
            </p:txBody>
          </p:sp>
        </mc:Fallback>
      </mc:AlternateContent>
      <p:pic>
        <p:nvPicPr>
          <p:cNvPr id="22" name="圖片 21"/>
          <p:cNvPicPr>
            <a:picLocks noChangeAspect="1"/>
          </p:cNvPicPr>
          <p:nvPr/>
        </p:nvPicPr>
        <p:blipFill>
          <a:blip r:embed="rId4"/>
          <a:stretch>
            <a:fillRect/>
          </a:stretch>
        </p:blipFill>
        <p:spPr>
          <a:xfrm>
            <a:off x="3781995" y="1963641"/>
            <a:ext cx="1724025" cy="581025"/>
          </a:xfrm>
          <a:prstGeom prst="rect">
            <a:avLst/>
          </a:prstGeom>
        </p:spPr>
      </p:pic>
      <p:pic>
        <p:nvPicPr>
          <p:cNvPr id="24" name="圖片 23"/>
          <p:cNvPicPr>
            <a:picLocks noChangeAspect="1"/>
          </p:cNvPicPr>
          <p:nvPr/>
        </p:nvPicPr>
        <p:blipFill>
          <a:blip r:embed="rId5"/>
          <a:stretch>
            <a:fillRect/>
          </a:stretch>
        </p:blipFill>
        <p:spPr>
          <a:xfrm>
            <a:off x="6537832" y="2085927"/>
            <a:ext cx="466725" cy="323850"/>
          </a:xfrm>
          <a:prstGeom prst="rect">
            <a:avLst/>
          </a:prstGeom>
        </p:spPr>
      </p:pic>
      <mc:AlternateContent xmlns:mc="http://schemas.openxmlformats.org/markup-compatibility/2006">
        <mc:Choice xmlns:a14="http://schemas.microsoft.com/office/drawing/2010/main" Requires="a14">
          <p:sp>
            <p:nvSpPr>
              <p:cNvPr id="28" name="文字方塊 27"/>
              <p:cNvSpPr txBox="1"/>
              <p:nvPr/>
            </p:nvSpPr>
            <p:spPr>
              <a:xfrm>
                <a:off x="454175" y="1824223"/>
                <a:ext cx="2928714" cy="10225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l-GR" altLang="zh-TW" sz="1600" i="1" smtClean="0">
                          <a:solidFill>
                            <a:srgbClr val="0070C0"/>
                          </a:solidFill>
                          <a:latin typeface="Cambria Math" panose="02040503050406030204" pitchFamily="18" charset="0"/>
                          <a:cs typeface="Times New Roman" panose="02020603050405020304" pitchFamily="18" charset="0"/>
                        </a:rPr>
                        <m:t>𝛽</m:t>
                      </m:r>
                      <m:r>
                        <a:rPr lang="en-US" altLang="zh-TW" sz="1600" i="1">
                          <a:solidFill>
                            <a:srgbClr val="0070C0"/>
                          </a:solidFill>
                          <a:latin typeface="Cambria Math" panose="02040503050406030204" pitchFamily="18" charset="0"/>
                          <a:cs typeface="Times New Roman" panose="02020603050405020304" pitchFamily="18" charset="0"/>
                        </a:rPr>
                        <m:t>𝜔</m:t>
                      </m:r>
                      <m:r>
                        <a:rPr lang="el-GR" altLang="zh-TW" sz="1600" i="1">
                          <a:solidFill>
                            <a:srgbClr val="0070C0"/>
                          </a:solidFill>
                          <a:latin typeface="Cambria Math" panose="02040503050406030204" pitchFamily="18" charset="0"/>
                          <a:cs typeface="Times New Roman" panose="02020603050405020304" pitchFamily="18" charset="0"/>
                        </a:rPr>
                        <m:t>𝛿</m:t>
                      </m:r>
                      <m:d>
                        <m:dPr>
                          <m:ctrlPr>
                            <a:rPr lang="en-US" altLang="zh-TW" sz="1600" i="1">
                              <a:solidFill>
                                <a:srgbClr val="0070C0"/>
                              </a:solidFill>
                              <a:latin typeface="Cambria Math" panose="02040503050406030204" pitchFamily="18" charset="0"/>
                              <a:cs typeface="Times New Roman" panose="02020603050405020304" pitchFamily="18" charset="0"/>
                            </a:rPr>
                          </m:ctrlPr>
                        </m:dPr>
                        <m:e>
                          <m:r>
                            <a:rPr lang="en-US" altLang="zh-TW" sz="1600" i="1">
                              <a:solidFill>
                                <a:srgbClr val="0070C0"/>
                              </a:solidFill>
                              <a:latin typeface="Cambria Math" panose="02040503050406030204" pitchFamily="18" charset="0"/>
                              <a:cs typeface="Times New Roman" panose="02020603050405020304" pitchFamily="18" charset="0"/>
                            </a:rPr>
                            <m:t>𝑡</m:t>
                          </m:r>
                        </m:e>
                      </m:d>
                      <m:r>
                        <a:rPr lang="en-US" altLang="zh-TW" sz="1600" b="0" i="1" smtClean="0">
                          <a:solidFill>
                            <a:srgbClr val="0070C0"/>
                          </a:solidFill>
                          <a:latin typeface="Cambria Math" panose="02040503050406030204" pitchFamily="18" charset="0"/>
                          <a:cs typeface="Times New Roman" panose="02020603050405020304" pitchFamily="18" charset="0"/>
                        </a:rPr>
                        <m:t>&lt;</m:t>
                      </m:r>
                      <m:f>
                        <m:fPr>
                          <m:ctrlPr>
                            <a:rPr lang="en-US" altLang="zh-TW" sz="1600" b="0" i="1" smtClean="0">
                              <a:solidFill>
                                <a:srgbClr val="0070C0"/>
                              </a:solidFill>
                              <a:latin typeface="Cambria Math" panose="02040503050406030204" pitchFamily="18" charset="0"/>
                              <a:cs typeface="Times New Roman" panose="02020603050405020304" pitchFamily="18" charset="0"/>
                            </a:rPr>
                          </m:ctrlPr>
                        </m:fPr>
                        <m:num>
                          <m:r>
                            <a:rPr lang="el-GR" altLang="zh-TW" sz="1600" b="0" i="1" smtClean="0">
                              <a:solidFill>
                                <a:srgbClr val="0070C0"/>
                              </a:solidFill>
                              <a:latin typeface="Cambria Math" panose="02040503050406030204" pitchFamily="18" charset="0"/>
                              <a:cs typeface="Times New Roman" panose="02020603050405020304" pitchFamily="18" charset="0"/>
                            </a:rPr>
                            <m:t>𝜋</m:t>
                          </m:r>
                        </m:num>
                        <m:den>
                          <m:r>
                            <a:rPr lang="en-US" altLang="zh-TW" sz="1600" b="0" i="1" smtClean="0">
                              <a:solidFill>
                                <a:srgbClr val="0070C0"/>
                              </a:solidFill>
                              <a:latin typeface="Cambria Math" panose="02040503050406030204" pitchFamily="18" charset="0"/>
                              <a:cs typeface="Times New Roman" panose="02020603050405020304" pitchFamily="18" charset="0"/>
                            </a:rPr>
                            <m:t>4</m:t>
                          </m:r>
                        </m:den>
                      </m:f>
                      <m:r>
                        <a:rPr lang="en-US" altLang="zh-TW" sz="1600" b="0" i="0" smtClean="0">
                          <a:solidFill>
                            <a:srgbClr val="0070C0"/>
                          </a:solidFill>
                          <a:latin typeface="Cambria Math" panose="02040503050406030204" pitchFamily="18" charset="0"/>
                          <a:cs typeface="Times New Roman" panose="02020603050405020304" pitchFamily="18" charset="0"/>
                        </a:rPr>
                        <m:t>  </m:t>
                      </m:r>
                      <m:r>
                        <a:rPr lang="en-US" altLang="zh-TW" sz="1600" b="0" i="1" smtClean="0">
                          <a:solidFill>
                            <a:schemeClr val="tx1"/>
                          </a:solidFill>
                          <a:latin typeface="Cambria Math" panose="02040503050406030204" pitchFamily="18" charset="0"/>
                          <a:cs typeface="Times New Roman" panose="02020603050405020304" pitchFamily="18" charset="0"/>
                        </a:rPr>
                        <m:t>⇒</m:t>
                      </m:r>
                      <m:r>
                        <a:rPr lang="en-US" altLang="zh-TW" sz="1600" b="0" i="1" smtClean="0">
                          <a:solidFill>
                            <a:srgbClr val="0070C0"/>
                          </a:solidFill>
                          <a:latin typeface="Cambria Math" panose="02040503050406030204" pitchFamily="18" charset="0"/>
                          <a:cs typeface="Times New Roman" panose="02020603050405020304" pitchFamily="18" charset="0"/>
                        </a:rPr>
                        <m:t> </m:t>
                      </m:r>
                      <m:r>
                        <a:rPr lang="el-GR" altLang="zh-TW" sz="1600" i="1">
                          <a:solidFill>
                            <a:srgbClr val="0070C0"/>
                          </a:solidFill>
                          <a:latin typeface="Cambria Math" panose="02040503050406030204" pitchFamily="18" charset="0"/>
                          <a:cs typeface="Times New Roman" panose="02020603050405020304" pitchFamily="18" charset="0"/>
                        </a:rPr>
                        <m:t>𝛽</m:t>
                      </m:r>
                      <m:f>
                        <m:fPr>
                          <m:ctrlPr>
                            <a:rPr lang="en-US" altLang="zh-TW" sz="1600" i="1">
                              <a:solidFill>
                                <a:srgbClr val="0070C0"/>
                              </a:solidFill>
                              <a:latin typeface="Cambria Math" panose="02040503050406030204" pitchFamily="18" charset="0"/>
                              <a:cs typeface="Times New Roman" panose="02020603050405020304" pitchFamily="18" charset="0"/>
                            </a:rPr>
                          </m:ctrlPr>
                        </m:fPr>
                        <m:num>
                          <m:r>
                            <a:rPr lang="en-US" altLang="zh-TW" sz="1600" b="0" i="1" smtClean="0">
                              <a:solidFill>
                                <a:srgbClr val="0070C0"/>
                              </a:solidFill>
                              <a:latin typeface="Cambria Math" panose="02040503050406030204" pitchFamily="18" charset="0"/>
                              <a:cs typeface="Times New Roman" panose="02020603050405020304" pitchFamily="18" charset="0"/>
                            </a:rPr>
                            <m:t>2</m:t>
                          </m:r>
                          <m:r>
                            <a:rPr lang="el-GR" altLang="zh-TW" sz="1600" i="1">
                              <a:solidFill>
                                <a:srgbClr val="0070C0"/>
                              </a:solidFill>
                              <a:latin typeface="Cambria Math" panose="02040503050406030204" pitchFamily="18" charset="0"/>
                              <a:cs typeface="Times New Roman" panose="02020603050405020304" pitchFamily="18" charset="0"/>
                            </a:rPr>
                            <m:t>𝜋</m:t>
                          </m:r>
                        </m:num>
                        <m:den>
                          <m:r>
                            <a:rPr lang="el-GR" altLang="zh-TW" sz="1600" i="1" smtClean="0">
                              <a:solidFill>
                                <a:srgbClr val="0070C0"/>
                              </a:solidFill>
                              <a:latin typeface="Cambria Math" panose="02040503050406030204" pitchFamily="18" charset="0"/>
                              <a:cs typeface="Times New Roman" panose="02020603050405020304" pitchFamily="18" charset="0"/>
                            </a:rPr>
                            <m:t>𝜆</m:t>
                          </m:r>
                        </m:den>
                      </m:f>
                      <m:r>
                        <a:rPr lang="el-GR" altLang="zh-TW" sz="1600" i="1">
                          <a:solidFill>
                            <a:srgbClr val="0070C0"/>
                          </a:solidFill>
                          <a:latin typeface="Cambria Math" panose="02040503050406030204" pitchFamily="18" charset="0"/>
                          <a:cs typeface="Times New Roman" panose="02020603050405020304" pitchFamily="18" charset="0"/>
                        </a:rPr>
                        <m:t>𝛿</m:t>
                      </m:r>
                      <m:d>
                        <m:dPr>
                          <m:ctrlPr>
                            <a:rPr lang="en-US" altLang="zh-TW" sz="1600" i="1">
                              <a:solidFill>
                                <a:srgbClr val="0070C0"/>
                              </a:solidFill>
                              <a:latin typeface="Cambria Math" panose="02040503050406030204" pitchFamily="18" charset="0"/>
                              <a:cs typeface="Times New Roman" panose="02020603050405020304" pitchFamily="18" charset="0"/>
                            </a:rPr>
                          </m:ctrlPr>
                        </m:dPr>
                        <m:e>
                          <m:r>
                            <a:rPr lang="en-US" altLang="zh-TW" sz="1600" i="1">
                              <a:solidFill>
                                <a:srgbClr val="0070C0"/>
                              </a:solidFill>
                              <a:latin typeface="Cambria Math" panose="02040503050406030204" pitchFamily="18" charset="0"/>
                              <a:cs typeface="Times New Roman" panose="02020603050405020304" pitchFamily="18" charset="0"/>
                            </a:rPr>
                            <m:t>𝑡</m:t>
                          </m:r>
                        </m:e>
                      </m:d>
                      <m:r>
                        <a:rPr lang="en-US" altLang="zh-TW" sz="1600" i="1">
                          <a:solidFill>
                            <a:srgbClr val="0070C0"/>
                          </a:solidFill>
                          <a:latin typeface="Cambria Math" panose="02040503050406030204" pitchFamily="18" charset="0"/>
                          <a:cs typeface="Times New Roman" panose="02020603050405020304" pitchFamily="18" charset="0"/>
                        </a:rPr>
                        <m:t>&lt;</m:t>
                      </m:r>
                      <m:f>
                        <m:fPr>
                          <m:ctrlPr>
                            <a:rPr lang="en-US" altLang="zh-TW" sz="1600" i="1">
                              <a:solidFill>
                                <a:srgbClr val="0070C0"/>
                              </a:solidFill>
                              <a:latin typeface="Cambria Math" panose="02040503050406030204" pitchFamily="18" charset="0"/>
                              <a:cs typeface="Times New Roman" panose="02020603050405020304" pitchFamily="18" charset="0"/>
                            </a:rPr>
                          </m:ctrlPr>
                        </m:fPr>
                        <m:num>
                          <m:r>
                            <a:rPr lang="el-GR" altLang="zh-TW" sz="1600" i="1">
                              <a:solidFill>
                                <a:srgbClr val="0070C0"/>
                              </a:solidFill>
                              <a:latin typeface="Cambria Math" panose="02040503050406030204" pitchFamily="18" charset="0"/>
                              <a:cs typeface="Times New Roman" panose="02020603050405020304" pitchFamily="18" charset="0"/>
                            </a:rPr>
                            <m:t>𝜋</m:t>
                          </m:r>
                        </m:num>
                        <m:den>
                          <m:r>
                            <a:rPr lang="en-US" altLang="zh-TW" sz="1600" i="1">
                              <a:solidFill>
                                <a:srgbClr val="0070C0"/>
                              </a:solidFill>
                              <a:latin typeface="Cambria Math" panose="02040503050406030204" pitchFamily="18" charset="0"/>
                              <a:cs typeface="Times New Roman" panose="02020603050405020304" pitchFamily="18" charset="0"/>
                            </a:rPr>
                            <m:t>4</m:t>
                          </m:r>
                        </m:den>
                      </m:f>
                    </m:oMath>
                  </m:oMathPara>
                </a14:m>
                <a:endParaRPr lang="en-US" altLang="zh-TW" sz="1600" i="1" dirty="0" smtClean="0"/>
              </a:p>
              <a:p>
                <a:pPr/>
                <a14:m>
                  <m:oMathPara xmlns:m="http://schemas.openxmlformats.org/officeDocument/2006/math">
                    <m:oMathParaPr>
                      <m:jc m:val="centerGroup"/>
                    </m:oMathParaPr>
                    <m:oMath xmlns:m="http://schemas.openxmlformats.org/officeDocument/2006/math">
                      <m:r>
                        <a:rPr lang="en-US" altLang="zh-TW" sz="1600" i="1">
                          <a:latin typeface="Cambria Math" panose="02040503050406030204" pitchFamily="18" charset="0"/>
                          <a:cs typeface="Times New Roman" panose="02020603050405020304" pitchFamily="18" charset="0"/>
                        </a:rPr>
                        <m:t>⇒ </m:t>
                      </m:r>
                      <m:r>
                        <a:rPr lang="en-US" altLang="zh-TW" sz="1600" b="0" i="1" smtClean="0">
                          <a:latin typeface="Cambria Math" panose="02040503050406030204" pitchFamily="18" charset="0"/>
                          <a:cs typeface="Times New Roman" panose="02020603050405020304" pitchFamily="18" charset="0"/>
                        </a:rPr>
                        <m:t> </m:t>
                      </m:r>
                      <m:r>
                        <a:rPr lang="el-GR" altLang="zh-TW" sz="1600" i="1">
                          <a:solidFill>
                            <a:srgbClr val="0070C0"/>
                          </a:solidFill>
                          <a:latin typeface="Cambria Math" panose="02040503050406030204" pitchFamily="18" charset="0"/>
                          <a:cs typeface="Times New Roman" panose="02020603050405020304" pitchFamily="18" charset="0"/>
                        </a:rPr>
                        <m:t>𝛽</m:t>
                      </m:r>
                      <m:r>
                        <a:rPr lang="el-GR" altLang="zh-TW" sz="1600" i="1">
                          <a:solidFill>
                            <a:srgbClr val="0070C0"/>
                          </a:solidFill>
                          <a:latin typeface="Cambria Math" panose="02040503050406030204" pitchFamily="18" charset="0"/>
                          <a:cs typeface="Times New Roman" panose="02020603050405020304" pitchFamily="18" charset="0"/>
                        </a:rPr>
                        <m:t>𝛿</m:t>
                      </m:r>
                      <m:d>
                        <m:dPr>
                          <m:ctrlPr>
                            <a:rPr lang="en-US" altLang="zh-TW" sz="1600" i="1">
                              <a:solidFill>
                                <a:srgbClr val="0070C0"/>
                              </a:solidFill>
                              <a:latin typeface="Cambria Math" panose="02040503050406030204" pitchFamily="18" charset="0"/>
                              <a:cs typeface="Times New Roman" panose="02020603050405020304" pitchFamily="18" charset="0"/>
                            </a:rPr>
                          </m:ctrlPr>
                        </m:dPr>
                        <m:e>
                          <m:r>
                            <a:rPr lang="en-US" altLang="zh-TW" sz="1600" i="1">
                              <a:solidFill>
                                <a:srgbClr val="0070C0"/>
                              </a:solidFill>
                              <a:latin typeface="Cambria Math" panose="02040503050406030204" pitchFamily="18" charset="0"/>
                              <a:cs typeface="Times New Roman" panose="02020603050405020304" pitchFamily="18" charset="0"/>
                            </a:rPr>
                            <m:t>𝑡</m:t>
                          </m:r>
                        </m:e>
                      </m:d>
                      <m:r>
                        <a:rPr lang="en-US" altLang="zh-TW" sz="1600" i="1">
                          <a:solidFill>
                            <a:srgbClr val="0070C0"/>
                          </a:solidFill>
                          <a:latin typeface="Cambria Math" panose="02040503050406030204" pitchFamily="18" charset="0"/>
                          <a:cs typeface="Times New Roman" panose="02020603050405020304" pitchFamily="18" charset="0"/>
                        </a:rPr>
                        <m:t>&lt;</m:t>
                      </m:r>
                      <m:f>
                        <m:fPr>
                          <m:ctrlPr>
                            <a:rPr lang="en-US" altLang="zh-TW" sz="1600" i="1">
                              <a:solidFill>
                                <a:srgbClr val="0070C0"/>
                              </a:solidFill>
                              <a:latin typeface="Cambria Math" panose="02040503050406030204" pitchFamily="18" charset="0"/>
                              <a:cs typeface="Times New Roman" panose="02020603050405020304" pitchFamily="18" charset="0"/>
                            </a:rPr>
                          </m:ctrlPr>
                        </m:fPr>
                        <m:num>
                          <m:r>
                            <a:rPr lang="el-GR" altLang="zh-TW" sz="1600" i="1">
                              <a:solidFill>
                                <a:srgbClr val="0070C0"/>
                              </a:solidFill>
                              <a:latin typeface="Cambria Math" panose="02040503050406030204" pitchFamily="18" charset="0"/>
                              <a:cs typeface="Times New Roman" panose="02020603050405020304" pitchFamily="18" charset="0"/>
                            </a:rPr>
                            <m:t>𝜋</m:t>
                          </m:r>
                        </m:num>
                        <m:den>
                          <m:r>
                            <a:rPr lang="en-US" altLang="zh-TW" sz="1600" i="1">
                              <a:solidFill>
                                <a:srgbClr val="0070C0"/>
                              </a:solidFill>
                              <a:latin typeface="Cambria Math" panose="02040503050406030204" pitchFamily="18" charset="0"/>
                              <a:cs typeface="Times New Roman" panose="02020603050405020304" pitchFamily="18" charset="0"/>
                            </a:rPr>
                            <m:t>4</m:t>
                          </m:r>
                        </m:den>
                      </m:f>
                      <m:r>
                        <a:rPr lang="en-US" altLang="zh-TW" sz="1600" b="0" i="1" smtClean="0">
                          <a:solidFill>
                            <a:srgbClr val="0070C0"/>
                          </a:solidFill>
                          <a:latin typeface="Cambria Math" panose="02040503050406030204" pitchFamily="18" charset="0"/>
                          <a:cs typeface="Times New Roman" panose="02020603050405020304" pitchFamily="18" charset="0"/>
                        </a:rPr>
                        <m:t>∗</m:t>
                      </m:r>
                      <m:f>
                        <m:fPr>
                          <m:ctrlPr>
                            <a:rPr lang="en-US" altLang="zh-TW" sz="1600" i="1">
                              <a:solidFill>
                                <a:srgbClr val="0070C0"/>
                              </a:solidFill>
                              <a:latin typeface="Cambria Math" panose="02040503050406030204" pitchFamily="18" charset="0"/>
                              <a:cs typeface="Times New Roman" panose="02020603050405020304" pitchFamily="18" charset="0"/>
                            </a:rPr>
                          </m:ctrlPr>
                        </m:fPr>
                        <m:num>
                          <m:r>
                            <a:rPr lang="el-GR" altLang="zh-TW" sz="1600" i="1">
                              <a:solidFill>
                                <a:srgbClr val="0070C0"/>
                              </a:solidFill>
                              <a:latin typeface="Cambria Math" panose="02040503050406030204" pitchFamily="18" charset="0"/>
                              <a:cs typeface="Times New Roman" panose="02020603050405020304" pitchFamily="18" charset="0"/>
                            </a:rPr>
                            <m:t>𝜆</m:t>
                          </m:r>
                        </m:num>
                        <m:den>
                          <m:r>
                            <a:rPr lang="en-US" altLang="zh-TW" sz="1600" i="1">
                              <a:solidFill>
                                <a:srgbClr val="0070C0"/>
                              </a:solidFill>
                              <a:latin typeface="Cambria Math" panose="02040503050406030204" pitchFamily="18" charset="0"/>
                              <a:cs typeface="Times New Roman" panose="02020603050405020304" pitchFamily="18" charset="0"/>
                            </a:rPr>
                            <m:t>2</m:t>
                          </m:r>
                          <m:r>
                            <a:rPr lang="el-GR" altLang="zh-TW" sz="1600" i="1">
                              <a:solidFill>
                                <a:srgbClr val="0070C0"/>
                              </a:solidFill>
                              <a:latin typeface="Cambria Math" panose="02040503050406030204" pitchFamily="18" charset="0"/>
                              <a:cs typeface="Times New Roman" panose="02020603050405020304" pitchFamily="18" charset="0"/>
                            </a:rPr>
                            <m:t>𝜋</m:t>
                          </m:r>
                        </m:den>
                      </m:f>
                    </m:oMath>
                  </m:oMathPara>
                </a14:m>
                <a:endParaRPr lang="en-US" altLang="zh-TW" sz="1600" i="1" dirty="0" smtClean="0"/>
              </a:p>
            </p:txBody>
          </p:sp>
        </mc:Choice>
        <mc:Fallback>
          <p:sp>
            <p:nvSpPr>
              <p:cNvPr id="28" name="文字方塊 27"/>
              <p:cNvSpPr txBox="1">
                <a:spLocks noRot="1" noChangeAspect="1" noMove="1" noResize="1" noEditPoints="1" noAdjustHandles="1" noChangeArrowheads="1" noChangeShapeType="1" noTextEdit="1"/>
              </p:cNvSpPr>
              <p:nvPr/>
            </p:nvSpPr>
            <p:spPr>
              <a:xfrm>
                <a:off x="454175" y="1824223"/>
                <a:ext cx="2928714" cy="1022588"/>
              </a:xfrm>
              <a:prstGeom prst="rect">
                <a:avLst/>
              </a:prstGeom>
              <a:blipFill>
                <a:blip r:embed="rId6"/>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0859549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00CA0B39-ED0C-4B01-8348-274785BB38FB}" type="slidenum">
              <a:rPr lang="zh-TW" altLang="en-US" smtClean="0"/>
              <a:pPr/>
              <a:t>12</a:t>
            </a:fld>
            <a:endParaRPr lang="zh-TW" altLang="en-US"/>
          </a:p>
        </p:txBody>
      </p:sp>
      <p:sp>
        <p:nvSpPr>
          <p:cNvPr id="10" name="標題 1"/>
          <p:cNvSpPr>
            <a:spLocks noGrp="1"/>
          </p:cNvSpPr>
          <p:nvPr>
            <p:ph type="title"/>
          </p:nvPr>
        </p:nvSpPr>
        <p:spPr>
          <a:xfrm>
            <a:off x="611560" y="0"/>
            <a:ext cx="8208912" cy="648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fontAlgn="auto">
              <a:spcBef>
                <a:spcPts val="0"/>
              </a:spcBef>
              <a:spcAft>
                <a:spcPts val="0"/>
              </a:spcAft>
              <a:defRPr/>
            </a:pPr>
            <a:r>
              <a:rPr lang="en-US" altLang="zh-TW" sz="4000" dirty="0" smtClean="0">
                <a:latin typeface="Calibri" pitchFamily="34" charset="0"/>
              </a:rPr>
              <a:t>3.3 </a:t>
            </a:r>
            <a:r>
              <a:rPr lang="en-US" altLang="zh-TW" sz="3600" i="1" dirty="0" smtClean="0"/>
              <a:t>Multiscale analysis</a:t>
            </a:r>
            <a:endParaRPr lang="zh-TW" altLang="en-US" sz="3600" dirty="0">
              <a:latin typeface="Calibri" pitchFamily="34" charset="0"/>
            </a:endParaRPr>
          </a:p>
        </p:txBody>
      </p:sp>
      <p:sp>
        <p:nvSpPr>
          <p:cNvPr id="5" name="內容版面配置區 2"/>
          <p:cNvSpPr>
            <a:spLocks noGrp="1"/>
          </p:cNvSpPr>
          <p:nvPr>
            <p:ph idx="1"/>
          </p:nvPr>
        </p:nvSpPr>
        <p:spPr>
          <a:xfrm>
            <a:off x="251520" y="832495"/>
            <a:ext cx="8784976" cy="4756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875" indent="-269875">
              <a:buFont typeface="+mj-lt"/>
              <a:buAutoNum type="arabicPeriod"/>
            </a:pPr>
            <a:r>
              <a:rPr lang="en-US" altLang="zh-TW" sz="1800" dirty="0"/>
              <a:t>One of the assessments of human identification techniques is how they perform with </a:t>
            </a:r>
            <a:r>
              <a:rPr lang="en-US" altLang="zh-TW" sz="1800" u="sng" dirty="0"/>
              <a:t>different gallery sizes</a:t>
            </a:r>
            <a:r>
              <a:rPr lang="en-US" altLang="zh-TW" sz="1800" dirty="0"/>
              <a:t>.</a:t>
            </a:r>
          </a:p>
          <a:p>
            <a:pPr marL="269875" indent="-269875">
              <a:buFont typeface="+mj-lt"/>
              <a:buAutoNum type="arabicPeriod"/>
            </a:pPr>
            <a:r>
              <a:rPr lang="en-US" altLang="zh-TW" sz="1800" dirty="0"/>
              <a:t>Poor performance techniques may </a:t>
            </a:r>
            <a:r>
              <a:rPr lang="en-US" altLang="zh-TW" sz="1800" dirty="0">
                <a:solidFill>
                  <a:srgbClr val="FF0000"/>
                </a:solidFill>
              </a:rPr>
              <a:t>achieve</a:t>
            </a:r>
            <a:r>
              <a:rPr lang="en-US" altLang="zh-TW" sz="1800" dirty="0"/>
              <a:t> high accuracy rates with </a:t>
            </a:r>
            <a:r>
              <a:rPr lang="en-US" altLang="zh-TW" sz="1800" u="sng" dirty="0"/>
              <a:t>a small gallery size</a:t>
            </a:r>
            <a:r>
              <a:rPr lang="en-US" altLang="zh-TW" sz="1800" dirty="0" smtClean="0"/>
              <a:t>.</a:t>
            </a:r>
          </a:p>
          <a:p>
            <a:pPr marL="269875" indent="-269875">
              <a:buFont typeface="+mj-lt"/>
              <a:buAutoNum type="arabicPeriod"/>
            </a:pPr>
            <a:r>
              <a:rPr lang="en-US" altLang="zh-TW" sz="1800" u="sng" dirty="0" smtClean="0"/>
              <a:t>Fig</a:t>
            </a:r>
            <a:r>
              <a:rPr lang="en-US" altLang="zh-TW" sz="1800" u="sng" dirty="0"/>
              <a:t>. 6 </a:t>
            </a:r>
            <a:r>
              <a:rPr lang="en-US" altLang="zh-TW" sz="1800" dirty="0"/>
              <a:t>and </a:t>
            </a:r>
            <a:r>
              <a:rPr lang="en-US" altLang="zh-TW" sz="1800" u="sng" dirty="0"/>
              <a:t>Fig. 7 </a:t>
            </a:r>
            <a:r>
              <a:rPr lang="en-US" altLang="zh-TW" sz="1800" dirty="0"/>
              <a:t>show accuracy rates of the proposed technique with </a:t>
            </a:r>
            <a:r>
              <a:rPr lang="en-US" altLang="zh-TW" sz="1800" u="sng" dirty="0"/>
              <a:t>different gallery sizes</a:t>
            </a:r>
            <a:r>
              <a:rPr lang="en-US" altLang="zh-TW" sz="1800" dirty="0"/>
              <a:t>,  in comparison to techniques from [11], [12], and [27], on </a:t>
            </a:r>
            <a:r>
              <a:rPr lang="en-US" altLang="zh-TW" sz="1800" dirty="0">
                <a:solidFill>
                  <a:srgbClr val="FF0000"/>
                </a:solidFill>
              </a:rPr>
              <a:t>dataset A</a:t>
            </a:r>
            <a:r>
              <a:rPr lang="en-US" altLang="zh-TW" sz="1800" dirty="0"/>
              <a:t> and </a:t>
            </a:r>
            <a:r>
              <a:rPr lang="en-US" altLang="zh-TW" sz="1800" dirty="0">
                <a:solidFill>
                  <a:srgbClr val="FF0000"/>
                </a:solidFill>
              </a:rPr>
              <a:t>dataset </a:t>
            </a:r>
            <a:r>
              <a:rPr lang="en-US" altLang="zh-TW" sz="1800" dirty="0" smtClean="0">
                <a:solidFill>
                  <a:srgbClr val="FF0000"/>
                </a:solidFill>
              </a:rPr>
              <a:t>B,</a:t>
            </a:r>
            <a:r>
              <a:rPr lang="en-US" altLang="zh-TW" sz="1800" dirty="0" smtClean="0"/>
              <a:t> respectively</a:t>
            </a:r>
            <a:r>
              <a:rPr lang="en-US" altLang="zh-TW" sz="1800" dirty="0"/>
              <a:t>.</a:t>
            </a:r>
          </a:p>
          <a:p>
            <a:pPr marL="269875" indent="-269875">
              <a:buFont typeface="+mj-lt"/>
              <a:buAutoNum type="arabicPeriod"/>
            </a:pPr>
            <a:r>
              <a:rPr lang="en-US" altLang="zh-TW" sz="1800" dirty="0"/>
              <a:t>For each gallery size, </a:t>
            </a:r>
            <a:r>
              <a:rPr lang="en-US" altLang="zh-TW" sz="1800" i="1" u="sng" dirty="0"/>
              <a:t>q</a:t>
            </a:r>
            <a:r>
              <a:rPr lang="en-US" altLang="zh-TW" sz="1800" u="sng" dirty="0"/>
              <a:t> subjects </a:t>
            </a:r>
            <a:r>
              <a:rPr lang="en-US" altLang="zh-TW" sz="1800" dirty="0"/>
              <a:t>are randomly chosen from each dataset. </a:t>
            </a:r>
            <a:r>
              <a:rPr lang="en-US" altLang="zh-TW" sz="1800" dirty="0" smtClean="0"/>
              <a:t> The </a:t>
            </a:r>
            <a:r>
              <a:rPr lang="en-US" altLang="zh-TW" sz="1800" u="sng" dirty="0"/>
              <a:t>number q starts from 10 </a:t>
            </a:r>
            <a:r>
              <a:rPr lang="en-US" altLang="zh-TW" sz="1800" dirty="0"/>
              <a:t>and increases by </a:t>
            </a:r>
            <a:r>
              <a:rPr lang="en-US" altLang="zh-TW" sz="1800" u="sng" dirty="0"/>
              <a:t>10 until </a:t>
            </a:r>
            <a:r>
              <a:rPr lang="en-US" altLang="zh-TW" sz="1800" dirty="0"/>
              <a:t>it matches the size of each dataset. </a:t>
            </a:r>
          </a:p>
        </p:txBody>
      </p:sp>
      <p:sp>
        <p:nvSpPr>
          <p:cNvPr id="7" name="TextBox 2"/>
          <p:cNvSpPr txBox="1"/>
          <p:nvPr/>
        </p:nvSpPr>
        <p:spPr>
          <a:xfrm>
            <a:off x="5508104" y="6381328"/>
            <a:ext cx="2657872" cy="3175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i="0" baseline="0" dirty="0">
                <a:latin typeface="Arial"/>
              </a:rPr>
              <a:t> Fig. 5. Components of a DVD-pickup head.</a:t>
            </a:r>
          </a:p>
        </p:txBody>
      </p:sp>
    </p:spTree>
    <p:extLst>
      <p:ext uri="{BB962C8B-B14F-4D97-AF65-F5344CB8AC3E}">
        <p14:creationId xmlns:p14="http://schemas.microsoft.com/office/powerpoint/2010/main" val="2845680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00CA0B39-ED0C-4B01-8348-274785BB38FB}" type="slidenum">
              <a:rPr lang="zh-TW" altLang="en-US" smtClean="0"/>
              <a:pPr/>
              <a:t>13</a:t>
            </a:fld>
            <a:endParaRPr lang="zh-TW" altLang="en-US"/>
          </a:p>
        </p:txBody>
      </p:sp>
      <p:sp>
        <p:nvSpPr>
          <p:cNvPr id="8" name="標題 1"/>
          <p:cNvSpPr>
            <a:spLocks noGrp="1"/>
          </p:cNvSpPr>
          <p:nvPr>
            <p:ph type="title"/>
          </p:nvPr>
        </p:nvSpPr>
        <p:spPr>
          <a:xfrm>
            <a:off x="539552" y="16854"/>
            <a:ext cx="8229600" cy="7060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ltLang="zh-TW" sz="4000" dirty="0" smtClean="0">
                <a:latin typeface="Calibri" pitchFamily="34" charset="0"/>
              </a:rPr>
              <a:t>4</a:t>
            </a:r>
            <a:r>
              <a:rPr lang="en-US" altLang="zh-TW" sz="4000" b="0" dirty="0" smtClean="0">
                <a:latin typeface="Calibri" pitchFamily="34" charset="0"/>
              </a:rPr>
              <a:t>. </a:t>
            </a:r>
            <a:r>
              <a:rPr lang="en-US" altLang="zh-TW" sz="4000" dirty="0" smtClean="0"/>
              <a:t>Results</a:t>
            </a:r>
            <a:endParaRPr lang="zh-TW" altLang="en-US" sz="4000" b="0" dirty="0">
              <a:latin typeface="Calibri" pitchFamily="34" charset="0"/>
            </a:endParaRPr>
          </a:p>
        </p:txBody>
      </p:sp>
      <p:pic>
        <p:nvPicPr>
          <p:cNvPr id="2" name="圖片 1"/>
          <p:cNvPicPr>
            <a:picLocks noChangeAspect="1"/>
          </p:cNvPicPr>
          <p:nvPr/>
        </p:nvPicPr>
        <p:blipFill>
          <a:blip r:embed="rId3"/>
          <a:stretch>
            <a:fillRect/>
          </a:stretch>
        </p:blipFill>
        <p:spPr>
          <a:xfrm>
            <a:off x="6660232" y="4941168"/>
            <a:ext cx="2400300" cy="1171575"/>
          </a:xfrm>
          <a:prstGeom prst="rect">
            <a:avLst/>
          </a:prstGeom>
        </p:spPr>
      </p:pic>
      <mc:AlternateContent xmlns:mc="http://schemas.openxmlformats.org/markup-compatibility/2006">
        <mc:Choice xmlns:a14="http://schemas.microsoft.com/office/drawing/2010/main" Requires="a14">
          <p:sp>
            <p:nvSpPr>
              <p:cNvPr id="6" name="內容版面配置區 2"/>
              <p:cNvSpPr txBox="1">
                <a:spLocks/>
              </p:cNvSpPr>
              <p:nvPr/>
            </p:nvSpPr>
            <p:spPr bwMode="auto">
              <a:xfrm>
                <a:off x="134861" y="764704"/>
                <a:ext cx="8892480" cy="54006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lvl1pPr marL="228600" indent="-228600" algn="l" defTabSz="914400" rtl="0" eaLnBrk="1" fontAlgn="base" latinLnBrk="0" hangingPunct="1">
                  <a:lnSpc>
                    <a:spcPct val="90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fontAlgn="base" latinLnBrk="0" hangingPunct="1">
                  <a:lnSpc>
                    <a:spcPct val="90000"/>
                  </a:lnSpc>
                  <a:spcBef>
                    <a:spcPts val="500"/>
                  </a:spcBef>
                  <a:spcAft>
                    <a:spcPct val="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fontAlgn="base" latinLnBrk="0"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fontAlgn="base" latinLnBrk="0" hangingPunct="1">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fontAlgn="base" latinLnBrk="0" hangingPunct="1">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875" indent="-269875">
                  <a:buFont typeface="+mj-lt"/>
                  <a:buAutoNum type="arabicPeriod"/>
                </a:pPr>
                <a:r>
                  <a:rPr lang="en-US" altLang="zh-TW" sz="1800" dirty="0" smtClean="0">
                    <a:latin typeface="Times New Roman" panose="02020603050405020304" pitchFamily="18" charset="0"/>
                    <a:cs typeface="Times New Roman" panose="02020603050405020304" pitchFamily="18" charset="0"/>
                  </a:rPr>
                  <a:t>The </a:t>
                </a:r>
                <a:r>
                  <a:rPr lang="en-US" altLang="zh-TW" sz="1800" dirty="0">
                    <a:latin typeface="Times New Roman" panose="02020603050405020304" pitchFamily="18" charset="0"/>
                    <a:cs typeface="Times New Roman" panose="02020603050405020304" pitchFamily="18" charset="0"/>
                  </a:rPr>
                  <a:t>small angle approximations of </a:t>
                </a:r>
                <a:r>
                  <a:rPr lang="en-US" altLang="zh-TW" sz="1800" dirty="0" err="1">
                    <a:latin typeface="Times New Roman" panose="02020603050405020304" pitchFamily="18" charset="0"/>
                    <a:cs typeface="Times New Roman" panose="02020603050405020304" pitchFamily="18" charset="0"/>
                  </a:rPr>
                  <a:t>Eqs</a:t>
                </a:r>
                <a:r>
                  <a:rPr lang="en-US" altLang="zh-TW" sz="1800" dirty="0">
                    <a:latin typeface="Times New Roman" panose="02020603050405020304" pitchFamily="18" charset="0"/>
                    <a:cs typeface="Times New Roman" panose="02020603050405020304" pitchFamily="18" charset="0"/>
                  </a:rPr>
                  <a:t>. (12) and (13) will hold to within 10% for </a:t>
                </a:r>
                <a:r>
                  <a:rPr lang="el-GR" altLang="zh-TW" sz="1800" i="1" dirty="0" smtClean="0">
                    <a:solidFill>
                      <a:srgbClr val="FF0000"/>
                    </a:solidFill>
                    <a:latin typeface="Times New Roman" panose="02020603050405020304" pitchFamily="18" charset="0"/>
                    <a:cs typeface="Times New Roman" panose="02020603050405020304" pitchFamily="18" charset="0"/>
                  </a:rPr>
                  <a:t>βω</a:t>
                </a:r>
                <a:r>
                  <a:rPr lang="en-US" altLang="zh-TW" sz="1800" i="1" dirty="0" smtClean="0">
                    <a:solidFill>
                      <a:srgbClr val="FF0000"/>
                    </a:solidFill>
                    <a:latin typeface="Times New Roman" panose="02020603050405020304" pitchFamily="18" charset="0"/>
                    <a:cs typeface="Times New Roman" panose="02020603050405020304" pitchFamily="18" charset="0"/>
                  </a:rPr>
                  <a:t>δ(t)</a:t>
                </a:r>
                <a:r>
                  <a:rPr lang="en-US" altLang="zh-TW" sz="1800" dirty="0" smtClean="0">
                    <a:solidFill>
                      <a:srgbClr val="FF0000"/>
                    </a:solidFill>
                    <a:latin typeface="Times New Roman" panose="02020603050405020304" pitchFamily="18" charset="0"/>
                    <a:cs typeface="Times New Roman" panose="02020603050405020304" pitchFamily="18" charset="0"/>
                  </a:rPr>
                  <a:t> </a:t>
                </a:r>
                <a:r>
                  <a:rPr lang="en-US" altLang="zh-TW" sz="1800" dirty="0">
                    <a:solidFill>
                      <a:srgbClr val="FF0000"/>
                    </a:solidFill>
                    <a:latin typeface="Times New Roman" panose="02020603050405020304" pitchFamily="18" charset="0"/>
                    <a:cs typeface="Times New Roman" panose="02020603050405020304" pitchFamily="18" charset="0"/>
                  </a:rPr>
                  <a:t>≤ </a:t>
                </a:r>
                <a:r>
                  <a:rPr lang="en-US" altLang="zh-TW" sz="1800" dirty="0" smtClean="0">
                    <a:solidFill>
                      <a:srgbClr val="FF0000"/>
                    </a:solidFill>
                    <a:latin typeface="Times New Roman" panose="02020603050405020304" pitchFamily="18" charset="0"/>
                    <a:cs typeface="Times New Roman" panose="02020603050405020304" pitchFamily="18" charset="0"/>
                  </a:rPr>
                  <a:t>π/4  </a:t>
                </a:r>
                <a:r>
                  <a:rPr lang="en-US" altLang="zh-TW" sz="1800" dirty="0">
                    <a:latin typeface="Times New Roman" panose="02020603050405020304" pitchFamily="18" charset="0"/>
                    <a:cs typeface="Times New Roman" panose="02020603050405020304" pitchFamily="18" charset="0"/>
                  </a:rPr>
                  <a:t>(the sine term is the leading approximation and we have </a:t>
                </a:r>
                <a14:m>
                  <m:oMath xmlns:m="http://schemas.openxmlformats.org/officeDocument/2006/math">
                    <m:func>
                      <m:funcPr>
                        <m:ctrlPr>
                          <a:rPr lang="en-US" altLang="zh-TW" sz="1800" i="1" smtClean="0">
                            <a:latin typeface="Cambria Math" panose="02040503050406030204" pitchFamily="18" charset="0"/>
                            <a:cs typeface="Times New Roman" panose="02020603050405020304" pitchFamily="18" charset="0"/>
                          </a:rPr>
                        </m:ctrlPr>
                      </m:funcPr>
                      <m:fName>
                        <m:r>
                          <m:rPr>
                            <m:sty m:val="p"/>
                          </m:rPr>
                          <a:rPr lang="en-US" altLang="zh-TW" sz="1800" smtClean="0">
                            <a:latin typeface="Cambria Math" panose="02040503050406030204" pitchFamily="18" charset="0"/>
                            <a:cs typeface="Times New Roman" panose="02020603050405020304" pitchFamily="18" charset="0"/>
                          </a:rPr>
                          <m:t>sin</m:t>
                        </m:r>
                      </m:fName>
                      <m:e>
                        <m:d>
                          <m:dPr>
                            <m:ctrlPr>
                              <a:rPr lang="en-US" altLang="zh-TW" sz="1800" i="1" smtClean="0">
                                <a:latin typeface="Cambria Math" panose="02040503050406030204" pitchFamily="18" charset="0"/>
                                <a:cs typeface="Times New Roman" panose="02020603050405020304" pitchFamily="18" charset="0"/>
                              </a:rPr>
                            </m:ctrlPr>
                          </m:dPr>
                          <m:e>
                            <m:f>
                              <m:fPr>
                                <m:ctrlPr>
                                  <a:rPr lang="en-US" altLang="zh-TW" sz="1800" i="1" smtClean="0">
                                    <a:latin typeface="Cambria Math" panose="02040503050406030204" pitchFamily="18" charset="0"/>
                                    <a:cs typeface="Times New Roman" panose="02020603050405020304" pitchFamily="18" charset="0"/>
                                  </a:rPr>
                                </m:ctrlPr>
                              </m:fPr>
                              <m:num>
                                <m:r>
                                  <m:rPr>
                                    <m:sty m:val="p"/>
                                  </m:rPr>
                                  <a:rPr lang="el-GR" altLang="zh-TW" sz="1800" i="1" smtClean="0">
                                    <a:latin typeface="Cambria Math" panose="02040503050406030204" pitchFamily="18" charset="0"/>
                                    <a:cs typeface="Times New Roman" panose="02020603050405020304" pitchFamily="18" charset="0"/>
                                  </a:rPr>
                                  <m:t>π</m:t>
                                </m:r>
                              </m:num>
                              <m:den>
                                <m:r>
                                  <a:rPr lang="en-US" altLang="zh-TW" sz="1800" i="1" smtClean="0">
                                    <a:latin typeface="Cambria Math" panose="02040503050406030204" pitchFamily="18" charset="0"/>
                                    <a:cs typeface="Times New Roman" panose="02020603050405020304" pitchFamily="18" charset="0"/>
                                  </a:rPr>
                                  <m:t>4</m:t>
                                </m:r>
                              </m:den>
                            </m:f>
                          </m:e>
                        </m:d>
                      </m:e>
                    </m:func>
                    <m:r>
                      <a:rPr lang="en-US" altLang="zh-TW" sz="1800" i="1" smtClean="0">
                        <a:latin typeface="Cambria Math" panose="02040503050406030204" pitchFamily="18" charset="0"/>
                        <a:cs typeface="Times New Roman" panose="02020603050405020304" pitchFamily="18" charset="0"/>
                      </a:rPr>
                      <m:t>=0.9</m:t>
                    </m:r>
                    <m:f>
                      <m:fPr>
                        <m:ctrlPr>
                          <a:rPr lang="en-US" altLang="zh-TW" sz="1800" i="1">
                            <a:latin typeface="Cambria Math" panose="02040503050406030204" pitchFamily="18" charset="0"/>
                            <a:cs typeface="Times New Roman" panose="02020603050405020304" pitchFamily="18" charset="0"/>
                          </a:rPr>
                        </m:ctrlPr>
                      </m:fPr>
                      <m:num>
                        <m:r>
                          <m:rPr>
                            <m:sty m:val="p"/>
                          </m:rPr>
                          <a:rPr lang="el-GR" altLang="zh-TW" sz="1800" i="1">
                            <a:latin typeface="Cambria Math" panose="02040503050406030204" pitchFamily="18" charset="0"/>
                            <a:cs typeface="Times New Roman" panose="02020603050405020304" pitchFamily="18" charset="0"/>
                          </a:rPr>
                          <m:t>π</m:t>
                        </m:r>
                      </m:num>
                      <m:den>
                        <m:r>
                          <a:rPr lang="en-US" altLang="zh-TW" sz="1800" i="1">
                            <a:latin typeface="Cambria Math" panose="02040503050406030204" pitchFamily="18" charset="0"/>
                            <a:cs typeface="Times New Roman" panose="02020603050405020304" pitchFamily="18" charset="0"/>
                          </a:rPr>
                          <m:t>4</m:t>
                        </m:r>
                      </m:den>
                    </m:f>
                  </m:oMath>
                </a14:m>
                <a:r>
                  <a:rPr lang="en-US" altLang="zh-TW" sz="1800" dirty="0" smtClean="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 In terms of the spatial </a:t>
                </a:r>
                <a:r>
                  <a:rPr lang="en-US" altLang="zh-TW" sz="1800" dirty="0" smtClean="0">
                    <a:latin typeface="Times New Roman" panose="02020603050405020304" pitchFamily="18" charset="0"/>
                    <a:cs typeface="Times New Roman" panose="02020603050405020304" pitchFamily="18" charset="0"/>
                  </a:rPr>
                  <a:t>wavelength, </a:t>
                </a:r>
                <a14:m>
                  <m:oMath xmlns:m="http://schemas.openxmlformats.org/officeDocument/2006/math">
                    <m:r>
                      <m:rPr>
                        <m:sty m:val="p"/>
                      </m:rPr>
                      <a:rPr lang="el-GR" altLang="zh-TW" sz="1800" i="1" smtClean="0">
                        <a:latin typeface="Cambria Math" panose="02040503050406030204" pitchFamily="18" charset="0"/>
                        <a:cs typeface="Times New Roman" panose="02020603050405020304" pitchFamily="18" charset="0"/>
                      </a:rPr>
                      <m:t>λ</m:t>
                    </m:r>
                    <m:r>
                      <a:rPr lang="en-US" altLang="zh-TW" sz="1800" i="1" smtClean="0">
                        <a:latin typeface="Cambria Math" panose="02040503050406030204" pitchFamily="18" charset="0"/>
                        <a:cs typeface="Times New Roman" panose="02020603050405020304" pitchFamily="18" charset="0"/>
                      </a:rPr>
                      <m:t>=</m:t>
                    </m:r>
                    <m:f>
                      <m:fPr>
                        <m:ctrlPr>
                          <a:rPr lang="en-US" altLang="zh-TW" sz="1800" i="1">
                            <a:latin typeface="Cambria Math" panose="02040503050406030204" pitchFamily="18" charset="0"/>
                            <a:cs typeface="Times New Roman" panose="02020603050405020304" pitchFamily="18" charset="0"/>
                          </a:rPr>
                        </m:ctrlPr>
                      </m:fPr>
                      <m:num>
                        <m:r>
                          <a:rPr lang="en-US" altLang="zh-TW" sz="1800" i="1" smtClean="0">
                            <a:latin typeface="Cambria Math" panose="02040503050406030204" pitchFamily="18" charset="0"/>
                            <a:cs typeface="Times New Roman" panose="02020603050405020304" pitchFamily="18" charset="0"/>
                          </a:rPr>
                          <m:t>2</m:t>
                        </m:r>
                        <m:r>
                          <m:rPr>
                            <m:sty m:val="p"/>
                          </m:rPr>
                          <a:rPr lang="el-GR" altLang="zh-TW" sz="1800" i="1">
                            <a:latin typeface="Cambria Math" panose="02040503050406030204" pitchFamily="18" charset="0"/>
                            <a:cs typeface="Times New Roman" panose="02020603050405020304" pitchFamily="18" charset="0"/>
                          </a:rPr>
                          <m:t>π</m:t>
                        </m:r>
                      </m:num>
                      <m:den>
                        <m:r>
                          <m:rPr>
                            <m:sty m:val="p"/>
                          </m:rPr>
                          <a:rPr lang="el-GR" altLang="zh-TW" sz="1800" i="1" smtClean="0">
                            <a:latin typeface="Cambria Math" panose="02040503050406030204" pitchFamily="18" charset="0"/>
                            <a:cs typeface="Times New Roman" panose="02020603050405020304" pitchFamily="18" charset="0"/>
                          </a:rPr>
                          <m:t>ω</m:t>
                        </m:r>
                      </m:den>
                    </m:f>
                  </m:oMath>
                </a14:m>
                <a:r>
                  <a:rPr lang="en-US" altLang="zh-TW" sz="1800" dirty="0" smtClean="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of the moving signal, this </a:t>
                </a:r>
                <a:r>
                  <a:rPr lang="en-US" altLang="zh-TW" sz="1800" dirty="0" smtClean="0">
                    <a:latin typeface="Times New Roman" panose="02020603050405020304" pitchFamily="18" charset="0"/>
                    <a:cs typeface="Times New Roman" panose="02020603050405020304" pitchFamily="18" charset="0"/>
                  </a:rPr>
                  <a:t>gives </a:t>
                </a:r>
              </a:p>
              <a:p>
                <a:pPr marL="269875" indent="-269875">
                  <a:buFont typeface="+mj-lt"/>
                  <a:buAutoNum type="arabicPeriod"/>
                </a:pPr>
                <a:endParaRPr lang="en-US" altLang="zh-TW" sz="1800" dirty="0" smtClean="0">
                  <a:latin typeface="Times New Roman" panose="02020603050405020304" pitchFamily="18" charset="0"/>
                  <a:cs typeface="Times New Roman" panose="02020603050405020304" pitchFamily="18" charset="0"/>
                </a:endParaRPr>
              </a:p>
              <a:p>
                <a:pPr marL="269875" indent="-269875">
                  <a:buFont typeface="+mj-lt"/>
                  <a:buAutoNum type="arabicPeriod"/>
                </a:pPr>
                <a:endParaRPr lang="en-US" altLang="zh-TW" sz="1800" dirty="0">
                  <a:latin typeface="Times New Roman" panose="02020603050405020304" pitchFamily="18" charset="0"/>
                  <a:cs typeface="Times New Roman" panose="02020603050405020304" pitchFamily="18" charset="0"/>
                </a:endParaRPr>
              </a:p>
              <a:p>
                <a:pPr marL="269875" indent="-269875">
                  <a:buFont typeface="+mj-lt"/>
                  <a:buAutoNum type="arabicPeriod"/>
                </a:pPr>
                <a:endParaRPr lang="en-US" altLang="zh-TW" sz="1800" dirty="0" smtClean="0">
                  <a:latin typeface="Times New Roman" panose="02020603050405020304" pitchFamily="18" charset="0"/>
                  <a:cs typeface="Times New Roman" panose="02020603050405020304" pitchFamily="18" charset="0"/>
                </a:endParaRPr>
              </a:p>
              <a:p>
                <a:pPr marL="269875" indent="-269875">
                  <a:buFont typeface="+mj-lt"/>
                  <a:buAutoNum type="arabicPeriod"/>
                </a:pPr>
                <a:r>
                  <a:rPr lang="en-US" altLang="zh-TW" sz="1800" dirty="0" smtClean="0">
                    <a:latin typeface="Times New Roman" panose="02020603050405020304" pitchFamily="18" charset="0"/>
                    <a:cs typeface="Times New Roman" panose="02020603050405020304" pitchFamily="18" charset="0"/>
                  </a:rPr>
                  <a:t>Eq</a:t>
                </a:r>
                <a:r>
                  <a:rPr lang="en-US" altLang="zh-TW" sz="1800" dirty="0">
                    <a:latin typeface="Times New Roman" panose="02020603050405020304" pitchFamily="18" charset="0"/>
                    <a:cs typeface="Times New Roman" panose="02020603050405020304" pitchFamily="18" charset="0"/>
                  </a:rPr>
                  <a:t>. 14 above provides the guideline we seek, giving the </a:t>
                </a:r>
                <a:r>
                  <a:rPr lang="en-US" altLang="zh-TW" sz="1800" dirty="0">
                    <a:solidFill>
                      <a:srgbClr val="FF0000"/>
                    </a:solidFill>
                    <a:latin typeface="Times New Roman" panose="02020603050405020304" pitchFamily="18" charset="0"/>
                    <a:cs typeface="Times New Roman" panose="02020603050405020304" pitchFamily="18" charset="0"/>
                  </a:rPr>
                  <a:t>largest motion amplification factor</a:t>
                </a:r>
                <a:r>
                  <a:rPr lang="en-US" altLang="zh-TW" sz="1800" dirty="0">
                    <a:latin typeface="Times New Roman" panose="02020603050405020304" pitchFamily="18" charset="0"/>
                    <a:cs typeface="Times New Roman" panose="02020603050405020304" pitchFamily="18" charset="0"/>
                  </a:rPr>
                  <a:t>, </a:t>
                </a:r>
                <a:r>
                  <a:rPr lang="en-US" altLang="zh-TW" sz="1800" dirty="0">
                    <a:solidFill>
                      <a:srgbClr val="FF0000"/>
                    </a:solidFill>
                    <a:latin typeface="Times New Roman" panose="02020603050405020304" pitchFamily="18" charset="0"/>
                    <a:cs typeface="Times New Roman" panose="02020603050405020304" pitchFamily="18" charset="0"/>
                  </a:rPr>
                  <a:t>α</a:t>
                </a:r>
                <a:r>
                  <a:rPr lang="en-US" altLang="zh-TW" sz="1800" dirty="0">
                    <a:latin typeface="Times New Roman" panose="02020603050405020304" pitchFamily="18" charset="0"/>
                    <a:cs typeface="Times New Roman" panose="02020603050405020304" pitchFamily="18" charset="0"/>
                  </a:rPr>
                  <a:t>, compatible with accurate motion magnification of a </a:t>
                </a:r>
                <a:r>
                  <a:rPr lang="en-US" altLang="zh-TW" sz="1800" u="sng" dirty="0">
                    <a:latin typeface="Times New Roman" panose="02020603050405020304" pitchFamily="18" charset="0"/>
                    <a:cs typeface="Times New Roman" panose="02020603050405020304" pitchFamily="18" charset="0"/>
                  </a:rPr>
                  <a:t>given video motion </a:t>
                </a:r>
                <a:r>
                  <a:rPr lang="en-US" altLang="zh-TW" sz="1800" i="1" dirty="0">
                    <a:solidFill>
                      <a:srgbClr val="FF0000"/>
                    </a:solidFill>
                    <a:latin typeface="Times New Roman" panose="02020603050405020304" pitchFamily="18" charset="0"/>
                    <a:cs typeface="Times New Roman" panose="02020603050405020304" pitchFamily="18" charset="0"/>
                  </a:rPr>
                  <a:t>δ(t)</a:t>
                </a:r>
                <a:r>
                  <a:rPr lang="en-US" altLang="zh-TW" sz="1800" dirty="0">
                    <a:solidFill>
                      <a:srgbClr val="FF0000"/>
                    </a:solidFill>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and </a:t>
                </a:r>
                <a:r>
                  <a:rPr lang="en-US" altLang="zh-TW" sz="1800" u="sng" dirty="0">
                    <a:latin typeface="Times New Roman" panose="02020603050405020304" pitchFamily="18" charset="0"/>
                    <a:cs typeface="Times New Roman" panose="02020603050405020304" pitchFamily="18" charset="0"/>
                  </a:rPr>
                  <a:t>image structure spatial wavelength</a:t>
                </a:r>
                <a:r>
                  <a:rPr lang="en-US" altLang="zh-TW" sz="18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l-GR" altLang="zh-TW" sz="1800" i="1" smtClean="0">
                        <a:solidFill>
                          <a:srgbClr val="FF0000"/>
                        </a:solidFill>
                        <a:latin typeface="Cambria Math" panose="02040503050406030204" pitchFamily="18" charset="0"/>
                        <a:cs typeface="Times New Roman" panose="02020603050405020304" pitchFamily="18" charset="0"/>
                      </a:rPr>
                      <m:t>λ</m:t>
                    </m:r>
                  </m:oMath>
                </a14:m>
                <a:r>
                  <a:rPr lang="en-US" altLang="zh-TW" sz="1800" dirty="0" smtClean="0">
                    <a:latin typeface="Times New Roman" panose="02020603050405020304" pitchFamily="18" charset="0"/>
                    <a:cs typeface="Times New Roman" panose="02020603050405020304" pitchFamily="18" charset="0"/>
                  </a:rPr>
                  <a:t>. </a:t>
                </a:r>
                <a:endParaRPr lang="en-US" altLang="zh-TW" sz="1800" dirty="0">
                  <a:latin typeface="Times New Roman" panose="02020603050405020304" pitchFamily="18" charset="0"/>
                  <a:cs typeface="Times New Roman" panose="02020603050405020304" pitchFamily="18" charset="0"/>
                </a:endParaRPr>
              </a:p>
              <a:p>
                <a:pPr marL="269875" indent="-269875">
                  <a:buFont typeface="+mj-lt"/>
                  <a:buAutoNum type="arabicPeriod"/>
                </a:pPr>
                <a:endParaRPr lang="en-US" altLang="zh-TW" sz="1800" dirty="0" smtClean="0">
                  <a:latin typeface="Times New Roman" panose="02020603050405020304" pitchFamily="18" charset="0"/>
                  <a:cs typeface="Times New Roman" panose="02020603050405020304" pitchFamily="18" charset="0"/>
                </a:endParaRPr>
              </a:p>
              <a:p>
                <a:pPr marL="269875" indent="-269875">
                  <a:buFont typeface="+mj-lt"/>
                  <a:buAutoNum type="arabicPeriod"/>
                </a:pPr>
                <a:endParaRPr lang="en-US" altLang="zh-TW" sz="1800" dirty="0">
                  <a:latin typeface="Times New Roman" panose="02020603050405020304" pitchFamily="18" charset="0"/>
                  <a:cs typeface="Times New Roman" panose="02020603050405020304" pitchFamily="18" charset="0"/>
                </a:endParaRPr>
              </a:p>
            </p:txBody>
          </p:sp>
        </mc:Choice>
        <mc:Fallback>
          <p:sp>
            <p:nvSpPr>
              <p:cNvPr id="6" name="內容版面配置區 2"/>
              <p:cNvSpPr txBox="1">
                <a:spLocks noRot="1" noChangeAspect="1" noMove="1" noResize="1" noEditPoints="1" noAdjustHandles="1" noChangeArrowheads="1" noChangeShapeType="1" noTextEdit="1"/>
              </p:cNvSpPr>
              <p:nvPr/>
            </p:nvSpPr>
            <p:spPr bwMode="auto">
              <a:xfrm>
                <a:off x="134861" y="764704"/>
                <a:ext cx="8892480" cy="5400600"/>
              </a:xfrm>
              <a:prstGeom prst="rect">
                <a:avLst/>
              </a:prstGeom>
              <a:blipFill>
                <a:blip r:embed="rId4"/>
                <a:stretch>
                  <a:fillRect l="-411" t="-1016" r="-685"/>
                </a:stretch>
              </a:blipFill>
              <a:ln w="9525">
                <a:noFill/>
                <a:miter lim="800000"/>
                <a:headEnd/>
                <a:tailEnd/>
              </a:ln>
            </p:spPr>
            <p:txBody>
              <a:bodyPr/>
              <a:lstStyle/>
              <a:p>
                <a:r>
                  <a:rPr lang="zh-TW" altLang="en-US">
                    <a:noFill/>
                  </a:rPr>
                  <a:t> </a:t>
                </a:r>
              </a:p>
            </p:txBody>
          </p:sp>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00CA0B39-ED0C-4B01-8348-274785BB38FB}" type="slidenum">
              <a:rPr lang="zh-TW" altLang="en-US" smtClean="0"/>
              <a:pPr/>
              <a:t>14</a:t>
            </a:fld>
            <a:endParaRPr lang="zh-TW" altLang="en-US"/>
          </a:p>
        </p:txBody>
      </p:sp>
      <p:sp>
        <p:nvSpPr>
          <p:cNvPr id="8" name="標題 1"/>
          <p:cNvSpPr>
            <a:spLocks noGrp="1"/>
          </p:cNvSpPr>
          <p:nvPr>
            <p:ph type="title"/>
          </p:nvPr>
        </p:nvSpPr>
        <p:spPr>
          <a:xfrm>
            <a:off x="518864" y="-13394"/>
            <a:ext cx="8229600" cy="7060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ltLang="zh-TW" sz="4000" dirty="0" smtClean="0">
                <a:latin typeface="Calibri" pitchFamily="34" charset="0"/>
              </a:rPr>
              <a:t>5</a:t>
            </a:r>
            <a:r>
              <a:rPr lang="en-US" altLang="zh-TW" sz="4000" b="0" dirty="0" smtClean="0">
                <a:latin typeface="Calibri" pitchFamily="34" charset="0"/>
              </a:rPr>
              <a:t>. </a:t>
            </a:r>
            <a:r>
              <a:rPr lang="en-US" altLang="zh-TW" sz="4000" dirty="0" smtClean="0"/>
              <a:t>Discussion </a:t>
            </a:r>
            <a:r>
              <a:rPr lang="en-US" altLang="zh-TW" sz="4000" b="0" dirty="0" smtClean="0">
                <a:latin typeface="Calibri" pitchFamily="34" charset="0"/>
              </a:rPr>
              <a:t> </a:t>
            </a:r>
            <a:endParaRPr lang="zh-TW" altLang="en-US" sz="4000" b="0" dirty="0">
              <a:latin typeface="Calibri" pitchFamily="34" charset="0"/>
            </a:endParaRPr>
          </a:p>
        </p:txBody>
      </p:sp>
      <p:sp>
        <p:nvSpPr>
          <p:cNvPr id="6" name="內容版面配置區 2"/>
          <p:cNvSpPr>
            <a:spLocks noGrp="1"/>
          </p:cNvSpPr>
          <p:nvPr>
            <p:ph idx="1"/>
          </p:nvPr>
        </p:nvSpPr>
        <p:spPr>
          <a:xfrm>
            <a:off x="32896" y="738278"/>
            <a:ext cx="9111103" cy="5400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2"/>
            </a:pPr>
            <a:r>
              <a:rPr lang="en-US" altLang="zh-TW" sz="1800" dirty="0"/>
              <a:t>From Table I, </a:t>
            </a:r>
            <a:r>
              <a:rPr lang="en-US" altLang="zh-TW" sz="1800" dirty="0" smtClean="0"/>
              <a:t> </a:t>
            </a:r>
          </a:p>
          <a:p>
            <a:pPr marL="800100" lvl="1" indent="-342900">
              <a:buFont typeface="+mj-lt"/>
              <a:buAutoNum type="alphaUcPeriod" startAt="7"/>
            </a:pPr>
            <a:r>
              <a:rPr lang="en-US" altLang="zh-TW" sz="1600" dirty="0"/>
              <a:t>This implies that </a:t>
            </a:r>
            <a:r>
              <a:rPr lang="en-US" altLang="zh-TW" sz="1600" u="sng" dirty="0"/>
              <a:t>observing only the lower part </a:t>
            </a:r>
            <a:r>
              <a:rPr lang="en-US" altLang="zh-TW" sz="1600" dirty="0"/>
              <a:t>of the body works better in a </a:t>
            </a:r>
            <a:r>
              <a:rPr lang="en-US" altLang="zh-TW" sz="1600" dirty="0">
                <a:solidFill>
                  <a:srgbClr val="FF0000"/>
                </a:solidFill>
              </a:rPr>
              <a:t>fixed direction </a:t>
            </a:r>
            <a:r>
              <a:rPr lang="en-US" altLang="zh-TW" sz="1600" dirty="0"/>
              <a:t>scenario, but not in a freestyle walk</a:t>
            </a:r>
            <a:r>
              <a:rPr lang="en-US" altLang="zh-TW" sz="1600" dirty="0" smtClean="0"/>
              <a:t>.</a:t>
            </a:r>
            <a:endParaRPr lang="en-US" altLang="zh-TW" sz="1600" dirty="0"/>
          </a:p>
          <a:p>
            <a:pPr marL="800100" lvl="1" indent="-342900">
              <a:buFont typeface="+mj-lt"/>
              <a:buAutoNum type="alphaUcPeriod" startAt="7"/>
            </a:pPr>
            <a:r>
              <a:rPr lang="en-US" altLang="zh-TW" sz="1600" u="sng" dirty="0" smtClean="0"/>
              <a:t>Unique </a:t>
            </a:r>
            <a:r>
              <a:rPr lang="en-US" altLang="zh-TW" sz="1600" u="sng" dirty="0"/>
              <a:t>characteristics</a:t>
            </a:r>
            <a:r>
              <a:rPr lang="en-US" altLang="zh-TW" sz="1600" dirty="0"/>
              <a:t> of a person are revealed through </a:t>
            </a:r>
            <a:r>
              <a:rPr lang="en-US" altLang="zh-TW" sz="1600" u="sng" dirty="0"/>
              <a:t>upper</a:t>
            </a:r>
            <a:r>
              <a:rPr lang="en-US" altLang="zh-TW" sz="1600" dirty="0"/>
              <a:t> and </a:t>
            </a:r>
            <a:r>
              <a:rPr lang="en-US" altLang="zh-TW" sz="1600" u="sng" dirty="0"/>
              <a:t>middle parts </a:t>
            </a:r>
            <a:r>
              <a:rPr lang="en-US" altLang="zh-TW" sz="1600" dirty="0"/>
              <a:t>of the body more </a:t>
            </a:r>
            <a:r>
              <a:rPr lang="en-US" altLang="zh-TW" sz="1600" dirty="0">
                <a:solidFill>
                  <a:srgbClr val="FF0000"/>
                </a:solidFill>
              </a:rPr>
              <a:t>consistently</a:t>
            </a:r>
            <a:r>
              <a:rPr lang="en-US" altLang="zh-TW" sz="1600" dirty="0"/>
              <a:t> with or without changing directions</a:t>
            </a:r>
            <a:r>
              <a:rPr lang="en-US" altLang="zh-TW" sz="1600" dirty="0" smtClean="0"/>
              <a:t>.</a:t>
            </a:r>
            <a:endParaRPr lang="en-US" altLang="zh-TW" sz="1600" dirty="0"/>
          </a:p>
          <a:p>
            <a:pPr marL="800100" lvl="1" indent="-342900">
              <a:buFont typeface="+mj-lt"/>
              <a:buAutoNum type="alphaUcPeriod" startAt="7"/>
            </a:pPr>
            <a:r>
              <a:rPr lang="en-US" altLang="zh-TW" sz="1600" dirty="0"/>
              <a:t>In other words, the unique posture of a person shows more through the </a:t>
            </a:r>
            <a:r>
              <a:rPr lang="en-US" altLang="zh-TW" sz="1600" u="sng" dirty="0"/>
              <a:t>upper part </a:t>
            </a:r>
            <a:r>
              <a:rPr lang="en-US" altLang="zh-TW" sz="1600" dirty="0"/>
              <a:t>or </a:t>
            </a:r>
            <a:r>
              <a:rPr lang="en-US" altLang="zh-TW" sz="1600" u="sng" dirty="0"/>
              <a:t>middle part </a:t>
            </a:r>
            <a:r>
              <a:rPr lang="en-US" altLang="zh-TW" sz="1600" dirty="0"/>
              <a:t>of the body than through </a:t>
            </a:r>
            <a:r>
              <a:rPr lang="en-US" altLang="zh-TW" sz="1600" u="sng" dirty="0">
                <a:solidFill>
                  <a:srgbClr val="FF0000"/>
                </a:solidFill>
              </a:rPr>
              <a:t>lower parts </a:t>
            </a:r>
            <a:r>
              <a:rPr lang="en-US" altLang="zh-TW" sz="1600" dirty="0"/>
              <a:t>of the body, when </a:t>
            </a:r>
            <a:r>
              <a:rPr lang="en-US" altLang="zh-TW" sz="1600" u="sng" dirty="0"/>
              <a:t>turning around </a:t>
            </a:r>
            <a:r>
              <a:rPr lang="en-US" altLang="zh-TW" sz="1600" dirty="0"/>
              <a:t>or </a:t>
            </a:r>
            <a:r>
              <a:rPr lang="en-US" altLang="zh-TW" sz="1600" u="sng" dirty="0"/>
              <a:t>changing directions </a:t>
            </a:r>
            <a:r>
              <a:rPr lang="en-US" altLang="zh-TW" sz="1600" dirty="0"/>
              <a:t>are involved. </a:t>
            </a:r>
          </a:p>
          <a:p>
            <a:pPr marL="800100" lvl="1" indent="-342900">
              <a:buFont typeface="+mj-lt"/>
              <a:buAutoNum type="alphaUcPeriod" startAt="7"/>
            </a:pPr>
            <a:r>
              <a:rPr lang="en-US" altLang="zh-TW" sz="1600" u="sng" dirty="0"/>
              <a:t>Using only </a:t>
            </a:r>
            <a:r>
              <a:rPr lang="en-US" altLang="zh-TW" sz="1600" dirty="0"/>
              <a:t>four center of body joints as posture-based features performs </a:t>
            </a:r>
            <a:r>
              <a:rPr lang="en-US" altLang="zh-TW" sz="1600" u="sng" dirty="0"/>
              <a:t>second to worst </a:t>
            </a:r>
            <a:r>
              <a:rPr lang="en-US" altLang="zh-TW" sz="1600" dirty="0"/>
              <a:t>on both datasets. </a:t>
            </a:r>
          </a:p>
          <a:p>
            <a:pPr marL="800100" lvl="1" indent="-342900">
              <a:buFont typeface="+mj-lt"/>
              <a:buAutoNum type="alphaUcPeriod" startAt="7"/>
            </a:pPr>
            <a:r>
              <a:rPr lang="en-US" altLang="zh-TW" sz="1600" dirty="0"/>
              <a:t>This illustrates that </a:t>
            </a:r>
            <a:r>
              <a:rPr lang="en-US" altLang="zh-TW" sz="1600" u="sng" dirty="0"/>
              <a:t>only four center </a:t>
            </a:r>
            <a:r>
              <a:rPr lang="en-US" altLang="zh-TW" sz="1600" dirty="0"/>
              <a:t>of body joints are </a:t>
            </a:r>
            <a:r>
              <a:rPr lang="en-US" altLang="zh-TW" sz="1600" u="sng" dirty="0"/>
              <a:t>not enough</a:t>
            </a:r>
            <a:r>
              <a:rPr lang="en-US" altLang="zh-TW" sz="1600" dirty="0"/>
              <a:t> to identify a person. From the study of joint contributions in Table I, the </a:t>
            </a:r>
            <a:r>
              <a:rPr lang="en-US" altLang="zh-TW" sz="1600" u="sng" dirty="0"/>
              <a:t>entire body </a:t>
            </a:r>
            <a:r>
              <a:rPr lang="en-US" altLang="zh-TW" sz="1600" dirty="0"/>
              <a:t>(all joints) must </a:t>
            </a:r>
            <a:r>
              <a:rPr lang="en-US" altLang="zh-TW" sz="1600" dirty="0" smtClean="0"/>
              <a:t>be considered </a:t>
            </a:r>
            <a:r>
              <a:rPr lang="en-US" altLang="zh-TW" sz="1600" dirty="0"/>
              <a:t>as a </a:t>
            </a:r>
            <a:r>
              <a:rPr lang="en-US" altLang="zh-TW" sz="1600" u="sng" dirty="0"/>
              <a:t>whole </a:t>
            </a:r>
            <a:r>
              <a:rPr lang="en-US" altLang="zh-TW" sz="1600" dirty="0"/>
              <a:t>(not just parts of a body) along with their </a:t>
            </a:r>
            <a:r>
              <a:rPr lang="en-US" altLang="zh-TW" sz="1600" u="sng" dirty="0"/>
              <a:t>quick movements</a:t>
            </a:r>
            <a:r>
              <a:rPr lang="en-US" altLang="zh-TW" sz="1600" dirty="0"/>
              <a:t>, in order to optimize gait recognition.</a:t>
            </a:r>
            <a:endParaRPr lang="en-US" altLang="zh-TW" sz="1800" dirty="0" smtClean="0"/>
          </a:p>
        </p:txBody>
      </p:sp>
      <p:pic>
        <p:nvPicPr>
          <p:cNvPr id="2" name="圖片 1"/>
          <p:cNvPicPr>
            <a:picLocks noChangeAspect="1"/>
          </p:cNvPicPr>
          <p:nvPr/>
        </p:nvPicPr>
        <p:blipFill>
          <a:blip r:embed="rId3"/>
          <a:stretch>
            <a:fillRect/>
          </a:stretch>
        </p:blipFill>
        <p:spPr>
          <a:xfrm>
            <a:off x="6516216" y="4542709"/>
            <a:ext cx="2400300" cy="1152525"/>
          </a:xfrm>
          <a:prstGeom prst="rect">
            <a:avLst/>
          </a:prstGeom>
        </p:spPr>
      </p:pic>
    </p:spTree>
    <p:extLst>
      <p:ext uri="{BB962C8B-B14F-4D97-AF65-F5344CB8AC3E}">
        <p14:creationId xmlns:p14="http://schemas.microsoft.com/office/powerpoint/2010/main" val="4248550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00CA0B39-ED0C-4B01-8348-274785BB38FB}" type="slidenum">
              <a:rPr lang="zh-TW" altLang="en-US" smtClean="0"/>
              <a:pPr/>
              <a:t>15</a:t>
            </a:fld>
            <a:endParaRPr lang="zh-TW" altLang="en-US"/>
          </a:p>
        </p:txBody>
      </p:sp>
      <p:sp>
        <p:nvSpPr>
          <p:cNvPr id="8" name="標題 1"/>
          <p:cNvSpPr>
            <a:spLocks noGrp="1"/>
          </p:cNvSpPr>
          <p:nvPr>
            <p:ph type="title"/>
          </p:nvPr>
        </p:nvSpPr>
        <p:spPr>
          <a:xfrm>
            <a:off x="518864" y="-13394"/>
            <a:ext cx="8229600" cy="7060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ltLang="zh-TW" sz="4000" dirty="0" smtClean="0">
                <a:latin typeface="Calibri" pitchFamily="34" charset="0"/>
              </a:rPr>
              <a:t>6</a:t>
            </a:r>
            <a:r>
              <a:rPr lang="en-US" altLang="zh-TW" sz="4000" b="0" dirty="0" smtClean="0">
                <a:latin typeface="Calibri" pitchFamily="34" charset="0"/>
              </a:rPr>
              <a:t>. </a:t>
            </a:r>
            <a:r>
              <a:rPr lang="en-US" altLang="zh-TW" sz="4000" dirty="0" smtClean="0"/>
              <a:t>Conclusion</a:t>
            </a:r>
            <a:r>
              <a:rPr lang="en-US" altLang="zh-TW" sz="4000" b="0" dirty="0" smtClean="0">
                <a:latin typeface="Calibri" pitchFamily="34" charset="0"/>
              </a:rPr>
              <a:t> </a:t>
            </a:r>
            <a:endParaRPr lang="zh-TW" altLang="en-US" sz="4000" b="0" dirty="0">
              <a:latin typeface="Calibri" pitchFamily="34" charset="0"/>
            </a:endParaRPr>
          </a:p>
        </p:txBody>
      </p:sp>
      <p:sp>
        <p:nvSpPr>
          <p:cNvPr id="5" name="內容版面配置區 2"/>
          <p:cNvSpPr>
            <a:spLocks noGrp="1"/>
          </p:cNvSpPr>
          <p:nvPr>
            <p:ph idx="1"/>
          </p:nvPr>
        </p:nvSpPr>
        <p:spPr>
          <a:xfrm>
            <a:off x="251520" y="764704"/>
            <a:ext cx="8892480" cy="5400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875" indent="-269875">
              <a:buFont typeface="+mj-lt"/>
              <a:buAutoNum type="arabicPeriod"/>
            </a:pPr>
            <a:r>
              <a:rPr lang="en-US" altLang="zh-TW" sz="1800" dirty="0" smtClean="0">
                <a:latin typeface="Times New Roman" panose="02020603050405020304" pitchFamily="18" charset="0"/>
                <a:cs typeface="Times New Roman" panose="02020603050405020304" pitchFamily="18" charset="0"/>
              </a:rPr>
              <a:t>We </a:t>
            </a:r>
            <a:r>
              <a:rPr lang="en-US" altLang="zh-TW" sz="1800" dirty="0">
                <a:latin typeface="Times New Roman" panose="02020603050405020304" pitchFamily="18" charset="0"/>
                <a:cs typeface="Times New Roman" panose="02020603050405020304" pitchFamily="18" charset="0"/>
              </a:rPr>
              <a:t>propose a new model-based human gait identification technique called the posture-based recognition technique, which consists of two main components: </a:t>
            </a:r>
            <a:r>
              <a:rPr lang="en-US" altLang="zh-TW" sz="1800" u="sng" dirty="0" smtClean="0">
                <a:latin typeface="Times New Roman" panose="02020603050405020304" pitchFamily="18" charset="0"/>
                <a:cs typeface="Times New Roman" panose="02020603050405020304" pitchFamily="18" charset="0"/>
              </a:rPr>
              <a:t>posture-based </a:t>
            </a:r>
            <a:r>
              <a:rPr lang="en-US" altLang="zh-TW" sz="1800" u="sng" dirty="0">
                <a:latin typeface="Times New Roman" panose="02020603050405020304" pitchFamily="18" charset="0"/>
                <a:cs typeface="Times New Roman" panose="02020603050405020304" pitchFamily="18" charset="0"/>
              </a:rPr>
              <a:t>features</a:t>
            </a:r>
            <a:r>
              <a:rPr lang="en-US" altLang="zh-TW" sz="1800" dirty="0">
                <a:latin typeface="Times New Roman" panose="02020603050405020304" pitchFamily="18" charset="0"/>
                <a:cs typeface="Times New Roman" panose="02020603050405020304" pitchFamily="18" charset="0"/>
              </a:rPr>
              <a:t> and </a:t>
            </a:r>
            <a:r>
              <a:rPr lang="en-US" altLang="zh-TW" sz="1800" u="sng" dirty="0">
                <a:latin typeface="Times New Roman" panose="02020603050405020304" pitchFamily="18" charset="0"/>
                <a:cs typeface="Times New Roman" panose="02020603050405020304" pitchFamily="18" charset="0"/>
              </a:rPr>
              <a:t>posture-based classification</a:t>
            </a:r>
            <a:r>
              <a:rPr lang="en-US" altLang="zh-TW" sz="1800" dirty="0">
                <a:latin typeface="Times New Roman" panose="02020603050405020304" pitchFamily="18" charset="0"/>
                <a:cs typeface="Times New Roman" panose="02020603050405020304" pitchFamily="18" charset="0"/>
              </a:rPr>
              <a:t>. </a:t>
            </a:r>
          </a:p>
          <a:p>
            <a:pPr marL="269875" indent="-269875">
              <a:buFont typeface="+mj-lt"/>
              <a:buAutoNum type="arabicPeriod"/>
            </a:pPr>
            <a:endParaRPr lang="en-US" altLang="zh-TW" sz="1800" dirty="0"/>
          </a:p>
        </p:txBody>
      </p:sp>
    </p:spTree>
    <p:extLst>
      <p:ext uri="{BB962C8B-B14F-4D97-AF65-F5344CB8AC3E}">
        <p14:creationId xmlns:p14="http://schemas.microsoft.com/office/powerpoint/2010/main" val="2093818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00CA0B39-ED0C-4B01-8348-274785BB38FB}" type="slidenum">
              <a:rPr lang="zh-TW" altLang="en-US" smtClean="0"/>
              <a:pPr/>
              <a:t>16</a:t>
            </a:fld>
            <a:endParaRPr lang="zh-TW" altLang="en-US"/>
          </a:p>
        </p:txBody>
      </p:sp>
      <p:sp>
        <p:nvSpPr>
          <p:cNvPr id="5" name="矩形 4"/>
          <p:cNvSpPr/>
          <p:nvPr/>
        </p:nvSpPr>
        <p:spPr>
          <a:xfrm>
            <a:off x="7339" y="2708920"/>
            <a:ext cx="9144000" cy="923330"/>
          </a:xfrm>
          <a:prstGeom prst="rect">
            <a:avLst/>
          </a:prstGeom>
        </p:spPr>
        <p:txBody>
          <a:bodyPr wrap="square">
            <a:spAutoFit/>
          </a:bodyPr>
          <a:lstStyle/>
          <a:p>
            <a:pPr algn="ctr">
              <a:defRPr/>
            </a:pPr>
            <a:r>
              <a:rPr lang="en-US" altLang="zh-TW" sz="5400" dirty="0">
                <a:solidFill>
                  <a:schemeClr val="tx1"/>
                </a:solidFill>
                <a:latin typeface="Kozuka Gothic Pro R" pitchFamily="34" charset="-128"/>
                <a:ea typeface="Kozuka Gothic Pro R" pitchFamily="34" charset="-128"/>
                <a:cs typeface="Times New Roman" pitchFamily="18" charset="0"/>
              </a:rPr>
              <a:t>Thanks for your attention</a:t>
            </a:r>
            <a:endParaRPr lang="zh-TW" altLang="en-US" sz="5400" dirty="0">
              <a:solidFill>
                <a:schemeClr val="tx1"/>
              </a:solidFill>
              <a:latin typeface="Kozuka Gothic Pro R" pitchFamily="34" charset="-128"/>
              <a:ea typeface="Kozuka Gothic Pro R" pitchFamily="34" charset="-128"/>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00CA0B39-ED0C-4B01-8348-274785BB38FB}" type="slidenum">
              <a:rPr lang="zh-TW" altLang="en-US" smtClean="0"/>
              <a:pPr/>
              <a:t>2</a:t>
            </a:fld>
            <a:endParaRPr lang="zh-TW" altLang="en-US" dirty="0"/>
          </a:p>
        </p:txBody>
      </p:sp>
      <p:sp>
        <p:nvSpPr>
          <p:cNvPr id="5" name="標題 1"/>
          <p:cNvSpPr txBox="1">
            <a:spLocks/>
          </p:cNvSpPr>
          <p:nvPr/>
        </p:nvSpPr>
        <p:spPr>
          <a:xfrm>
            <a:off x="611560" y="1353"/>
            <a:ext cx="7599117"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b="1" kern="1200" baseline="0">
                <a:solidFill>
                  <a:schemeClr val="tx1"/>
                </a:solidFill>
                <a:latin typeface="+mj-lt"/>
                <a:ea typeface="+mj-ea"/>
                <a:cs typeface="+mj-cs"/>
              </a:defRPr>
            </a:lvl1pPr>
          </a:lstStyle>
          <a:p>
            <a:pPr algn="l"/>
            <a:r>
              <a:rPr lang="en-US" altLang="zh-TW" sz="4000" b="0" dirty="0" smtClean="0">
                <a:latin typeface="Calibri" pitchFamily="34" charset="0"/>
              </a:rPr>
              <a:t>Abstract </a:t>
            </a:r>
            <a:endParaRPr lang="zh-TW" altLang="en-US" sz="4000" b="0" dirty="0">
              <a:latin typeface="Calibri" pitchFamily="34" charset="0"/>
            </a:endParaRPr>
          </a:p>
        </p:txBody>
      </p:sp>
      <p:sp>
        <p:nvSpPr>
          <p:cNvPr id="6" name="Rectangle 3"/>
          <p:cNvSpPr txBox="1">
            <a:spLocks noChangeArrowheads="1"/>
          </p:cNvSpPr>
          <p:nvPr/>
        </p:nvSpPr>
        <p:spPr>
          <a:xfrm>
            <a:off x="179512" y="764704"/>
            <a:ext cx="8964488" cy="410445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dirty="0" smtClean="0">
                <a:latin typeface="Times New Roman" panose="02020603050405020304" pitchFamily="18" charset="0"/>
                <a:cs typeface="Times New Roman" panose="02020603050405020304" pitchFamily="18" charset="0"/>
              </a:rPr>
              <a:t>Our </a:t>
            </a:r>
            <a:r>
              <a:rPr lang="en-US" altLang="zh-TW" dirty="0">
                <a:latin typeface="Times New Roman" panose="02020603050405020304" pitchFamily="18" charset="0"/>
                <a:cs typeface="Times New Roman" panose="02020603050405020304" pitchFamily="18" charset="0"/>
              </a:rPr>
              <a:t>goal is to reveal temporal variations in videos that are difficult or impossible to see with the naked eye and display them </a:t>
            </a:r>
            <a:r>
              <a:rPr lang="en-US" altLang="zh-TW" dirty="0" smtClean="0">
                <a:latin typeface="Times New Roman" panose="02020603050405020304" pitchFamily="18" charset="0"/>
                <a:cs typeface="Times New Roman" panose="02020603050405020304" pitchFamily="18" charset="0"/>
              </a:rPr>
              <a:t>in an </a:t>
            </a:r>
            <a:r>
              <a:rPr lang="en-US" altLang="zh-TW" dirty="0">
                <a:latin typeface="Times New Roman" panose="02020603050405020304" pitchFamily="18" charset="0"/>
                <a:cs typeface="Times New Roman" panose="02020603050405020304" pitchFamily="18" charset="0"/>
              </a:rPr>
              <a:t>indicative manner. </a:t>
            </a:r>
            <a:endParaRPr lang="en-US" altLang="zh-TW" dirty="0" smtClean="0">
              <a:latin typeface="Times New Roman" panose="02020603050405020304" pitchFamily="18" charset="0"/>
              <a:cs typeface="Times New Roman" panose="02020603050405020304" pitchFamily="18" charset="0"/>
            </a:endParaRPr>
          </a:p>
          <a:p>
            <a:endParaRPr lang="en-US" altLang="zh-TW" dirty="0" smtClean="0"/>
          </a:p>
          <a:p>
            <a:r>
              <a:rPr lang="en-US" altLang="zh-TW" dirty="0">
                <a:latin typeface="Times New Roman" panose="02020603050405020304" pitchFamily="18" charset="0"/>
                <a:cs typeface="Times New Roman" panose="02020603050405020304" pitchFamily="18" charset="0"/>
              </a:rPr>
              <a:t>Our method, which we call </a:t>
            </a:r>
            <a:r>
              <a:rPr lang="en-US" altLang="zh-TW" dirty="0">
                <a:solidFill>
                  <a:srgbClr val="FF0000"/>
                </a:solidFill>
                <a:latin typeface="Times New Roman" panose="02020603050405020304" pitchFamily="18" charset="0"/>
                <a:cs typeface="Times New Roman" panose="02020603050405020304" pitchFamily="18" charset="0"/>
              </a:rPr>
              <a:t>Eulerian Video Magnification</a:t>
            </a:r>
            <a:r>
              <a:rPr lang="en-US" altLang="zh-TW" dirty="0">
                <a:latin typeface="Times New Roman" panose="02020603050405020304" pitchFamily="18" charset="0"/>
                <a:cs typeface="Times New Roman" panose="02020603050405020304" pitchFamily="18" charset="0"/>
              </a:rPr>
              <a:t>, takes a standard video sequence as input, and applies </a:t>
            </a:r>
            <a:r>
              <a:rPr lang="en-US" altLang="zh-TW" u="sng" dirty="0">
                <a:latin typeface="Times New Roman" panose="02020603050405020304" pitchFamily="18" charset="0"/>
                <a:cs typeface="Times New Roman" panose="02020603050405020304" pitchFamily="18" charset="0"/>
              </a:rPr>
              <a:t>spatial decomposition</a:t>
            </a:r>
            <a:r>
              <a:rPr lang="en-US" altLang="zh-TW" dirty="0">
                <a:latin typeface="Times New Roman" panose="02020603050405020304" pitchFamily="18" charset="0"/>
                <a:cs typeface="Times New Roman" panose="02020603050405020304" pitchFamily="18" charset="0"/>
              </a:rPr>
              <a:t>, followed by </a:t>
            </a:r>
            <a:r>
              <a:rPr lang="en-US" altLang="zh-TW" u="sng" dirty="0">
                <a:latin typeface="Times New Roman" panose="02020603050405020304" pitchFamily="18" charset="0"/>
                <a:cs typeface="Times New Roman" panose="02020603050405020304" pitchFamily="18" charset="0"/>
              </a:rPr>
              <a:t>temporal filtering</a:t>
            </a:r>
            <a:r>
              <a:rPr lang="en-US" altLang="zh-TW" dirty="0">
                <a:latin typeface="Times New Roman" panose="02020603050405020304" pitchFamily="18" charset="0"/>
                <a:cs typeface="Times New Roman" panose="02020603050405020304" pitchFamily="18" charset="0"/>
              </a:rPr>
              <a:t> to the frames. </a:t>
            </a:r>
            <a:r>
              <a:rPr lang="en-US" altLang="zh-TW" dirty="0"/>
              <a:t/>
            </a:r>
            <a:br>
              <a:rPr lang="en-US" altLang="zh-TW" dirty="0"/>
            </a:br>
            <a:endParaRPr lang="en-US" altLang="zh-TW" dirty="0" smtClean="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The resulting signal is then amplified to reveal </a:t>
            </a:r>
            <a:r>
              <a:rPr lang="en-US" altLang="zh-TW" u="sng" dirty="0">
                <a:latin typeface="Times New Roman" panose="02020603050405020304" pitchFamily="18" charset="0"/>
                <a:cs typeface="Times New Roman" panose="02020603050405020304" pitchFamily="18" charset="0"/>
              </a:rPr>
              <a:t>hidden information</a:t>
            </a:r>
            <a:r>
              <a:rPr lang="en-US" altLang="zh-TW" dirty="0">
                <a:latin typeface="Times New Roman" panose="02020603050405020304" pitchFamily="18" charset="0"/>
                <a:cs typeface="Times New Roman" panose="02020603050405020304" pitchFamily="18" charset="0"/>
              </a:rPr>
              <a:t>. Using our method, we are able to visualize the </a:t>
            </a:r>
            <a:r>
              <a:rPr lang="en-US" altLang="zh-TW" u="sng" dirty="0" smtClean="0">
                <a:latin typeface="Times New Roman" panose="02020603050405020304" pitchFamily="18" charset="0"/>
                <a:cs typeface="Times New Roman" panose="02020603050405020304" pitchFamily="18" charset="0"/>
              </a:rPr>
              <a:t>flow of </a:t>
            </a:r>
            <a:r>
              <a:rPr lang="en-US" altLang="zh-TW" u="sng" dirty="0">
                <a:latin typeface="Times New Roman" panose="02020603050405020304" pitchFamily="18" charset="0"/>
                <a:cs typeface="Times New Roman" panose="02020603050405020304" pitchFamily="18" charset="0"/>
              </a:rPr>
              <a:t>blood as it fills the face and also to amplify</a:t>
            </a:r>
            <a:r>
              <a:rPr lang="en-US" altLang="zh-TW" dirty="0">
                <a:latin typeface="Times New Roman" panose="02020603050405020304" pitchFamily="18" charset="0"/>
                <a:cs typeface="Times New Roman" panose="02020603050405020304" pitchFamily="18" charset="0"/>
              </a:rPr>
              <a:t> and </a:t>
            </a:r>
            <a:r>
              <a:rPr lang="en-US" altLang="zh-TW" u="sng" dirty="0">
                <a:latin typeface="Times New Roman" panose="02020603050405020304" pitchFamily="18" charset="0"/>
                <a:cs typeface="Times New Roman" panose="02020603050405020304" pitchFamily="18" charset="0"/>
              </a:rPr>
              <a:t>reveal </a:t>
            </a:r>
            <a:r>
              <a:rPr lang="en-US" altLang="zh-TW" u="sng" dirty="0" smtClean="0">
                <a:latin typeface="Times New Roman" panose="02020603050405020304" pitchFamily="18" charset="0"/>
                <a:cs typeface="Times New Roman" panose="02020603050405020304" pitchFamily="18" charset="0"/>
              </a:rPr>
              <a:t>small motions</a:t>
            </a:r>
            <a:r>
              <a:rPr lang="en-US" altLang="zh-TW" dirty="0" smtClean="0">
                <a:latin typeface="Times New Roman" panose="02020603050405020304" pitchFamily="18" charset="0"/>
                <a:cs typeface="Times New Roman" panose="02020603050405020304" pitchFamily="18" charset="0"/>
              </a:rPr>
              <a:t>.</a:t>
            </a:r>
          </a:p>
          <a:p>
            <a:endParaRPr lang="en-US" altLang="zh-TW" dirty="0" smtClean="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Our technique can run in real time to show </a:t>
            </a:r>
            <a:r>
              <a:rPr lang="en-US" altLang="zh-TW" dirty="0" smtClean="0">
                <a:latin typeface="Times New Roman" panose="02020603050405020304" pitchFamily="18" charset="0"/>
                <a:cs typeface="Times New Roman" panose="02020603050405020304" pitchFamily="18" charset="0"/>
              </a:rPr>
              <a:t>phenomena occurring </a:t>
            </a:r>
            <a:r>
              <a:rPr lang="en-US" altLang="zh-TW" dirty="0">
                <a:latin typeface="Times New Roman" panose="02020603050405020304" pitchFamily="18" charset="0"/>
                <a:cs typeface="Times New Roman" panose="02020603050405020304" pitchFamily="18" charset="0"/>
              </a:rPr>
              <a:t>at </a:t>
            </a:r>
            <a:r>
              <a:rPr lang="en-US" altLang="zh-TW" u="sng" dirty="0">
                <a:latin typeface="Times New Roman" panose="02020603050405020304" pitchFamily="18" charset="0"/>
                <a:cs typeface="Times New Roman" panose="02020603050405020304" pitchFamily="18" charset="0"/>
              </a:rPr>
              <a:t>temporal frequencies</a:t>
            </a:r>
            <a:r>
              <a:rPr lang="en-US" altLang="zh-TW" dirty="0">
                <a:latin typeface="Times New Roman" panose="02020603050405020304" pitchFamily="18" charset="0"/>
                <a:cs typeface="Times New Roman" panose="02020603050405020304" pitchFamily="18" charset="0"/>
              </a:rPr>
              <a:t> selected by the user. </a:t>
            </a:r>
            <a:r>
              <a:rPr lang="en-US" altLang="zh-TW" dirty="0"/>
              <a:t/>
            </a:r>
            <a:br>
              <a:rPr lang="en-US" altLang="zh-TW" dirty="0"/>
            </a:br>
            <a:endParaRPr lang="en-US" altLang="zh-T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0523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00CA0B39-ED0C-4B01-8348-274785BB38FB}" type="slidenum">
              <a:rPr lang="zh-TW" altLang="en-US" smtClean="0"/>
              <a:pPr/>
              <a:t>3</a:t>
            </a:fld>
            <a:endParaRPr lang="zh-TW" altLang="en-US"/>
          </a:p>
        </p:txBody>
      </p:sp>
      <p:sp>
        <p:nvSpPr>
          <p:cNvPr id="6" name="標題 1"/>
          <p:cNvSpPr txBox="1">
            <a:spLocks/>
          </p:cNvSpPr>
          <p:nvPr/>
        </p:nvSpPr>
        <p:spPr bwMode="auto">
          <a:xfrm>
            <a:off x="611560" y="0"/>
            <a:ext cx="8229600" cy="70609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新細明體" charset="-120"/>
              </a:defRPr>
            </a:lvl2pPr>
            <a:lvl3pPr algn="ctr" rtl="0" eaLnBrk="1" fontAlgn="base" hangingPunct="1">
              <a:spcBef>
                <a:spcPct val="0"/>
              </a:spcBef>
              <a:spcAft>
                <a:spcPct val="0"/>
              </a:spcAft>
              <a:defRPr sz="4400">
                <a:solidFill>
                  <a:schemeClr val="tx1"/>
                </a:solidFill>
                <a:latin typeface="Calibri" pitchFamily="34" charset="0"/>
                <a:ea typeface="新細明體" charset="-120"/>
              </a:defRPr>
            </a:lvl3pPr>
            <a:lvl4pPr algn="ctr" rtl="0" eaLnBrk="1" fontAlgn="base" hangingPunct="1">
              <a:spcBef>
                <a:spcPct val="0"/>
              </a:spcBef>
              <a:spcAft>
                <a:spcPct val="0"/>
              </a:spcAft>
              <a:defRPr sz="4400">
                <a:solidFill>
                  <a:schemeClr val="tx1"/>
                </a:solidFill>
                <a:latin typeface="Calibri" pitchFamily="34" charset="0"/>
                <a:ea typeface="新細明體" charset="-120"/>
              </a:defRPr>
            </a:lvl4pPr>
            <a:lvl5pPr algn="ctr" rtl="0" eaLnBrk="1" fontAlgn="base" hangingPunct="1">
              <a:spcBef>
                <a:spcPct val="0"/>
              </a:spcBef>
              <a:spcAft>
                <a:spcPct val="0"/>
              </a:spcAft>
              <a:defRPr sz="4400">
                <a:solidFill>
                  <a:schemeClr val="tx1"/>
                </a:solidFill>
                <a:latin typeface="Calibri" pitchFamily="34" charset="0"/>
                <a:ea typeface="新細明體" charset="-120"/>
              </a:defRPr>
            </a:lvl5pPr>
            <a:lvl6pPr marL="457200" algn="ctr" rtl="0" eaLnBrk="1" fontAlgn="base" hangingPunct="1">
              <a:spcBef>
                <a:spcPct val="0"/>
              </a:spcBef>
              <a:spcAft>
                <a:spcPct val="0"/>
              </a:spcAft>
              <a:defRPr sz="4400">
                <a:solidFill>
                  <a:schemeClr val="tx1"/>
                </a:solidFill>
                <a:latin typeface="Calibri" pitchFamily="34" charset="0"/>
                <a:ea typeface="新細明體" charset="-120"/>
              </a:defRPr>
            </a:lvl6pPr>
            <a:lvl7pPr marL="914400" algn="ctr" rtl="0" eaLnBrk="1" fontAlgn="base" hangingPunct="1">
              <a:spcBef>
                <a:spcPct val="0"/>
              </a:spcBef>
              <a:spcAft>
                <a:spcPct val="0"/>
              </a:spcAft>
              <a:defRPr sz="4400">
                <a:solidFill>
                  <a:schemeClr val="tx1"/>
                </a:solidFill>
                <a:latin typeface="Calibri" pitchFamily="34" charset="0"/>
                <a:ea typeface="新細明體" charset="-120"/>
              </a:defRPr>
            </a:lvl7pPr>
            <a:lvl8pPr marL="1371600" algn="ctr" rtl="0" eaLnBrk="1" fontAlgn="base" hangingPunct="1">
              <a:spcBef>
                <a:spcPct val="0"/>
              </a:spcBef>
              <a:spcAft>
                <a:spcPct val="0"/>
              </a:spcAft>
              <a:defRPr sz="4400">
                <a:solidFill>
                  <a:schemeClr val="tx1"/>
                </a:solidFill>
                <a:latin typeface="Calibri" pitchFamily="34" charset="0"/>
                <a:ea typeface="新細明體" charset="-120"/>
              </a:defRPr>
            </a:lvl8pPr>
            <a:lvl9pPr marL="1828800" algn="ctr" rtl="0" eaLnBrk="1" fontAlgn="base" hangingPunct="1">
              <a:spcBef>
                <a:spcPct val="0"/>
              </a:spcBef>
              <a:spcAft>
                <a:spcPct val="0"/>
              </a:spcAft>
              <a:defRPr sz="4400">
                <a:solidFill>
                  <a:schemeClr val="tx1"/>
                </a:solidFill>
                <a:latin typeface="Calibri" pitchFamily="34" charset="0"/>
                <a:ea typeface="新細明體" charset="-120"/>
              </a:defRPr>
            </a:lvl9pPr>
          </a:lstStyle>
          <a:p>
            <a:pPr algn="l"/>
            <a:r>
              <a:rPr lang="en-US" altLang="zh-TW" sz="4000" dirty="0" smtClean="0">
                <a:latin typeface="Calibri" pitchFamily="34" charset="0"/>
              </a:rPr>
              <a:t>Content</a:t>
            </a:r>
            <a:endParaRPr lang="zh-TW" altLang="en-US" sz="4000" dirty="0">
              <a:latin typeface="Calibri" pitchFamily="34" charset="0"/>
            </a:endParaRPr>
          </a:p>
        </p:txBody>
      </p:sp>
      <p:sp>
        <p:nvSpPr>
          <p:cNvPr id="8" name="內容版面配置區 2"/>
          <p:cNvSpPr>
            <a:spLocks noGrp="1"/>
          </p:cNvSpPr>
          <p:nvPr/>
        </p:nvSpPr>
        <p:spPr>
          <a:xfrm>
            <a:off x="323528" y="764704"/>
            <a:ext cx="8517632" cy="38164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1463" indent="-271463">
              <a:buAutoNum type="arabicPeriod"/>
            </a:pPr>
            <a:r>
              <a:rPr lang="en-US" altLang="zh-TW" dirty="0" smtClean="0">
                <a:latin typeface="Times New Roman" panose="02020603050405020304" pitchFamily="18" charset="0"/>
                <a:cs typeface="Times New Roman" panose="02020603050405020304" pitchFamily="18" charset="0"/>
              </a:rPr>
              <a:t>Introduction</a:t>
            </a:r>
            <a:r>
              <a:rPr lang="en-US" altLang="zh-TW" dirty="0" smtClean="0"/>
              <a:t> </a:t>
            </a:r>
            <a:endParaRPr lang="en-US" altLang="zh-TW" sz="2000" dirty="0" smtClean="0">
              <a:latin typeface="Times New Roman" panose="02020603050405020304" pitchFamily="18" charset="0"/>
              <a:cs typeface="Times New Roman" panose="02020603050405020304" pitchFamily="18" charset="0"/>
            </a:endParaRPr>
          </a:p>
          <a:p>
            <a:pPr marL="271463" indent="-271463">
              <a:buAutoNum type="arabicPeriod"/>
            </a:pPr>
            <a:r>
              <a:rPr lang="en-US" altLang="zh-TW" dirty="0" smtClean="0">
                <a:latin typeface="Times New Roman" panose="02020603050405020304" pitchFamily="18" charset="0"/>
                <a:cs typeface="Times New Roman" panose="02020603050405020304" pitchFamily="18" charset="0"/>
              </a:rPr>
              <a:t>Space-time </a:t>
            </a:r>
            <a:r>
              <a:rPr lang="en-US" altLang="zh-TW" dirty="0">
                <a:latin typeface="Times New Roman" panose="02020603050405020304" pitchFamily="18" charset="0"/>
                <a:cs typeface="Times New Roman" panose="02020603050405020304" pitchFamily="18" charset="0"/>
              </a:rPr>
              <a:t>video </a:t>
            </a:r>
            <a:r>
              <a:rPr lang="en-US" altLang="zh-TW" dirty="0" smtClean="0">
                <a:latin typeface="Times New Roman" panose="02020603050405020304" pitchFamily="18" charset="0"/>
                <a:cs typeface="Times New Roman" panose="02020603050405020304" pitchFamily="18" charset="0"/>
              </a:rPr>
              <a:t>processing</a:t>
            </a:r>
            <a:endParaRPr lang="en-US" altLang="zh-TW" dirty="0">
              <a:latin typeface="Times New Roman" panose="02020603050405020304" pitchFamily="18" charset="0"/>
              <a:cs typeface="Times New Roman" panose="02020603050405020304" pitchFamily="18" charset="0"/>
            </a:endParaRPr>
          </a:p>
          <a:p>
            <a:pPr marL="271463" indent="-271463">
              <a:buFont typeface="Arial" panose="020B0604020202020204" pitchFamily="34" charset="0"/>
              <a:buAutoNum type="arabicPeriod"/>
            </a:pPr>
            <a:r>
              <a:rPr lang="en-US" altLang="zh-TW" dirty="0">
                <a:latin typeface="Times New Roman" panose="02020603050405020304" pitchFamily="18" charset="0"/>
                <a:cs typeface="Times New Roman" panose="02020603050405020304" pitchFamily="18" charset="0"/>
              </a:rPr>
              <a:t>Eulerian motion magnification</a:t>
            </a:r>
          </a:p>
          <a:p>
            <a:pPr marL="628650" lvl="1" indent="-357188">
              <a:buFont typeface="Arial" panose="020B0604020202020204" pitchFamily="34" charset="0"/>
              <a:buAutoNum type="alphaUcPeriod"/>
            </a:pPr>
            <a:r>
              <a:rPr lang="en-US" altLang="zh-TW" i="1" dirty="0" smtClean="0">
                <a:latin typeface="Times New Roman" panose="02020603050405020304" pitchFamily="18" charset="0"/>
                <a:cs typeface="Times New Roman" panose="02020603050405020304" pitchFamily="18" charset="0"/>
              </a:rPr>
              <a:t>First-order </a:t>
            </a:r>
            <a:r>
              <a:rPr lang="en-US" altLang="zh-TW" i="1" dirty="0">
                <a:latin typeface="Times New Roman" panose="02020603050405020304" pitchFamily="18" charset="0"/>
                <a:cs typeface="Times New Roman" panose="02020603050405020304" pitchFamily="18" charset="0"/>
              </a:rPr>
              <a:t>motion</a:t>
            </a:r>
            <a:endParaRPr lang="en-US" altLang="zh-TW" i="1" dirty="0" smtClean="0">
              <a:latin typeface="Times New Roman" panose="02020603050405020304" pitchFamily="18" charset="0"/>
              <a:cs typeface="Times New Roman" panose="02020603050405020304" pitchFamily="18" charset="0"/>
            </a:endParaRPr>
          </a:p>
          <a:p>
            <a:pPr marL="628650" lvl="1" indent="-357188">
              <a:buFont typeface="Arial" panose="020B0604020202020204" pitchFamily="34" charset="0"/>
              <a:buAutoNum type="alphaUcPeriod"/>
            </a:pPr>
            <a:r>
              <a:rPr lang="en-US" altLang="zh-TW" i="1" dirty="0" smtClean="0">
                <a:latin typeface="Times New Roman" panose="02020603050405020304" pitchFamily="18" charset="0"/>
                <a:cs typeface="Times New Roman" panose="02020603050405020304" pitchFamily="18" charset="0"/>
              </a:rPr>
              <a:t>Bounds</a:t>
            </a:r>
          </a:p>
          <a:p>
            <a:pPr marL="628650" lvl="1" indent="-357188">
              <a:buFont typeface="Arial" panose="020B0604020202020204" pitchFamily="34" charset="0"/>
              <a:buAutoNum type="alphaUcPeriod"/>
            </a:pPr>
            <a:r>
              <a:rPr lang="en-US" altLang="zh-TW" i="1" dirty="0" smtClean="0">
                <a:latin typeface="Times New Roman" panose="02020603050405020304" pitchFamily="18" charset="0"/>
                <a:cs typeface="Times New Roman" panose="02020603050405020304" pitchFamily="18" charset="0"/>
              </a:rPr>
              <a:t>Multiscale </a:t>
            </a:r>
            <a:r>
              <a:rPr lang="en-US" altLang="zh-TW" i="1" dirty="0">
                <a:latin typeface="Times New Roman" panose="02020603050405020304" pitchFamily="18" charset="0"/>
                <a:cs typeface="Times New Roman" panose="02020603050405020304" pitchFamily="18" charset="0"/>
              </a:rPr>
              <a:t>analysis</a:t>
            </a:r>
            <a:endParaRPr lang="en-US" altLang="zh-TW" i="1" dirty="0" smtClean="0">
              <a:latin typeface="Times New Roman" panose="02020603050405020304" pitchFamily="18" charset="0"/>
              <a:cs typeface="Times New Roman" panose="02020603050405020304" pitchFamily="18" charset="0"/>
            </a:endParaRPr>
          </a:p>
          <a:p>
            <a:pPr marL="271463" indent="-271463">
              <a:buFont typeface="Arial" panose="020B0604020202020204" pitchFamily="34" charset="0"/>
              <a:buAutoNum type="arabicPeriod"/>
            </a:pPr>
            <a:r>
              <a:rPr lang="en-US" altLang="zh-TW" dirty="0" smtClean="0">
                <a:latin typeface="Times New Roman" panose="02020603050405020304" pitchFamily="18" charset="0"/>
                <a:cs typeface="Times New Roman" panose="02020603050405020304" pitchFamily="18" charset="0"/>
              </a:rPr>
              <a:t>Results</a:t>
            </a:r>
            <a:endParaRPr lang="en-US" altLang="zh-TW" i="1" dirty="0" smtClean="0">
              <a:latin typeface="Times New Roman" panose="02020603050405020304" pitchFamily="18" charset="0"/>
              <a:cs typeface="Times New Roman" panose="02020603050405020304" pitchFamily="18" charset="0"/>
            </a:endParaRPr>
          </a:p>
          <a:p>
            <a:pPr marL="271463" indent="-271463">
              <a:buAutoNum type="arabicPeriod"/>
            </a:pPr>
            <a:r>
              <a:rPr lang="en-US" altLang="zh-TW" dirty="0" smtClean="0">
                <a:latin typeface="Times New Roman" panose="02020603050405020304" pitchFamily="18" charset="0"/>
                <a:cs typeface="Times New Roman" panose="02020603050405020304" pitchFamily="18" charset="0"/>
              </a:rPr>
              <a:t>Discussion</a:t>
            </a:r>
          </a:p>
          <a:p>
            <a:pPr marL="271463" indent="-271463">
              <a:buAutoNum type="arabicPeriod"/>
            </a:pPr>
            <a:r>
              <a:rPr lang="en-US" altLang="zh-TW" dirty="0">
                <a:latin typeface="Times New Roman" panose="02020603050405020304" pitchFamily="18" charset="0"/>
                <a:cs typeface="Times New Roman" panose="02020603050405020304" pitchFamily="18" charset="0"/>
              </a:rPr>
              <a:t>Conclusion</a:t>
            </a:r>
            <a:endParaRPr lang="en-US" altLang="zh-TW"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3211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00CA0B39-ED0C-4B01-8348-274785BB38FB}" type="slidenum">
              <a:rPr lang="zh-TW" altLang="en-US" smtClean="0"/>
              <a:pPr/>
              <a:t>4</a:t>
            </a:fld>
            <a:endParaRPr lang="zh-TW" altLang="en-US" dirty="0"/>
          </a:p>
        </p:txBody>
      </p:sp>
      <p:sp>
        <p:nvSpPr>
          <p:cNvPr id="10" name="標題 1"/>
          <p:cNvSpPr>
            <a:spLocks noGrp="1"/>
          </p:cNvSpPr>
          <p:nvPr>
            <p:ph type="title"/>
          </p:nvPr>
        </p:nvSpPr>
        <p:spPr>
          <a:xfrm>
            <a:off x="590872" y="-27384"/>
            <a:ext cx="8229600" cy="792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ltLang="zh-TW" sz="4000" b="0" dirty="0">
                <a:latin typeface="Calibri" pitchFamily="34" charset="0"/>
              </a:rPr>
              <a:t>1. </a:t>
            </a:r>
            <a:r>
              <a:rPr lang="en-US" altLang="zh-TW" sz="4000" dirty="0" smtClean="0"/>
              <a:t>Introduction </a:t>
            </a:r>
            <a:endParaRPr lang="zh-TW" altLang="en-US" sz="4000" b="0" dirty="0">
              <a:latin typeface="Calibri" pitchFamily="34" charset="0"/>
            </a:endParaRPr>
          </a:p>
        </p:txBody>
      </p:sp>
      <p:sp>
        <p:nvSpPr>
          <p:cNvPr id="11" name="內容版面配置區 2"/>
          <p:cNvSpPr>
            <a:spLocks noGrp="1"/>
          </p:cNvSpPr>
          <p:nvPr>
            <p:ph idx="1"/>
          </p:nvPr>
        </p:nvSpPr>
        <p:spPr>
          <a:xfrm>
            <a:off x="0" y="802180"/>
            <a:ext cx="9144000" cy="5723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875" indent="-269875">
              <a:buFont typeface="+mj-lt"/>
              <a:buAutoNum type="arabicPeriod"/>
            </a:pPr>
            <a:r>
              <a:rPr lang="en-US" altLang="zh-TW" sz="1800" dirty="0" smtClean="0">
                <a:latin typeface="Times New Roman" panose="02020603050405020304" pitchFamily="18" charset="0"/>
                <a:cs typeface="Times New Roman" panose="02020603050405020304" pitchFamily="18" charset="0"/>
              </a:rPr>
              <a:t>The </a:t>
            </a:r>
            <a:r>
              <a:rPr lang="en-US" altLang="zh-TW" sz="1800" dirty="0">
                <a:latin typeface="Times New Roman" panose="02020603050405020304" pitchFamily="18" charset="0"/>
                <a:cs typeface="Times New Roman" panose="02020603050405020304" pitchFamily="18" charset="0"/>
              </a:rPr>
              <a:t>experimental </a:t>
            </a:r>
            <a:r>
              <a:rPr lang="en-US" altLang="zh-TW" sz="1800" dirty="0" smtClean="0">
                <a:latin typeface="Times New Roman" panose="02020603050405020304" pitchFamily="18" charset="0"/>
                <a:cs typeface="Times New Roman" panose="02020603050405020304" pitchFamily="18" charset="0"/>
              </a:rPr>
              <a:t>results</a:t>
            </a:r>
            <a:endParaRPr lang="en-US" altLang="zh-TW" sz="1800" dirty="0">
              <a:latin typeface="Times New Roman" panose="02020603050405020304" pitchFamily="18" charset="0"/>
              <a:cs typeface="Times New Roman" panose="02020603050405020304" pitchFamily="18" charset="0"/>
            </a:endParaRPr>
          </a:p>
        </p:txBody>
      </p:sp>
      <p:pic>
        <p:nvPicPr>
          <p:cNvPr id="2" name="圖片 1"/>
          <p:cNvPicPr>
            <a:picLocks noChangeAspect="1"/>
          </p:cNvPicPr>
          <p:nvPr/>
        </p:nvPicPr>
        <p:blipFill>
          <a:blip r:embed="rId3"/>
          <a:stretch>
            <a:fillRect/>
          </a:stretch>
        </p:blipFill>
        <p:spPr>
          <a:xfrm>
            <a:off x="6588224" y="908720"/>
            <a:ext cx="2390775" cy="1114425"/>
          </a:xfrm>
          <a:prstGeom prst="rect">
            <a:avLst/>
          </a:prstGeom>
        </p:spPr>
      </p:pic>
    </p:spTree>
    <p:extLst>
      <p:ext uri="{BB962C8B-B14F-4D97-AF65-F5344CB8AC3E}">
        <p14:creationId xmlns:p14="http://schemas.microsoft.com/office/powerpoint/2010/main" val="3163210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00CA0B39-ED0C-4B01-8348-274785BB38FB}" type="slidenum">
              <a:rPr lang="zh-TW" altLang="en-US" smtClean="0"/>
              <a:pPr/>
              <a:t>5</a:t>
            </a:fld>
            <a:endParaRPr lang="zh-TW" altLang="en-US"/>
          </a:p>
        </p:txBody>
      </p:sp>
      <p:sp>
        <p:nvSpPr>
          <p:cNvPr id="11" name="標題 1"/>
          <p:cNvSpPr>
            <a:spLocks noGrp="1"/>
          </p:cNvSpPr>
          <p:nvPr>
            <p:ph type="title"/>
          </p:nvPr>
        </p:nvSpPr>
        <p:spPr>
          <a:xfrm>
            <a:off x="539552" y="22034"/>
            <a:ext cx="8604448" cy="648072"/>
          </a:xfrm>
          <a:prstGeom prst="rect">
            <a:avLst/>
          </a:prstGeom>
        </p:spPr>
        <p:txBody>
          <a:bodyPr>
            <a:normAutofit fontScale="90000"/>
          </a:bodyPr>
          <a:lstStyle/>
          <a:p>
            <a:pPr algn="l" fontAlgn="auto">
              <a:spcBef>
                <a:spcPts val="0"/>
              </a:spcBef>
              <a:spcAft>
                <a:spcPts val="0"/>
              </a:spcAft>
              <a:defRPr/>
            </a:pPr>
            <a:r>
              <a:rPr lang="en-US" altLang="zh-TW" b="0" dirty="0" smtClean="0">
                <a:latin typeface="Calibri" pitchFamily="34" charset="0"/>
              </a:rPr>
              <a:t>2. </a:t>
            </a:r>
            <a:r>
              <a:rPr lang="en-US" altLang="zh-TW" sz="4000" dirty="0" smtClean="0"/>
              <a:t>Space-time </a:t>
            </a:r>
            <a:r>
              <a:rPr lang="en-US" altLang="zh-TW" sz="4000" dirty="0"/>
              <a:t>video </a:t>
            </a:r>
            <a:r>
              <a:rPr lang="en-US" altLang="zh-TW" sz="4000" dirty="0" smtClean="0"/>
              <a:t>processing</a:t>
            </a:r>
            <a:endParaRPr lang="zh-TW" altLang="en-US" sz="4000" b="0" i="1" dirty="0">
              <a:latin typeface="Calibri" pitchFamily="34" charset="0"/>
            </a:endParaRPr>
          </a:p>
        </p:txBody>
      </p:sp>
      <p:sp>
        <p:nvSpPr>
          <p:cNvPr id="12" name="內容版面配置區 2"/>
          <p:cNvSpPr>
            <a:spLocks noGrp="1"/>
          </p:cNvSpPr>
          <p:nvPr>
            <p:ph idx="1"/>
          </p:nvPr>
        </p:nvSpPr>
        <p:spPr>
          <a:xfrm>
            <a:off x="251520" y="764704"/>
            <a:ext cx="8892480" cy="48965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1463" indent="-271463">
              <a:buAutoNum type="arabicPeriod"/>
            </a:pPr>
            <a:r>
              <a:rPr lang="en-US" altLang="zh-TW" dirty="0">
                <a:latin typeface="Times New Roman" panose="02020603050405020304" pitchFamily="18" charset="0"/>
                <a:cs typeface="Times New Roman" panose="02020603050405020304" pitchFamily="18" charset="0"/>
              </a:rPr>
              <a:t>PROPOSED METHOD</a:t>
            </a:r>
          </a:p>
          <a:p>
            <a:pPr marL="628650" lvl="1" indent="-357188">
              <a:buAutoNum type="alphaUcPeriod"/>
            </a:pPr>
            <a:r>
              <a:rPr lang="en-US" altLang="zh-TW" i="1" dirty="0">
                <a:latin typeface="Times New Roman" panose="02020603050405020304" pitchFamily="18" charset="0"/>
                <a:cs typeface="Times New Roman" panose="02020603050405020304" pitchFamily="18" charset="0"/>
              </a:rPr>
              <a:t>Center-of-Body Relative Coordinates</a:t>
            </a:r>
          </a:p>
          <a:p>
            <a:pPr marL="628650" lvl="1" indent="-357188">
              <a:buAutoNum type="alphaUcPeriod"/>
            </a:pPr>
            <a:r>
              <a:rPr lang="en-US" altLang="zh-TW" i="1" dirty="0">
                <a:latin typeface="Times New Roman" panose="02020603050405020304" pitchFamily="18" charset="0"/>
                <a:cs typeface="Times New Roman" panose="02020603050405020304" pitchFamily="18" charset="0"/>
              </a:rPr>
              <a:t>Posture-Based Features</a:t>
            </a:r>
          </a:p>
          <a:p>
            <a:pPr marL="628650" lvl="1" indent="-357188">
              <a:buNone/>
            </a:pPr>
            <a:r>
              <a:rPr lang="en-US" altLang="zh-TW" i="1" dirty="0">
                <a:latin typeface="Times New Roman" panose="02020603050405020304" pitchFamily="18" charset="0"/>
                <a:cs typeface="Times New Roman" panose="02020603050405020304" pitchFamily="18" charset="0"/>
              </a:rPr>
              <a:t>C.   Posture-Based Classification</a:t>
            </a:r>
            <a:endParaRPr lang="en-US" altLang="zh-TW" dirty="0">
              <a:latin typeface="Times New Roman" panose="02020603050405020304" pitchFamily="18" charset="0"/>
              <a:cs typeface="Times New Roman" panose="02020603050405020304" pitchFamily="18" charset="0"/>
            </a:endParaRPr>
          </a:p>
          <a:p>
            <a:pPr marL="0" indent="0">
              <a:buNone/>
            </a:pPr>
            <a:r>
              <a:rPr lang="en-US" altLang="zh-TW" sz="1800" dirty="0" smtClean="0"/>
              <a:t>      </a:t>
            </a:r>
          </a:p>
          <a:p>
            <a:pPr marL="0" indent="0">
              <a:buNone/>
            </a:pPr>
            <a:endParaRPr lang="en-US" altLang="zh-TW" sz="1800" dirty="0"/>
          </a:p>
          <a:p>
            <a:pPr marL="0" indent="0">
              <a:buNone/>
            </a:pPr>
            <a:endParaRPr lang="en-US" altLang="zh-TW" sz="1800" dirty="0" smtClean="0"/>
          </a:p>
          <a:p>
            <a:pPr marL="0" indent="0">
              <a:buNone/>
            </a:pPr>
            <a:endParaRPr lang="en-US" altLang="zh-TW" sz="1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a:xfrm>
            <a:off x="3707904" y="6492875"/>
            <a:ext cx="2133600" cy="365125"/>
          </a:xfrm>
        </p:spPr>
        <p:txBody>
          <a:bodyPr/>
          <a:lstStyle/>
          <a:p>
            <a:fld id="{00CA0B39-ED0C-4B01-8348-274785BB38FB}" type="slidenum">
              <a:rPr lang="zh-TW" altLang="en-US" smtClean="0"/>
              <a:pPr/>
              <a:t>6</a:t>
            </a:fld>
            <a:endParaRPr lang="zh-TW" altLang="en-US"/>
          </a:p>
        </p:txBody>
      </p:sp>
      <p:sp>
        <p:nvSpPr>
          <p:cNvPr id="11" name="標題 1"/>
          <p:cNvSpPr>
            <a:spLocks noGrp="1"/>
          </p:cNvSpPr>
          <p:nvPr>
            <p:ph type="title"/>
          </p:nvPr>
        </p:nvSpPr>
        <p:spPr>
          <a:xfrm>
            <a:off x="590872" y="-85402"/>
            <a:ext cx="8229600" cy="8501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fontAlgn="auto">
              <a:spcBef>
                <a:spcPts val="0"/>
              </a:spcBef>
              <a:spcAft>
                <a:spcPts val="0"/>
              </a:spcAft>
              <a:defRPr/>
            </a:pPr>
            <a:r>
              <a:rPr lang="en-US" altLang="zh-TW" sz="4000" dirty="0" smtClean="0">
                <a:latin typeface="Calibri" pitchFamily="34" charset="0"/>
              </a:rPr>
              <a:t>3. </a:t>
            </a:r>
            <a:r>
              <a:rPr lang="en-US" altLang="zh-TW" sz="3600" dirty="0" smtClean="0"/>
              <a:t>Eulerian </a:t>
            </a:r>
            <a:r>
              <a:rPr lang="en-US" altLang="zh-TW" sz="3600" dirty="0"/>
              <a:t>motion </a:t>
            </a:r>
            <a:r>
              <a:rPr lang="en-US" altLang="zh-TW" sz="3600" dirty="0" smtClean="0"/>
              <a:t>magnification</a:t>
            </a:r>
            <a:endParaRPr lang="zh-TW" altLang="en-US" sz="3600" dirty="0">
              <a:latin typeface="Calibri" pitchFamily="34" charset="0"/>
            </a:endParaRPr>
          </a:p>
        </p:txBody>
      </p:sp>
      <p:sp>
        <p:nvSpPr>
          <p:cNvPr id="6" name="內容版面配置區 2"/>
          <p:cNvSpPr txBox="1">
            <a:spLocks/>
          </p:cNvSpPr>
          <p:nvPr/>
        </p:nvSpPr>
        <p:spPr bwMode="auto">
          <a:xfrm>
            <a:off x="220967" y="780939"/>
            <a:ext cx="8892480" cy="2864085"/>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lvl1pPr marL="228600" indent="-228600" algn="l" defTabSz="914400" rtl="0" eaLnBrk="1" fontAlgn="base" latinLnBrk="0" hangingPunct="1">
              <a:lnSpc>
                <a:spcPct val="90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fontAlgn="base" latinLnBrk="0" hangingPunct="1">
              <a:lnSpc>
                <a:spcPct val="90000"/>
              </a:lnSpc>
              <a:spcBef>
                <a:spcPts val="500"/>
              </a:spcBef>
              <a:spcAft>
                <a:spcPct val="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fontAlgn="base" latinLnBrk="0"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fontAlgn="base" latinLnBrk="0" hangingPunct="1">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fontAlgn="base" latinLnBrk="0" hangingPunct="1">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875" indent="-269875">
              <a:buFont typeface="+mj-lt"/>
              <a:buAutoNum type="arabicPeriod"/>
            </a:pPr>
            <a:r>
              <a:rPr lang="en-US" altLang="zh-TW" dirty="0" smtClean="0">
                <a:latin typeface="Times New Roman" panose="02020603050405020304" pitchFamily="18" charset="0"/>
                <a:cs typeface="Times New Roman" panose="02020603050405020304" pitchFamily="18" charset="0"/>
              </a:rPr>
              <a:t>In this section, we show </a:t>
            </a:r>
            <a:r>
              <a:rPr lang="en-US" altLang="zh-TW" u="sng" dirty="0" smtClean="0">
                <a:latin typeface="Times New Roman" panose="02020603050405020304" pitchFamily="18" charset="0"/>
                <a:cs typeface="Times New Roman" panose="02020603050405020304" pitchFamily="18" charset="0"/>
              </a:rPr>
              <a:t>how temporal processing produces motion magnification </a:t>
            </a:r>
            <a:r>
              <a:rPr lang="en-US" altLang="zh-TW" dirty="0" smtClean="0">
                <a:latin typeface="Times New Roman" panose="02020603050405020304" pitchFamily="18" charset="0"/>
                <a:cs typeface="Times New Roman" panose="02020603050405020304" pitchFamily="18" charset="0"/>
              </a:rPr>
              <a:t>using an analysis that relies on the </a:t>
            </a:r>
            <a:r>
              <a:rPr lang="en-US" altLang="zh-TW" dirty="0" smtClean="0">
                <a:solidFill>
                  <a:srgbClr val="FF0000"/>
                </a:solidFill>
                <a:latin typeface="Times New Roman" panose="02020603050405020304" pitchFamily="18" charset="0"/>
                <a:cs typeface="Times New Roman" panose="02020603050405020304" pitchFamily="18" charset="0"/>
              </a:rPr>
              <a:t>first-order Taylor series expansions </a:t>
            </a:r>
            <a:r>
              <a:rPr lang="en-US" altLang="zh-TW" dirty="0" smtClean="0">
                <a:latin typeface="Times New Roman" panose="02020603050405020304" pitchFamily="18" charset="0"/>
                <a:cs typeface="Times New Roman" panose="02020603050405020304" pitchFamily="18" charset="0"/>
              </a:rPr>
              <a:t>common in optical flow analyses  [Lucas and </a:t>
            </a:r>
            <a:r>
              <a:rPr lang="en-US" altLang="zh-TW" dirty="0" err="1" smtClean="0">
                <a:latin typeface="Times New Roman" panose="02020603050405020304" pitchFamily="18" charset="0"/>
                <a:cs typeface="Times New Roman" panose="02020603050405020304" pitchFamily="18" charset="0"/>
              </a:rPr>
              <a:t>Kanade</a:t>
            </a:r>
            <a:r>
              <a:rPr lang="en-US" altLang="zh-TW" dirty="0" smtClean="0">
                <a:latin typeface="Times New Roman" panose="02020603050405020304" pitchFamily="18" charset="0"/>
                <a:cs typeface="Times New Roman" panose="02020603050405020304" pitchFamily="18" charset="0"/>
              </a:rPr>
              <a:t> 1981; Horn and </a:t>
            </a:r>
            <a:r>
              <a:rPr lang="en-US" altLang="zh-TW" dirty="0" err="1" smtClean="0">
                <a:latin typeface="Times New Roman" panose="02020603050405020304" pitchFamily="18" charset="0"/>
                <a:cs typeface="Times New Roman" panose="02020603050405020304" pitchFamily="18" charset="0"/>
              </a:rPr>
              <a:t>Schunck</a:t>
            </a:r>
            <a:r>
              <a:rPr lang="en-US" altLang="zh-TW" dirty="0" smtClean="0">
                <a:latin typeface="Times New Roman" panose="02020603050405020304" pitchFamily="18" charset="0"/>
                <a:cs typeface="Times New Roman" panose="02020603050405020304" pitchFamily="18" charset="0"/>
              </a:rPr>
              <a:t> 1981]</a:t>
            </a:r>
          </a:p>
          <a:p>
            <a:pPr marL="269875" indent="-269875">
              <a:buFont typeface="+mj-lt"/>
              <a:buAutoNum type="arabicPeriod"/>
            </a:pPr>
            <a:endParaRPr lang="en-US" altLang="zh-TW" dirty="0" smtClean="0">
              <a:latin typeface="Times New Roman" panose="02020603050405020304" pitchFamily="18" charset="0"/>
              <a:cs typeface="Times New Roman" panose="02020603050405020304" pitchFamily="18" charset="0"/>
            </a:endParaRPr>
          </a:p>
          <a:p>
            <a:pPr marL="628650" lvl="1" indent="-357188">
              <a:buFont typeface="Arial" panose="020B0604020202020204" pitchFamily="34" charset="0"/>
              <a:buAutoNum type="alphaUcPeriod"/>
            </a:pPr>
            <a:r>
              <a:rPr lang="en-US" altLang="zh-TW" i="1" dirty="0" smtClean="0">
                <a:latin typeface="Times New Roman" panose="02020603050405020304" pitchFamily="18" charset="0"/>
                <a:cs typeface="Times New Roman" panose="02020603050405020304" pitchFamily="18" charset="0"/>
              </a:rPr>
              <a:t>First-order motion</a:t>
            </a:r>
          </a:p>
          <a:p>
            <a:pPr marL="628650" lvl="1" indent="-357188">
              <a:buFont typeface="Arial" panose="020B0604020202020204" pitchFamily="34" charset="0"/>
              <a:buAutoNum type="alphaUcPeriod"/>
            </a:pPr>
            <a:r>
              <a:rPr lang="en-US" altLang="zh-TW" i="1" dirty="0" smtClean="0">
                <a:latin typeface="Times New Roman" panose="02020603050405020304" pitchFamily="18" charset="0"/>
                <a:cs typeface="Times New Roman" panose="02020603050405020304" pitchFamily="18" charset="0"/>
              </a:rPr>
              <a:t>Bounds</a:t>
            </a:r>
          </a:p>
          <a:p>
            <a:pPr marL="628650" lvl="1" indent="-357188">
              <a:buFont typeface="Arial" panose="020B0604020202020204" pitchFamily="34" charset="0"/>
              <a:buAutoNum type="alphaUcPeriod"/>
            </a:pPr>
            <a:r>
              <a:rPr lang="en-US" altLang="zh-TW" i="1" dirty="0" smtClean="0">
                <a:latin typeface="Times New Roman" panose="02020603050405020304" pitchFamily="18" charset="0"/>
                <a:cs typeface="Times New Roman" panose="02020603050405020304" pitchFamily="18" charset="0"/>
              </a:rPr>
              <a:t>Multiscale analysis</a:t>
            </a:r>
          </a:p>
          <a:p>
            <a:pPr marL="727075" lvl="1" indent="-269875">
              <a:buFont typeface="+mj-lt"/>
              <a:buAutoNum type="arabicPeriod"/>
            </a:pPr>
            <a:endParaRPr lang="en-US" altLang="zh-TW" sz="1600" dirty="0">
              <a:latin typeface="Times New Roman" panose="02020603050405020304" pitchFamily="18" charset="0"/>
              <a:cs typeface="Times New Roman" panose="02020603050405020304" pitchFamily="18" charset="0"/>
            </a:endParaRPr>
          </a:p>
        </p:txBody>
      </p:sp>
      <p:pic>
        <p:nvPicPr>
          <p:cNvPr id="5" name="圖片 4"/>
          <p:cNvPicPr>
            <a:picLocks noChangeAspect="1"/>
          </p:cNvPicPr>
          <p:nvPr/>
        </p:nvPicPr>
        <p:blipFill>
          <a:blip r:embed="rId3"/>
          <a:stretch>
            <a:fillRect/>
          </a:stretch>
        </p:blipFill>
        <p:spPr>
          <a:xfrm>
            <a:off x="6471481" y="2132856"/>
            <a:ext cx="2352675" cy="1143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00CA0B39-ED0C-4B01-8348-274785BB38FB}" type="slidenum">
              <a:rPr lang="zh-TW" altLang="en-US" smtClean="0"/>
              <a:pPr/>
              <a:t>7</a:t>
            </a:fld>
            <a:endParaRPr lang="zh-TW" altLang="en-US"/>
          </a:p>
        </p:txBody>
      </p:sp>
      <p:sp>
        <p:nvSpPr>
          <p:cNvPr id="10" name="標題 1"/>
          <p:cNvSpPr>
            <a:spLocks noGrp="1"/>
          </p:cNvSpPr>
          <p:nvPr>
            <p:ph type="title"/>
          </p:nvPr>
        </p:nvSpPr>
        <p:spPr>
          <a:xfrm>
            <a:off x="590872" y="-85402"/>
            <a:ext cx="8229600" cy="8501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fontAlgn="auto">
              <a:spcBef>
                <a:spcPts val="0"/>
              </a:spcBef>
              <a:spcAft>
                <a:spcPts val="0"/>
              </a:spcAft>
              <a:defRPr/>
            </a:pPr>
            <a:r>
              <a:rPr lang="en-US" altLang="zh-TW" sz="4000" dirty="0" smtClean="0">
                <a:latin typeface="Calibri" pitchFamily="34" charset="0"/>
              </a:rPr>
              <a:t>3.1 </a:t>
            </a:r>
            <a:r>
              <a:rPr lang="en-US" altLang="zh-TW" sz="3600" i="1" dirty="0" smtClean="0"/>
              <a:t>First-order motion </a:t>
            </a:r>
            <a:endParaRPr lang="zh-TW" altLang="en-US" sz="3600" dirty="0">
              <a:latin typeface="Calibri" pitchFamily="34" charset="0"/>
            </a:endParaRPr>
          </a:p>
        </p:txBody>
      </p:sp>
      <mc:AlternateContent xmlns:mc="http://schemas.openxmlformats.org/markup-compatibility/2006" xmlns:a14="http://schemas.microsoft.com/office/drawing/2010/main">
        <mc:Choice Requires="a14">
          <p:sp>
            <p:nvSpPr>
              <p:cNvPr id="5" name="內容版面配置區 2"/>
              <p:cNvSpPr>
                <a:spLocks noGrp="1"/>
              </p:cNvSpPr>
              <p:nvPr>
                <p:ph idx="1"/>
              </p:nvPr>
            </p:nvSpPr>
            <p:spPr>
              <a:xfrm>
                <a:off x="251520" y="764704"/>
                <a:ext cx="8892480" cy="5400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875" indent="-269875">
                  <a:buFont typeface="+mj-lt"/>
                  <a:buAutoNum type="arabicPeriod"/>
                </a:pPr>
                <a:r>
                  <a:rPr lang="en-US" altLang="zh-TW" dirty="0" smtClean="0">
                    <a:latin typeface="Times New Roman" panose="02020603050405020304" pitchFamily="18" charset="0"/>
                    <a:cs typeface="Times New Roman" panose="02020603050405020304" pitchFamily="18" charset="0"/>
                  </a:rPr>
                  <a:t>To </a:t>
                </a:r>
                <a:r>
                  <a:rPr lang="en-US" altLang="zh-TW" dirty="0">
                    <a:latin typeface="Times New Roman" panose="02020603050405020304" pitchFamily="18" charset="0"/>
                    <a:cs typeface="Times New Roman" panose="02020603050405020304" pitchFamily="18" charset="0"/>
                  </a:rPr>
                  <a:t>explain the relationship between </a:t>
                </a:r>
                <a:r>
                  <a:rPr lang="en-US" altLang="zh-TW" dirty="0">
                    <a:solidFill>
                      <a:srgbClr val="FF0000"/>
                    </a:solidFill>
                    <a:latin typeface="Times New Roman" panose="02020603050405020304" pitchFamily="18" charset="0"/>
                    <a:cs typeface="Times New Roman" panose="02020603050405020304" pitchFamily="18" charset="0"/>
                  </a:rPr>
                  <a:t>temporal processing </a:t>
                </a:r>
                <a:r>
                  <a:rPr lang="en-US" altLang="zh-TW" dirty="0">
                    <a:latin typeface="Times New Roman" panose="02020603050405020304" pitchFamily="18" charset="0"/>
                    <a:cs typeface="Times New Roman" panose="02020603050405020304" pitchFamily="18" charset="0"/>
                  </a:rPr>
                  <a:t>and </a:t>
                </a:r>
                <a:r>
                  <a:rPr lang="en-US" altLang="zh-TW" dirty="0">
                    <a:solidFill>
                      <a:srgbClr val="FF0000"/>
                    </a:solidFill>
                    <a:latin typeface="Times New Roman" panose="02020603050405020304" pitchFamily="18" charset="0"/>
                    <a:cs typeface="Times New Roman" panose="02020603050405020304" pitchFamily="18" charset="0"/>
                  </a:rPr>
                  <a:t>motion magnification</a:t>
                </a:r>
                <a:r>
                  <a:rPr lang="en-US" altLang="zh-TW" dirty="0">
                    <a:latin typeface="Times New Roman" panose="02020603050405020304" pitchFamily="18" charset="0"/>
                    <a:cs typeface="Times New Roman" panose="02020603050405020304" pitchFamily="18" charset="0"/>
                  </a:rPr>
                  <a:t>, we consider the simple case of a </a:t>
                </a:r>
                <a:r>
                  <a:rPr lang="en-US" altLang="zh-TW" u="sng" dirty="0">
                    <a:latin typeface="Times New Roman" panose="02020603050405020304" pitchFamily="18" charset="0"/>
                    <a:cs typeface="Times New Roman" panose="02020603050405020304" pitchFamily="18" charset="0"/>
                  </a:rPr>
                  <a:t>1D signal undergoing translational motion</a:t>
                </a:r>
                <a:r>
                  <a:rPr lang="en-US" altLang="zh-TW" dirty="0">
                    <a:latin typeface="Times New Roman" panose="02020603050405020304" pitchFamily="18" charset="0"/>
                    <a:cs typeface="Times New Roman" panose="02020603050405020304" pitchFamily="18" charset="0"/>
                  </a:rPr>
                  <a:t>. </a:t>
                </a:r>
                <a:endParaRPr lang="en-US" altLang="zh-TW" dirty="0" smtClean="0">
                  <a:latin typeface="Times New Roman" panose="02020603050405020304" pitchFamily="18" charset="0"/>
                  <a:cs typeface="Times New Roman" panose="02020603050405020304" pitchFamily="18" charset="0"/>
                </a:endParaRPr>
              </a:p>
              <a:p>
                <a:pPr marL="269875" indent="-269875">
                  <a:buFont typeface="+mj-lt"/>
                  <a:buAutoNum type="arabicPeriod"/>
                </a:pPr>
                <a:r>
                  <a:rPr lang="en-US" altLang="zh-TW" dirty="0">
                    <a:latin typeface="Times New Roman" panose="02020603050405020304" pitchFamily="18" charset="0"/>
                    <a:cs typeface="Times New Roman" panose="02020603050405020304" pitchFamily="18" charset="0"/>
                  </a:rPr>
                  <a:t>Let </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𝐼</m:t>
                    </m:r>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𝑥</m:t>
                    </m:r>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𝑡</m:t>
                    </m:r>
                    <m:r>
                      <a:rPr lang="en-US" altLang="zh-TW" b="0" i="1" smtClean="0">
                        <a:latin typeface="Cambria Math" panose="02040503050406030204" pitchFamily="18" charset="0"/>
                        <a:cs typeface="Times New Roman" panose="02020603050405020304" pitchFamily="18" charset="0"/>
                      </a:rPr>
                      <m:t>)</m:t>
                    </m:r>
                  </m:oMath>
                </a14:m>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denote the image intensity at position </a:t>
                </a:r>
                <a14:m>
                  <m:oMath xmlns:m="http://schemas.openxmlformats.org/officeDocument/2006/math">
                    <m:r>
                      <a:rPr lang="en-US" altLang="zh-TW" i="1">
                        <a:latin typeface="Cambria Math" panose="02040503050406030204" pitchFamily="18" charset="0"/>
                        <a:cs typeface="Times New Roman" panose="02020603050405020304" pitchFamily="18" charset="0"/>
                      </a:rPr>
                      <m:t>𝑥</m:t>
                    </m:r>
                  </m:oMath>
                </a14:m>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and time </a:t>
                </a:r>
                <a14:m>
                  <m:oMath xmlns:m="http://schemas.openxmlformats.org/officeDocument/2006/math">
                    <m:r>
                      <a:rPr lang="en-US" altLang="zh-TW" i="1">
                        <a:latin typeface="Cambria Math" panose="02040503050406030204" pitchFamily="18" charset="0"/>
                        <a:cs typeface="Times New Roman" panose="02020603050405020304" pitchFamily="18" charset="0"/>
                      </a:rPr>
                      <m:t>𝑡</m:t>
                    </m:r>
                  </m:oMath>
                </a14:m>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Since the image undergoes translational </a:t>
                </a:r>
                <a:r>
                  <a:rPr lang="en-US" altLang="zh-TW" dirty="0" smtClean="0">
                    <a:latin typeface="Times New Roman" panose="02020603050405020304" pitchFamily="18" charset="0"/>
                    <a:cs typeface="Times New Roman" panose="02020603050405020304" pitchFamily="18" charset="0"/>
                  </a:rPr>
                  <a:t>motion , </a:t>
                </a:r>
                <a:r>
                  <a:rPr lang="en-US" altLang="zh-TW" dirty="0">
                    <a:latin typeface="Times New Roman" panose="02020603050405020304" pitchFamily="18" charset="0"/>
                    <a:cs typeface="Times New Roman" panose="02020603050405020304" pitchFamily="18" charset="0"/>
                  </a:rPr>
                  <a:t>we can express the observed intensities with respect to a </a:t>
                </a:r>
                <a:r>
                  <a:rPr lang="en-US" altLang="zh-TW" u="sng" dirty="0">
                    <a:latin typeface="Times New Roman" panose="02020603050405020304" pitchFamily="18" charset="0"/>
                    <a:cs typeface="Times New Roman" panose="02020603050405020304" pitchFamily="18" charset="0"/>
                  </a:rPr>
                  <a:t>displacement function </a:t>
                </a:r>
                <a:r>
                  <a:rPr lang="en-US" altLang="zh-TW" i="1" u="sng" dirty="0">
                    <a:latin typeface="Cambria Math" panose="02040503050406030204" pitchFamily="18" charset="0"/>
                    <a:cs typeface="Times New Roman" panose="02020603050405020304" pitchFamily="18" charset="0"/>
                  </a:rPr>
                  <a:t>δ(t), </a:t>
                </a:r>
                <a:r>
                  <a:rPr lang="en-US" altLang="zh-TW" dirty="0">
                    <a:latin typeface="Times New Roman" panose="02020603050405020304" pitchFamily="18" charset="0"/>
                    <a:cs typeface="Times New Roman" panose="02020603050405020304" pitchFamily="18" charset="0"/>
                  </a:rPr>
                  <a:t>such that </a:t>
                </a:r>
                <a14:m>
                  <m:oMath xmlns:m="http://schemas.openxmlformats.org/officeDocument/2006/math">
                    <m:r>
                      <a:rPr lang="en-US" altLang="zh-TW" i="1">
                        <a:latin typeface="Cambria Math" panose="02040503050406030204" pitchFamily="18" charset="0"/>
                        <a:cs typeface="Times New Roman" panose="02020603050405020304" pitchFamily="18" charset="0"/>
                      </a:rPr>
                      <m:t>𝐼</m:t>
                    </m:r>
                    <m:d>
                      <m:dPr>
                        <m:ctrlPr>
                          <a:rPr lang="en-US" altLang="zh-TW" i="1">
                            <a:latin typeface="Cambria Math" panose="02040503050406030204" pitchFamily="18" charset="0"/>
                            <a:cs typeface="Times New Roman" panose="02020603050405020304" pitchFamily="18" charset="0"/>
                          </a:rPr>
                        </m:ctrlPr>
                      </m:dPr>
                      <m:e>
                        <m:r>
                          <a:rPr lang="en-US" altLang="zh-TW" i="1">
                            <a:latin typeface="Cambria Math" panose="02040503050406030204" pitchFamily="18" charset="0"/>
                            <a:cs typeface="Times New Roman" panose="02020603050405020304" pitchFamily="18" charset="0"/>
                          </a:rPr>
                          <m:t>𝑥</m:t>
                        </m:r>
                        <m:r>
                          <a:rPr lang="en-US" altLang="zh-TW" i="1">
                            <a:latin typeface="Cambria Math" panose="02040503050406030204" pitchFamily="18" charset="0"/>
                            <a:cs typeface="Times New Roman" panose="02020603050405020304" pitchFamily="18" charset="0"/>
                          </a:rPr>
                          <m:t>,</m:t>
                        </m:r>
                        <m:r>
                          <a:rPr lang="en-US" altLang="zh-TW" i="1">
                            <a:latin typeface="Cambria Math" panose="02040503050406030204" pitchFamily="18" charset="0"/>
                            <a:cs typeface="Times New Roman" panose="02020603050405020304" pitchFamily="18" charset="0"/>
                          </a:rPr>
                          <m:t>𝑡</m:t>
                        </m:r>
                      </m:e>
                    </m:d>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𝑓</m:t>
                    </m:r>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𝑥</m:t>
                    </m:r>
                    <m:r>
                      <a:rPr lang="en-US" altLang="zh-TW" b="0" i="1" smtClean="0">
                        <a:latin typeface="Cambria Math" panose="02040503050406030204" pitchFamily="18" charset="0"/>
                        <a:cs typeface="Times New Roman" panose="02020603050405020304" pitchFamily="18" charset="0"/>
                      </a:rPr>
                      <m:t>+</m:t>
                    </m:r>
                    <m:r>
                      <m:rPr>
                        <m:sty m:val="p"/>
                      </m:rPr>
                      <a:rPr lang="el-GR" altLang="zh-TW" b="0" i="1" smtClean="0">
                        <a:latin typeface="Cambria Math" panose="02040503050406030204" pitchFamily="18" charset="0"/>
                        <a:cs typeface="Times New Roman" panose="02020603050405020304" pitchFamily="18" charset="0"/>
                      </a:rPr>
                      <m:t>δ</m:t>
                    </m:r>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𝑡</m:t>
                    </m:r>
                    <m:r>
                      <a:rPr lang="en-US" altLang="zh-TW" b="0" i="1" smtClean="0">
                        <a:latin typeface="Cambria Math" panose="02040503050406030204" pitchFamily="18" charset="0"/>
                        <a:cs typeface="Times New Roman" panose="02020603050405020304" pitchFamily="18" charset="0"/>
                      </a:rPr>
                      <m:t>))</m:t>
                    </m:r>
                  </m:oMath>
                </a14:m>
                <a:r>
                  <a:rPr lang="en-US" altLang="zh-TW" i="1" dirty="0">
                    <a:latin typeface="Cambria Math" panose="020405030504060302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and </a:t>
                </a:r>
                <a14:m>
                  <m:oMath xmlns:m="http://schemas.openxmlformats.org/officeDocument/2006/math">
                    <m:r>
                      <a:rPr lang="en-US" altLang="zh-TW" i="1">
                        <a:latin typeface="Cambria Math" panose="02040503050406030204" pitchFamily="18" charset="0"/>
                        <a:cs typeface="Times New Roman" panose="02020603050405020304" pitchFamily="18" charset="0"/>
                      </a:rPr>
                      <m:t>𝐼</m:t>
                    </m:r>
                    <m:d>
                      <m:dPr>
                        <m:ctrlPr>
                          <a:rPr lang="en-US" altLang="zh-TW" i="1">
                            <a:latin typeface="Cambria Math" panose="02040503050406030204" pitchFamily="18" charset="0"/>
                            <a:cs typeface="Times New Roman" panose="02020603050405020304" pitchFamily="18" charset="0"/>
                          </a:rPr>
                        </m:ctrlPr>
                      </m:dPr>
                      <m:e>
                        <m:r>
                          <a:rPr lang="en-US" altLang="zh-TW" i="1">
                            <a:latin typeface="Cambria Math" panose="02040503050406030204" pitchFamily="18" charset="0"/>
                            <a:cs typeface="Times New Roman" panose="02020603050405020304" pitchFamily="18" charset="0"/>
                          </a:rPr>
                          <m:t>𝑥</m:t>
                        </m:r>
                        <m:r>
                          <a:rPr lang="en-US" altLang="zh-TW" i="1">
                            <a:latin typeface="Cambria Math" panose="02040503050406030204" pitchFamily="18" charset="0"/>
                            <a:cs typeface="Times New Roman" panose="02020603050405020304" pitchFamily="18" charset="0"/>
                          </a:rPr>
                          <m:t>,0</m:t>
                        </m:r>
                      </m:e>
                    </m:d>
                    <m:r>
                      <a:rPr lang="en-US" altLang="zh-TW" i="1">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𝑓</m:t>
                    </m:r>
                    <m:d>
                      <m:dPr>
                        <m:ctrlPr>
                          <a:rPr lang="en-US" altLang="zh-TW" b="0" i="1" smtClean="0">
                            <a:latin typeface="Cambria Math" panose="02040503050406030204" pitchFamily="18" charset="0"/>
                            <a:cs typeface="Times New Roman" panose="02020603050405020304" pitchFamily="18" charset="0"/>
                          </a:rPr>
                        </m:ctrlPr>
                      </m:dPr>
                      <m:e>
                        <m:r>
                          <a:rPr lang="en-US" altLang="zh-TW" b="0" i="1" smtClean="0">
                            <a:latin typeface="Cambria Math" panose="02040503050406030204" pitchFamily="18" charset="0"/>
                            <a:cs typeface="Times New Roman" panose="02020603050405020304" pitchFamily="18" charset="0"/>
                          </a:rPr>
                          <m:t>𝑥</m:t>
                        </m:r>
                      </m:e>
                    </m:d>
                  </m:oMath>
                </a14:m>
                <a:r>
                  <a:rPr lang="en-US" altLang="zh-TW" i="1" dirty="0" smtClean="0">
                    <a:latin typeface="Cambria Math" panose="02040503050406030204" pitchFamily="18" charset="0"/>
                    <a:cs typeface="Times New Roman" panose="02020603050405020304" pitchFamily="18" charset="0"/>
                  </a:rPr>
                  <a:t>. </a:t>
                </a:r>
              </a:p>
              <a:p>
                <a:pPr marL="269875" indent="-269875">
                  <a:buFont typeface="+mj-lt"/>
                  <a:buAutoNum type="arabicPeriod"/>
                </a:pPr>
                <a:r>
                  <a:rPr lang="en-US" altLang="zh-TW" dirty="0">
                    <a:latin typeface="Times New Roman" panose="02020603050405020304" pitchFamily="18" charset="0"/>
                    <a:cs typeface="Times New Roman" panose="02020603050405020304" pitchFamily="18" charset="0"/>
                  </a:rPr>
                  <a:t>The </a:t>
                </a:r>
                <a:r>
                  <a:rPr lang="en-US" altLang="zh-TW" dirty="0">
                    <a:solidFill>
                      <a:srgbClr val="FF0000"/>
                    </a:solidFill>
                    <a:latin typeface="Times New Roman" panose="02020603050405020304" pitchFamily="18" charset="0"/>
                    <a:cs typeface="Times New Roman" panose="02020603050405020304" pitchFamily="18" charset="0"/>
                  </a:rPr>
                  <a:t>goal of motion magnification </a:t>
                </a:r>
                <a:r>
                  <a:rPr lang="en-US" altLang="zh-TW" dirty="0">
                    <a:latin typeface="Times New Roman" panose="02020603050405020304" pitchFamily="18" charset="0"/>
                    <a:cs typeface="Times New Roman" panose="02020603050405020304" pitchFamily="18" charset="0"/>
                  </a:rPr>
                  <a:t>is to </a:t>
                </a:r>
                <a:r>
                  <a:rPr lang="en-US" altLang="zh-TW" u="sng" dirty="0">
                    <a:latin typeface="Times New Roman" panose="02020603050405020304" pitchFamily="18" charset="0"/>
                    <a:cs typeface="Times New Roman" panose="02020603050405020304" pitchFamily="18" charset="0"/>
                  </a:rPr>
                  <a:t>synthesize the signal </a:t>
                </a:r>
                <a:r>
                  <a:rPr lang="en-US" altLang="zh-TW" dirty="0">
                    <a:latin typeface="Times New Roman" panose="02020603050405020304" pitchFamily="18" charset="0"/>
                    <a:cs typeface="Times New Roman" panose="02020603050405020304" pitchFamily="18" charset="0"/>
                  </a:rPr>
                  <a:t>or some </a:t>
                </a:r>
                <a:r>
                  <a:rPr lang="en-US" altLang="zh-TW" u="sng" dirty="0">
                    <a:latin typeface="Times New Roman" panose="02020603050405020304" pitchFamily="18" charset="0"/>
                    <a:cs typeface="Times New Roman" panose="02020603050405020304" pitchFamily="18" charset="0"/>
                  </a:rPr>
                  <a:t>amplification factor </a:t>
                </a:r>
                <a:r>
                  <a:rPr lang="en-US" altLang="zh-TW" i="1" dirty="0" smtClean="0">
                    <a:latin typeface="Cambria Math" panose="02040503050406030204" pitchFamily="18" charset="0"/>
                    <a:cs typeface="Times New Roman" panose="02020603050405020304" pitchFamily="18" charset="0"/>
                  </a:rPr>
                  <a:t>α </a:t>
                </a:r>
                <a:r>
                  <a:rPr lang="en-US" altLang="zh-TW" u="sng" dirty="0" smtClean="0">
                    <a:latin typeface="Times New Roman" panose="02020603050405020304" pitchFamily="18" charset="0"/>
                    <a:cs typeface="Times New Roman" panose="02020603050405020304" pitchFamily="18" charset="0"/>
                  </a:rPr>
                  <a:t>.</a:t>
                </a:r>
              </a:p>
              <a:p>
                <a:pPr marL="269875" indent="-269875">
                  <a:buFont typeface="+mj-lt"/>
                  <a:buAutoNum type="arabicPeriod"/>
                </a:pPr>
                <a:endParaRPr lang="en-US" altLang="zh-TW" u="sng" dirty="0">
                  <a:latin typeface="Times New Roman" panose="02020603050405020304" pitchFamily="18" charset="0"/>
                  <a:cs typeface="Times New Roman" panose="02020603050405020304" pitchFamily="18" charset="0"/>
                </a:endParaRPr>
              </a:p>
              <a:p>
                <a:pPr marL="269875" indent="-269875">
                  <a:buFont typeface="+mj-lt"/>
                  <a:buAutoNum type="arabicPeriod"/>
                </a:pPr>
                <a:r>
                  <a:rPr lang="en-US" altLang="zh-TW" dirty="0">
                    <a:latin typeface="Times New Roman" panose="02020603050405020304" pitchFamily="18" charset="0"/>
                    <a:cs typeface="Times New Roman" panose="02020603050405020304" pitchFamily="18" charset="0"/>
                  </a:rPr>
                  <a:t>Assuming the image can be approximated by a </a:t>
                </a:r>
                <a:r>
                  <a:rPr lang="en-US" altLang="zh-TW" u="sng" dirty="0">
                    <a:latin typeface="Times New Roman" panose="02020603050405020304" pitchFamily="18" charset="0"/>
                    <a:cs typeface="Times New Roman" panose="02020603050405020304" pitchFamily="18" charset="0"/>
                  </a:rPr>
                  <a:t>first-order Taylor series expansion</a:t>
                </a:r>
                <a:r>
                  <a:rPr lang="en-US" altLang="zh-TW" dirty="0">
                    <a:latin typeface="Times New Roman" panose="02020603050405020304" pitchFamily="18" charset="0"/>
                    <a:cs typeface="Times New Roman" panose="02020603050405020304" pitchFamily="18" charset="0"/>
                  </a:rPr>
                  <a:t>, we write the image at time </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𝑡</m:t>
                    </m:r>
                    <m:r>
                      <a:rPr lang="en-US" altLang="zh-TW" b="0" i="0" smtClean="0">
                        <a:latin typeface="Cambria Math" panose="02040503050406030204" pitchFamily="18" charset="0"/>
                        <a:cs typeface="Times New Roman" panose="02020603050405020304" pitchFamily="18" charset="0"/>
                      </a:rPr>
                      <m:t>,  </m:t>
                    </m:r>
                    <m:r>
                      <a:rPr lang="en-US" altLang="zh-TW" b="0" i="1" smtClean="0">
                        <a:latin typeface="Cambria Math" panose="02040503050406030204" pitchFamily="18" charset="0"/>
                        <a:cs typeface="Times New Roman" panose="02020603050405020304" pitchFamily="18" charset="0"/>
                      </a:rPr>
                      <m:t>𝑓</m:t>
                    </m:r>
                    <m:r>
                      <a:rPr lang="en-US" altLang="zh-TW" i="1">
                        <a:latin typeface="Cambria Math" panose="02040503050406030204" pitchFamily="18" charset="0"/>
                        <a:cs typeface="Times New Roman" panose="02020603050405020304" pitchFamily="18" charset="0"/>
                      </a:rPr>
                      <m:t>(</m:t>
                    </m:r>
                    <m:r>
                      <a:rPr lang="en-US" altLang="zh-TW" i="1">
                        <a:latin typeface="Cambria Math" panose="02040503050406030204" pitchFamily="18" charset="0"/>
                        <a:cs typeface="Times New Roman" panose="02020603050405020304" pitchFamily="18" charset="0"/>
                      </a:rPr>
                      <m:t>𝑥</m:t>
                    </m:r>
                    <m:r>
                      <a:rPr lang="en-US" altLang="zh-TW" b="0" i="1" smtClean="0">
                        <a:latin typeface="Cambria Math" panose="02040503050406030204" pitchFamily="18" charset="0"/>
                        <a:cs typeface="Times New Roman" panose="02020603050405020304" pitchFamily="18" charset="0"/>
                      </a:rPr>
                      <m:t>+</m:t>
                    </m:r>
                    <m:r>
                      <m:rPr>
                        <m:sty m:val="p"/>
                      </m:rPr>
                      <a:rPr lang="el-GR" altLang="zh-TW" b="0" i="1" smtClean="0">
                        <a:latin typeface="Cambria Math" panose="02040503050406030204" pitchFamily="18" charset="0"/>
                        <a:cs typeface="Times New Roman" panose="02020603050405020304" pitchFamily="18" charset="0"/>
                      </a:rPr>
                      <m:t>δ</m:t>
                    </m:r>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𝑡</m:t>
                    </m:r>
                    <m:r>
                      <a:rPr lang="en-US" altLang="zh-TW" b="0" i="1" smtClean="0">
                        <a:latin typeface="Cambria Math" panose="02040503050406030204" pitchFamily="18" charset="0"/>
                        <a:cs typeface="Times New Roman" panose="02020603050405020304" pitchFamily="18" charset="0"/>
                      </a:rPr>
                      <m:t>))</m:t>
                    </m:r>
                  </m:oMath>
                </a14:m>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in a first-order Taylor expansion about </a:t>
                </a:r>
                <a14:m>
                  <m:oMath xmlns:m="http://schemas.openxmlformats.org/officeDocument/2006/math">
                    <m:r>
                      <a:rPr lang="en-US" altLang="zh-TW" i="1">
                        <a:latin typeface="Cambria Math" panose="02040503050406030204" pitchFamily="18" charset="0"/>
                        <a:cs typeface="Times New Roman" panose="02020603050405020304" pitchFamily="18" charset="0"/>
                      </a:rPr>
                      <m:t>𝑥</m:t>
                    </m:r>
                  </m:oMath>
                </a14:m>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 as</a:t>
                </a:r>
              </a:p>
              <a:p>
                <a:pPr marL="269875" indent="-269875">
                  <a:buFont typeface="+mj-lt"/>
                  <a:buAutoNum type="arabicPeriod"/>
                </a:pPr>
                <a:endParaRPr lang="en-US" altLang="zh-TW" u="sng" dirty="0">
                  <a:latin typeface="Times New Roman" panose="02020603050405020304" pitchFamily="18" charset="0"/>
                  <a:cs typeface="Times New Roman" panose="02020603050405020304" pitchFamily="18" charset="0"/>
                </a:endParaRPr>
              </a:p>
              <a:p>
                <a:pPr marL="269875" indent="-269875">
                  <a:buFont typeface="+mj-lt"/>
                  <a:buAutoNum type="arabicPeriod"/>
                </a:pPr>
                <a:r>
                  <a:rPr lang="en-US" altLang="zh-TW" dirty="0">
                    <a:latin typeface="Times New Roman" panose="02020603050405020304" pitchFamily="18" charset="0"/>
                    <a:cs typeface="Times New Roman" panose="02020603050405020304" pitchFamily="18" charset="0"/>
                  </a:rPr>
                  <a:t>Let </a:t>
                </a:r>
                <a:r>
                  <a:rPr lang="en-US" altLang="zh-TW" dirty="0" smtClean="0">
                    <a:latin typeface="Times New Roman" panose="02020603050405020304" pitchFamily="18" charset="0"/>
                    <a:cs typeface="Times New Roman" panose="02020603050405020304" pitchFamily="18" charset="0"/>
                  </a:rPr>
                  <a:t> </a:t>
                </a:r>
                <a14:m>
                  <m:oMath xmlns:m="http://schemas.openxmlformats.org/officeDocument/2006/math">
                    <m:r>
                      <m:rPr>
                        <m:sty m:val="p"/>
                      </m:rPr>
                      <a:rPr lang="en-US" altLang="zh-TW" b="0" i="0" smtClean="0">
                        <a:latin typeface="Cambria Math" panose="02040503050406030204" pitchFamily="18" charset="0"/>
                        <a:cs typeface="Times New Roman" panose="02020603050405020304" pitchFamily="18" charset="0"/>
                      </a:rPr>
                      <m:t>B</m:t>
                    </m:r>
                    <m:d>
                      <m:dPr>
                        <m:ctrlPr>
                          <a:rPr lang="en-US" altLang="zh-TW" i="1">
                            <a:latin typeface="Cambria Math" panose="02040503050406030204" pitchFamily="18" charset="0"/>
                            <a:cs typeface="Times New Roman" panose="02020603050405020304" pitchFamily="18" charset="0"/>
                          </a:rPr>
                        </m:ctrlPr>
                      </m:dPr>
                      <m:e>
                        <m:r>
                          <a:rPr lang="en-US" altLang="zh-TW" i="1">
                            <a:latin typeface="Cambria Math" panose="02040503050406030204" pitchFamily="18" charset="0"/>
                            <a:cs typeface="Times New Roman" panose="02020603050405020304" pitchFamily="18" charset="0"/>
                          </a:rPr>
                          <m:t>𝑥</m:t>
                        </m:r>
                        <m:r>
                          <a:rPr lang="en-US" altLang="zh-TW" i="1">
                            <a:latin typeface="Cambria Math" panose="02040503050406030204" pitchFamily="18" charset="0"/>
                            <a:cs typeface="Times New Roman" panose="02020603050405020304" pitchFamily="18" charset="0"/>
                          </a:rPr>
                          <m:t>,</m:t>
                        </m:r>
                        <m:r>
                          <a:rPr lang="en-US" altLang="zh-TW" i="1">
                            <a:latin typeface="Cambria Math" panose="02040503050406030204" pitchFamily="18" charset="0"/>
                            <a:cs typeface="Times New Roman" panose="02020603050405020304" pitchFamily="18" charset="0"/>
                          </a:rPr>
                          <m:t>𝑡</m:t>
                        </m:r>
                      </m:e>
                    </m:d>
                  </m:oMath>
                </a14:m>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be the result of applying a broadband temporal </a:t>
                </a:r>
                <a:r>
                  <a:rPr lang="en-US" altLang="zh-TW" dirty="0" err="1">
                    <a:latin typeface="Times New Roman" panose="02020603050405020304" pitchFamily="18" charset="0"/>
                    <a:cs typeface="Times New Roman" panose="02020603050405020304" pitchFamily="18" charset="0"/>
                  </a:rPr>
                  <a:t>bandpass</a:t>
                </a:r>
                <a:r>
                  <a:rPr lang="en-US" altLang="zh-TW" dirty="0">
                    <a:latin typeface="Times New Roman" panose="02020603050405020304" pitchFamily="18" charset="0"/>
                    <a:cs typeface="Times New Roman" panose="02020603050405020304" pitchFamily="18" charset="0"/>
                  </a:rPr>
                  <a:t> filter to </a:t>
                </a:r>
                <a14:m>
                  <m:oMath xmlns:m="http://schemas.openxmlformats.org/officeDocument/2006/math">
                    <m:r>
                      <a:rPr lang="en-US" altLang="zh-TW" i="1">
                        <a:latin typeface="Cambria Math" panose="02040503050406030204" pitchFamily="18" charset="0"/>
                        <a:cs typeface="Times New Roman" panose="02020603050405020304" pitchFamily="18" charset="0"/>
                      </a:rPr>
                      <m:t>𝐼</m:t>
                    </m:r>
                    <m:d>
                      <m:dPr>
                        <m:ctrlPr>
                          <a:rPr lang="en-US" altLang="zh-TW" i="1">
                            <a:latin typeface="Cambria Math" panose="02040503050406030204" pitchFamily="18" charset="0"/>
                            <a:cs typeface="Times New Roman" panose="02020603050405020304" pitchFamily="18" charset="0"/>
                          </a:rPr>
                        </m:ctrlPr>
                      </m:dPr>
                      <m:e>
                        <m:r>
                          <a:rPr lang="en-US" altLang="zh-TW" i="1">
                            <a:latin typeface="Cambria Math" panose="02040503050406030204" pitchFamily="18" charset="0"/>
                            <a:cs typeface="Times New Roman" panose="02020603050405020304" pitchFamily="18" charset="0"/>
                          </a:rPr>
                          <m:t>𝑥</m:t>
                        </m:r>
                        <m:r>
                          <a:rPr lang="en-US" altLang="zh-TW" i="1">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𝑡</m:t>
                        </m:r>
                      </m:e>
                    </m:d>
                  </m:oMath>
                </a14:m>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at every position </a:t>
                </a:r>
                <a14:m>
                  <m:oMath xmlns:m="http://schemas.openxmlformats.org/officeDocument/2006/math">
                    <m:r>
                      <a:rPr lang="en-US" altLang="zh-TW" i="1">
                        <a:latin typeface="Cambria Math" panose="02040503050406030204" pitchFamily="18" charset="0"/>
                        <a:cs typeface="Times New Roman" panose="02020603050405020304" pitchFamily="18" charset="0"/>
                      </a:rPr>
                      <m:t>𝑥</m:t>
                    </m:r>
                  </m:oMath>
                </a14:m>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(picking out everything except </a:t>
                </a:r>
                <a14:m>
                  <m:oMath xmlns:m="http://schemas.openxmlformats.org/officeDocument/2006/math">
                    <m:r>
                      <a:rPr lang="en-US" altLang="zh-TW" i="1">
                        <a:latin typeface="Cambria Math" panose="02040503050406030204" pitchFamily="18" charset="0"/>
                        <a:cs typeface="Times New Roman" panose="02020603050405020304" pitchFamily="18" charset="0"/>
                      </a:rPr>
                      <m:t>𝑓</m:t>
                    </m:r>
                    <m:r>
                      <a:rPr lang="en-US" altLang="zh-TW" i="1">
                        <a:latin typeface="Cambria Math" panose="02040503050406030204" pitchFamily="18" charset="0"/>
                        <a:cs typeface="Times New Roman" panose="02020603050405020304" pitchFamily="18" charset="0"/>
                      </a:rPr>
                      <m:t>(</m:t>
                    </m:r>
                    <m:r>
                      <a:rPr lang="en-US" altLang="zh-TW" i="1">
                        <a:latin typeface="Cambria Math" panose="02040503050406030204" pitchFamily="18" charset="0"/>
                        <a:cs typeface="Times New Roman" panose="02020603050405020304" pitchFamily="18" charset="0"/>
                      </a:rPr>
                      <m:t>𝑥</m:t>
                    </m:r>
                  </m:oMath>
                </a14:m>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in Eq. 2). </a:t>
                </a:r>
                <a:r>
                  <a:rPr lang="en-US" altLang="zh-TW" u="sng" dirty="0"/>
                  <a:t/>
                </a:r>
                <a:br>
                  <a:rPr lang="en-US" altLang="zh-TW" u="sng" dirty="0"/>
                </a:br>
                <a:endParaRPr lang="en-US" altLang="zh-TW" i="1" u="sng" dirty="0">
                  <a:latin typeface="Cambria Math" panose="02040503050406030204" pitchFamily="18" charset="0"/>
                  <a:cs typeface="Times New Roman" panose="02020603050405020304" pitchFamily="18" charset="0"/>
                </a:endParaRPr>
              </a:p>
            </p:txBody>
          </p:sp>
        </mc:Choice>
        <mc:Fallback xmlns="">
          <p:sp>
            <p:nvSpPr>
              <p:cNvPr id="5" name="內容版面配置區 2"/>
              <p:cNvSpPr>
                <a:spLocks noGrp="1" noRot="1" noChangeAspect="1" noMove="1" noResize="1" noEditPoints="1" noAdjustHandles="1" noChangeArrowheads="1" noChangeShapeType="1" noTextEdit="1"/>
              </p:cNvSpPr>
              <p:nvPr>
                <p:ph idx="1"/>
              </p:nvPr>
            </p:nvSpPr>
            <p:spPr>
              <a:xfrm>
                <a:off x="251520" y="764704"/>
                <a:ext cx="8892480" cy="5400600"/>
              </a:xfrm>
              <a:prstGeom prst="rect">
                <a:avLst/>
              </a:prstGeom>
              <a:blipFill rotWithShape="0">
                <a:blip r:embed="rId3"/>
                <a:stretch>
                  <a:fillRect l="-548" t="-1129" r="-1851"/>
                </a:stretch>
              </a:blipFill>
            </p:spPr>
            <p:txBody>
              <a:bodyPr/>
              <a:lstStyle/>
              <a:p>
                <a:r>
                  <a:rPr lang="zh-TW" altLang="en-US">
                    <a:noFill/>
                  </a:rPr>
                  <a:t> </a:t>
                </a:r>
              </a:p>
            </p:txBody>
          </p:sp>
        </mc:Fallback>
      </mc:AlternateContent>
      <p:pic>
        <p:nvPicPr>
          <p:cNvPr id="2" name="圖片 1"/>
          <p:cNvPicPr>
            <a:picLocks noChangeAspect="1"/>
          </p:cNvPicPr>
          <p:nvPr/>
        </p:nvPicPr>
        <p:blipFill>
          <a:blip r:embed="rId4"/>
          <a:stretch>
            <a:fillRect/>
          </a:stretch>
        </p:blipFill>
        <p:spPr>
          <a:xfrm>
            <a:off x="2538734" y="3140968"/>
            <a:ext cx="4333875" cy="447675"/>
          </a:xfrm>
          <a:prstGeom prst="rect">
            <a:avLst/>
          </a:prstGeom>
        </p:spPr>
      </p:pic>
      <p:pic>
        <p:nvPicPr>
          <p:cNvPr id="3" name="圖片 2"/>
          <p:cNvPicPr>
            <a:picLocks noChangeAspect="1"/>
          </p:cNvPicPr>
          <p:nvPr/>
        </p:nvPicPr>
        <p:blipFill>
          <a:blip r:embed="rId5"/>
          <a:stretch>
            <a:fillRect/>
          </a:stretch>
        </p:blipFill>
        <p:spPr>
          <a:xfrm>
            <a:off x="2543496" y="4438749"/>
            <a:ext cx="4324350" cy="638175"/>
          </a:xfrm>
          <a:prstGeom prst="rect">
            <a:avLst/>
          </a:prstGeom>
        </p:spPr>
      </p:pic>
      <p:pic>
        <p:nvPicPr>
          <p:cNvPr id="6" name="圖片 5"/>
          <p:cNvPicPr>
            <a:picLocks noChangeAspect="1"/>
          </p:cNvPicPr>
          <p:nvPr/>
        </p:nvPicPr>
        <p:blipFill>
          <a:blip r:embed="rId6"/>
          <a:stretch>
            <a:fillRect/>
          </a:stretch>
        </p:blipFill>
        <p:spPr>
          <a:xfrm>
            <a:off x="2838771" y="5994220"/>
            <a:ext cx="4029075" cy="590550"/>
          </a:xfrm>
          <a:prstGeom prst="rect">
            <a:avLst/>
          </a:prstGeom>
        </p:spPr>
      </p:pic>
    </p:spTree>
    <p:extLst>
      <p:ext uri="{BB962C8B-B14F-4D97-AF65-F5344CB8AC3E}">
        <p14:creationId xmlns:p14="http://schemas.microsoft.com/office/powerpoint/2010/main" val="943326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00CA0B39-ED0C-4B01-8348-274785BB38FB}" type="slidenum">
              <a:rPr lang="zh-TW" altLang="en-US" smtClean="0"/>
              <a:pPr/>
              <a:t>8</a:t>
            </a:fld>
            <a:endParaRPr lang="zh-TW" altLang="en-US"/>
          </a:p>
        </p:txBody>
      </p:sp>
      <p:sp>
        <p:nvSpPr>
          <p:cNvPr id="10" name="標題 1"/>
          <p:cNvSpPr>
            <a:spLocks noGrp="1"/>
          </p:cNvSpPr>
          <p:nvPr>
            <p:ph type="title"/>
          </p:nvPr>
        </p:nvSpPr>
        <p:spPr>
          <a:xfrm>
            <a:off x="590872" y="-85402"/>
            <a:ext cx="8229600" cy="8501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fontAlgn="auto">
              <a:spcBef>
                <a:spcPts val="0"/>
              </a:spcBef>
              <a:spcAft>
                <a:spcPts val="0"/>
              </a:spcAft>
              <a:defRPr/>
            </a:pPr>
            <a:r>
              <a:rPr lang="en-US" altLang="zh-TW" sz="4000" dirty="0" smtClean="0">
                <a:latin typeface="Calibri" pitchFamily="34" charset="0"/>
              </a:rPr>
              <a:t>3.1 </a:t>
            </a:r>
            <a:r>
              <a:rPr lang="en-US" altLang="zh-TW" sz="3600" i="1" dirty="0" smtClean="0"/>
              <a:t>First-order motion </a:t>
            </a:r>
            <a:endParaRPr lang="zh-TW" altLang="en-US" sz="3600" dirty="0">
              <a:latin typeface="Calibri" pitchFamily="34" charset="0"/>
            </a:endParaRPr>
          </a:p>
        </p:txBody>
      </p:sp>
      <mc:AlternateContent xmlns:mc="http://schemas.openxmlformats.org/markup-compatibility/2006" xmlns:a14="http://schemas.microsoft.com/office/drawing/2010/main">
        <mc:Choice Requires="a14">
          <p:sp>
            <p:nvSpPr>
              <p:cNvPr id="5" name="內容版面配置區 2"/>
              <p:cNvSpPr>
                <a:spLocks noGrp="1"/>
              </p:cNvSpPr>
              <p:nvPr>
                <p:ph idx="1"/>
              </p:nvPr>
            </p:nvSpPr>
            <p:spPr>
              <a:xfrm>
                <a:off x="251520" y="764704"/>
                <a:ext cx="8892480" cy="5400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6"/>
                </a:pPr>
                <a:r>
                  <a:rPr lang="en-US" altLang="zh-TW" dirty="0" smtClean="0">
                    <a:latin typeface="Times New Roman" panose="02020603050405020304" pitchFamily="18" charset="0"/>
                    <a:cs typeface="Times New Roman" panose="02020603050405020304" pitchFamily="18" charset="0"/>
                  </a:rPr>
                  <a:t>We </a:t>
                </a:r>
                <a:r>
                  <a:rPr lang="en-US" altLang="zh-TW" dirty="0">
                    <a:latin typeface="Times New Roman" panose="02020603050405020304" pitchFamily="18" charset="0"/>
                    <a:cs typeface="Times New Roman" panose="02020603050405020304" pitchFamily="18" charset="0"/>
                  </a:rPr>
                  <a:t>then amplify that </a:t>
                </a:r>
                <a:r>
                  <a:rPr lang="en-US" altLang="zh-TW" dirty="0" err="1">
                    <a:latin typeface="Times New Roman" panose="02020603050405020304" pitchFamily="18" charset="0"/>
                    <a:cs typeface="Times New Roman" panose="02020603050405020304" pitchFamily="18" charset="0"/>
                  </a:rPr>
                  <a:t>bandpass</a:t>
                </a:r>
                <a:r>
                  <a:rPr lang="en-US" altLang="zh-TW" dirty="0">
                    <a:latin typeface="Times New Roman" panose="02020603050405020304" pitchFamily="18" charset="0"/>
                    <a:cs typeface="Times New Roman" panose="02020603050405020304" pitchFamily="18" charset="0"/>
                  </a:rPr>
                  <a:t> signal by </a:t>
                </a:r>
                <a:r>
                  <a:rPr lang="en-US" altLang="zh-TW" i="1" dirty="0">
                    <a:latin typeface="Cambria Math" panose="02040503050406030204" pitchFamily="18" charset="0"/>
                    <a:cs typeface="Times New Roman" panose="02020603050405020304" pitchFamily="18" charset="0"/>
                  </a:rPr>
                  <a:t>α</a:t>
                </a:r>
                <a:r>
                  <a:rPr lang="en-US" altLang="zh-TW" dirty="0" smtClean="0">
                    <a:latin typeface="Times New Roman" panose="02020603050405020304" pitchFamily="18" charset="0"/>
                    <a:cs typeface="Times New Roman" panose="02020603050405020304" pitchFamily="18" charset="0"/>
                  </a:rPr>
                  <a:t>  and add it </a:t>
                </a:r>
                <a:r>
                  <a:rPr lang="en-US" altLang="zh-TW" dirty="0">
                    <a:latin typeface="Times New Roman" panose="02020603050405020304" pitchFamily="18" charset="0"/>
                    <a:cs typeface="Times New Roman" panose="02020603050405020304" pitchFamily="18" charset="0"/>
                  </a:rPr>
                  <a:t>back to </a:t>
                </a:r>
                <a14:m>
                  <m:oMath xmlns:m="http://schemas.openxmlformats.org/officeDocument/2006/math">
                    <m:r>
                      <a:rPr lang="en-US" altLang="zh-TW" i="1">
                        <a:latin typeface="Cambria Math" panose="02040503050406030204" pitchFamily="18" charset="0"/>
                        <a:cs typeface="Times New Roman" panose="02020603050405020304" pitchFamily="18" charset="0"/>
                      </a:rPr>
                      <m:t>𝐼</m:t>
                    </m:r>
                    <m:d>
                      <m:dPr>
                        <m:ctrlPr>
                          <a:rPr lang="en-US" altLang="zh-TW" i="1">
                            <a:latin typeface="Cambria Math" panose="02040503050406030204" pitchFamily="18" charset="0"/>
                            <a:cs typeface="Times New Roman" panose="02020603050405020304" pitchFamily="18" charset="0"/>
                          </a:rPr>
                        </m:ctrlPr>
                      </m:dPr>
                      <m:e>
                        <m:r>
                          <a:rPr lang="en-US" altLang="zh-TW" i="1">
                            <a:latin typeface="Cambria Math" panose="02040503050406030204" pitchFamily="18" charset="0"/>
                            <a:cs typeface="Times New Roman" panose="02020603050405020304" pitchFamily="18" charset="0"/>
                          </a:rPr>
                          <m:t>𝑥</m:t>
                        </m:r>
                        <m:r>
                          <a:rPr lang="en-US" altLang="zh-TW" i="1">
                            <a:latin typeface="Cambria Math" panose="02040503050406030204" pitchFamily="18" charset="0"/>
                            <a:cs typeface="Times New Roman" panose="02020603050405020304" pitchFamily="18" charset="0"/>
                          </a:rPr>
                          <m:t>,</m:t>
                        </m:r>
                        <m:r>
                          <a:rPr lang="en-US" altLang="zh-TW" i="1">
                            <a:latin typeface="Cambria Math" panose="02040503050406030204" pitchFamily="18" charset="0"/>
                            <a:cs typeface="Times New Roman" panose="02020603050405020304" pitchFamily="18" charset="0"/>
                          </a:rPr>
                          <m:t>𝑡</m:t>
                        </m:r>
                      </m:e>
                    </m:d>
                  </m:oMath>
                </a14:m>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resulting in the processed </a:t>
                </a:r>
                <a:r>
                  <a:rPr lang="en-US" altLang="zh-TW" dirty="0" smtClean="0">
                    <a:latin typeface="Times New Roman" panose="02020603050405020304" pitchFamily="18" charset="0"/>
                    <a:cs typeface="Times New Roman" panose="02020603050405020304" pitchFamily="18" charset="0"/>
                  </a:rPr>
                  <a:t>signal</a:t>
                </a:r>
              </a:p>
              <a:p>
                <a:pPr marL="457200" indent="-457200">
                  <a:buFont typeface="+mj-lt"/>
                  <a:buAutoNum type="arabicPeriod" startAt="6"/>
                </a:pPr>
                <a:endParaRPr lang="en-US" altLang="zh-TW" dirty="0">
                  <a:latin typeface="Times New Roman" panose="02020603050405020304" pitchFamily="18" charset="0"/>
                  <a:cs typeface="Times New Roman" panose="02020603050405020304" pitchFamily="18" charset="0"/>
                </a:endParaRPr>
              </a:p>
              <a:p>
                <a:pPr marL="457200" indent="-457200">
                  <a:buFont typeface="+mj-lt"/>
                  <a:buAutoNum type="arabicPeriod" startAt="6"/>
                </a:pPr>
                <a:endParaRPr lang="en-US" altLang="zh-TW" dirty="0" smtClean="0">
                  <a:latin typeface="Times New Roman" panose="02020603050405020304" pitchFamily="18" charset="0"/>
                  <a:cs typeface="Times New Roman" panose="02020603050405020304" pitchFamily="18" charset="0"/>
                </a:endParaRPr>
              </a:p>
              <a:p>
                <a:pPr marL="0" indent="0">
                  <a:buNone/>
                </a:pPr>
                <a:r>
                  <a:rPr lang="en-US" altLang="zh-TW" dirty="0" smtClean="0">
                    <a:latin typeface="Times New Roman" panose="02020603050405020304" pitchFamily="18" charset="0"/>
                    <a:cs typeface="Times New Roman" panose="02020603050405020304" pitchFamily="18" charset="0"/>
                  </a:rPr>
                  <a:t>       Combining </a:t>
                </a:r>
                <a:r>
                  <a:rPr lang="en-US" altLang="zh-TW" dirty="0" err="1">
                    <a:latin typeface="Times New Roman" panose="02020603050405020304" pitchFamily="18" charset="0"/>
                    <a:cs typeface="Times New Roman" panose="02020603050405020304" pitchFamily="18" charset="0"/>
                  </a:rPr>
                  <a:t>Eqs</a:t>
                </a:r>
                <a:r>
                  <a:rPr lang="en-US" altLang="zh-TW" dirty="0">
                    <a:latin typeface="Times New Roman" panose="02020603050405020304" pitchFamily="18" charset="0"/>
                    <a:cs typeface="Times New Roman" panose="02020603050405020304" pitchFamily="18" charset="0"/>
                  </a:rPr>
                  <a:t>. 2, 3, and 4, we have </a:t>
                </a:r>
                <a:br>
                  <a:rPr lang="en-US" altLang="zh-TW" dirty="0">
                    <a:latin typeface="Times New Roman" panose="02020603050405020304" pitchFamily="18" charset="0"/>
                    <a:cs typeface="Times New Roman" panose="02020603050405020304" pitchFamily="18" charset="0"/>
                  </a:rPr>
                </a:br>
                <a:endParaRPr lang="en-US" altLang="zh-TW" dirty="0">
                  <a:latin typeface="Times New Roman" panose="02020603050405020304" pitchFamily="18" charset="0"/>
                  <a:cs typeface="Times New Roman" panose="02020603050405020304" pitchFamily="18" charset="0"/>
                </a:endParaRPr>
              </a:p>
              <a:p>
                <a:pPr marL="457200" indent="-457200">
                  <a:buFont typeface="+mj-lt"/>
                  <a:buAutoNum type="arabicPeriod" startAt="4"/>
                </a:pPr>
                <a:endParaRPr lang="en-US" altLang="zh-TW" dirty="0" smtClean="0">
                  <a:latin typeface="Times New Roman" panose="02020603050405020304" pitchFamily="18" charset="0"/>
                  <a:cs typeface="Times New Roman" panose="02020603050405020304" pitchFamily="18" charset="0"/>
                </a:endParaRPr>
              </a:p>
              <a:p>
                <a:pPr marL="457200" indent="-457200">
                  <a:buFont typeface="+mj-lt"/>
                  <a:buAutoNum type="arabicPeriod" startAt="7"/>
                </a:pPr>
                <a:r>
                  <a:rPr lang="en-US" altLang="zh-TW" dirty="0">
                    <a:latin typeface="Times New Roman" panose="02020603050405020304" pitchFamily="18" charset="0"/>
                    <a:cs typeface="Times New Roman" panose="02020603050405020304" pitchFamily="18" charset="0"/>
                  </a:rPr>
                  <a:t>W</a:t>
                </a:r>
                <a:r>
                  <a:rPr lang="en-US" altLang="zh-TW" dirty="0" smtClean="0">
                    <a:latin typeface="Times New Roman" panose="02020603050405020304" pitchFamily="18" charset="0"/>
                    <a:cs typeface="Times New Roman" panose="02020603050405020304" pitchFamily="18" charset="0"/>
                  </a:rPr>
                  <a:t>e </a:t>
                </a:r>
                <a:r>
                  <a:rPr lang="en-US" altLang="zh-TW" dirty="0">
                    <a:latin typeface="Times New Roman" panose="02020603050405020304" pitchFamily="18" charset="0"/>
                    <a:cs typeface="Times New Roman" panose="02020603050405020304" pitchFamily="18" charset="0"/>
                  </a:rPr>
                  <a:t>can relate the </a:t>
                </a:r>
                <a:r>
                  <a:rPr lang="en-US" altLang="zh-TW" u="sng" dirty="0">
                    <a:latin typeface="Times New Roman" panose="02020603050405020304" pitchFamily="18" charset="0"/>
                    <a:cs typeface="Times New Roman" panose="02020603050405020304" pitchFamily="18" charset="0"/>
                  </a:rPr>
                  <a:t>amplification of the temporally </a:t>
                </a:r>
                <a:r>
                  <a:rPr lang="en-US" altLang="zh-TW" u="sng" dirty="0" err="1">
                    <a:latin typeface="Times New Roman" panose="02020603050405020304" pitchFamily="18" charset="0"/>
                    <a:cs typeface="Times New Roman" panose="02020603050405020304" pitchFamily="18" charset="0"/>
                  </a:rPr>
                  <a:t>bandpassed</a:t>
                </a:r>
                <a:r>
                  <a:rPr lang="en-US" altLang="zh-TW" u="sng" dirty="0">
                    <a:latin typeface="Times New Roman" panose="02020603050405020304" pitchFamily="18" charset="0"/>
                    <a:cs typeface="Times New Roman" panose="02020603050405020304" pitchFamily="18" charset="0"/>
                  </a:rPr>
                  <a:t> signal</a:t>
                </a:r>
                <a:r>
                  <a:rPr lang="en-US" altLang="zh-TW" dirty="0">
                    <a:latin typeface="Times New Roman" panose="02020603050405020304" pitchFamily="18" charset="0"/>
                    <a:cs typeface="Times New Roman" panose="02020603050405020304" pitchFamily="18" charset="0"/>
                  </a:rPr>
                  <a:t> to </a:t>
                </a:r>
                <a:r>
                  <a:rPr lang="en-US" altLang="zh-TW" u="sng" dirty="0">
                    <a:latin typeface="Times New Roman" panose="02020603050405020304" pitchFamily="18" charset="0"/>
                    <a:cs typeface="Times New Roman" panose="02020603050405020304" pitchFamily="18" charset="0"/>
                  </a:rPr>
                  <a:t>motion magnification</a:t>
                </a:r>
                <a:r>
                  <a:rPr lang="en-US" altLang="zh-TW" dirty="0">
                    <a:latin typeface="Times New Roman" panose="02020603050405020304" pitchFamily="18" charset="0"/>
                    <a:cs typeface="Times New Roman" panose="02020603050405020304" pitchFamily="18" charset="0"/>
                  </a:rPr>
                  <a:t>. </a:t>
                </a:r>
                <a:endParaRPr lang="en-US" altLang="zh-TW" dirty="0" smtClean="0">
                  <a:latin typeface="Times New Roman" panose="02020603050405020304" pitchFamily="18" charset="0"/>
                  <a:cs typeface="Times New Roman" panose="02020603050405020304" pitchFamily="18" charset="0"/>
                </a:endParaRPr>
              </a:p>
              <a:p>
                <a:pPr marL="457200" indent="-457200">
                  <a:buFont typeface="+mj-lt"/>
                  <a:buAutoNum type="arabicPeriod" startAt="7"/>
                </a:pPr>
                <a:endParaRPr lang="en-US" altLang="zh-TW" u="sng" dirty="0" smtClean="0"/>
              </a:p>
              <a:p>
                <a:pPr marL="457200" indent="-457200">
                  <a:buFont typeface="+mj-lt"/>
                  <a:buAutoNum type="arabicPeriod" startAt="7"/>
                </a:pPr>
                <a:endParaRPr lang="en-US" altLang="zh-TW" u="sng" dirty="0"/>
              </a:p>
              <a:p>
                <a:pPr marL="457200" indent="-457200">
                  <a:buFont typeface="+mj-lt"/>
                  <a:buAutoNum type="arabicPeriod" startAt="7"/>
                </a:pPr>
                <a:r>
                  <a:rPr lang="en-US" altLang="zh-TW" dirty="0">
                    <a:latin typeface="Cambria Math" panose="02040503050406030204" pitchFamily="18" charset="0"/>
                    <a:cs typeface="Times New Roman" panose="02020603050405020304" pitchFamily="18" charset="0"/>
                  </a:rPr>
                  <a:t>This shows that the </a:t>
                </a:r>
                <a:r>
                  <a:rPr lang="en-US" altLang="zh-TW" u="sng" dirty="0">
                    <a:latin typeface="Cambria Math" panose="02040503050406030204" pitchFamily="18" charset="0"/>
                    <a:cs typeface="Times New Roman" panose="02020603050405020304" pitchFamily="18" charset="0"/>
                  </a:rPr>
                  <a:t>processing magnifies </a:t>
                </a:r>
                <a:r>
                  <a:rPr lang="en-US" altLang="zh-TW" u="sng" dirty="0" smtClean="0">
                    <a:latin typeface="Cambria Math" panose="02040503050406030204" pitchFamily="18" charset="0"/>
                    <a:cs typeface="Times New Roman" panose="02020603050405020304" pitchFamily="18" charset="0"/>
                  </a:rPr>
                  <a:t>motions</a:t>
                </a:r>
                <a:r>
                  <a:rPr lang="en-US" altLang="zh-TW" dirty="0" smtClean="0">
                    <a:solidFill>
                      <a:srgbClr val="FF0000"/>
                    </a:solidFill>
                    <a:latin typeface="Cambria Math" panose="02040503050406030204" pitchFamily="18" charset="0"/>
                    <a:cs typeface="Times New Roman" panose="02020603050405020304" pitchFamily="18" charset="0"/>
                  </a:rPr>
                  <a:t>-the </a:t>
                </a:r>
                <a:r>
                  <a:rPr lang="en-US" altLang="zh-TW" dirty="0">
                    <a:solidFill>
                      <a:srgbClr val="FF0000"/>
                    </a:solidFill>
                    <a:latin typeface="Cambria Math" panose="02040503050406030204" pitchFamily="18" charset="0"/>
                    <a:cs typeface="Times New Roman" panose="02020603050405020304" pitchFamily="18" charset="0"/>
                  </a:rPr>
                  <a:t>spatial </a:t>
                </a:r>
                <a:r>
                  <a:rPr lang="en-US" altLang="zh-TW" dirty="0" smtClean="0">
                    <a:solidFill>
                      <a:srgbClr val="FF0000"/>
                    </a:solidFill>
                    <a:latin typeface="Cambria Math" panose="02040503050406030204" pitchFamily="18" charset="0"/>
                    <a:cs typeface="Times New Roman" panose="02020603050405020304" pitchFamily="18" charset="0"/>
                  </a:rPr>
                  <a:t>displacement </a:t>
                </a:r>
                <a14:m>
                  <m:oMath xmlns:m="http://schemas.openxmlformats.org/officeDocument/2006/math">
                    <m:r>
                      <m:rPr>
                        <m:sty m:val="p"/>
                      </m:rPr>
                      <a:rPr lang="el-GR" altLang="zh-TW" i="1">
                        <a:solidFill>
                          <a:srgbClr val="FF0000"/>
                        </a:solidFill>
                        <a:latin typeface="Cambria Math" panose="02040503050406030204" pitchFamily="18" charset="0"/>
                        <a:cs typeface="Times New Roman" panose="02020603050405020304" pitchFamily="18" charset="0"/>
                      </a:rPr>
                      <m:t>δ</m:t>
                    </m:r>
                    <m:r>
                      <a:rPr lang="en-US" altLang="zh-TW" i="1">
                        <a:solidFill>
                          <a:srgbClr val="FF0000"/>
                        </a:solidFill>
                        <a:latin typeface="Cambria Math" panose="02040503050406030204" pitchFamily="18" charset="0"/>
                        <a:cs typeface="Times New Roman" panose="02020603050405020304" pitchFamily="18" charset="0"/>
                      </a:rPr>
                      <m:t>(</m:t>
                    </m:r>
                    <m:r>
                      <a:rPr lang="en-US" altLang="zh-TW" i="1">
                        <a:solidFill>
                          <a:srgbClr val="FF0000"/>
                        </a:solidFill>
                        <a:latin typeface="Cambria Math" panose="02040503050406030204" pitchFamily="18" charset="0"/>
                        <a:cs typeface="Times New Roman" panose="02020603050405020304" pitchFamily="18" charset="0"/>
                      </a:rPr>
                      <m:t>𝑡</m:t>
                    </m:r>
                    <m:r>
                      <a:rPr lang="en-US" altLang="zh-TW" i="1">
                        <a:solidFill>
                          <a:srgbClr val="FF0000"/>
                        </a:solidFill>
                        <a:latin typeface="Cambria Math" panose="02040503050406030204" pitchFamily="18" charset="0"/>
                        <a:cs typeface="Times New Roman" panose="02020603050405020304" pitchFamily="18" charset="0"/>
                      </a:rPr>
                      <m:t>)</m:t>
                    </m:r>
                  </m:oMath>
                </a14:m>
                <a:r>
                  <a:rPr lang="en-US" altLang="zh-TW" dirty="0" smtClean="0">
                    <a:solidFill>
                      <a:srgbClr val="FF0000"/>
                    </a:solidFill>
                    <a:latin typeface="Cambria Math" panose="02040503050406030204" pitchFamily="18" charset="0"/>
                    <a:cs typeface="Times New Roman" panose="02020603050405020304" pitchFamily="18" charset="0"/>
                  </a:rPr>
                  <a:t> </a:t>
                </a:r>
                <a:r>
                  <a:rPr lang="en-US" altLang="zh-TW" dirty="0">
                    <a:solidFill>
                      <a:srgbClr val="FF0000"/>
                    </a:solidFill>
                    <a:latin typeface="Cambria Math" panose="02040503050406030204" pitchFamily="18" charset="0"/>
                    <a:cs typeface="Times New Roman" panose="02020603050405020304" pitchFamily="18" charset="0"/>
                  </a:rPr>
                  <a:t>of the local image </a:t>
                </a:r>
                <a14:m>
                  <m:oMath xmlns:m="http://schemas.openxmlformats.org/officeDocument/2006/math">
                    <m:r>
                      <a:rPr lang="en-US" altLang="zh-TW" i="1">
                        <a:solidFill>
                          <a:srgbClr val="FF0000"/>
                        </a:solidFill>
                        <a:latin typeface="Cambria Math" panose="02040503050406030204" pitchFamily="18" charset="0"/>
                        <a:cs typeface="Times New Roman" panose="02020603050405020304" pitchFamily="18" charset="0"/>
                      </a:rPr>
                      <m:t>𝑓</m:t>
                    </m:r>
                    <m:d>
                      <m:dPr>
                        <m:ctrlPr>
                          <a:rPr lang="en-US" altLang="zh-TW" i="1">
                            <a:solidFill>
                              <a:srgbClr val="FF0000"/>
                            </a:solidFill>
                            <a:latin typeface="Cambria Math" panose="02040503050406030204" pitchFamily="18" charset="0"/>
                            <a:cs typeface="Times New Roman" panose="02020603050405020304" pitchFamily="18" charset="0"/>
                          </a:rPr>
                        </m:ctrlPr>
                      </m:dPr>
                      <m:e>
                        <m:r>
                          <a:rPr lang="en-US" altLang="zh-TW" i="1">
                            <a:solidFill>
                              <a:srgbClr val="FF0000"/>
                            </a:solidFill>
                            <a:latin typeface="Cambria Math" panose="02040503050406030204" pitchFamily="18" charset="0"/>
                            <a:cs typeface="Times New Roman" panose="02020603050405020304" pitchFamily="18" charset="0"/>
                          </a:rPr>
                          <m:t>𝑥</m:t>
                        </m:r>
                      </m:e>
                    </m:d>
                  </m:oMath>
                </a14:m>
                <a:r>
                  <a:rPr lang="en-US" altLang="zh-TW" dirty="0" smtClean="0">
                    <a:solidFill>
                      <a:srgbClr val="FF0000"/>
                    </a:solidFill>
                    <a:latin typeface="Cambria Math" panose="02040503050406030204" pitchFamily="18" charset="0"/>
                    <a:cs typeface="Times New Roman" panose="02020603050405020304" pitchFamily="18" charset="0"/>
                  </a:rPr>
                  <a:t> </a:t>
                </a:r>
                <a:r>
                  <a:rPr lang="en-US" altLang="zh-TW" dirty="0">
                    <a:solidFill>
                      <a:srgbClr val="FF0000"/>
                    </a:solidFill>
                    <a:latin typeface="Cambria Math" panose="02040503050406030204" pitchFamily="18" charset="0"/>
                    <a:cs typeface="Times New Roman" panose="02020603050405020304" pitchFamily="18" charset="0"/>
                  </a:rPr>
                  <a:t>at </a:t>
                </a:r>
                <a:r>
                  <a:rPr lang="en-US" altLang="zh-TW" dirty="0" smtClean="0">
                    <a:solidFill>
                      <a:srgbClr val="FF0000"/>
                    </a:solidFill>
                    <a:latin typeface="Cambria Math" panose="02040503050406030204" pitchFamily="18" charset="0"/>
                    <a:cs typeface="Times New Roman" panose="02020603050405020304" pitchFamily="18" charset="0"/>
                  </a:rPr>
                  <a:t>time </a:t>
                </a:r>
                <a14:m>
                  <m:oMath xmlns:m="http://schemas.openxmlformats.org/officeDocument/2006/math">
                    <m:r>
                      <a:rPr lang="en-US" altLang="zh-TW" i="1">
                        <a:solidFill>
                          <a:srgbClr val="FF0000"/>
                        </a:solidFill>
                        <a:latin typeface="Cambria Math" panose="02040503050406030204" pitchFamily="18" charset="0"/>
                        <a:cs typeface="Times New Roman" panose="02020603050405020304" pitchFamily="18" charset="0"/>
                      </a:rPr>
                      <m:t>𝑡</m:t>
                    </m:r>
                  </m:oMath>
                </a14:m>
                <a:r>
                  <a:rPr lang="en-US" altLang="zh-TW" dirty="0" smtClean="0">
                    <a:solidFill>
                      <a:srgbClr val="FF0000"/>
                    </a:solidFill>
                    <a:latin typeface="Cambria Math" panose="02040503050406030204" pitchFamily="18" charset="0"/>
                    <a:cs typeface="Times New Roman" panose="02020603050405020304" pitchFamily="18" charset="0"/>
                  </a:rPr>
                  <a:t> </a:t>
                </a:r>
                <a:r>
                  <a:rPr lang="en-US" altLang="zh-TW" dirty="0" smtClean="0">
                    <a:latin typeface="Cambria Math" panose="02040503050406030204" pitchFamily="18" charset="0"/>
                    <a:cs typeface="Times New Roman" panose="02020603050405020304" pitchFamily="18" charset="0"/>
                  </a:rPr>
                  <a:t>, </a:t>
                </a:r>
                <a:r>
                  <a:rPr lang="en-US" altLang="zh-TW" dirty="0">
                    <a:latin typeface="Cambria Math" panose="02040503050406030204" pitchFamily="18" charset="0"/>
                    <a:cs typeface="Times New Roman" panose="02020603050405020304" pitchFamily="18" charset="0"/>
                  </a:rPr>
                  <a:t>has been </a:t>
                </a:r>
                <a:r>
                  <a:rPr lang="en-US" altLang="zh-TW" dirty="0" smtClean="0">
                    <a:latin typeface="Cambria Math" panose="02040503050406030204" pitchFamily="18" charset="0"/>
                    <a:cs typeface="Times New Roman" panose="02020603050405020304" pitchFamily="18" charset="0"/>
                  </a:rPr>
                  <a:t>amplified to </a:t>
                </a:r>
                <a:r>
                  <a:rPr lang="en-US" altLang="zh-TW" dirty="0">
                    <a:latin typeface="Cambria Math" panose="02040503050406030204" pitchFamily="18" charset="0"/>
                    <a:cs typeface="Times New Roman" panose="02020603050405020304" pitchFamily="18" charset="0"/>
                  </a:rPr>
                  <a:t>a magnitude of </a:t>
                </a:r>
                <a14:m>
                  <m:oMath xmlns:m="http://schemas.openxmlformats.org/officeDocument/2006/math">
                    <m:r>
                      <a:rPr lang="en-US" altLang="zh-TW" i="1">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1</m:t>
                    </m:r>
                    <m:r>
                      <a:rPr lang="en-US" altLang="zh-TW" i="1">
                        <a:latin typeface="Cambria Math" panose="02040503050406030204" pitchFamily="18" charset="0"/>
                        <a:cs typeface="Times New Roman" panose="02020603050405020304" pitchFamily="18" charset="0"/>
                      </a:rPr>
                      <m:t>+</m:t>
                    </m:r>
                    <m:r>
                      <a:rPr lang="el-GR" altLang="zh-TW" i="1" smtClean="0">
                        <a:latin typeface="Cambria Math" panose="02040503050406030204" pitchFamily="18" charset="0"/>
                        <a:cs typeface="Times New Roman" panose="02020603050405020304" pitchFamily="18" charset="0"/>
                      </a:rPr>
                      <m:t>𝛼</m:t>
                    </m:r>
                    <m:r>
                      <a:rPr lang="en-US" altLang="zh-TW" i="1">
                        <a:latin typeface="Cambria Math" panose="02040503050406030204" pitchFamily="18" charset="0"/>
                        <a:cs typeface="Times New Roman" panose="02020603050405020304" pitchFamily="18" charset="0"/>
                      </a:rPr>
                      <m:t>)</m:t>
                    </m:r>
                  </m:oMath>
                </a14:m>
                <a:r>
                  <a:rPr lang="en-US" altLang="zh-TW" i="1" dirty="0">
                    <a:latin typeface="Cambria Math" panose="02040503050406030204" pitchFamily="18" charset="0"/>
                    <a:cs typeface="Times New Roman" panose="02020603050405020304" pitchFamily="18" charset="0"/>
                  </a:rPr>
                  <a:t> </a:t>
                </a:r>
                <a:r>
                  <a:rPr lang="en-US" altLang="zh-TW" dirty="0" smtClean="0">
                    <a:latin typeface="Cambria Math" panose="02040503050406030204" pitchFamily="18" charset="0"/>
                    <a:cs typeface="Times New Roman" panose="02020603050405020304" pitchFamily="18" charset="0"/>
                  </a:rPr>
                  <a:t>.</a:t>
                </a:r>
                <a:endParaRPr lang="en-US" altLang="zh-TW" dirty="0">
                  <a:latin typeface="Cambria Math" panose="02040503050406030204" pitchFamily="18" charset="0"/>
                  <a:cs typeface="Times New Roman" panose="02020603050405020304" pitchFamily="18" charset="0"/>
                </a:endParaRPr>
              </a:p>
            </p:txBody>
          </p:sp>
        </mc:Choice>
        <mc:Fallback xmlns="">
          <p:sp>
            <p:nvSpPr>
              <p:cNvPr id="5" name="內容版面配置區 2"/>
              <p:cNvSpPr>
                <a:spLocks noGrp="1" noRot="1" noChangeAspect="1" noMove="1" noResize="1" noEditPoints="1" noAdjustHandles="1" noChangeArrowheads="1" noChangeShapeType="1" noTextEdit="1"/>
              </p:cNvSpPr>
              <p:nvPr>
                <p:ph idx="1"/>
              </p:nvPr>
            </p:nvSpPr>
            <p:spPr>
              <a:xfrm>
                <a:off x="251520" y="764704"/>
                <a:ext cx="8892480" cy="5400600"/>
              </a:xfrm>
              <a:prstGeom prst="rect">
                <a:avLst/>
              </a:prstGeom>
              <a:blipFill rotWithShape="0">
                <a:blip r:embed="rId3"/>
                <a:stretch>
                  <a:fillRect l="-685" t="-1242" r="-1302"/>
                </a:stretch>
              </a:blipFill>
            </p:spPr>
            <p:txBody>
              <a:bodyPr/>
              <a:lstStyle/>
              <a:p>
                <a:r>
                  <a:rPr lang="zh-TW" altLang="en-US">
                    <a:noFill/>
                  </a:rPr>
                  <a:t> </a:t>
                </a:r>
              </a:p>
            </p:txBody>
          </p:sp>
        </mc:Fallback>
      </mc:AlternateContent>
      <p:pic>
        <p:nvPicPr>
          <p:cNvPr id="7" name="圖片 6"/>
          <p:cNvPicPr>
            <a:picLocks noChangeAspect="1"/>
          </p:cNvPicPr>
          <p:nvPr/>
        </p:nvPicPr>
        <p:blipFill>
          <a:blip r:embed="rId4"/>
          <a:stretch>
            <a:fillRect/>
          </a:stretch>
        </p:blipFill>
        <p:spPr>
          <a:xfrm>
            <a:off x="2468910" y="1614810"/>
            <a:ext cx="4457700" cy="419100"/>
          </a:xfrm>
          <a:prstGeom prst="rect">
            <a:avLst/>
          </a:prstGeom>
        </p:spPr>
      </p:pic>
      <p:pic>
        <p:nvPicPr>
          <p:cNvPr id="8" name="圖片 7"/>
          <p:cNvPicPr>
            <a:picLocks noChangeAspect="1"/>
          </p:cNvPicPr>
          <p:nvPr/>
        </p:nvPicPr>
        <p:blipFill>
          <a:blip r:embed="rId5"/>
          <a:stretch>
            <a:fillRect/>
          </a:stretch>
        </p:blipFill>
        <p:spPr>
          <a:xfrm>
            <a:off x="2133684" y="2664904"/>
            <a:ext cx="4686300" cy="533400"/>
          </a:xfrm>
          <a:prstGeom prst="rect">
            <a:avLst/>
          </a:prstGeom>
        </p:spPr>
      </p:pic>
      <p:pic>
        <p:nvPicPr>
          <p:cNvPr id="11" name="圖片 10"/>
          <p:cNvPicPr>
            <a:picLocks noChangeAspect="1"/>
          </p:cNvPicPr>
          <p:nvPr/>
        </p:nvPicPr>
        <p:blipFill>
          <a:blip r:embed="rId6"/>
          <a:stretch>
            <a:fillRect/>
          </a:stretch>
        </p:blipFill>
        <p:spPr>
          <a:xfrm>
            <a:off x="2448009" y="3991177"/>
            <a:ext cx="4371975" cy="438150"/>
          </a:xfrm>
          <a:prstGeom prst="rect">
            <a:avLst/>
          </a:prstGeom>
        </p:spPr>
      </p:pic>
    </p:spTree>
    <p:extLst>
      <p:ext uri="{BB962C8B-B14F-4D97-AF65-F5344CB8AC3E}">
        <p14:creationId xmlns:p14="http://schemas.microsoft.com/office/powerpoint/2010/main" val="750290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00CA0B39-ED0C-4B01-8348-274785BB38FB}" type="slidenum">
              <a:rPr lang="zh-TW" altLang="en-US" smtClean="0"/>
              <a:pPr/>
              <a:t>9</a:t>
            </a:fld>
            <a:endParaRPr lang="zh-TW" altLang="en-US"/>
          </a:p>
        </p:txBody>
      </p:sp>
      <p:sp>
        <p:nvSpPr>
          <p:cNvPr id="10" name="標題 1"/>
          <p:cNvSpPr>
            <a:spLocks noGrp="1"/>
          </p:cNvSpPr>
          <p:nvPr>
            <p:ph type="title"/>
          </p:nvPr>
        </p:nvSpPr>
        <p:spPr>
          <a:xfrm>
            <a:off x="590872" y="-85402"/>
            <a:ext cx="8229600" cy="8501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fontAlgn="auto">
              <a:spcBef>
                <a:spcPts val="0"/>
              </a:spcBef>
              <a:spcAft>
                <a:spcPts val="0"/>
              </a:spcAft>
              <a:defRPr/>
            </a:pPr>
            <a:r>
              <a:rPr lang="en-US" altLang="zh-TW" sz="4000" dirty="0" smtClean="0">
                <a:latin typeface="Calibri" pitchFamily="34" charset="0"/>
              </a:rPr>
              <a:t>3.1 </a:t>
            </a:r>
            <a:r>
              <a:rPr lang="en-US" altLang="zh-TW" sz="3600" i="1" dirty="0" smtClean="0"/>
              <a:t>First-order motion </a:t>
            </a:r>
            <a:endParaRPr lang="zh-TW" altLang="en-US" sz="3600" dirty="0">
              <a:latin typeface="Calibri" pitchFamily="34" charset="0"/>
            </a:endParaRPr>
          </a:p>
        </p:txBody>
      </p:sp>
      <mc:AlternateContent xmlns:mc="http://schemas.openxmlformats.org/markup-compatibility/2006" xmlns:a14="http://schemas.microsoft.com/office/drawing/2010/main">
        <mc:Choice Requires="a14">
          <p:sp>
            <p:nvSpPr>
              <p:cNvPr id="5" name="內容版面配置區 2"/>
              <p:cNvSpPr>
                <a:spLocks noGrp="1"/>
              </p:cNvSpPr>
              <p:nvPr>
                <p:ph idx="1"/>
              </p:nvPr>
            </p:nvSpPr>
            <p:spPr>
              <a:xfrm>
                <a:off x="35496" y="764704"/>
                <a:ext cx="9145016" cy="5400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875" indent="-269875">
                  <a:buFont typeface="+mj-lt"/>
                  <a:buAutoNum type="arabicPeriod"/>
                </a:pPr>
                <a:r>
                  <a:rPr lang="en-US" altLang="zh-TW" sz="1800" dirty="0" smtClean="0">
                    <a:latin typeface="Times New Roman" panose="02020603050405020304" pitchFamily="18" charset="0"/>
                    <a:cs typeface="Times New Roman" panose="02020603050405020304" pitchFamily="18" charset="0"/>
                  </a:rPr>
                  <a:t>For </a:t>
                </a:r>
                <a:r>
                  <a:rPr lang="en-US" altLang="zh-TW" sz="1800" dirty="0">
                    <a:latin typeface="Times New Roman" panose="02020603050405020304" pitchFamily="18" charset="0"/>
                    <a:cs typeface="Times New Roman" panose="02020603050405020304" pitchFamily="18" charset="0"/>
                  </a:rPr>
                  <a:t>completeness, let us return to the more general case where </a:t>
                </a:r>
                <a:r>
                  <a:rPr lang="en-US" altLang="zh-TW" sz="1800" dirty="0" smtClean="0">
                    <a:latin typeface="Times New Roman" panose="02020603050405020304" pitchFamily="18" charset="0"/>
                    <a:cs typeface="Times New Roman" panose="02020603050405020304" pitchFamily="18" charset="0"/>
                  </a:rPr>
                  <a:t>δ(t) is </a:t>
                </a:r>
                <a:r>
                  <a:rPr lang="en-US" altLang="zh-TW" sz="1800" dirty="0">
                    <a:latin typeface="Times New Roman" panose="02020603050405020304" pitchFamily="18" charset="0"/>
                    <a:cs typeface="Times New Roman" panose="02020603050405020304" pitchFamily="18" charset="0"/>
                  </a:rPr>
                  <a:t>not entirely within the passband of the temporal filter. In this </a:t>
                </a:r>
                <a:r>
                  <a:rPr lang="en-US" altLang="zh-TW" sz="1800" dirty="0" smtClean="0">
                    <a:latin typeface="Times New Roman" panose="02020603050405020304" pitchFamily="18" charset="0"/>
                    <a:cs typeface="Times New Roman" panose="02020603050405020304" pitchFamily="18" charset="0"/>
                  </a:rPr>
                  <a:t>case, </a:t>
                </a:r>
                <a:r>
                  <a:rPr lang="en-US" altLang="zh-TW" sz="1800" u="sng" dirty="0" smtClean="0">
                    <a:latin typeface="Times New Roman" panose="02020603050405020304" pitchFamily="18" charset="0"/>
                    <a:cs typeface="Times New Roman" panose="02020603050405020304" pitchFamily="18" charset="0"/>
                  </a:rPr>
                  <a:t>let </a:t>
                </a:r>
                <a14:m>
                  <m:oMath xmlns:m="http://schemas.openxmlformats.org/officeDocument/2006/math">
                    <m:sSub>
                      <m:sSubPr>
                        <m:ctrlPr>
                          <a:rPr lang="el-GR" altLang="zh-TW" sz="1800" i="1" u="sng" smtClean="0">
                            <a:latin typeface="Cambria Math" panose="02040503050406030204" pitchFamily="18" charset="0"/>
                            <a:cs typeface="Times New Roman" panose="02020603050405020304" pitchFamily="18" charset="0"/>
                          </a:rPr>
                        </m:ctrlPr>
                      </m:sSubPr>
                      <m:e>
                        <m:r>
                          <a:rPr lang="el-GR" altLang="zh-TW" sz="1800" i="1" u="sng" smtClean="0">
                            <a:latin typeface="Cambria Math" panose="02040503050406030204" pitchFamily="18" charset="0"/>
                            <a:cs typeface="Times New Roman" panose="02020603050405020304" pitchFamily="18" charset="0"/>
                          </a:rPr>
                          <m:t>𝛿</m:t>
                        </m:r>
                      </m:e>
                      <m:sub>
                        <m:r>
                          <a:rPr lang="en-US" altLang="zh-TW" sz="1800" b="0" i="1" u="sng" smtClean="0">
                            <a:latin typeface="Cambria Math" panose="02040503050406030204" pitchFamily="18" charset="0"/>
                            <a:cs typeface="Times New Roman" panose="02020603050405020304" pitchFamily="18" charset="0"/>
                          </a:rPr>
                          <m:t>𝑘</m:t>
                        </m:r>
                      </m:sub>
                    </m:sSub>
                    <m:r>
                      <a:rPr lang="en-US" altLang="zh-TW" sz="1800" i="1" u="sng">
                        <a:latin typeface="Cambria Math" panose="02040503050406030204" pitchFamily="18" charset="0"/>
                        <a:cs typeface="Times New Roman" panose="02020603050405020304" pitchFamily="18" charset="0"/>
                      </a:rPr>
                      <m:t>(</m:t>
                    </m:r>
                    <m:r>
                      <a:rPr lang="en-US" altLang="zh-TW" sz="1800" i="1" u="sng">
                        <a:latin typeface="Cambria Math" panose="02040503050406030204" pitchFamily="18" charset="0"/>
                        <a:cs typeface="Times New Roman" panose="02020603050405020304" pitchFamily="18" charset="0"/>
                      </a:rPr>
                      <m:t>𝑡</m:t>
                    </m:r>
                    <m:r>
                      <a:rPr lang="en-US" altLang="zh-TW" sz="1800" i="1" u="sng">
                        <a:latin typeface="Cambria Math" panose="02040503050406030204" pitchFamily="18" charset="0"/>
                        <a:cs typeface="Times New Roman" panose="02020603050405020304" pitchFamily="18" charset="0"/>
                      </a:rPr>
                      <m:t>)</m:t>
                    </m:r>
                  </m:oMath>
                </a14:m>
                <a:r>
                  <a:rPr lang="en-US" altLang="zh-TW" sz="1800" i="1" u="sng" dirty="0" smtClean="0">
                    <a:latin typeface="Times New Roman" panose="02020603050405020304" pitchFamily="18" charset="0"/>
                    <a:cs typeface="Times New Roman" panose="02020603050405020304" pitchFamily="18" charset="0"/>
                  </a:rPr>
                  <a:t>, </a:t>
                </a:r>
                <a:r>
                  <a:rPr lang="en-US" altLang="zh-TW" sz="1800" u="sng" dirty="0">
                    <a:latin typeface="Times New Roman" panose="02020603050405020304" pitchFamily="18" charset="0"/>
                    <a:cs typeface="Times New Roman" panose="02020603050405020304" pitchFamily="18" charset="0"/>
                  </a:rPr>
                  <a:t>indexed by </a:t>
                </a:r>
                <a:r>
                  <a:rPr lang="en-US" altLang="zh-TW" sz="1800" i="1" u="sng" dirty="0">
                    <a:latin typeface="Times New Roman" panose="02020603050405020304" pitchFamily="18" charset="0"/>
                    <a:cs typeface="Times New Roman" panose="02020603050405020304" pitchFamily="18" charset="0"/>
                  </a:rPr>
                  <a:t>k</a:t>
                </a:r>
                <a:r>
                  <a:rPr lang="en-US" altLang="zh-TW" sz="1800" u="sng" dirty="0">
                    <a:latin typeface="Times New Roman" panose="02020603050405020304" pitchFamily="18" charset="0"/>
                    <a:cs typeface="Times New Roman" panose="02020603050405020304" pitchFamily="18" charset="0"/>
                  </a:rPr>
                  <a:t>, represent the different </a:t>
                </a:r>
                <a:r>
                  <a:rPr lang="en-US" altLang="zh-TW" sz="1800" u="sng" dirty="0">
                    <a:solidFill>
                      <a:srgbClr val="FF0000"/>
                    </a:solidFill>
                    <a:latin typeface="Times New Roman" panose="02020603050405020304" pitchFamily="18" charset="0"/>
                    <a:cs typeface="Times New Roman" panose="02020603050405020304" pitchFamily="18" charset="0"/>
                  </a:rPr>
                  <a:t>temporal </a:t>
                </a:r>
                <a:r>
                  <a:rPr lang="en-US" altLang="zh-TW" sz="1800" u="sng" dirty="0" smtClean="0">
                    <a:solidFill>
                      <a:srgbClr val="FF0000"/>
                    </a:solidFill>
                    <a:latin typeface="Times New Roman" panose="02020603050405020304" pitchFamily="18" charset="0"/>
                    <a:cs typeface="Times New Roman" panose="02020603050405020304" pitchFamily="18" charset="0"/>
                  </a:rPr>
                  <a:t>spectral components </a:t>
                </a:r>
                <a:r>
                  <a:rPr lang="en-US" altLang="zh-TW" sz="1800" u="sng" dirty="0" smtClean="0">
                    <a:latin typeface="Times New Roman" panose="02020603050405020304" pitchFamily="18" charset="0"/>
                    <a:cs typeface="Times New Roman" panose="02020603050405020304" pitchFamily="18" charset="0"/>
                  </a:rPr>
                  <a:t>of </a:t>
                </a:r>
                <a14:m>
                  <m:oMath xmlns:m="http://schemas.openxmlformats.org/officeDocument/2006/math">
                    <m:r>
                      <m:rPr>
                        <m:sty m:val="p"/>
                      </m:rPr>
                      <a:rPr lang="el-GR" altLang="zh-TW" sz="1800" i="1" u="sng">
                        <a:latin typeface="Cambria Math" panose="02040503050406030204" pitchFamily="18" charset="0"/>
                        <a:cs typeface="Times New Roman" panose="02020603050405020304" pitchFamily="18" charset="0"/>
                      </a:rPr>
                      <m:t>δ</m:t>
                    </m:r>
                    <m:d>
                      <m:dPr>
                        <m:ctrlPr>
                          <a:rPr lang="en-US" altLang="zh-TW" sz="1800" i="1" u="sng">
                            <a:latin typeface="Cambria Math" panose="02040503050406030204" pitchFamily="18" charset="0"/>
                            <a:cs typeface="Times New Roman" panose="02020603050405020304" pitchFamily="18" charset="0"/>
                          </a:rPr>
                        </m:ctrlPr>
                      </m:dPr>
                      <m:e>
                        <m:r>
                          <a:rPr lang="en-US" altLang="zh-TW" sz="1800" i="1" u="sng">
                            <a:latin typeface="Cambria Math" panose="02040503050406030204" pitchFamily="18" charset="0"/>
                            <a:cs typeface="Times New Roman" panose="02020603050405020304" pitchFamily="18" charset="0"/>
                          </a:rPr>
                          <m:t>𝑡</m:t>
                        </m:r>
                      </m:e>
                    </m:d>
                    <m:r>
                      <a:rPr lang="en-US" altLang="zh-TW" sz="1800" b="0" i="1" u="sng" smtClean="0">
                        <a:latin typeface="Cambria Math" panose="02040503050406030204" pitchFamily="18" charset="0"/>
                        <a:cs typeface="Times New Roman" panose="02020603050405020304" pitchFamily="18" charset="0"/>
                      </a:rPr>
                      <m:t> </m:t>
                    </m:r>
                  </m:oMath>
                </a14:m>
                <a:r>
                  <a:rPr lang="en-US" altLang="zh-TW" sz="1800" i="1"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Each </a:t>
                </a:r>
                <a14:m>
                  <m:oMath xmlns:m="http://schemas.openxmlformats.org/officeDocument/2006/math">
                    <m:sSub>
                      <m:sSubPr>
                        <m:ctrlPr>
                          <a:rPr lang="el-GR" altLang="zh-TW" sz="1800" i="1">
                            <a:latin typeface="Cambria Math" panose="02040503050406030204" pitchFamily="18" charset="0"/>
                            <a:cs typeface="Times New Roman" panose="02020603050405020304" pitchFamily="18" charset="0"/>
                          </a:rPr>
                        </m:ctrlPr>
                      </m:sSubPr>
                      <m:e>
                        <m:r>
                          <a:rPr lang="el-GR" altLang="zh-TW" sz="1800" i="1">
                            <a:latin typeface="Cambria Math" panose="02040503050406030204" pitchFamily="18" charset="0"/>
                            <a:cs typeface="Times New Roman" panose="02020603050405020304" pitchFamily="18" charset="0"/>
                          </a:rPr>
                          <m:t>𝛿</m:t>
                        </m:r>
                      </m:e>
                      <m:sub>
                        <m:r>
                          <a:rPr lang="en-US" altLang="zh-TW" sz="1800" i="1">
                            <a:latin typeface="Cambria Math" panose="02040503050406030204" pitchFamily="18" charset="0"/>
                            <a:cs typeface="Times New Roman" panose="02020603050405020304" pitchFamily="18" charset="0"/>
                          </a:rPr>
                          <m:t>𝑘</m:t>
                        </m:r>
                      </m:sub>
                    </m:sSub>
                    <m:r>
                      <a:rPr lang="en-US" altLang="zh-TW" sz="1800" i="1">
                        <a:latin typeface="Cambria Math" panose="02040503050406030204" pitchFamily="18" charset="0"/>
                        <a:cs typeface="Times New Roman" panose="02020603050405020304" pitchFamily="18" charset="0"/>
                      </a:rPr>
                      <m:t>(</m:t>
                    </m:r>
                    <m:r>
                      <a:rPr lang="en-US" altLang="zh-TW" sz="1800" i="1">
                        <a:latin typeface="Cambria Math" panose="02040503050406030204" pitchFamily="18" charset="0"/>
                        <a:cs typeface="Times New Roman" panose="02020603050405020304" pitchFamily="18" charset="0"/>
                      </a:rPr>
                      <m:t>𝑡</m:t>
                    </m:r>
                    <m:r>
                      <a:rPr lang="en-US" altLang="zh-TW" sz="1800" i="1">
                        <a:latin typeface="Cambria Math" panose="02040503050406030204" pitchFamily="18" charset="0"/>
                        <a:cs typeface="Times New Roman" panose="02020603050405020304" pitchFamily="18" charset="0"/>
                      </a:rPr>
                      <m:t>)</m:t>
                    </m:r>
                  </m:oMath>
                </a14:m>
                <a:r>
                  <a:rPr lang="en-US" altLang="zh-TW" sz="1800" i="1" dirty="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will be attenuated by the </a:t>
                </a:r>
                <a:r>
                  <a:rPr lang="en-US" altLang="zh-TW" sz="1800" dirty="0" smtClean="0">
                    <a:latin typeface="Times New Roman" panose="02020603050405020304" pitchFamily="18" charset="0"/>
                    <a:cs typeface="Times New Roman" panose="02020603050405020304" pitchFamily="18" charset="0"/>
                  </a:rPr>
                  <a:t>temporal filtering </a:t>
                </a:r>
                <a:r>
                  <a:rPr lang="en-US" altLang="zh-TW" sz="1800" dirty="0">
                    <a:latin typeface="Times New Roman" panose="02020603050405020304" pitchFamily="18" charset="0"/>
                    <a:cs typeface="Times New Roman" panose="02020603050405020304" pitchFamily="18" charset="0"/>
                  </a:rPr>
                  <a:t>by a factor </a:t>
                </a:r>
                <a14:m>
                  <m:oMath xmlns:m="http://schemas.openxmlformats.org/officeDocument/2006/math">
                    <m:sSub>
                      <m:sSubPr>
                        <m:ctrlPr>
                          <a:rPr lang="el-GR" altLang="zh-TW" sz="1800" i="1" smtClean="0">
                            <a:solidFill>
                              <a:srgbClr val="FF0000"/>
                            </a:solidFill>
                            <a:latin typeface="Cambria Math" panose="02040503050406030204" pitchFamily="18" charset="0"/>
                            <a:cs typeface="Times New Roman" panose="02020603050405020304" pitchFamily="18" charset="0"/>
                          </a:rPr>
                        </m:ctrlPr>
                      </m:sSubPr>
                      <m:e>
                        <m:r>
                          <m:rPr>
                            <m:sty m:val="p"/>
                          </m:rPr>
                          <a:rPr lang="el-GR" altLang="zh-TW" sz="1800" i="1" smtClean="0">
                            <a:solidFill>
                              <a:srgbClr val="FF0000"/>
                            </a:solidFill>
                            <a:latin typeface="Cambria Math" panose="02040503050406030204" pitchFamily="18" charset="0"/>
                            <a:cs typeface="Times New Roman" panose="02020603050405020304" pitchFamily="18" charset="0"/>
                          </a:rPr>
                          <m:t>γ</m:t>
                        </m:r>
                      </m:e>
                      <m:sub>
                        <m:r>
                          <a:rPr lang="en-US" altLang="zh-TW" sz="1800" i="1">
                            <a:solidFill>
                              <a:srgbClr val="FF0000"/>
                            </a:solidFill>
                            <a:latin typeface="Cambria Math" panose="02040503050406030204" pitchFamily="18" charset="0"/>
                            <a:cs typeface="Times New Roman" panose="02020603050405020304" pitchFamily="18" charset="0"/>
                          </a:rPr>
                          <m:t>𝑘</m:t>
                        </m:r>
                      </m:sub>
                    </m:sSub>
                  </m:oMath>
                </a14:m>
                <a:r>
                  <a:rPr lang="en-US" altLang="zh-TW" sz="1800" dirty="0" smtClean="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This results in a </a:t>
                </a:r>
                <a:r>
                  <a:rPr lang="en-US" altLang="zh-TW" sz="1800" dirty="0" err="1">
                    <a:latin typeface="Times New Roman" panose="02020603050405020304" pitchFamily="18" charset="0"/>
                    <a:cs typeface="Times New Roman" panose="02020603050405020304" pitchFamily="18" charset="0"/>
                  </a:rPr>
                  <a:t>bandpassed</a:t>
                </a:r>
                <a:r>
                  <a:rPr lang="en-US" altLang="zh-TW" sz="1800" dirty="0">
                    <a:latin typeface="Times New Roman" panose="02020603050405020304" pitchFamily="18" charset="0"/>
                    <a:cs typeface="Times New Roman" panose="02020603050405020304" pitchFamily="18" charset="0"/>
                  </a:rPr>
                  <a:t> signal</a:t>
                </a:r>
                <a:r>
                  <a:rPr lang="en-US" altLang="zh-TW" sz="1800" dirty="0" smtClean="0">
                    <a:latin typeface="Times New Roman" panose="02020603050405020304" pitchFamily="18" charset="0"/>
                    <a:cs typeface="Times New Roman" panose="02020603050405020304" pitchFamily="18" charset="0"/>
                  </a:rPr>
                  <a:t>,</a:t>
                </a:r>
              </a:p>
              <a:p>
                <a:pPr marL="269875" indent="-269875">
                  <a:buFont typeface="+mj-lt"/>
                  <a:buAutoNum type="arabicPeriod"/>
                </a:pPr>
                <a:endParaRPr lang="en-US" altLang="zh-TW" sz="1800" dirty="0">
                  <a:latin typeface="Times New Roman" panose="02020603050405020304" pitchFamily="18" charset="0"/>
                  <a:cs typeface="Times New Roman" panose="02020603050405020304" pitchFamily="18" charset="0"/>
                </a:endParaRPr>
              </a:p>
              <a:p>
                <a:pPr marL="269875" indent="-269875">
                  <a:buFont typeface="+mj-lt"/>
                  <a:buAutoNum type="arabicPeriod"/>
                </a:pPr>
                <a:endParaRPr lang="en-US" altLang="zh-TW" sz="1800" dirty="0" smtClean="0">
                  <a:latin typeface="Times New Roman" panose="02020603050405020304" pitchFamily="18" charset="0"/>
                  <a:cs typeface="Times New Roman" panose="02020603050405020304" pitchFamily="18" charset="0"/>
                </a:endParaRPr>
              </a:p>
              <a:p>
                <a:pPr marL="269875" indent="-269875">
                  <a:buFont typeface="+mj-lt"/>
                  <a:buAutoNum type="arabicPeriod"/>
                </a:pPr>
                <a:endParaRPr lang="en-US" altLang="zh-TW" sz="1800" dirty="0">
                  <a:latin typeface="Times New Roman" panose="02020603050405020304" pitchFamily="18" charset="0"/>
                  <a:cs typeface="Times New Roman" panose="02020603050405020304" pitchFamily="18" charset="0"/>
                </a:endParaRPr>
              </a:p>
              <a:p>
                <a:pPr marL="269875" indent="-269875">
                  <a:buFont typeface="+mj-lt"/>
                  <a:buAutoNum type="arabicPeriod"/>
                </a:pPr>
                <a:r>
                  <a:rPr lang="en-US" altLang="zh-TW" sz="1800" dirty="0" smtClean="0">
                    <a:latin typeface="Times New Roman" panose="02020603050405020304" pitchFamily="18" charset="0"/>
                    <a:cs typeface="Times New Roman" panose="02020603050405020304" pitchFamily="18" charset="0"/>
                  </a:rPr>
                  <a:t>This </a:t>
                </a:r>
                <a:r>
                  <a:rPr lang="en-US" altLang="zh-TW" sz="1800" u="sng" dirty="0" smtClean="0">
                    <a:latin typeface="Times New Roman" panose="02020603050405020304" pitchFamily="18" charset="0"/>
                    <a:cs typeface="Times New Roman" panose="02020603050405020304" pitchFamily="18" charset="0"/>
                  </a:rPr>
                  <a:t>temporal </a:t>
                </a:r>
                <a:r>
                  <a:rPr lang="en-US" altLang="zh-TW" sz="1800" u="sng" dirty="0">
                    <a:latin typeface="Times New Roman" panose="02020603050405020304" pitchFamily="18" charset="0"/>
                    <a:cs typeface="Times New Roman" panose="02020603050405020304" pitchFamily="18" charset="0"/>
                  </a:rPr>
                  <a:t>frequency dependent attenuation </a:t>
                </a:r>
                <a:r>
                  <a:rPr lang="en-US" altLang="zh-TW" sz="1800" dirty="0">
                    <a:latin typeface="Times New Roman" panose="02020603050405020304" pitchFamily="18" charset="0"/>
                    <a:cs typeface="Times New Roman" panose="02020603050405020304" pitchFamily="18" charset="0"/>
                  </a:rPr>
                  <a:t>can equivalently be interpreted as a </a:t>
                </a:r>
                <a:r>
                  <a:rPr lang="en-US" altLang="zh-TW" sz="1800" u="sng" dirty="0">
                    <a:latin typeface="Times New Roman" panose="02020603050405020304" pitchFamily="18" charset="0"/>
                    <a:cs typeface="Times New Roman" panose="02020603050405020304" pitchFamily="18" charset="0"/>
                  </a:rPr>
                  <a:t>frequency-dependent motion magnification </a:t>
                </a:r>
                <a:r>
                  <a:rPr lang="en-US" altLang="zh-TW" sz="1800" dirty="0" smtClean="0">
                    <a:latin typeface="Times New Roman" panose="02020603050405020304" pitchFamily="18" charset="0"/>
                    <a:cs typeface="Times New Roman" panose="02020603050405020304" pitchFamily="18" charset="0"/>
                  </a:rPr>
                  <a:t>factor, </a:t>
                </a:r>
                <a14:m>
                  <m:oMath xmlns:m="http://schemas.openxmlformats.org/officeDocument/2006/math">
                    <m:sSub>
                      <m:sSubPr>
                        <m:ctrlPr>
                          <a:rPr lang="el-GR" altLang="zh-TW" sz="1800" i="1">
                            <a:solidFill>
                              <a:srgbClr val="FF0000"/>
                            </a:solidFill>
                            <a:latin typeface="Cambria Math" panose="02040503050406030204" pitchFamily="18" charset="0"/>
                            <a:cs typeface="Times New Roman" panose="02020603050405020304" pitchFamily="18" charset="0"/>
                          </a:rPr>
                        </m:ctrlPr>
                      </m:sSubPr>
                      <m:e>
                        <m:r>
                          <m:rPr>
                            <m:sty m:val="p"/>
                          </m:rPr>
                          <a:rPr lang="el-GR" altLang="zh-TW" sz="1800" i="1">
                            <a:solidFill>
                              <a:srgbClr val="FF0000"/>
                            </a:solidFill>
                            <a:latin typeface="Cambria Math" panose="02040503050406030204" pitchFamily="18" charset="0"/>
                            <a:cs typeface="Times New Roman" panose="02020603050405020304" pitchFamily="18" charset="0"/>
                          </a:rPr>
                          <m:t>α</m:t>
                        </m:r>
                      </m:e>
                      <m:sub>
                        <m:r>
                          <a:rPr lang="en-US" altLang="zh-TW" sz="1800" i="1">
                            <a:solidFill>
                              <a:srgbClr val="FF0000"/>
                            </a:solidFill>
                            <a:latin typeface="Cambria Math" panose="02040503050406030204" pitchFamily="18" charset="0"/>
                            <a:cs typeface="Times New Roman" panose="02020603050405020304" pitchFamily="18" charset="0"/>
                          </a:rPr>
                          <m:t>𝑘</m:t>
                        </m:r>
                      </m:sub>
                    </m:sSub>
                    <m:sSub>
                      <m:sSubPr>
                        <m:ctrlPr>
                          <a:rPr lang="el-GR" altLang="zh-TW" sz="1800" i="1">
                            <a:solidFill>
                              <a:srgbClr val="FF0000"/>
                            </a:solidFill>
                            <a:latin typeface="Cambria Math" panose="02040503050406030204" pitchFamily="18" charset="0"/>
                            <a:cs typeface="Times New Roman" panose="02020603050405020304" pitchFamily="18" charset="0"/>
                          </a:rPr>
                        </m:ctrlPr>
                      </m:sSubPr>
                      <m:e>
                        <m:r>
                          <a:rPr lang="en-US" altLang="zh-TW" sz="1800" b="0" i="1" smtClean="0">
                            <a:solidFill>
                              <a:srgbClr val="FF0000"/>
                            </a:solidFill>
                            <a:latin typeface="Cambria Math" panose="02040503050406030204" pitchFamily="18" charset="0"/>
                            <a:cs typeface="Times New Roman" panose="02020603050405020304" pitchFamily="18" charset="0"/>
                          </a:rPr>
                          <m:t>=</m:t>
                        </m:r>
                        <m:r>
                          <m:rPr>
                            <m:sty m:val="p"/>
                          </m:rPr>
                          <a:rPr lang="el-GR" altLang="zh-TW" sz="1800" i="1">
                            <a:solidFill>
                              <a:srgbClr val="FF0000"/>
                            </a:solidFill>
                            <a:latin typeface="Cambria Math" panose="02040503050406030204" pitchFamily="18" charset="0"/>
                            <a:cs typeface="Times New Roman" panose="02020603050405020304" pitchFamily="18" charset="0"/>
                          </a:rPr>
                          <m:t>γ</m:t>
                        </m:r>
                      </m:e>
                      <m:sub>
                        <m:r>
                          <a:rPr lang="en-US" altLang="zh-TW" sz="1800" i="1">
                            <a:solidFill>
                              <a:srgbClr val="FF0000"/>
                            </a:solidFill>
                            <a:latin typeface="Cambria Math" panose="02040503050406030204" pitchFamily="18" charset="0"/>
                            <a:cs typeface="Times New Roman" panose="02020603050405020304" pitchFamily="18" charset="0"/>
                          </a:rPr>
                          <m:t>𝑘</m:t>
                        </m:r>
                      </m:sub>
                    </m:sSub>
                    <m:r>
                      <m:rPr>
                        <m:sty m:val="p"/>
                      </m:rPr>
                      <a:rPr lang="el-GR" altLang="zh-TW" sz="1800" i="1" smtClean="0">
                        <a:solidFill>
                          <a:srgbClr val="FF0000"/>
                        </a:solidFill>
                        <a:latin typeface="Cambria Math" panose="02040503050406030204" pitchFamily="18" charset="0"/>
                        <a:cs typeface="Times New Roman" panose="02020603050405020304" pitchFamily="18" charset="0"/>
                      </a:rPr>
                      <m:t>α</m:t>
                    </m:r>
                  </m:oMath>
                </a14:m>
                <a:r>
                  <a:rPr lang="en-US" altLang="zh-TW" sz="1800" dirty="0" smtClean="0">
                    <a:latin typeface="Times New Roman" panose="02020603050405020304" pitchFamily="18" charset="0"/>
                    <a:cs typeface="Times New Roman" panose="02020603050405020304" pitchFamily="18" charset="0"/>
                  </a:rPr>
                  <a:t> , </a:t>
                </a:r>
                <a:r>
                  <a:rPr lang="en-US" altLang="zh-TW" sz="1800" dirty="0">
                    <a:latin typeface="Times New Roman" panose="02020603050405020304" pitchFamily="18" charset="0"/>
                    <a:cs typeface="Times New Roman" panose="02020603050405020304" pitchFamily="18" charset="0"/>
                  </a:rPr>
                  <a:t>resulting in a </a:t>
                </a:r>
                <a:r>
                  <a:rPr lang="en-US" altLang="zh-TW" sz="1800" dirty="0" smtClean="0">
                    <a:latin typeface="Times New Roman" panose="02020603050405020304" pitchFamily="18" charset="0"/>
                    <a:cs typeface="Times New Roman" panose="02020603050405020304" pitchFamily="18" charset="0"/>
                  </a:rPr>
                  <a:t>motion magnified </a:t>
                </a:r>
                <a:r>
                  <a:rPr lang="en-US" altLang="zh-TW" sz="1800" dirty="0">
                    <a:latin typeface="Times New Roman" panose="02020603050405020304" pitchFamily="18" charset="0"/>
                    <a:cs typeface="Times New Roman" panose="02020603050405020304" pitchFamily="18" charset="0"/>
                  </a:rPr>
                  <a:t>output</a:t>
                </a:r>
                <a:r>
                  <a:rPr lang="en-US" altLang="zh-TW" sz="1800" dirty="0" smtClean="0">
                    <a:latin typeface="Times New Roman" panose="02020603050405020304" pitchFamily="18" charset="0"/>
                    <a:cs typeface="Times New Roman" panose="02020603050405020304" pitchFamily="18" charset="0"/>
                  </a:rPr>
                  <a:t>,</a:t>
                </a:r>
              </a:p>
              <a:p>
                <a:pPr marL="269875" indent="-269875">
                  <a:buFont typeface="+mj-lt"/>
                  <a:buAutoNum type="arabicPeriod"/>
                </a:pPr>
                <a:endParaRPr lang="en-US" altLang="zh-TW" sz="1800" dirty="0">
                  <a:latin typeface="Times New Roman" panose="02020603050405020304" pitchFamily="18" charset="0"/>
                  <a:cs typeface="Times New Roman" panose="02020603050405020304" pitchFamily="18" charset="0"/>
                </a:endParaRPr>
              </a:p>
              <a:p>
                <a:pPr marL="269875" indent="-269875">
                  <a:buFont typeface="+mj-lt"/>
                  <a:buAutoNum type="arabicPeriod"/>
                </a:pPr>
                <a:endParaRPr lang="en-US" altLang="zh-TW" sz="1800" dirty="0" smtClean="0">
                  <a:latin typeface="Times New Roman" panose="02020603050405020304" pitchFamily="18" charset="0"/>
                  <a:cs typeface="Times New Roman" panose="02020603050405020304" pitchFamily="18" charset="0"/>
                </a:endParaRPr>
              </a:p>
              <a:p>
                <a:pPr marL="269875" indent="-269875">
                  <a:buFont typeface="+mj-lt"/>
                  <a:buAutoNum type="arabicPeriod"/>
                </a:pPr>
                <a:endParaRPr lang="en-US" altLang="zh-TW" sz="1800" dirty="0" smtClean="0">
                  <a:latin typeface="Times New Roman" panose="02020603050405020304" pitchFamily="18" charset="0"/>
                  <a:cs typeface="Times New Roman" panose="02020603050405020304" pitchFamily="18" charset="0"/>
                </a:endParaRPr>
              </a:p>
              <a:p>
                <a:pPr marL="269875" indent="-269875">
                  <a:buFont typeface="+mj-lt"/>
                  <a:buAutoNum type="arabicPeriod"/>
                </a:pPr>
                <a:r>
                  <a:rPr lang="en-US" altLang="zh-TW" sz="1800" dirty="0" smtClean="0">
                    <a:latin typeface="Times New Roman" panose="02020603050405020304" pitchFamily="18" charset="0"/>
                    <a:cs typeface="Times New Roman" panose="02020603050405020304" pitchFamily="18" charset="0"/>
                  </a:rPr>
                  <a:t>The </a:t>
                </a:r>
                <a:r>
                  <a:rPr lang="en-US" altLang="zh-TW" sz="1800" dirty="0">
                    <a:latin typeface="Times New Roman" panose="02020603050405020304" pitchFamily="18" charset="0"/>
                    <a:cs typeface="Times New Roman" panose="02020603050405020304" pitchFamily="18" charset="0"/>
                  </a:rPr>
                  <a:t>modulation of the </a:t>
                </a:r>
                <a:r>
                  <a:rPr lang="en-US" altLang="zh-TW" sz="1800" u="sng" dirty="0">
                    <a:latin typeface="Times New Roman" panose="02020603050405020304" pitchFamily="18" charset="0"/>
                    <a:cs typeface="Times New Roman" panose="02020603050405020304" pitchFamily="18" charset="0"/>
                  </a:rPr>
                  <a:t>spectral components of the motion signal </a:t>
                </a:r>
                <a:r>
                  <a:rPr lang="en-US" altLang="zh-TW" sz="1800" dirty="0">
                    <a:latin typeface="Times New Roman" panose="02020603050405020304" pitchFamily="18" charset="0"/>
                    <a:cs typeface="Times New Roman" panose="02020603050405020304" pitchFamily="18" charset="0"/>
                  </a:rPr>
                  <a:t>becomes the modulation factor in the </a:t>
                </a:r>
                <a:r>
                  <a:rPr lang="en-US" altLang="zh-TW" sz="1800" u="sng" dirty="0">
                    <a:latin typeface="Times New Roman" panose="02020603050405020304" pitchFamily="18" charset="0"/>
                    <a:cs typeface="Times New Roman" panose="02020603050405020304" pitchFamily="18" charset="0"/>
                  </a:rPr>
                  <a:t>motion amplification factor</a:t>
                </a:r>
                <a:r>
                  <a:rPr lang="en-US" altLang="zh-TW"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l-GR" altLang="zh-TW" sz="1800" i="1">
                            <a:solidFill>
                              <a:srgbClr val="FF0000"/>
                            </a:solidFill>
                            <a:latin typeface="Cambria Math" panose="02040503050406030204" pitchFamily="18" charset="0"/>
                            <a:cs typeface="Times New Roman" panose="02020603050405020304" pitchFamily="18" charset="0"/>
                          </a:rPr>
                        </m:ctrlPr>
                      </m:sSubPr>
                      <m:e>
                        <m:r>
                          <m:rPr>
                            <m:sty m:val="p"/>
                          </m:rPr>
                          <a:rPr lang="el-GR" altLang="zh-TW" sz="1800" i="1">
                            <a:solidFill>
                              <a:srgbClr val="FF0000"/>
                            </a:solidFill>
                            <a:latin typeface="Cambria Math" panose="02040503050406030204" pitchFamily="18" charset="0"/>
                            <a:cs typeface="Times New Roman" panose="02020603050405020304" pitchFamily="18" charset="0"/>
                          </a:rPr>
                          <m:t>α</m:t>
                        </m:r>
                      </m:e>
                      <m:sub>
                        <m:r>
                          <a:rPr lang="en-US" altLang="zh-TW" sz="1800" i="1">
                            <a:solidFill>
                              <a:srgbClr val="FF0000"/>
                            </a:solidFill>
                            <a:latin typeface="Cambria Math" panose="02040503050406030204" pitchFamily="18" charset="0"/>
                            <a:cs typeface="Times New Roman" panose="02020603050405020304" pitchFamily="18" charset="0"/>
                          </a:rPr>
                          <m:t>𝑘</m:t>
                        </m:r>
                      </m:sub>
                    </m:sSub>
                  </m:oMath>
                </a14:m>
                <a:r>
                  <a:rPr lang="en-US" altLang="zh-TW" sz="1800" dirty="0" smtClean="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for each temporal </a:t>
                </a:r>
                <a:r>
                  <a:rPr lang="en-US" altLang="zh-TW" sz="1800" dirty="0" err="1">
                    <a:latin typeface="Times New Roman" panose="02020603050405020304" pitchFamily="18" charset="0"/>
                    <a:cs typeface="Times New Roman" panose="02020603050405020304" pitchFamily="18" charset="0"/>
                  </a:rPr>
                  <a:t>subband</a:t>
                </a:r>
                <a:r>
                  <a:rPr lang="en-US" altLang="zh-TW"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l-GR" altLang="zh-TW" sz="1800" i="1" smtClean="0">
                            <a:solidFill>
                              <a:srgbClr val="FF0000"/>
                            </a:solidFill>
                            <a:latin typeface="Cambria Math" panose="02040503050406030204" pitchFamily="18" charset="0"/>
                            <a:cs typeface="Times New Roman" panose="02020603050405020304" pitchFamily="18" charset="0"/>
                          </a:rPr>
                        </m:ctrlPr>
                      </m:sSubPr>
                      <m:e>
                        <m:r>
                          <a:rPr lang="el-GR" altLang="zh-TW" sz="1800" i="1">
                            <a:solidFill>
                              <a:srgbClr val="FF0000"/>
                            </a:solidFill>
                            <a:latin typeface="Cambria Math" panose="02040503050406030204" pitchFamily="18" charset="0"/>
                            <a:cs typeface="Times New Roman" panose="02020603050405020304" pitchFamily="18" charset="0"/>
                          </a:rPr>
                          <m:t>𝛿</m:t>
                        </m:r>
                      </m:e>
                      <m:sub>
                        <m:r>
                          <a:rPr lang="en-US" altLang="zh-TW" sz="1800" i="1">
                            <a:solidFill>
                              <a:srgbClr val="FF0000"/>
                            </a:solidFill>
                            <a:latin typeface="Cambria Math" panose="02040503050406030204" pitchFamily="18" charset="0"/>
                            <a:cs typeface="Times New Roman" panose="02020603050405020304" pitchFamily="18" charset="0"/>
                          </a:rPr>
                          <m:t>𝑘</m:t>
                        </m:r>
                      </m:sub>
                    </m:sSub>
                  </m:oMath>
                </a14:m>
                <a:r>
                  <a:rPr lang="en-US" altLang="zh-TW" sz="1800" dirty="0" smtClean="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of the motion signal.</a:t>
                </a:r>
              </a:p>
            </p:txBody>
          </p:sp>
        </mc:Choice>
        <mc:Fallback xmlns="">
          <p:sp>
            <p:nvSpPr>
              <p:cNvPr id="5" name="內容版面配置區 2"/>
              <p:cNvSpPr>
                <a:spLocks noGrp="1" noRot="1" noChangeAspect="1" noMove="1" noResize="1" noEditPoints="1" noAdjustHandles="1" noChangeArrowheads="1" noChangeShapeType="1" noTextEdit="1"/>
              </p:cNvSpPr>
              <p:nvPr>
                <p:ph idx="1"/>
              </p:nvPr>
            </p:nvSpPr>
            <p:spPr>
              <a:xfrm>
                <a:off x="35496" y="764704"/>
                <a:ext cx="9145016" cy="5400600"/>
              </a:xfrm>
              <a:prstGeom prst="rect">
                <a:avLst/>
              </a:prstGeom>
              <a:blipFill>
                <a:blip r:embed="rId3"/>
                <a:stretch>
                  <a:fillRect l="-467" t="-1016"/>
                </a:stretch>
              </a:blipFill>
            </p:spPr>
            <p:txBody>
              <a:bodyPr/>
              <a:lstStyle/>
              <a:p>
                <a:r>
                  <a:rPr lang="zh-TW" altLang="en-US">
                    <a:noFill/>
                  </a:rPr>
                  <a:t> </a:t>
                </a:r>
              </a:p>
            </p:txBody>
          </p:sp>
        </mc:Fallback>
      </mc:AlternateContent>
      <p:pic>
        <p:nvPicPr>
          <p:cNvPr id="7" name="圖片 6"/>
          <p:cNvPicPr>
            <a:picLocks noChangeAspect="1"/>
          </p:cNvPicPr>
          <p:nvPr/>
        </p:nvPicPr>
        <p:blipFill>
          <a:blip r:embed="rId4"/>
          <a:stretch>
            <a:fillRect/>
          </a:stretch>
        </p:blipFill>
        <p:spPr>
          <a:xfrm>
            <a:off x="2651125" y="2046362"/>
            <a:ext cx="4248150" cy="590550"/>
          </a:xfrm>
          <a:prstGeom prst="rect">
            <a:avLst/>
          </a:prstGeom>
        </p:spPr>
      </p:pic>
      <p:pic>
        <p:nvPicPr>
          <p:cNvPr id="8" name="圖片 7"/>
          <p:cNvPicPr>
            <a:picLocks noChangeAspect="1"/>
          </p:cNvPicPr>
          <p:nvPr/>
        </p:nvPicPr>
        <p:blipFill>
          <a:blip r:embed="rId5"/>
          <a:stretch>
            <a:fillRect/>
          </a:stretch>
        </p:blipFill>
        <p:spPr>
          <a:xfrm>
            <a:off x="2298700" y="3918570"/>
            <a:ext cx="4600575" cy="590550"/>
          </a:xfrm>
          <a:prstGeom prst="rect">
            <a:avLst/>
          </a:prstGeom>
        </p:spPr>
      </p:pic>
      <p:sp>
        <p:nvSpPr>
          <p:cNvPr id="2" name="矩形 1"/>
          <p:cNvSpPr/>
          <p:nvPr/>
        </p:nvSpPr>
        <p:spPr>
          <a:xfrm>
            <a:off x="3948189" y="2169485"/>
            <a:ext cx="263771" cy="35941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92654302"/>
      </p:ext>
    </p:extLst>
  </p:cSld>
  <p:clrMapOvr>
    <a:masterClrMapping/>
  </p:clrMapOvr>
  <p:timing>
    <p:tnLst>
      <p:par>
        <p:cTn id="1" dur="indefinite" restart="never" nodeType="tmRoot"/>
      </p:par>
    </p:tnLst>
  </p:timing>
</p:sld>
</file>

<file path=ppt/theme/theme1.xml><?xml version="1.0" encoding="utf-8"?>
<a:theme xmlns:a="http://schemas.openxmlformats.org/drawingml/2006/main" name="airobo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airobots</Template>
  <TotalTime>18127</TotalTime>
  <Words>1685</Words>
  <Application>Microsoft Office PowerPoint</Application>
  <PresentationFormat>如螢幕大小 (4:3)</PresentationFormat>
  <Paragraphs>181</Paragraphs>
  <Slides>16</Slides>
  <Notes>13</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16</vt:i4>
      </vt:variant>
    </vt:vector>
  </HeadingPairs>
  <TitlesOfParts>
    <vt:vector size="23" baseType="lpstr">
      <vt:lpstr>Kozuka Gothic Pro R</vt:lpstr>
      <vt:lpstr>新細明體</vt:lpstr>
      <vt:lpstr>Arial</vt:lpstr>
      <vt:lpstr>Calibri</vt:lpstr>
      <vt:lpstr>Cambria Math</vt:lpstr>
      <vt:lpstr>Times New Roman</vt:lpstr>
      <vt:lpstr>airobots</vt:lpstr>
      <vt:lpstr>PowerPoint 簡報</vt:lpstr>
      <vt:lpstr>PowerPoint 簡報</vt:lpstr>
      <vt:lpstr>PowerPoint 簡報</vt:lpstr>
      <vt:lpstr>1. Introduction </vt:lpstr>
      <vt:lpstr>2. Space-time video processing</vt:lpstr>
      <vt:lpstr>3. Eulerian motion magnification</vt:lpstr>
      <vt:lpstr>3.1 First-order motion </vt:lpstr>
      <vt:lpstr>3.1 First-order motion </vt:lpstr>
      <vt:lpstr>3.1 First-order motion </vt:lpstr>
      <vt:lpstr>3.2 Bounds</vt:lpstr>
      <vt:lpstr>3.2 Bounds</vt:lpstr>
      <vt:lpstr>3.3 Multiscale analysis</vt:lpstr>
      <vt:lpstr>4. Results</vt:lpstr>
      <vt:lpstr>5. Discussion  </vt:lpstr>
      <vt:lpstr>6. Conclusion </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Rotary inverted pendulum control and the impact of time delay on switching between stable and unstable states with enhanced particle swarm optimization</dc:title>
  <dc:creator>Chia Wei</dc:creator>
  <cp:lastModifiedBy>ThinkX220</cp:lastModifiedBy>
  <cp:revision>568</cp:revision>
  <dcterms:created xsi:type="dcterms:W3CDTF">2015-12-29T07:42:47Z</dcterms:created>
  <dcterms:modified xsi:type="dcterms:W3CDTF">2018-10-08T10:04:29Z</dcterms:modified>
</cp:coreProperties>
</file>