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8" r:id="rId2"/>
    <p:sldId id="278" r:id="rId3"/>
    <p:sldId id="279" r:id="rId4"/>
    <p:sldId id="310" r:id="rId5"/>
    <p:sldId id="262" r:id="rId6"/>
    <p:sldId id="336" r:id="rId7"/>
    <p:sldId id="264" r:id="rId8"/>
    <p:sldId id="297" r:id="rId9"/>
    <p:sldId id="329" r:id="rId10"/>
    <p:sldId id="337" r:id="rId11"/>
    <p:sldId id="328" r:id="rId12"/>
    <p:sldId id="311" r:id="rId13"/>
    <p:sldId id="330" r:id="rId14"/>
    <p:sldId id="313" r:id="rId15"/>
    <p:sldId id="270" r:id="rId16"/>
    <p:sldId id="331" r:id="rId17"/>
    <p:sldId id="332" r:id="rId18"/>
    <p:sldId id="333" r:id="rId19"/>
    <p:sldId id="334" r:id="rId20"/>
    <p:sldId id="315" r:id="rId21"/>
    <p:sldId id="335" r:id="rId22"/>
    <p:sldId id="327" r:id="rId23"/>
    <p:sldId id="261" r:id="rId24"/>
    <p:sldId id="338" r:id="rId25"/>
  </p:sldIdLst>
  <p:sldSz cx="9144000" cy="6858000" type="screen4x3"/>
  <p:notesSz cx="7102475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3415" autoAdjust="0"/>
  </p:normalViewPr>
  <p:slideViewPr>
    <p:cSldViewPr>
      <p:cViewPr>
        <p:scale>
          <a:sx n="77" d="100"/>
          <a:sy n="77" d="100"/>
        </p:scale>
        <p:origin x="106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3395F4C3-D6C7-414D-AD84-982A09B49381}" type="datetimeFigureOut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71ACF751-B71B-4CAF-ACE3-D85654E0AA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4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7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78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09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74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31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9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569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56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08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0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1,</a:t>
            </a:r>
            <a:r>
              <a:rPr lang="en-US" altLang="zh-TW" baseline="0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906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1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27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9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48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假如所有的变化信号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的频率范围恰好是我们进行带通滤波时所选的频带范围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6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4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30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变化信号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)δ(t)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的频率范围超出了我们所选的频段范围。这种情况下，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应用带通滤波意味着只是保留了一部分的变化信号，而其他频率超出范围的信号将会被减弱。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我们用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γk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来表示在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时刻变化第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个变化信号减弱的倍数（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0≤γk≤1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CF751-B71B-4CAF-ACE3-D85654E0AA7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708400" y="635635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1" name="圖片 4" descr="nckulogo2011-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938"/>
            <a:ext cx="61118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接點 7"/>
          <p:cNvCxnSpPr/>
          <p:nvPr/>
        </p:nvCxnSpPr>
        <p:spPr>
          <a:xfrm>
            <a:off x="0" y="62071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60350" y="692150"/>
            <a:ext cx="8893175" cy="0"/>
          </a:xfrm>
          <a:prstGeom prst="line">
            <a:avLst/>
          </a:prstGeom>
          <a:ln w="31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0" y="6237288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0" y="6308725"/>
            <a:ext cx="8459788" cy="0"/>
          </a:xfrm>
          <a:prstGeom prst="line">
            <a:avLst/>
          </a:prstGeom>
          <a:ln w="31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5"/>
          <p:cNvSpPr txBox="1">
            <a:spLocks noChangeArrowheads="1"/>
          </p:cNvSpPr>
          <p:nvPr/>
        </p:nvSpPr>
        <p:spPr bwMode="auto">
          <a:xfrm>
            <a:off x="0" y="6443663"/>
            <a:ext cx="337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aiRobots Lab., Dept. EE, NCKU</a:t>
            </a:r>
            <a:endParaRPr kumimoji="0" lang="zh-TW" alt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37" name="圖片 3" descr="柏鈞印章圖案.bmp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9475" y="6237288"/>
            <a:ext cx="6111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7084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fld id="{00CA0B39-ED0C-4B01-8348-274785BB38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1212" y="1431586"/>
            <a:ext cx="8653276" cy="14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+mj-lt"/>
                <a:ea typeface="+mj-ea"/>
                <a:cs typeface="+mj-cs"/>
              </a:rPr>
              <a:t>Eulerian </a:t>
            </a:r>
            <a:r>
              <a:rPr lang="en-US" altLang="zh-TW" sz="3200" b="1" dirty="0">
                <a:latin typeface="+mj-lt"/>
                <a:ea typeface="+mj-ea"/>
                <a:cs typeface="+mj-cs"/>
              </a:rPr>
              <a:t>Video Magnification for Revealing Subtle Changes in the World</a:t>
            </a:r>
            <a:endParaRPr lang="zh-TW" alt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70343" y="3933056"/>
            <a:ext cx="8784976" cy="2160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Student: 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邱煥榮</a:t>
            </a:r>
            <a:endParaRPr lang="en-US" altLang="zh-TW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Advisor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Tzuu-Hseng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  <a:p>
            <a:pPr algn="l"/>
            <a:endParaRPr lang="en-US" altLang="zh-TW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1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aiRobots</a:t>
            </a:r>
            <a:r>
              <a:rPr lang="en-US" altLang="zh-TW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Laboratory, Department of Electrical Engineering, </a:t>
            </a:r>
            <a:endParaRPr lang="en-US" altLang="zh-TW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National </a:t>
            </a:r>
            <a:r>
              <a:rPr lang="en-US" altLang="zh-TW" sz="1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Cheng Kung University, Tainan, Taiwan, </a:t>
            </a:r>
            <a:r>
              <a:rPr lang="en-US" altLang="zh-TW" sz="1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R.O.C</a:t>
            </a:r>
            <a:r>
              <a:rPr lang="en-US" altLang="zh-TW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TW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90872" y="-8540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3.1 </a:t>
            </a:r>
            <a:r>
              <a:rPr lang="en-US" altLang="zh-TW" sz="3600" i="1" dirty="0" smtClean="0"/>
              <a:t>First-order motion </a:t>
            </a:r>
            <a:endParaRPr lang="zh-TW" altLang="en-US" sz="36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6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amplify that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signal by </a:t>
                </a:r>
                <a:r>
                  <a:rPr lang="en-US" altLang="zh-TW" sz="1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add it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to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in the processed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</a:t>
                </a:r>
              </a:p>
              <a:p>
                <a:pPr marL="457200" indent="-457200">
                  <a:buFont typeface="+mj-lt"/>
                  <a:buAutoNum type="arabicPeriod" startAt="6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6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en-US" altLang="zh-TW" sz="18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  <a:blipFill>
                <a:blip r:embed="rId3"/>
                <a:stretch>
                  <a:fillRect l="-411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625644"/>
            <a:ext cx="6738223" cy="3240177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155939" y="4898117"/>
            <a:ext cx="4821167" cy="317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0" baseline="0" dirty="0">
                <a:latin typeface="Arial"/>
              </a:rPr>
              <a:t> </a:t>
            </a:r>
            <a:r>
              <a:rPr lang="en-US" sz="1200" b="1" i="0" baseline="0" dirty="0">
                <a:latin typeface="Arial"/>
              </a:rPr>
              <a:t>Fig. </a:t>
            </a:r>
            <a:r>
              <a:rPr lang="en-US" sz="1200" b="1" dirty="0">
                <a:latin typeface="Arial"/>
              </a:rPr>
              <a:t>3</a:t>
            </a:r>
            <a:r>
              <a:rPr lang="en-US" sz="1200" i="0" baseline="0" dirty="0" smtClean="0">
                <a:latin typeface="Arial"/>
              </a:rPr>
              <a:t>. </a:t>
            </a:r>
            <a:r>
              <a:rPr lang="en-US" altLang="zh-TW" sz="1400" i="1" dirty="0"/>
              <a:t>Temporal filtering can approximate spatial translation</a:t>
            </a:r>
            <a:endParaRPr lang="en-US" sz="1000" i="0" baseline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5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90872" y="-8540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3.1 </a:t>
            </a:r>
            <a:r>
              <a:rPr lang="en-US" altLang="zh-TW" sz="3600" i="1" dirty="0" smtClean="0"/>
              <a:t>First-order motion </a:t>
            </a:r>
            <a:endParaRPr lang="zh-TW" altLang="en-US" sz="36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764704"/>
                <a:ext cx="9145016" cy="54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return to the more general case where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δ(t) is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entirely within the passband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temporal filter. In this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case, </a:t>
                </a:r>
                <a:r>
                  <a:rPr lang="en-US" altLang="zh-TW" sz="1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80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80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1800" b="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800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indexed by </a:t>
                </a:r>
                <a:r>
                  <a:rPr lang="en-US" altLang="zh-TW" sz="18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represent the </a:t>
                </a:r>
                <a:r>
                  <a:rPr lang="en-US" altLang="zh-TW" sz="1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</a:t>
                </a:r>
                <a:r>
                  <a:rPr lang="en-US" altLang="zh-TW" sz="1800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components </a:t>
                </a:r>
                <a:r>
                  <a:rPr lang="en-US" altLang="zh-TW" sz="1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d>
                      <m:dPr>
                        <m:ctrlPr>
                          <a:rPr lang="en-US" altLang="zh-TW" sz="1800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800" b="0" i="1" u="sng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be attenuated by the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filtering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results in a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bandpassed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signal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US" altLang="zh-TW" sz="1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dependent attenuation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equivalently be interpreted as a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frequency-dependent motion magnification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l-GR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zh-TW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in a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magnified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of the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components of the motion signal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becomes the modulation factor in the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amplification factor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temporal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subband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motion signal.</a:t>
                </a:r>
              </a:p>
            </p:txBody>
          </p:sp>
        </mc:Choice>
        <mc:Fallback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764704"/>
                <a:ext cx="9145016" cy="5400600"/>
              </a:xfrm>
              <a:prstGeom prst="rect">
                <a:avLst/>
              </a:prstGeom>
              <a:blipFill>
                <a:blip r:embed="rId3"/>
                <a:stretch>
                  <a:fillRect l="-467" t="-1016" r="-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2664384" y="2043311"/>
            <a:ext cx="4248150" cy="590550"/>
            <a:chOff x="4543894" y="2046362"/>
            <a:chExt cx="4248150" cy="59055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894" y="2046362"/>
              <a:ext cx="4248150" cy="59055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5845215" y="2161929"/>
              <a:ext cx="263771" cy="3594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244964" y="3913396"/>
            <a:ext cx="4600575" cy="590550"/>
            <a:chOff x="2298700" y="3918570"/>
            <a:chExt cx="4600575" cy="59055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8700" y="3918570"/>
              <a:ext cx="4600575" cy="59055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608004" y="4005064"/>
              <a:ext cx="324036" cy="3600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5496" y="3355490"/>
                <a:ext cx="5160139" cy="1791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zh-TW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…..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16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altLang="zh-TW" sz="160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l-GR" altLang="zh-TW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nary>
                        <m:naryPr>
                          <m:chr m:val="∑"/>
                          <m:supHide m:val="on"/>
                          <m:ctrlPr>
                            <a:rPr lang="el-GR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l-GR" altLang="zh-TW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TW" sz="160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l-GR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l-GR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TW" sz="160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355490"/>
                <a:ext cx="5160139" cy="1791901"/>
              </a:xfrm>
              <a:prstGeom prst="rect">
                <a:avLst/>
              </a:prstGeom>
              <a:blipFill>
                <a:blip r:embed="rId6"/>
                <a:stretch>
                  <a:fillRect t="-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6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5317" y="0"/>
            <a:ext cx="8164886" cy="573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3.2 </a:t>
            </a:r>
            <a:r>
              <a:rPr lang="en-US" altLang="zh-TW" sz="3600" i="1" dirty="0" smtClean="0"/>
              <a:t>Bounds</a:t>
            </a:r>
            <a:endParaRPr lang="zh-TW" altLang="en-US" sz="36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quickly changing image functions (i.e., high spatial frequencies),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first-order Taylor series approximations becomes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inaccurate for large values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perturbation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+ αδ(t)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increases both with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magnification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δ(t). </a:t>
                </a: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derive a guide for how large the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amplification factor, </a:t>
                </a:r>
                <a:r>
                  <a:rPr lang="en-US" altLang="zh-TW" sz="18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 be, given the observed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US" altLang="zh-TW" sz="18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δ(t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For the processed signal,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approximately equal to the true magnified motion,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,we seek the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under which</a:t>
                </a: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l-GR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spatial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denote </a:t>
                </a:r>
                <a14:m>
                  <m:oMath xmlns:m="http://schemas.openxmlformats.org/officeDocument/2006/math">
                    <m:r>
                      <a:rPr lang="el-GR" altLang="zh-TW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TW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l-GR" altLang="zh-TW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l-GR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require that</a:t>
                </a: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  <a:blipFill>
                <a:blip r:embed="rId3"/>
                <a:stretch>
                  <a:fillRect l="-411" t="-1016" r="-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"/>
          <p:cNvSpPr txBox="1"/>
          <p:nvPr/>
        </p:nvSpPr>
        <p:spPr>
          <a:xfrm>
            <a:off x="5500942" y="6452071"/>
            <a:ext cx="2657872" cy="317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0" baseline="0" dirty="0">
                <a:latin typeface="Arial"/>
              </a:rPr>
              <a:t> Fig. 5. Components of a DVD-pickup head.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405" y="4176987"/>
            <a:ext cx="5676900" cy="371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2464879"/>
            <a:ext cx="5762625" cy="10001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77405" y="4189047"/>
            <a:ext cx="850379" cy="3594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79713" y="3041752"/>
            <a:ext cx="504056" cy="3594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71802" y="3033894"/>
            <a:ext cx="720078" cy="35941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15816" y="4212747"/>
            <a:ext cx="216024" cy="35941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42000" y="3041752"/>
            <a:ext cx="720078" cy="35941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176024" y="3041661"/>
            <a:ext cx="365816" cy="3594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644008" y="4207790"/>
            <a:ext cx="807003" cy="3594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25976" y="4207790"/>
            <a:ext cx="216024" cy="35941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330" y="4840957"/>
            <a:ext cx="58959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1" y="5175102"/>
                <a:ext cx="248376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</m:t>
                          </m:r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175102"/>
                <a:ext cx="2483769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277208" y="5543521"/>
            <a:ext cx="1144774" cy="457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587466" y="5445224"/>
            <a:ext cx="1144774" cy="4571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7784" y="5775621"/>
            <a:ext cx="1740993" cy="2465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1811" y="5730254"/>
            <a:ext cx="2140456" cy="284881"/>
          </a:xfrm>
          <a:prstGeom prst="rect">
            <a:avLst/>
          </a:prstGeom>
        </p:spPr>
      </p:pic>
      <p:cxnSp>
        <p:nvCxnSpPr>
          <p:cNvPr id="23" name="直線單箭頭接點 22"/>
          <p:cNvCxnSpPr>
            <a:endCxn id="21" idx="1"/>
          </p:cNvCxnSpPr>
          <p:nvPr/>
        </p:nvCxnSpPr>
        <p:spPr>
          <a:xfrm>
            <a:off x="3438088" y="5202911"/>
            <a:ext cx="2149378" cy="26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35289" y="5157192"/>
            <a:ext cx="702799" cy="4571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1982" y="5775621"/>
            <a:ext cx="335000" cy="24566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7815" y="5743195"/>
            <a:ext cx="334545" cy="2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5317" y="0"/>
            <a:ext cx="8164886" cy="573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3.2 </a:t>
            </a:r>
            <a:r>
              <a:rPr lang="en-US" altLang="zh-TW" sz="3600" i="1" dirty="0" smtClean="0"/>
              <a:t>Bounds</a:t>
            </a:r>
            <a:endParaRPr lang="zh-TW" altLang="en-US" sz="36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angle approximations of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(12) and (13) will hold to within 10% for </a:t>
                </a:r>
                <a:r>
                  <a:rPr lang="el-GR" altLang="zh-TW" sz="1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βω</a:t>
                </a:r>
                <a:r>
                  <a:rPr lang="en-US" altLang="zh-TW" sz="1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δ(t)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π/4 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sine term is the leading approximation and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zh-TW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=0.9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In terms of the spatial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wavelength,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moving signal, this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</a:t>
                </a: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14 above provides the guideline we seek, giving the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motion amplification factor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compatible with accurate motion magnification of a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video motion </a:t>
                </a:r>
                <a:r>
                  <a:rPr lang="en-US" altLang="zh-TW" sz="1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δ(t)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structure spatial wavelength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  <a:blipFill>
                <a:blip r:embed="rId3"/>
                <a:stretch>
                  <a:fillRect l="-411" t="-1016" r="-6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95" y="1963641"/>
            <a:ext cx="1724025" cy="58102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832" y="2085927"/>
            <a:ext cx="466725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54175" y="1824223"/>
                <a:ext cx="2928714" cy="102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l-GR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1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l-GR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l-GR" altLang="zh-TW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l-GR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TW" sz="16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l-GR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𝛽𝛿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TW" sz="1600" i="1" dirty="0" smtClean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5" y="1824223"/>
                <a:ext cx="2928714" cy="1022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640314"/>
            <a:ext cx="3647309" cy="1990565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695941" y="5485261"/>
            <a:ext cx="6095095" cy="317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0" baseline="0" dirty="0">
                <a:latin typeface="Arial"/>
              </a:rPr>
              <a:t> </a:t>
            </a:r>
            <a:r>
              <a:rPr lang="en-US" sz="1200" b="1" i="0" baseline="0" dirty="0">
                <a:latin typeface="Arial"/>
              </a:rPr>
              <a:t>Fig. </a:t>
            </a:r>
            <a:r>
              <a:rPr lang="en-US" sz="1200" b="1" dirty="0">
                <a:latin typeface="Arial"/>
              </a:rPr>
              <a:t>6</a:t>
            </a:r>
            <a:r>
              <a:rPr lang="en-US" sz="1200" i="0" baseline="0" dirty="0" smtClean="0">
                <a:latin typeface="Arial"/>
              </a:rPr>
              <a:t>. </a:t>
            </a:r>
            <a:r>
              <a:rPr lang="en-US" altLang="zh-TW" sz="1400" i="1" dirty="0"/>
              <a:t>Amplification factor, α, as function of spatial wavelength</a:t>
            </a:r>
          </a:p>
          <a:p>
            <a:r>
              <a:rPr lang="en-US" altLang="zh-TW" sz="1400" i="1" dirty="0"/>
              <a:t>λ, for amplifying motion. The amplification factor is fixed to α for</a:t>
            </a:r>
          </a:p>
          <a:p>
            <a:r>
              <a:rPr lang="en-US" altLang="zh-TW" sz="1400" i="1" dirty="0"/>
              <a:t>spatial bands that are within our derived bound (Eq. 14), and is</a:t>
            </a:r>
          </a:p>
          <a:p>
            <a:r>
              <a:rPr lang="en-US" altLang="zh-TW" sz="1400" i="1" dirty="0"/>
              <a:t>attenuated linearly for higher spatial frequencies</a:t>
            </a:r>
            <a:endParaRPr lang="en-US" sz="1000" i="0" baseline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9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11560" y="0"/>
            <a:ext cx="8208912" cy="648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3.3 </a:t>
            </a:r>
            <a:r>
              <a:rPr lang="en-US" altLang="zh-TW" sz="3600" i="1" dirty="0" smtClean="0"/>
              <a:t>Multiscale </a:t>
            </a:r>
            <a:r>
              <a:rPr lang="en-US" altLang="zh-TW" sz="3600" i="1" dirty="0" smtClean="0"/>
              <a:t>analysis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X</a:t>
            </a:r>
            <a:endParaRPr lang="zh-TW" altLang="en-US" sz="3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1520" y="832495"/>
            <a:ext cx="8784976" cy="475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sz="1800" dirty="0"/>
              <a:t>One of the assessments of human identification techniques is how they perform with </a:t>
            </a:r>
            <a:r>
              <a:rPr lang="en-US" altLang="zh-TW" sz="1800" u="sng" dirty="0"/>
              <a:t>different gallery sizes</a:t>
            </a:r>
            <a:r>
              <a:rPr lang="en-US" altLang="zh-TW" sz="1800" dirty="0" smtClean="0"/>
              <a:t>.</a:t>
            </a:r>
            <a:endParaRPr lang="en-US" altLang="zh-TW" sz="1800" dirty="0"/>
          </a:p>
        </p:txBody>
      </p:sp>
      <p:sp>
        <p:nvSpPr>
          <p:cNvPr id="7" name="TextBox 2"/>
          <p:cNvSpPr txBox="1"/>
          <p:nvPr/>
        </p:nvSpPr>
        <p:spPr>
          <a:xfrm>
            <a:off x="5508104" y="6381328"/>
            <a:ext cx="2657872" cy="317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0" baseline="0" dirty="0">
                <a:latin typeface="Arial"/>
              </a:rPr>
              <a:t> Fig. 5. Components of a DVD-pickup head.</a:t>
            </a:r>
          </a:p>
        </p:txBody>
      </p:sp>
    </p:spTree>
    <p:extLst>
      <p:ext uri="{BB962C8B-B14F-4D97-AF65-F5344CB8AC3E}">
        <p14:creationId xmlns:p14="http://schemas.microsoft.com/office/powerpoint/2010/main" val="28456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685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4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Results</a:t>
            </a:r>
            <a:endParaRPr lang="zh-TW" altLang="en-US" sz="4000" b="0" dirty="0">
              <a:latin typeface="Calibri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5686425"/>
            <a:ext cx="2400300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/>
              <p:cNvSpPr txBox="1">
                <a:spLocks/>
              </p:cNvSpPr>
              <p:nvPr/>
            </p:nvSpPr>
            <p:spPr bwMode="auto">
              <a:xfrm>
                <a:off x="134860" y="764704"/>
                <a:ext cx="9009139" cy="5040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built a prototype application that allows users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reveal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subtle changes in real-time from live video feeds,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essentially serving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microscope for temporal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variations</a:t>
                </a: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an input video by Eulerian video magnification,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 steps a user needs to take: </a:t>
                </a: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temporal </a:t>
                </a:r>
                <a:r>
                  <a:rPr lang="en-US" altLang="zh-TW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altLang="zh-TW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Select 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temporal </a:t>
                </a:r>
                <a:r>
                  <a:rPr lang="en-US" altLang="zh-TW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 to pull out the motions or signals that we wish to be </a:t>
                </a:r>
                <a:r>
                  <a:rPr lang="en-US" altLang="zh-TW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amplified )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altLang="zh-TW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amplification factor, α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altLang="zh-TW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Users 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altLang="zh-TW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a 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</a:t>
                </a:r>
                <a:r>
                  <a:rPr lang="en-US" altLang="zh-TW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violates the bound to exaggerate specific </a:t>
                </a:r>
                <a:r>
                  <a:rPr lang="en-US" altLang="zh-TW" sz="14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motions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altLang="zh-TW" sz="14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changes at the cost of increasing noise or introducing more artifacts. ), </a:t>
                </a:r>
                <a:r>
                  <a:rPr lang="en-US" altLang="zh-TW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For 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 pulse color amplification,  where we seek to emphasize low spatial frequency changes, we may force α = 0 for spatial wavelengths below </a:t>
                </a:r>
                <a:r>
                  <a:rPr lang="en-US" altLang="zh-TW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λc</a:t>
                </a:r>
                <a:r>
                  <a:rPr lang="en-US" altLang="zh-TW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)</a:t>
                </a:r>
                <a:endParaRPr lang="en-US" altLang="zh-TW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TW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frequency cutoff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(specified by spatial wavelength,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beyond 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an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attenuated version of </a:t>
                </a:r>
                <a:r>
                  <a:rPr lang="el-GR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used; and </a:t>
                </a:r>
                <a:endParaRPr lang="en-US" altLang="zh-TW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6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attenuation for </a:t>
                </a:r>
                <a:r>
                  <a:rPr lang="el-G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either force </a:t>
                </a:r>
                <a:r>
                  <a:rPr lang="el-GR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zero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l-GR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scale </a:t>
                </a:r>
                <a:r>
                  <a:rPr lang="el-GR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 to zero. </a:t>
                </a:r>
                <a:endParaRPr lang="en-US" altLang="zh-TW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motion magnification, a filter with a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broad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passband is preferred; for color amplification of blood flow, a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narrow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passband produces a more noise-free result.</a:t>
                </a: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860" y="764704"/>
                <a:ext cx="9009139" cy="5040560"/>
              </a:xfrm>
              <a:prstGeom prst="rect">
                <a:avLst/>
              </a:prstGeom>
              <a:blipFill>
                <a:blip r:embed="rId4"/>
                <a:stretch>
                  <a:fillRect l="-406" t="-1088" r="-2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685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4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Results</a:t>
            </a:r>
            <a:endParaRPr lang="zh-TW" altLang="en-US" sz="4000" b="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/>
              <p:cNvSpPr txBox="1">
                <a:spLocks/>
              </p:cNvSpPr>
              <p:nvPr/>
            </p:nvSpPr>
            <p:spPr bwMode="auto">
              <a:xfrm>
                <a:off x="134860" y="764704"/>
                <a:ext cx="9009139" cy="3960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base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built a prototype application that allows users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reveal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subtle changes in real-time from live video feeds,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essentially serving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microscope for temporal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variations</a:t>
                </a: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Low-order IIR filters can be useful for both color amplification and motion magnification and are convenient for a real-time implementation.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general, we used two first-order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lowpass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IIR filters with cutoff frequencies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construct an IIR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filter.</a:t>
                </a: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860" y="764704"/>
                <a:ext cx="9009139" cy="3960440"/>
              </a:xfrm>
              <a:prstGeom prst="rect">
                <a:avLst/>
              </a:prstGeom>
              <a:blipFill>
                <a:blip r:embed="rId3"/>
                <a:stretch>
                  <a:fillRect l="-406" t="-13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93" y="2276872"/>
            <a:ext cx="4309242" cy="24482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9" y="2223639"/>
            <a:ext cx="4447097" cy="2429497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10873" y="4623668"/>
            <a:ext cx="4821167" cy="317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0" baseline="0" dirty="0">
                <a:latin typeface="Arial"/>
              </a:rPr>
              <a:t> </a:t>
            </a:r>
            <a:r>
              <a:rPr lang="en-US" sz="1200" b="1" i="0" baseline="0" dirty="0">
                <a:latin typeface="Arial"/>
              </a:rPr>
              <a:t>Fig. </a:t>
            </a:r>
            <a:r>
              <a:rPr lang="en-US" sz="1200" b="1" i="0" baseline="0" dirty="0" smtClean="0">
                <a:latin typeface="Arial"/>
              </a:rPr>
              <a:t>8</a:t>
            </a:r>
            <a:r>
              <a:rPr lang="en-US" sz="1200" i="0" baseline="0" dirty="0" smtClean="0">
                <a:latin typeface="Arial"/>
              </a:rPr>
              <a:t>. </a:t>
            </a:r>
            <a:r>
              <a:rPr lang="en-US" altLang="zh-TW" sz="1400" i="1" dirty="0"/>
              <a:t>Representative frames from additional videos demonstrating our technique</a:t>
            </a:r>
            <a:r>
              <a:rPr lang="en-US" altLang="zh-TW" sz="1400" i="1" dirty="0" smtClean="0"/>
              <a:t>.</a:t>
            </a:r>
            <a:r>
              <a:rPr lang="en-US" sz="1000" i="0" baseline="0" dirty="0" smtClean="0">
                <a:latin typeface="Arial"/>
              </a:rPr>
              <a:t>.</a:t>
            </a:r>
            <a:endParaRPr lang="en-US" sz="1000" i="0" baseline="0" dirty="0">
              <a:latin typeface="Arial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427984" y="4725144"/>
            <a:ext cx="4716017" cy="155261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0" baseline="0" dirty="0">
                <a:latin typeface="Arial"/>
              </a:rPr>
              <a:t> </a:t>
            </a:r>
            <a:r>
              <a:rPr lang="en-US" sz="1200" b="1" i="0" baseline="0" dirty="0">
                <a:latin typeface="Arial"/>
              </a:rPr>
              <a:t>Fig. </a:t>
            </a:r>
            <a:r>
              <a:rPr lang="en-US" sz="1200" b="1" dirty="0">
                <a:latin typeface="Arial"/>
              </a:rPr>
              <a:t>9</a:t>
            </a:r>
            <a:r>
              <a:rPr lang="en-US" sz="1200" i="0" baseline="0" dirty="0" smtClean="0">
                <a:latin typeface="Arial"/>
              </a:rPr>
              <a:t>. </a:t>
            </a:r>
            <a:r>
              <a:rPr lang="en-US" altLang="zh-TW" sz="1400" i="1" dirty="0"/>
              <a:t>Temporal filters used in the paper. The </a:t>
            </a:r>
            <a:r>
              <a:rPr lang="en-US" altLang="zh-TW" sz="1400" i="1" dirty="0">
                <a:solidFill>
                  <a:srgbClr val="FF0000"/>
                </a:solidFill>
              </a:rPr>
              <a:t>ideal filters </a:t>
            </a:r>
            <a:r>
              <a:rPr lang="en-US" altLang="zh-TW" sz="1400" i="1" dirty="0"/>
              <a:t>(a)</a:t>
            </a:r>
          </a:p>
          <a:p>
            <a:r>
              <a:rPr lang="en-US" altLang="zh-TW" sz="1400" i="1" dirty="0"/>
              <a:t>and (b) are implemented using DCT. </a:t>
            </a:r>
            <a:endParaRPr lang="en-US" altLang="zh-TW" sz="1400" i="1" dirty="0" smtClean="0"/>
          </a:p>
          <a:p>
            <a:r>
              <a:rPr lang="en-US" altLang="zh-TW" sz="1400" i="1" dirty="0" smtClean="0"/>
              <a:t>The </a:t>
            </a:r>
            <a:r>
              <a:rPr lang="en-US" altLang="zh-TW" sz="1400" i="1" dirty="0">
                <a:solidFill>
                  <a:srgbClr val="FF0000"/>
                </a:solidFill>
              </a:rPr>
              <a:t>Butterworth filter </a:t>
            </a:r>
            <a:r>
              <a:rPr lang="en-US" altLang="zh-TW" sz="1400" i="1" dirty="0"/>
              <a:t>(c) </a:t>
            </a:r>
            <a:r>
              <a:rPr lang="en-US" altLang="zh-TW" sz="1400" i="1" dirty="0" smtClean="0"/>
              <a:t>&amp; </a:t>
            </a:r>
            <a:r>
              <a:rPr lang="en-US" altLang="zh-TW" sz="1400" i="1" dirty="0" smtClean="0">
                <a:solidFill>
                  <a:srgbClr val="FF0000"/>
                </a:solidFill>
              </a:rPr>
              <a:t>second-order </a:t>
            </a:r>
            <a:r>
              <a:rPr lang="en-US" altLang="zh-TW" sz="1400" i="1" dirty="0">
                <a:solidFill>
                  <a:srgbClr val="FF0000"/>
                </a:solidFill>
              </a:rPr>
              <a:t>IIR filter </a:t>
            </a:r>
            <a:r>
              <a:rPr lang="en-US" altLang="zh-TW" sz="1400" i="1" dirty="0"/>
              <a:t>(d</a:t>
            </a:r>
            <a:r>
              <a:rPr lang="en-US" altLang="zh-TW" sz="1400" i="1" dirty="0" smtClean="0"/>
              <a:t>). </a:t>
            </a:r>
          </a:p>
          <a:p>
            <a:r>
              <a:rPr lang="en-US" altLang="zh-TW" sz="1400" i="1" dirty="0" smtClean="0"/>
              <a:t>These </a:t>
            </a:r>
            <a:r>
              <a:rPr lang="en-US" altLang="zh-TW" sz="1400" i="1" dirty="0"/>
              <a:t>second-order </a:t>
            </a:r>
            <a:r>
              <a:rPr lang="en-US" altLang="zh-TW" sz="1400" i="1" dirty="0" smtClean="0"/>
              <a:t>filters have </a:t>
            </a:r>
            <a:r>
              <a:rPr lang="en-US" altLang="zh-TW" sz="1400" i="1" dirty="0"/>
              <a:t>a broader passband than an ideal filter.</a:t>
            </a:r>
            <a:endParaRPr lang="en-US" sz="1000" i="0" baseline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4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685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4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Results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34860" y="764704"/>
            <a:ext cx="900913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our method for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amplification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few videos: 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of adults with different skin colors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a newborn baby.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was to amplify the color change as the blood flows through the face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applied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spatial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to each frame to reduce both quantization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noise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boost the subtle pulse signal that we are interested in.</a:t>
            </a:r>
            <a:b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video, we then passed each sequence of frames through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bandpass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with a passband of 0.83 Hz to 1 Hz (50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 to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bpm).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a large value of α ≈ 100 and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1000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applied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resulting spatially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emphasize the</a:t>
            </a:r>
            <a:b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change as much as possible. 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54899" y="5999552"/>
            <a:ext cx="4821167" cy="317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0" baseline="0" dirty="0">
                <a:latin typeface="Arial"/>
              </a:rPr>
              <a:t> </a:t>
            </a:r>
            <a:r>
              <a:rPr lang="en-US" sz="1200" b="1" i="0" baseline="0" dirty="0">
                <a:latin typeface="Arial"/>
              </a:rPr>
              <a:t>Fig. </a:t>
            </a:r>
            <a:r>
              <a:rPr lang="en-US" sz="1200" b="1" i="0" baseline="0" dirty="0" smtClean="0">
                <a:latin typeface="Arial"/>
              </a:rPr>
              <a:t>8</a:t>
            </a:r>
            <a:r>
              <a:rPr lang="en-US" sz="1200" i="0" baseline="0" dirty="0" smtClean="0">
                <a:latin typeface="Arial"/>
              </a:rPr>
              <a:t>. </a:t>
            </a:r>
            <a:r>
              <a:rPr lang="en-US" altLang="zh-TW" sz="1400" i="1" dirty="0"/>
              <a:t>Representative frames from additional videos demonstrating our technique</a:t>
            </a:r>
            <a:r>
              <a:rPr lang="en-US" altLang="zh-TW" sz="1400" i="1" dirty="0" smtClean="0"/>
              <a:t>.</a:t>
            </a:r>
            <a:r>
              <a:rPr lang="en-US" sz="1000" i="0" baseline="0" dirty="0" smtClean="0">
                <a:latin typeface="Arial"/>
              </a:rPr>
              <a:t>.</a:t>
            </a:r>
            <a:endParaRPr lang="en-US" sz="1000" i="0" baseline="0" dirty="0">
              <a:latin typeface="Arial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5220072" y="5786252"/>
            <a:ext cx="4524566" cy="4985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i="0" baseline="0" dirty="0">
                <a:latin typeface="Arial"/>
              </a:rPr>
              <a:t> </a:t>
            </a:r>
            <a:r>
              <a:rPr lang="en-US" sz="1200" b="1" i="0" baseline="0" dirty="0">
                <a:latin typeface="Arial"/>
              </a:rPr>
              <a:t>Fig. </a:t>
            </a:r>
            <a:r>
              <a:rPr lang="en-US" sz="1200" b="1" dirty="0" smtClean="0">
                <a:latin typeface="Arial"/>
              </a:rPr>
              <a:t>10</a:t>
            </a:r>
            <a:r>
              <a:rPr lang="en-US" sz="1200" i="0" baseline="0" dirty="0" smtClean="0">
                <a:latin typeface="Arial"/>
              </a:rPr>
              <a:t>. </a:t>
            </a:r>
            <a:r>
              <a:rPr lang="en-US" altLang="zh-TW" sz="1400" i="1" dirty="0" smtClean="0"/>
              <a:t>Selective </a:t>
            </a:r>
            <a:r>
              <a:rPr lang="en-US" altLang="zh-TW" sz="1400" i="1" dirty="0"/>
              <a:t>motion amplification on a synthetic </a:t>
            </a:r>
            <a:r>
              <a:rPr lang="en-US" altLang="zh-TW" sz="1400" i="1" dirty="0" smtClean="0"/>
              <a:t>sequence (sim4 </a:t>
            </a:r>
            <a:r>
              <a:rPr lang="en-US" altLang="zh-TW" sz="1400" i="1" dirty="0"/>
              <a:t>on left) </a:t>
            </a:r>
            <a:endParaRPr lang="en-US" sz="1000" i="0" baseline="0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3" y="3816090"/>
            <a:ext cx="5211135" cy="21137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93" y="3777246"/>
            <a:ext cx="3644106" cy="18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685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4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Results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34860" y="764704"/>
            <a:ext cx="900913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/>
              <a:t>baby2 </a:t>
            </a:r>
            <a:r>
              <a:rPr lang="en-US" altLang="zh-TW" dirty="0"/>
              <a:t>is a video</a:t>
            </a:r>
            <a:r>
              <a:rPr lang="en-US" altLang="zh-TW" sz="1800" dirty="0"/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)We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ground truth vital signs from a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hospitalgrade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monitor. We used this information to confirm the accuracy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estimate and to verify that the color amplification signal extracted from our method matches the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photoplethysmogram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optically obtained measurement of the perfusion of blood to the skin, as measured by the monitor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9875" indent="-269875">
              <a:buFont typeface="+mj-lt"/>
              <a:buAutoNum type="arabicPeriod"/>
            </a:pPr>
            <a:r>
              <a:rPr lang="en-US" altLang="zh-TW" sz="1800" dirty="0"/>
              <a:t>To evaluate our method for motion magnification, we used several different videos: face (Figure 1), sim4 (Figure 10), wrist (Figure 7), camera (Figure 2), face2, guitar, baby, subway, shadow, and baby2 (Figure 8). </a:t>
            </a:r>
            <a:endParaRPr lang="en-US" altLang="zh-TW" sz="1800" dirty="0" smtClean="0"/>
          </a:p>
          <a:p>
            <a:pPr marL="269875" indent="-269875">
              <a:buFont typeface="+mj-lt"/>
              <a:buAutoNum type="arabicPeriod"/>
            </a:pPr>
            <a:r>
              <a:rPr lang="en-US" altLang="zh-TW" sz="1800" dirty="0"/>
              <a:t>In sim4 and guitar, we were able to selectively amplify the motion of a specific blob or guitar string by using a </a:t>
            </a:r>
            <a:r>
              <a:rPr lang="en-US" altLang="zh-TW" sz="1800" dirty="0" err="1"/>
              <a:t>bandpass</a:t>
            </a:r>
            <a:r>
              <a:rPr lang="en-US" altLang="zh-TW" sz="1800" dirty="0"/>
              <a:t> filter tuned to the oscillation frequency of the object of interest. </a:t>
            </a:r>
            <a:br>
              <a:rPr lang="en-US" altLang="zh-TW" sz="1800" dirty="0"/>
            </a:b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"/>
              <p:cNvSpPr txBox="1"/>
              <p:nvPr/>
            </p:nvSpPr>
            <p:spPr>
              <a:xfrm>
                <a:off x="33069" y="3933056"/>
                <a:ext cx="4821167" cy="317500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i="0" baseline="0" dirty="0" smtClean="0">
                    <a:latin typeface="Arial"/>
                  </a:rPr>
                  <a:t> </a:t>
                </a:r>
                <a:r>
                  <a:rPr lang="en-US" sz="1200" b="1" dirty="0" smtClean="0">
                    <a:latin typeface="Arial"/>
                  </a:rPr>
                  <a:t>Table </a:t>
                </a:r>
                <a:r>
                  <a:rPr lang="en-US" sz="1200" b="1" dirty="0">
                    <a:latin typeface="Arial"/>
                  </a:rPr>
                  <a:t>1</a:t>
                </a:r>
                <a:r>
                  <a:rPr lang="en-US" sz="1200" dirty="0">
                    <a:latin typeface="Arial"/>
                  </a:rPr>
                  <a:t> </a:t>
                </a:r>
                <a:r>
                  <a:rPr lang="en-US" altLang="zh-TW" sz="1400" i="1" dirty="0"/>
                  <a:t>Representative </a:t>
                </a:r>
                <a:r>
                  <a:rPr lang="en-US" altLang="zh-TW" sz="1400" i="1" dirty="0"/>
                  <a:t>Table of α;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400" i="1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1400" i="1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TW" sz="1400" i="1" dirty="0" smtClean="0"/>
                  <a:t> </a:t>
                </a:r>
                <a:r>
                  <a:rPr lang="en-US" altLang="zh-TW" sz="1400" i="1" dirty="0"/>
                  <a:t>values used to produce the various output videos. For face2, two different sets of parameters </a:t>
                </a:r>
                <a:r>
                  <a:rPr lang="en-US" altLang="zh-TW" sz="1400" i="1" dirty="0" smtClean="0"/>
                  <a:t>are used—one </a:t>
                </a:r>
                <a:r>
                  <a:rPr lang="en-US" altLang="zh-TW" sz="1400" i="1" dirty="0"/>
                  <a:t>for amplifying pulse, another for amplifying motion. </a:t>
                </a:r>
                <a:r>
                  <a:rPr lang="en-US" altLang="zh-TW" sz="1400" i="1" dirty="0" smtClean="0"/>
                  <a:t>For guitar</a:t>
                </a:r>
                <a:r>
                  <a:rPr lang="en-US" altLang="zh-TW" sz="1400" i="1" dirty="0"/>
                  <a:t>, different cutoff frequencies and values for (α;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400" i="1" dirty="0" smtClean="0"/>
                  <a:t>) </a:t>
                </a:r>
                <a:r>
                  <a:rPr lang="en-US" altLang="zh-TW" sz="1400" i="1" dirty="0"/>
                  <a:t>are </a:t>
                </a:r>
                <a:r>
                  <a:rPr lang="en-US" altLang="zh-TW" sz="1400" i="1" dirty="0" smtClean="0"/>
                  <a:t>used to </a:t>
                </a:r>
                <a:r>
                  <a:rPr lang="en-US" altLang="zh-TW" sz="1400" i="1" dirty="0"/>
                  <a:t>“select” the different oscillating guitar strings.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i="1" dirty="0" smtClean="0"/>
                  <a:t> </a:t>
                </a:r>
                <a:r>
                  <a:rPr lang="en-US" altLang="zh-TW" sz="1400" i="1" dirty="0"/>
                  <a:t>is the </a:t>
                </a:r>
                <a:r>
                  <a:rPr lang="en-US" altLang="zh-TW" sz="1400" i="1" dirty="0" smtClean="0"/>
                  <a:t>frame rate </a:t>
                </a:r>
                <a:r>
                  <a:rPr lang="en-US" altLang="zh-TW" sz="1400" i="1" dirty="0"/>
                  <a:t>of the camera.</a:t>
                </a:r>
                <a:endParaRPr lang="en-US" sz="1000" i="0" baseline="0" dirty="0">
                  <a:latin typeface="Arial"/>
                </a:endParaRPr>
              </a:p>
            </p:txBody>
          </p:sp>
        </mc:Choice>
        <mc:Fallback>
          <p:sp>
            <p:nvSpPr>
              <p:cNvPr id="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" y="3933056"/>
                <a:ext cx="4821167" cy="317500"/>
              </a:xfrm>
              <a:prstGeom prst="rect">
                <a:avLst/>
              </a:prstGeom>
              <a:blipFill>
                <a:blip r:embed="rId3"/>
                <a:stretch>
                  <a:fillRect l="-379" t="-3846" b="-35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444" y="3933056"/>
            <a:ext cx="4386961" cy="22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685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4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Results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34860" y="764704"/>
            <a:ext cx="900913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most of the examples in our paper contain oscillatory movements because such motion generally has longer duration and smaller amplitudes. </a:t>
            </a:r>
            <a:endParaRPr lang="en-US" altLang="zh-TW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our method can be used to amplify </a:t>
            </a: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non-periodic motions 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well, as long as they are within the passband of the temporal </a:t>
            </a:r>
            <a:r>
              <a:rPr lang="en-US" altLang="zh-TW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bandpass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filter. </a:t>
            </a:r>
            <a:endParaRPr lang="en-US" altLang="zh-TW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shadow, for example, we process a video of the sun’s shadow moving linearly yet imperceptibly over 15 seconds. </a:t>
            </a:r>
            <a:r>
              <a:rPr lang="en-US" altLang="zh-TW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magnified version makes it possible to see the change even within this short time period.</a:t>
            </a:r>
          </a:p>
          <a:p>
            <a:pPr marL="269875" indent="-269875">
              <a:buFont typeface="+mj-lt"/>
              <a:buAutoNum type="arabicPeriod"/>
            </a:pP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some videos may contain regions of temporal signals that do not need amplification, or that, when amplified, are perceptually unappealing. </a:t>
            </a:r>
          </a:p>
          <a:p>
            <a:pPr marL="269875" indent="-269875">
              <a:buFont typeface="+mj-lt"/>
              <a:buAutoNum type="arabicPeriod"/>
            </a:pP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our Eulerian processing, we can </a:t>
            </a:r>
            <a:r>
              <a:rPr lang="en-US" altLang="zh-TW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easly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the user to manually restrict magnification to particular areas by marking them on the video (this was used for face and wrist).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7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11560" y="1353"/>
            <a:ext cx="7599117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0" dirty="0" smtClean="0">
                <a:latin typeface="Calibri" pitchFamily="34" charset="0"/>
              </a:rPr>
              <a:t>Abstract 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764704"/>
            <a:ext cx="89644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reveal temporal variations in videos that are difficult or impossible to see with the naked eye and display them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indicative manner.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method, which we call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 Video Magnification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takes a standard video sequence as input, and applies 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decomposition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filtering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frames.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signal is then amplified to reveal 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information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our method, we are able to visualize the </a:t>
            </a: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of 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as it fills the face and also to amplify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</a:t>
            </a: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motions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technique can run in real time to show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phenomena occurring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frequencies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by the user.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8864" y="-1339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5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Discussion </a:t>
            </a:r>
            <a:r>
              <a:rPr lang="en-US" altLang="zh-TW" sz="4000" b="0" dirty="0" smtClean="0">
                <a:latin typeface="Calibri" pitchFamily="34" charset="0"/>
              </a:rPr>
              <a:t> 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2896" y="738278"/>
            <a:ext cx="9111103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TW" b="1" dirty="0"/>
              <a:t>Sensitivity to Noise.</a:t>
            </a:r>
            <a:r>
              <a:rPr lang="en-US" altLang="zh-TW" sz="1800" dirty="0"/>
              <a:t> 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amplitude variation of the signal of interest is often much smaller than the noise inherent in the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video. In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cases direct enhancement of the pixel values will not reveal the desired signal.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</a:t>
            </a:r>
            <a:r>
              <a:rPr lang="en-US" altLang="zh-TW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these subtle signals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However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spatial filter applied is not large enough, the signal of interest will not be revealed (Figure 11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boost the power of a specific signal, e.g., the pulse signal in the face, we can use the spatial characteristics of the signal to estimate the spatial filter size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noise power σ2 can be estimated by examining pixel values in a stable region of the scene, from a gray card, or by using a technique as in [Liu et al. 2006].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gives an estimate for the size of the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reveal the signal at a certain noise power level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542709"/>
            <a:ext cx="2400300" cy="1152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334" y="3782400"/>
            <a:ext cx="3888432" cy="5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8864" y="-1339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5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Discussion </a:t>
            </a:r>
            <a:r>
              <a:rPr lang="en-US" altLang="zh-TW" sz="4000" b="0" dirty="0" smtClean="0">
                <a:latin typeface="Calibri" pitchFamily="34" charset="0"/>
              </a:rPr>
              <a:t> 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2896" y="738278"/>
            <a:ext cx="9111103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TW" b="1" dirty="0" smtClean="0"/>
              <a:t>Eulerian </a:t>
            </a:r>
            <a:r>
              <a:rPr lang="en-US" altLang="zh-TW" b="1" dirty="0"/>
              <a:t>vs. </a:t>
            </a:r>
            <a:r>
              <a:rPr lang="en-US" altLang="zh-TW" b="1" dirty="0" err="1"/>
              <a:t>Lagrangian</a:t>
            </a:r>
            <a:r>
              <a:rPr lang="en-US" altLang="zh-TW" b="1" dirty="0"/>
              <a:t> Processing</a:t>
            </a:r>
            <a:r>
              <a:rPr lang="en-US" altLang="zh-TW" sz="1800" dirty="0"/>
              <a:t> </a:t>
            </a:r>
            <a:br>
              <a:rPr lang="en-US" altLang="zh-TW" sz="1800" dirty="0"/>
            </a:b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methods take different approaches to motion—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explicitly track motions, while our Eulerian approach does not-they can be used for complementary motion domains.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approaches, e.g. [Liu et al. 2005], work better to enhance motions of fine point features and support larger amplification factors, while our Eulerian method is better suited to smoother structures and small amplifications.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our technique does not assume particular types of motions. The first-order Taylor series analysis can hold for general small 2D motions along general paths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lphaLcParenR"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gives an estimate for the size of the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reveal the signal at a certain noise power level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542709"/>
            <a:ext cx="2400300" cy="1152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334" y="3782400"/>
            <a:ext cx="3888432" cy="5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8864" y="-1339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latin typeface="Calibri" pitchFamily="34" charset="0"/>
              </a:rPr>
              <a:t>6</a:t>
            </a:r>
            <a:r>
              <a:rPr lang="en-US" altLang="zh-TW" sz="4000" b="0" dirty="0" smtClean="0">
                <a:latin typeface="Calibri" pitchFamily="34" charset="0"/>
              </a:rPr>
              <a:t>. </a:t>
            </a:r>
            <a:r>
              <a:rPr lang="en-US" altLang="zh-TW" sz="4000" dirty="0" smtClean="0"/>
              <a:t>Conclusion</a:t>
            </a:r>
            <a:r>
              <a:rPr lang="en-US" altLang="zh-TW" sz="4000" b="0" dirty="0" smtClean="0">
                <a:latin typeface="Calibri" pitchFamily="34" charset="0"/>
              </a:rPr>
              <a:t> 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1520" y="764704"/>
            <a:ext cx="889248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a straightforward method that takes a video as input and exaggerates subtle </a:t>
            </a:r>
            <a:r>
              <a:rPr lang="en-US" altLang="zh-TW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and imperceptible </a:t>
            </a:r>
            <a:r>
              <a:rPr lang="en-US" altLang="zh-TW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amplify motion, our method does not perform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tracking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optical flow computation, but merely </a:t>
            </a:r>
            <a:r>
              <a:rPr lang="en-US" altLang="zh-TW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magnifies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 color changes using </a:t>
            </a:r>
            <a:r>
              <a:rPr lang="en-US" altLang="zh-TW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TW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processing. </a:t>
            </a:r>
            <a:endParaRPr lang="en-US" altLang="zh-TW" sz="1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Eulerian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which </a:t>
            </a:r>
            <a:r>
              <a:rPr lang="en-US" altLang="zh-TW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temporally processes pixels in a fixed </a:t>
            </a:r>
            <a:r>
              <a:rPr lang="en-US" altLang="zh-TW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region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successfully reveals informative signals and amplifies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motions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real-world videos.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093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39" y="270892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5400" dirty="0">
                <a:solidFill>
                  <a:schemeClr val="tx1"/>
                </a:solidFill>
                <a:latin typeface="Kozuka Gothic Pro R" pitchFamily="34" charset="-128"/>
                <a:ea typeface="Kozuka Gothic Pro R" pitchFamily="34" charset="-128"/>
                <a:cs typeface="Times New Roman" pitchFamily="18" charset="0"/>
              </a:rPr>
              <a:t>Thanks for your attention</a:t>
            </a:r>
            <a:endParaRPr lang="zh-TW" altLang="en-US" sz="5400" dirty="0">
              <a:solidFill>
                <a:schemeClr val="tx1"/>
              </a:solidFill>
              <a:latin typeface="Kozuka Gothic Pro R" pitchFamily="34" charset="-128"/>
              <a:ea typeface="Kozuka Gothic Pro R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24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07504" y="1700808"/>
                <a:ext cx="5160139" cy="251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zh-TW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…..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16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r>
                        <a:rPr lang="el-GR" altLang="zh-TW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TW" sz="160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TW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l-GR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l-GR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………(6)</a:t>
                </a:r>
              </a:p>
              <a:p>
                <a:pPr/>
                <a:endParaRPr lang="en-US" altLang="zh-TW" sz="160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l-GR" altLang="zh-TW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nary>
                        <m:naryPr>
                          <m:chr m:val="∑"/>
                          <m:supHide m:val="on"/>
                          <m:ctrlPr>
                            <a:rPr lang="el-GR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l-GR" altLang="zh-TW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⇒</m:t>
                      </m:r>
                    </m:oMath>
                  </m:oMathPara>
                </a14:m>
                <a:endParaRPr lang="en-US" altLang="zh-TW" sz="160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l-GR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l-GR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TW" sz="1600" i="1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00808"/>
                <a:ext cx="5160139" cy="2519472"/>
              </a:xfrm>
              <a:prstGeom prst="rect">
                <a:avLst/>
              </a:prstGeom>
              <a:blipFill>
                <a:blip r:embed="rId2"/>
                <a:stretch>
                  <a:fillRect t="-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05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611560" y="0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/>
            <a:r>
              <a:rPr lang="en-US" altLang="zh-TW" sz="4000" dirty="0" smtClean="0">
                <a:latin typeface="Calibri" pitchFamily="34" charset="0"/>
              </a:rPr>
              <a:t>Content</a:t>
            </a:r>
            <a:endParaRPr lang="zh-TW" altLang="en-US" sz="4000" dirty="0">
              <a:latin typeface="Calibri" pitchFamily="34" charset="0"/>
            </a:endParaRPr>
          </a:p>
        </p:txBody>
      </p:sp>
      <p:sp>
        <p:nvSpPr>
          <p:cNvPr id="8" name="內容版面配置區 2"/>
          <p:cNvSpPr>
            <a:spLocks noGrp="1"/>
          </p:cNvSpPr>
          <p:nvPr/>
        </p:nvSpPr>
        <p:spPr>
          <a:xfrm>
            <a:off x="323528" y="764704"/>
            <a:ext cx="8517632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dirty="0" smtClean="0"/>
              <a:t>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271463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 motion magnification</a:t>
            </a:r>
          </a:p>
          <a:p>
            <a:pPr marL="628650" lvl="1" indent="-357188">
              <a:buFont typeface="Arial" panose="020B0604020202020204" pitchFamily="34" charset="0"/>
              <a:buAutoNum type="alphaUcPeriod"/>
            </a:pP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357188">
              <a:buFont typeface="Arial" panose="020B0604020202020204" pitchFamily="34" charset="0"/>
              <a:buAutoNum type="alphaUcPeriod"/>
            </a:pP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</a:p>
          <a:p>
            <a:pPr marL="628650" lvl="1" indent="-357188">
              <a:buFont typeface="Arial" panose="020B0604020202020204" pitchFamily="34" charset="0"/>
              <a:buAutoNum type="alphaUcPeriod"/>
            </a:pP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Multiscale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271463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271463" indent="-271463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90872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0" dirty="0">
                <a:latin typeface="Calibri" pitchFamily="34" charset="0"/>
              </a:rPr>
              <a:t>1. </a:t>
            </a:r>
            <a:r>
              <a:rPr lang="en-US" altLang="zh-TW" sz="4000" dirty="0" smtClean="0"/>
              <a:t>Introduction </a:t>
            </a:r>
            <a:endParaRPr lang="zh-TW" altLang="en-US" sz="4000" b="0" dirty="0">
              <a:latin typeface="Calibri" pitchFamily="34" charset="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0" y="802180"/>
            <a:ext cx="9144000" cy="5723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908720"/>
            <a:ext cx="2390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39552" y="22034"/>
            <a:ext cx="8604448" cy="64807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0" dirty="0" smtClean="0">
                <a:latin typeface="Calibri" pitchFamily="34" charset="0"/>
              </a:rPr>
              <a:t>2. </a:t>
            </a:r>
            <a:r>
              <a:rPr lang="en-US" altLang="zh-TW" sz="4000" dirty="0" smtClean="0"/>
              <a:t>Space-time </a:t>
            </a:r>
            <a:r>
              <a:rPr lang="en-US" altLang="zh-TW" sz="4000" dirty="0"/>
              <a:t>video </a:t>
            </a:r>
            <a:r>
              <a:rPr lang="en-US" altLang="zh-TW" sz="4000" dirty="0" smtClean="0"/>
              <a:t>processing</a:t>
            </a:r>
            <a:endParaRPr lang="zh-TW" altLang="en-US" sz="4000" b="0" i="1" dirty="0">
              <a:latin typeface="Calibri" pitchFamily="34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51520" y="764704"/>
            <a:ext cx="889248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decompose the video sequence into different spatial frequency bands. These bands might be magnified differently because 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they might exhibit different signal-to-noise ratios or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they might contain spatial frequencies for which the linear approximation used in our motion magnification does not hold (Sect. 3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latter case, we reduce the amplification for these bands to suppress artifacts. </a:t>
            </a:r>
          </a:p>
          <a:p>
            <a:pPr marL="271463" indent="-271463">
              <a:buAutoNum type="arabicPeriod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spatial processing is simply to increase temporal signal-to-noise ratio by pooling multiple pixels, we spatially low-pass filter the frames of the video and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for computational efficiency. 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271463"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general case, however, we compute a full Laplacian pyramid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/>
              <a:t>     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39552" y="22034"/>
            <a:ext cx="8604448" cy="64807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0" dirty="0" smtClean="0">
                <a:latin typeface="Calibri" pitchFamily="34" charset="0"/>
              </a:rPr>
              <a:t>2. </a:t>
            </a:r>
            <a:r>
              <a:rPr lang="en-US" altLang="zh-TW" sz="4000" dirty="0" smtClean="0"/>
              <a:t>Space-time </a:t>
            </a:r>
            <a:r>
              <a:rPr lang="en-US" altLang="zh-TW" sz="4000" dirty="0"/>
              <a:t>video </a:t>
            </a:r>
            <a:r>
              <a:rPr lang="en-US" altLang="zh-TW" sz="4000" dirty="0" smtClean="0"/>
              <a:t>processing</a:t>
            </a:r>
            <a:endParaRPr lang="zh-TW" altLang="en-US" sz="4000" b="0" i="1" dirty="0">
              <a:latin typeface="Calibri" pitchFamily="34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51520" y="764704"/>
            <a:ext cx="889248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buAutoNum type="arabicPeriod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decompose the video sequence into different spatial frequency bands. These bands might be magnified differently because 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/>
              <a:t>     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92896"/>
            <a:ext cx="7838638" cy="29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707904" y="6492875"/>
            <a:ext cx="2133600" cy="365125"/>
          </a:xfrm>
        </p:spPr>
        <p:txBody>
          <a:bodyPr/>
          <a:lstStyle/>
          <a:p>
            <a:fld id="{00CA0B39-ED0C-4B01-8348-274785BB38F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90872" y="-8540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 </a:t>
            </a:r>
            <a:r>
              <a:rPr lang="en-US" altLang="zh-TW" sz="3600" dirty="0" smtClean="0"/>
              <a:t>Eulerian </a:t>
            </a:r>
            <a:r>
              <a:rPr lang="en-US" altLang="zh-TW" sz="3600" dirty="0"/>
              <a:t>motion </a:t>
            </a:r>
            <a:r>
              <a:rPr lang="en-US" altLang="zh-TW" sz="3600" dirty="0" smtClean="0"/>
              <a:t>magnification</a:t>
            </a:r>
            <a:endParaRPr lang="zh-TW" altLang="en-US" sz="3600" dirty="0">
              <a:latin typeface="Calibri" pitchFamily="34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220967" y="780939"/>
            <a:ext cx="8892480" cy="286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show </a:t>
            </a:r>
            <a:r>
              <a:rPr lang="en-US" altLang="zh-TW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temporal processing produces motion magnification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analysis that relies on the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first-order Taylor series expansions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optical flow analyses  [Lucas and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Kanade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1981; Horn and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Schunck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1981]</a:t>
            </a:r>
          </a:p>
          <a:p>
            <a:pPr marL="269875" indent="-269875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357188">
              <a:buFont typeface="Arial" panose="020B0604020202020204" pitchFamily="34" charset="0"/>
              <a:buAutoNum type="alphaUcPeriod"/>
            </a:pP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 motion</a:t>
            </a:r>
          </a:p>
          <a:p>
            <a:pPr marL="628650" lvl="1" indent="-357188">
              <a:buFont typeface="Arial" panose="020B0604020202020204" pitchFamily="34" charset="0"/>
              <a:buAutoNum type="alphaUcPeriod"/>
            </a:pP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</a:p>
          <a:p>
            <a:pPr marL="628650" lvl="1" indent="-357188">
              <a:buFont typeface="Arial" panose="020B0604020202020204" pitchFamily="34" charset="0"/>
              <a:buAutoNum type="alphaUcPeriod"/>
            </a:pP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Multiscale analysis</a:t>
            </a:r>
          </a:p>
          <a:p>
            <a:pPr marL="727075" lvl="1" indent="-269875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481" y="2132856"/>
            <a:ext cx="235267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90872" y="-8540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3.1 </a:t>
            </a:r>
            <a:r>
              <a:rPr lang="en-US" altLang="zh-TW" sz="3600" i="1" dirty="0" smtClean="0"/>
              <a:t>First-order motion </a:t>
            </a:r>
            <a:endParaRPr lang="zh-TW" altLang="en-US" sz="36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explain the relationship between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processing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magnification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consider the simple case of a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 signal undergoing translational motion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image intensity at position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time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1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isplacement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altLang="zh-TW" sz="1800" i="1" u="sng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δ(t), </a:t>
                </a:r>
                <a:endParaRPr lang="en-US" altLang="zh-TW" sz="1800" i="1" u="sng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i="1" u="sng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i="1" u="sng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motion magnification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to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synthesize the signal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some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amplification factor </a:t>
                </a:r>
                <a:r>
                  <a:rPr lang="en-US" altLang="zh-TW" sz="18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8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image can be approximated by a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first-order Taylor series expansion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write the image at time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first-order Taylor expansion about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9875" indent="-269875">
                  <a:buFont typeface="+mj-lt"/>
                  <a:buAutoNum type="arabicPeriod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result of applying a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broadband temporal </a:t>
                </a:r>
                <a:r>
                  <a:rPr lang="en-US" altLang="zh-TW" sz="1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 to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position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(picking out everything except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Eq. 2). </a:t>
                </a:r>
                <a:r>
                  <a:rPr lang="en-US" altLang="zh-TW" u="sng" dirty="0"/>
                  <a:t/>
                </a:r>
                <a:br>
                  <a:rPr lang="en-US" altLang="zh-TW" u="sng" dirty="0"/>
                </a:br>
                <a:endParaRPr lang="en-US" altLang="zh-TW" i="1" u="sng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  <a:blipFill>
                <a:blip r:embed="rId3"/>
                <a:stretch>
                  <a:fillRect l="-411" t="-1016" r="-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496" y="4264447"/>
            <a:ext cx="4324350" cy="638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771" y="5646762"/>
            <a:ext cx="4029075" cy="590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1772816"/>
            <a:ext cx="2828925" cy="60007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2511300" y="2978642"/>
            <a:ext cx="4361309" cy="450358"/>
            <a:chOff x="2511300" y="2978642"/>
            <a:chExt cx="4361309" cy="45035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38734" y="2981325"/>
              <a:ext cx="4333875" cy="44767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1300" y="2978642"/>
              <a:ext cx="2886016" cy="441391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189" y="4290307"/>
            <a:ext cx="2677057" cy="6830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8073" y="5608407"/>
            <a:ext cx="2072469" cy="6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0B39-ED0C-4B01-8348-274785BB38F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90872" y="-8540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dirty="0" smtClean="0">
                <a:latin typeface="Calibri" pitchFamily="34" charset="0"/>
              </a:rPr>
              <a:t>3.1 </a:t>
            </a:r>
            <a:r>
              <a:rPr lang="en-US" altLang="zh-TW" sz="3600" i="1" dirty="0" smtClean="0"/>
              <a:t>First-order motion </a:t>
            </a:r>
            <a:endParaRPr lang="zh-TW" altLang="en-US" sz="36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6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amplify that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signal by </a:t>
                </a:r>
                <a:r>
                  <a:rPr lang="en-US" altLang="zh-TW" sz="1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add it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to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in the processed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</a:t>
                </a:r>
              </a:p>
              <a:p>
                <a:pPr marL="457200" indent="-457200">
                  <a:buFont typeface="+mj-lt"/>
                  <a:buAutoNum type="arabicPeriod" startAt="6"/>
                </a:pP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6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Combining 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2, 3, and 4, we have </a:t>
                </a:r>
                <a:b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relate the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amplification of the temporally </a:t>
                </a:r>
                <a:r>
                  <a:rPr lang="en-US" altLang="zh-TW" sz="18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bandpassed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signal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TW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magnification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7"/>
                </a:pPr>
                <a:endParaRPr lang="en-US" altLang="zh-TW" sz="1800" u="sng" dirty="0" smtClean="0"/>
              </a:p>
              <a:p>
                <a:pPr marL="457200" indent="-457200">
                  <a:buFont typeface="+mj-lt"/>
                  <a:buAutoNum type="arabicPeriod" startAt="7"/>
                </a:pPr>
                <a:endParaRPr lang="en-US" altLang="zh-TW" sz="1800" u="sng" dirty="0"/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TW" sz="18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This shows that the </a:t>
                </a:r>
                <a:r>
                  <a:rPr lang="en-US" altLang="zh-TW" sz="1800" u="sng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processing magnifies </a:t>
                </a:r>
                <a:r>
                  <a:rPr lang="en-US" altLang="zh-TW" sz="1800" u="sng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motions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-the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spatial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displacement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of the local image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altLang="zh-TW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1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has been </a:t>
                </a:r>
                <a:r>
                  <a:rPr lang="en-US" altLang="zh-TW" sz="1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amplified to </a:t>
                </a:r>
                <a:r>
                  <a:rPr lang="en-US" altLang="zh-TW" sz="18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 magnitude of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l-GR" altLang="zh-TW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TW" sz="18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4"/>
                <a:ext cx="8892480" cy="5400600"/>
              </a:xfrm>
              <a:prstGeom prst="rect">
                <a:avLst/>
              </a:prstGeom>
              <a:blipFill>
                <a:blip r:embed="rId3"/>
                <a:stretch>
                  <a:fillRect l="-480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910" y="1497732"/>
            <a:ext cx="4457700" cy="419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84" y="2564904"/>
            <a:ext cx="4686300" cy="533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009" y="3861048"/>
            <a:ext cx="4371975" cy="4381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84" y="2399259"/>
            <a:ext cx="3534903" cy="7202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0717" y="3861048"/>
            <a:ext cx="2880836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obo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airobots</Template>
  <TotalTime>21578</TotalTime>
  <Words>1741</Words>
  <Application>Microsoft Office PowerPoint</Application>
  <PresentationFormat>如螢幕大小 (4:3)</PresentationFormat>
  <Paragraphs>227</Paragraphs>
  <Slides>24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Kozuka Gothic Pro R</vt:lpstr>
      <vt:lpstr>宋体</vt:lpstr>
      <vt:lpstr>新細明體</vt:lpstr>
      <vt:lpstr>Arial</vt:lpstr>
      <vt:lpstr>Calibri</vt:lpstr>
      <vt:lpstr>Cambria Math</vt:lpstr>
      <vt:lpstr>Times New Roman</vt:lpstr>
      <vt:lpstr>Wingdings</vt:lpstr>
      <vt:lpstr>airobots</vt:lpstr>
      <vt:lpstr>PowerPoint 簡報</vt:lpstr>
      <vt:lpstr>PowerPoint 簡報</vt:lpstr>
      <vt:lpstr>PowerPoint 簡報</vt:lpstr>
      <vt:lpstr>1. Introduction </vt:lpstr>
      <vt:lpstr>2. Space-time video processing</vt:lpstr>
      <vt:lpstr>2. Space-time video processing</vt:lpstr>
      <vt:lpstr>3. Eulerian motion magnification</vt:lpstr>
      <vt:lpstr>3.1 First-order motion </vt:lpstr>
      <vt:lpstr>3.1 First-order motion </vt:lpstr>
      <vt:lpstr>3.1 First-order motion </vt:lpstr>
      <vt:lpstr>3.1 First-order motion </vt:lpstr>
      <vt:lpstr>3.2 Bounds</vt:lpstr>
      <vt:lpstr>3.2 Bounds</vt:lpstr>
      <vt:lpstr>3.3 Multiscale analysis X</vt:lpstr>
      <vt:lpstr>4. Results</vt:lpstr>
      <vt:lpstr>4. Results</vt:lpstr>
      <vt:lpstr>4. Results</vt:lpstr>
      <vt:lpstr>4. Results</vt:lpstr>
      <vt:lpstr>4. Results</vt:lpstr>
      <vt:lpstr>5. Discussion  </vt:lpstr>
      <vt:lpstr>5. Discussion  </vt:lpstr>
      <vt:lpstr>6. Conclusion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inverted pendulum control and the impact of time delay on switching between stable and unstable states with enhanced particle swarm optimization</dc:title>
  <dc:creator>Chia Wei</dc:creator>
  <cp:lastModifiedBy>ThinkX220</cp:lastModifiedBy>
  <cp:revision>619</cp:revision>
  <dcterms:created xsi:type="dcterms:W3CDTF">2015-12-29T07:42:47Z</dcterms:created>
  <dcterms:modified xsi:type="dcterms:W3CDTF">2018-10-11T10:54:48Z</dcterms:modified>
</cp:coreProperties>
</file>