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umar" userId="204ae27910dfaeff" providerId="LiveId" clId="{8DBDEF9B-6795-433B-840C-6BBE81EFC0D6}"/>
    <pc:docChg chg="undo custSel modSld">
      <pc:chgData name="naveen kumar" userId="204ae27910dfaeff" providerId="LiveId" clId="{8DBDEF9B-6795-433B-840C-6BBE81EFC0D6}" dt="2022-08-30T06:47:22.523" v="136" actId="113"/>
      <pc:docMkLst>
        <pc:docMk/>
      </pc:docMkLst>
      <pc:sldChg chg="modSp mod">
        <pc:chgData name="naveen kumar" userId="204ae27910dfaeff" providerId="LiveId" clId="{8DBDEF9B-6795-433B-840C-6BBE81EFC0D6}" dt="2022-08-30T06:41:52.960" v="35" actId="115"/>
        <pc:sldMkLst>
          <pc:docMk/>
          <pc:sldMk cId="3935930078" sldId="258"/>
        </pc:sldMkLst>
        <pc:spChg chg="mod">
          <ac:chgData name="naveen kumar" userId="204ae27910dfaeff" providerId="LiveId" clId="{8DBDEF9B-6795-433B-840C-6BBE81EFC0D6}" dt="2022-08-30T06:41:52.960" v="35" actId="115"/>
          <ac:spMkLst>
            <pc:docMk/>
            <pc:sldMk cId="3935930078" sldId="258"/>
            <ac:spMk id="4" creationId="{701F9290-512C-D710-0E20-C30806456F3E}"/>
          </ac:spMkLst>
        </pc:spChg>
      </pc:sldChg>
      <pc:sldChg chg="modSp mod">
        <pc:chgData name="naveen kumar" userId="204ae27910dfaeff" providerId="LiveId" clId="{8DBDEF9B-6795-433B-840C-6BBE81EFC0D6}" dt="2022-08-30T06:42:18.785" v="41" actId="113"/>
        <pc:sldMkLst>
          <pc:docMk/>
          <pc:sldMk cId="3279287986" sldId="259"/>
        </pc:sldMkLst>
        <pc:spChg chg="mod">
          <ac:chgData name="naveen kumar" userId="204ae27910dfaeff" providerId="LiveId" clId="{8DBDEF9B-6795-433B-840C-6BBE81EFC0D6}" dt="2022-08-30T06:42:18.785" v="41" actId="113"/>
          <ac:spMkLst>
            <pc:docMk/>
            <pc:sldMk cId="3279287986" sldId="259"/>
            <ac:spMk id="3" creationId="{8A118FDB-BF73-9E46-24BC-DCDBD06B77B1}"/>
          </ac:spMkLst>
        </pc:spChg>
      </pc:sldChg>
      <pc:sldChg chg="modSp mod">
        <pc:chgData name="naveen kumar" userId="204ae27910dfaeff" providerId="LiveId" clId="{8DBDEF9B-6795-433B-840C-6BBE81EFC0D6}" dt="2022-08-30T06:44:43.448" v="85" actId="115"/>
        <pc:sldMkLst>
          <pc:docMk/>
          <pc:sldMk cId="1920087754" sldId="260"/>
        </pc:sldMkLst>
        <pc:spChg chg="mod">
          <ac:chgData name="naveen kumar" userId="204ae27910dfaeff" providerId="LiveId" clId="{8DBDEF9B-6795-433B-840C-6BBE81EFC0D6}" dt="2022-08-30T06:44:21.857" v="77" actId="115"/>
          <ac:spMkLst>
            <pc:docMk/>
            <pc:sldMk cId="1920087754" sldId="260"/>
            <ac:spMk id="3" creationId="{6C97E308-B243-A6A3-77DB-AA0862FE83FC}"/>
          </ac:spMkLst>
        </pc:spChg>
        <pc:spChg chg="mod">
          <ac:chgData name="naveen kumar" userId="204ae27910dfaeff" providerId="LiveId" clId="{8DBDEF9B-6795-433B-840C-6BBE81EFC0D6}" dt="2022-08-30T06:44:43.448" v="85" actId="115"/>
          <ac:spMkLst>
            <pc:docMk/>
            <pc:sldMk cId="1920087754" sldId="260"/>
            <ac:spMk id="7" creationId="{CD9CBCFE-5BBB-8EEB-2D77-CAF3C7DCE433}"/>
          </ac:spMkLst>
        </pc:spChg>
      </pc:sldChg>
      <pc:sldChg chg="modSp mod">
        <pc:chgData name="naveen kumar" userId="204ae27910dfaeff" providerId="LiveId" clId="{8DBDEF9B-6795-433B-840C-6BBE81EFC0D6}" dt="2022-08-30T06:46:10.736" v="114" actId="113"/>
        <pc:sldMkLst>
          <pc:docMk/>
          <pc:sldMk cId="1753549866" sldId="261"/>
        </pc:sldMkLst>
        <pc:spChg chg="mod">
          <ac:chgData name="naveen kumar" userId="204ae27910dfaeff" providerId="LiveId" clId="{8DBDEF9B-6795-433B-840C-6BBE81EFC0D6}" dt="2022-08-30T06:46:10.736" v="114" actId="113"/>
          <ac:spMkLst>
            <pc:docMk/>
            <pc:sldMk cId="1753549866" sldId="261"/>
            <ac:spMk id="3" creationId="{EFF0198F-FDE0-648D-2DA6-1A8F90D36558}"/>
          </ac:spMkLst>
        </pc:spChg>
      </pc:sldChg>
      <pc:sldChg chg="modSp mod">
        <pc:chgData name="naveen kumar" userId="204ae27910dfaeff" providerId="LiveId" clId="{8DBDEF9B-6795-433B-840C-6BBE81EFC0D6}" dt="2022-08-30T06:47:22.523" v="136" actId="113"/>
        <pc:sldMkLst>
          <pc:docMk/>
          <pc:sldMk cId="2666112748" sldId="263"/>
        </pc:sldMkLst>
        <pc:spChg chg="mod">
          <ac:chgData name="naveen kumar" userId="204ae27910dfaeff" providerId="LiveId" clId="{8DBDEF9B-6795-433B-840C-6BBE81EFC0D6}" dt="2022-08-30T06:47:07.672" v="134" actId="113"/>
          <ac:spMkLst>
            <pc:docMk/>
            <pc:sldMk cId="2666112748" sldId="263"/>
            <ac:spMk id="11" creationId="{2C0F67AE-ED48-2461-204D-4E5D8E6B7658}"/>
          </ac:spMkLst>
        </pc:spChg>
        <pc:spChg chg="mod">
          <ac:chgData name="naveen kumar" userId="204ae27910dfaeff" providerId="LiveId" clId="{8DBDEF9B-6795-433B-840C-6BBE81EFC0D6}" dt="2022-08-30T06:47:22.523" v="136" actId="113"/>
          <ac:spMkLst>
            <pc:docMk/>
            <pc:sldMk cId="2666112748" sldId="263"/>
            <ac:spMk id="14" creationId="{AFFCA777-DAE1-7365-88E6-EA692A08F4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426F1-4E0E-4C85-BB82-A30B7F15EF16}"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F6BB2-B8F3-408C-9B7E-930DC23D3587}" type="slidenum">
              <a:rPr lang="en-US" smtClean="0"/>
              <a:t>‹#›</a:t>
            </a:fld>
            <a:endParaRPr lang="en-US"/>
          </a:p>
        </p:txBody>
      </p:sp>
    </p:spTree>
    <p:extLst>
      <p:ext uri="{BB962C8B-B14F-4D97-AF65-F5344CB8AC3E}">
        <p14:creationId xmlns:p14="http://schemas.microsoft.com/office/powerpoint/2010/main" val="234388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3F63-D6BD-E3A3-3E36-A5A852C1E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512CBD-D35F-4D2F-3C7E-88B0285F1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5C1664-EFB1-2A1D-F3F3-9C26FF8CFA0C}"/>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5" name="Footer Placeholder 4">
            <a:extLst>
              <a:ext uri="{FF2B5EF4-FFF2-40B4-BE49-F238E27FC236}">
                <a16:creationId xmlns:a16="http://schemas.microsoft.com/office/drawing/2014/main" id="{B245455B-CCAA-8C1C-1116-E182F603A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DD051-0230-577F-41FE-A35929ABAD99}"/>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199614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5CED-E575-BA41-01EA-834874EFDE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1F00AE-42C4-14DC-CDB4-304CEC49B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82CE7-B05E-CF59-A74D-0573A9377E7C}"/>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5" name="Footer Placeholder 4">
            <a:extLst>
              <a:ext uri="{FF2B5EF4-FFF2-40B4-BE49-F238E27FC236}">
                <a16:creationId xmlns:a16="http://schemas.microsoft.com/office/drawing/2014/main" id="{973D7639-9C12-85CF-A56A-A5F281D5F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E4CAE-6440-89F9-986B-FDDD4C4B5B3A}"/>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150272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BFECA-75D2-B30E-C2C6-C3009A64DC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97DAEF-48BB-587D-F29E-6EE9A5757B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F615F-8842-EE7D-B601-9FF2F88451CE}"/>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5" name="Footer Placeholder 4">
            <a:extLst>
              <a:ext uri="{FF2B5EF4-FFF2-40B4-BE49-F238E27FC236}">
                <a16:creationId xmlns:a16="http://schemas.microsoft.com/office/drawing/2014/main" id="{3CBC6ADD-4D23-1A6D-337C-EC2D2A3CB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3BB25-302D-1079-DCA9-61917624B10D}"/>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378681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84B-5C36-9B11-C55D-937ADE3CE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49C25-B721-375A-8E7C-CBD6A1449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72264-0423-4467-6E36-CBBB2C086134}"/>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5" name="Footer Placeholder 4">
            <a:extLst>
              <a:ext uri="{FF2B5EF4-FFF2-40B4-BE49-F238E27FC236}">
                <a16:creationId xmlns:a16="http://schemas.microsoft.com/office/drawing/2014/main" id="{38033F80-0BB5-8921-B319-595996186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9A2B-0274-8897-2FDA-C88AE39535CF}"/>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90220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438-9F02-BFA2-8AE9-25BAB9C12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58272-CABD-F2CD-BE4B-73C03BBC3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0F6922-84A1-085D-759F-5CE8597F7216}"/>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5" name="Footer Placeholder 4">
            <a:extLst>
              <a:ext uri="{FF2B5EF4-FFF2-40B4-BE49-F238E27FC236}">
                <a16:creationId xmlns:a16="http://schemas.microsoft.com/office/drawing/2014/main" id="{7B7AEDC8-81DF-655E-DEFD-DA84CBB5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2E504-9F81-2D06-C141-312CD849C4FF}"/>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294160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FD55-E021-59D6-94C3-7D1E0368D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4468E-2887-EA15-0747-7C33B8D15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497C5-9B25-4031-A6A3-3C504D9BD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34B783-B1AE-1BBA-7975-99555FDAA2D7}"/>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6" name="Footer Placeholder 5">
            <a:extLst>
              <a:ext uri="{FF2B5EF4-FFF2-40B4-BE49-F238E27FC236}">
                <a16:creationId xmlns:a16="http://schemas.microsoft.com/office/drawing/2014/main" id="{84B11DBE-F4CF-9118-023E-A7535EC52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D0972-84F7-F0F5-42A9-E192F575013C}"/>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18345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F353-8019-0874-F494-233666E99C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9CBF4-007E-6BC4-8F30-96E44A986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0A690-5E2E-2E40-8151-4864720FF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6A9E6-4809-594A-2BE3-DC0C1D280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6C942E-4F85-E745-C6BE-305097165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D08BB0-FB95-DF4C-641C-97E49F2F6F0F}"/>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8" name="Footer Placeholder 7">
            <a:extLst>
              <a:ext uri="{FF2B5EF4-FFF2-40B4-BE49-F238E27FC236}">
                <a16:creationId xmlns:a16="http://schemas.microsoft.com/office/drawing/2014/main" id="{3CA30EC7-4F0C-467E-82CC-AB864155D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3D3E6-BA99-E559-D5A9-DF6551A761A2}"/>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54003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7C70-F1F8-5BAE-66F3-79E4A2F3EA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60AF09-1DA8-2DAF-2A6F-092F414D77BB}"/>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4" name="Footer Placeholder 3">
            <a:extLst>
              <a:ext uri="{FF2B5EF4-FFF2-40B4-BE49-F238E27FC236}">
                <a16:creationId xmlns:a16="http://schemas.microsoft.com/office/drawing/2014/main" id="{E3A3AF7F-4B28-392D-C860-0474582407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EFF567-02DC-6CCA-1D60-6BA349F8C036}"/>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383916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EBCB6-80AE-CC1D-55DC-2C550981C095}"/>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3" name="Footer Placeholder 2">
            <a:extLst>
              <a:ext uri="{FF2B5EF4-FFF2-40B4-BE49-F238E27FC236}">
                <a16:creationId xmlns:a16="http://schemas.microsoft.com/office/drawing/2014/main" id="{D9F9A979-EC0F-4312-E0C6-6529B635F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AAF1F-89BE-09A5-F045-0DAB09133823}"/>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27553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5E0A-12C1-BD7B-1206-8E9D6972E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22A5FA-4344-3436-D005-9D5B1896D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1BD7ED-C23E-F492-DA35-1817A92E2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30B48-437C-D3B5-91BE-2F21F6F3844B}"/>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6" name="Footer Placeholder 5">
            <a:extLst>
              <a:ext uri="{FF2B5EF4-FFF2-40B4-BE49-F238E27FC236}">
                <a16:creationId xmlns:a16="http://schemas.microsoft.com/office/drawing/2014/main" id="{293D58CA-3B39-7743-E117-2F0E0755A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1AC6D-58E8-38FB-92FE-547AFCD5A35E}"/>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212176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2A81-C7D4-A118-DD16-C2858510E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E018D4-5A5E-14F0-DE7E-DA9312DBD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12F848-2227-80FB-C1B1-A5936F89D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4B9F9-54DB-A913-E874-CA62C195E8A0}"/>
              </a:ext>
            </a:extLst>
          </p:cNvPr>
          <p:cNvSpPr>
            <a:spLocks noGrp="1"/>
          </p:cNvSpPr>
          <p:nvPr>
            <p:ph type="dt" sz="half" idx="10"/>
          </p:nvPr>
        </p:nvSpPr>
        <p:spPr/>
        <p:txBody>
          <a:bodyPr/>
          <a:lstStyle/>
          <a:p>
            <a:fld id="{041BEC63-1A5D-4BEB-A2CC-E2BAD9489D2E}" type="datetimeFigureOut">
              <a:rPr lang="en-US" smtClean="0"/>
              <a:t>8/30/2022</a:t>
            </a:fld>
            <a:endParaRPr lang="en-US"/>
          </a:p>
        </p:txBody>
      </p:sp>
      <p:sp>
        <p:nvSpPr>
          <p:cNvPr id="6" name="Footer Placeholder 5">
            <a:extLst>
              <a:ext uri="{FF2B5EF4-FFF2-40B4-BE49-F238E27FC236}">
                <a16:creationId xmlns:a16="http://schemas.microsoft.com/office/drawing/2014/main" id="{CF73D811-807D-B773-D841-A95B34249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A9B5F-6AF3-E41C-18EB-D30610CE1EBD}"/>
              </a:ext>
            </a:extLst>
          </p:cNvPr>
          <p:cNvSpPr>
            <a:spLocks noGrp="1"/>
          </p:cNvSpPr>
          <p:nvPr>
            <p:ph type="sldNum" sz="quarter" idx="12"/>
          </p:nvPr>
        </p:nvSpPr>
        <p:spPr/>
        <p:txBody>
          <a:bodyPr/>
          <a:lstStyle/>
          <a:p>
            <a:fld id="{440B3BC9-CB26-4ED5-B76B-C1508091410B}" type="slidenum">
              <a:rPr lang="en-US" smtClean="0"/>
              <a:t>‹#›</a:t>
            </a:fld>
            <a:endParaRPr lang="en-US"/>
          </a:p>
        </p:txBody>
      </p:sp>
    </p:spTree>
    <p:extLst>
      <p:ext uri="{BB962C8B-B14F-4D97-AF65-F5344CB8AC3E}">
        <p14:creationId xmlns:p14="http://schemas.microsoft.com/office/powerpoint/2010/main" val="249757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CF265-B520-C816-CD5C-6715609FB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B55508-403E-0721-EB46-8F9653BF2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7A446-8F4E-AEAB-BF8B-60C4B521A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BEC63-1A5D-4BEB-A2CC-E2BAD9489D2E}" type="datetimeFigureOut">
              <a:rPr lang="en-US" smtClean="0"/>
              <a:t>8/30/2022</a:t>
            </a:fld>
            <a:endParaRPr lang="en-US"/>
          </a:p>
        </p:txBody>
      </p:sp>
      <p:sp>
        <p:nvSpPr>
          <p:cNvPr id="5" name="Footer Placeholder 4">
            <a:extLst>
              <a:ext uri="{FF2B5EF4-FFF2-40B4-BE49-F238E27FC236}">
                <a16:creationId xmlns:a16="http://schemas.microsoft.com/office/drawing/2014/main" id="{037DC814-17D5-5522-F6F0-83AA35256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F69FD-B13F-D87D-D7ED-4EC739E31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B3BC9-CB26-4ED5-B76B-C1508091410B}" type="slidenum">
              <a:rPr lang="en-US" smtClean="0"/>
              <a:t>‹#›</a:t>
            </a:fld>
            <a:endParaRPr lang="en-US"/>
          </a:p>
        </p:txBody>
      </p:sp>
    </p:spTree>
    <p:extLst>
      <p:ext uri="{BB962C8B-B14F-4D97-AF65-F5344CB8AC3E}">
        <p14:creationId xmlns:p14="http://schemas.microsoft.com/office/powerpoint/2010/main" val="204254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22443-FC43-2813-EB6A-771F51208658}"/>
              </a:ext>
            </a:extLst>
          </p:cNvPr>
          <p:cNvSpPr>
            <a:spLocks noGrp="1"/>
          </p:cNvSpPr>
          <p:nvPr>
            <p:ph type="title"/>
          </p:nvPr>
        </p:nvSpPr>
        <p:spPr>
          <a:xfrm>
            <a:off x="502920" y="2173922"/>
            <a:ext cx="10515600" cy="1325563"/>
          </a:xfrm>
        </p:spPr>
        <p:txBody>
          <a:bodyPr/>
          <a:lstStyle/>
          <a:p>
            <a:r>
              <a:rPr lang="en-US" u="sng" dirty="0"/>
              <a:t>SMART</a:t>
            </a:r>
            <a:r>
              <a:rPr lang="en-US" dirty="0"/>
              <a:t> </a:t>
            </a:r>
            <a:r>
              <a:rPr lang="en-US" b="1" dirty="0"/>
              <a:t>MIRROR</a:t>
            </a:r>
            <a:r>
              <a:rPr lang="en-US" dirty="0"/>
              <a:t> </a:t>
            </a:r>
            <a:br>
              <a:rPr lang="en-US" dirty="0"/>
            </a:br>
            <a:r>
              <a:rPr lang="en-US" dirty="0"/>
              <a:t>                                </a:t>
            </a:r>
            <a:r>
              <a:rPr lang="en-US" u="sng" dirty="0">
                <a:solidFill>
                  <a:srgbClr val="002060"/>
                </a:solidFill>
              </a:rPr>
              <a:t>using</a:t>
            </a:r>
            <a:r>
              <a:rPr lang="en-US" dirty="0"/>
              <a:t> raspberry </a:t>
            </a:r>
            <a:r>
              <a:rPr lang="en-US" b="1" dirty="0"/>
              <a:t>pi</a:t>
            </a:r>
          </a:p>
        </p:txBody>
      </p:sp>
      <p:sp>
        <p:nvSpPr>
          <p:cNvPr id="6" name="TextBox 5">
            <a:extLst>
              <a:ext uri="{FF2B5EF4-FFF2-40B4-BE49-F238E27FC236}">
                <a16:creationId xmlns:a16="http://schemas.microsoft.com/office/drawing/2014/main" id="{DFB7CC75-C33C-D9E5-B6A6-51241E722CB1}"/>
              </a:ext>
            </a:extLst>
          </p:cNvPr>
          <p:cNvSpPr txBox="1"/>
          <p:nvPr/>
        </p:nvSpPr>
        <p:spPr>
          <a:xfrm>
            <a:off x="9387840" y="5913120"/>
            <a:ext cx="2804160" cy="369332"/>
          </a:xfrm>
          <a:prstGeom prst="rect">
            <a:avLst/>
          </a:prstGeom>
          <a:noFill/>
        </p:spPr>
        <p:txBody>
          <a:bodyPr wrap="square" rtlCol="0">
            <a:spAutoFit/>
          </a:bodyPr>
          <a:lstStyle/>
          <a:p>
            <a:r>
              <a:rPr lang="en-US" b="1" dirty="0">
                <a:solidFill>
                  <a:srgbClr val="002060"/>
                </a:solidFill>
              </a:rPr>
              <a:t>By NAVEEN KUMAR B</a:t>
            </a:r>
          </a:p>
        </p:txBody>
      </p:sp>
    </p:spTree>
    <p:extLst>
      <p:ext uri="{BB962C8B-B14F-4D97-AF65-F5344CB8AC3E}">
        <p14:creationId xmlns:p14="http://schemas.microsoft.com/office/powerpoint/2010/main" val="29481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FDEB80-CCBB-EA6A-3075-C688FA2A979E}"/>
              </a:ext>
            </a:extLst>
          </p:cNvPr>
          <p:cNvSpPr>
            <a:spLocks noGrp="1"/>
          </p:cNvSpPr>
          <p:nvPr>
            <p:ph type="title"/>
          </p:nvPr>
        </p:nvSpPr>
        <p:spPr/>
        <p:txBody>
          <a:bodyPr/>
          <a:lstStyle/>
          <a:p>
            <a:r>
              <a:rPr lang="en-US" sz="4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US" dirty="0">
              <a:solidFill>
                <a:srgbClr val="002060"/>
              </a:solidFill>
            </a:endParaRPr>
          </a:p>
        </p:txBody>
      </p:sp>
      <p:sp>
        <p:nvSpPr>
          <p:cNvPr id="4" name="Content Placeholder 3">
            <a:extLst>
              <a:ext uri="{FF2B5EF4-FFF2-40B4-BE49-F238E27FC236}">
                <a16:creationId xmlns:a16="http://schemas.microsoft.com/office/drawing/2014/main" id="{701F9290-512C-D710-0E20-C30806456F3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today’s society,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information is available to us at a glance through our phones, our laptops, our desktops, and more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But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an extra level of interaction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required in order to access the information. As technology grows, technology should grow further and further away from the traditional style of interaction with devices. In the past, information was relayed through paper, then through computers, and in today’s day and age, through our phones and multiple other mediums. Technology should become more integrated into our lives - more seamless and more invisible. We hope to push the envelope further, into the future. We propose a new simple way of connecting with your morning newspaper. We present our idea, the </a:t>
            </a:r>
            <a:r>
              <a:rPr lang="en-US" sz="1800" dirty="0">
                <a:latin typeface="Calibri" panose="020F0502020204030204" pitchFamily="34" charset="0"/>
                <a:ea typeface="Calibri" panose="020F0502020204030204" pitchFamily="34" charset="0"/>
                <a:cs typeface="Times New Roman" panose="02020603050405020304" pitchFamily="18" charset="0"/>
              </a:rPr>
              <a:t>Smart Mirror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information at a glance.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Our system aims to deliver your information quickly and comfortably</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 new modern aesthetic. While modern appliances require input through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modules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such as keyboards or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touch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hope to follow a model that can function purely on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voice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gesture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seek to deliver your information during your morning routine and throughout the day, when taking out your phone is not always possible. This will cater to a larger audience base,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as the average consumer nowadays hopes to accomplish tasks with minimal active interaction with their adopted technology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idea has many future applications, such as integration with new virtual or augmented reality devices,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or simplifying consumer personal media sources</a:t>
            </a:r>
            <a:endParaRPr lang="en-US" u="sng" dirty="0"/>
          </a:p>
        </p:txBody>
      </p:sp>
    </p:spTree>
    <p:extLst>
      <p:ext uri="{BB962C8B-B14F-4D97-AF65-F5344CB8AC3E}">
        <p14:creationId xmlns:p14="http://schemas.microsoft.com/office/powerpoint/2010/main" val="393593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DE9E-535A-AC46-3C39-053874AEF870}"/>
              </a:ext>
            </a:extLst>
          </p:cNvPr>
          <p:cNvSpPr>
            <a:spLocks noGrp="1"/>
          </p:cNvSpPr>
          <p:nvPr>
            <p:ph type="ctrTitle"/>
          </p:nvPr>
        </p:nvSpPr>
        <p:spPr/>
        <p:txBody>
          <a:bodyPr>
            <a:normAutofit/>
          </a:bodyPr>
          <a:lstStyle/>
          <a:p>
            <a:r>
              <a:rPr lang="en-IN" b="1" dirty="0">
                <a:solidFill>
                  <a:srgbClr val="002060"/>
                </a:solidFill>
                <a:effectLst/>
                <a:latin typeface="Times New Roman" panose="02020603050405020304" pitchFamily="18" charset="0"/>
                <a:ea typeface="Times New Roman" panose="02020603050405020304" pitchFamily="18" charset="0"/>
              </a:rPr>
              <a:t>I</a:t>
            </a:r>
            <a:r>
              <a:rPr lang="en-IN"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NTRODUCTION</a:t>
            </a:r>
            <a:endParaRPr lang="en-US" b="1" dirty="0">
              <a:solidFill>
                <a:srgbClr val="002060"/>
              </a:solidFill>
            </a:endParaRPr>
          </a:p>
        </p:txBody>
      </p:sp>
      <p:sp>
        <p:nvSpPr>
          <p:cNvPr id="3" name="Content Placeholder 2">
            <a:extLst>
              <a:ext uri="{FF2B5EF4-FFF2-40B4-BE49-F238E27FC236}">
                <a16:creationId xmlns:a16="http://schemas.microsoft.com/office/drawing/2014/main" id="{8A118FDB-BF73-9E46-24BC-DCDBD06B77B1}"/>
              </a:ext>
            </a:extLst>
          </p:cNvPr>
          <p:cNvSpPr>
            <a:spLocks noGrp="1"/>
          </p:cNvSpPr>
          <p:nvPr>
            <p:ph type="subTitle" idx="1"/>
          </p:nvPr>
        </p:nvSpPr>
        <p:spPr/>
        <p:txBody>
          <a:bodyPr/>
          <a:lstStyle/>
          <a:p>
            <a:r>
              <a:rPr lang="en-IN" sz="1800" dirty="0">
                <a:solidFill>
                  <a:srgbClr val="202124"/>
                </a:solidFill>
                <a:effectLst/>
                <a:latin typeface="Arial" panose="020B0604020202020204" pitchFamily="34" charset="0"/>
                <a:ea typeface="Times New Roman" panose="02020603050405020304" pitchFamily="18" charset="0"/>
              </a:rPr>
              <a:t>A </a:t>
            </a:r>
            <a:r>
              <a:rPr lang="en-IN" sz="1800" b="1" dirty="0">
                <a:solidFill>
                  <a:srgbClr val="202124"/>
                </a:solidFill>
                <a:effectLst/>
                <a:latin typeface="Arial" panose="020B0604020202020204" pitchFamily="34" charset="0"/>
                <a:ea typeface="Times New Roman" panose="02020603050405020304" pitchFamily="18" charset="0"/>
              </a:rPr>
              <a:t>smart mirror</a:t>
            </a:r>
            <a:r>
              <a:rPr lang="en-IN" sz="1800" dirty="0">
                <a:solidFill>
                  <a:srgbClr val="202124"/>
                </a:solidFill>
                <a:effectLst/>
                <a:latin typeface="Arial" panose="020B0604020202020204" pitchFamily="34" charset="0"/>
                <a:ea typeface="Times New Roman" panose="02020603050405020304" pitchFamily="18" charset="0"/>
              </a:rPr>
              <a:t> is a two-way </a:t>
            </a:r>
            <a:r>
              <a:rPr lang="en-IN" sz="1800" b="1" dirty="0">
                <a:solidFill>
                  <a:srgbClr val="202124"/>
                </a:solidFill>
                <a:effectLst/>
                <a:latin typeface="Arial" panose="020B0604020202020204" pitchFamily="34" charset="0"/>
                <a:ea typeface="Times New Roman" panose="02020603050405020304" pitchFamily="18" charset="0"/>
              </a:rPr>
              <a:t>mirror</a:t>
            </a:r>
            <a:r>
              <a:rPr lang="en-IN" sz="1800" dirty="0">
                <a:solidFill>
                  <a:srgbClr val="202124"/>
                </a:solidFill>
                <a:effectLst/>
                <a:latin typeface="Arial" panose="020B0604020202020204" pitchFamily="34" charset="0"/>
                <a:ea typeface="Times New Roman" panose="02020603050405020304" pitchFamily="18" charset="0"/>
              </a:rPr>
              <a:t> with an electronic display behind the glass. The display can show the viewer different kinds of information in the form of </a:t>
            </a:r>
            <a:r>
              <a:rPr lang="en-IN" sz="1800" b="1" dirty="0">
                <a:solidFill>
                  <a:srgbClr val="202124"/>
                </a:solidFill>
                <a:effectLst/>
                <a:latin typeface="Arial" panose="020B0604020202020204" pitchFamily="34" charset="0"/>
                <a:ea typeface="Times New Roman" panose="02020603050405020304" pitchFamily="18" charset="0"/>
              </a:rPr>
              <a:t>widgets</a:t>
            </a:r>
            <a:r>
              <a:rPr lang="en-IN" sz="1800" dirty="0">
                <a:solidFill>
                  <a:srgbClr val="202124"/>
                </a:solidFill>
                <a:effectLst/>
                <a:latin typeface="Arial" panose="020B0604020202020204" pitchFamily="34" charset="0"/>
                <a:ea typeface="Times New Roman" panose="02020603050405020304" pitchFamily="18" charset="0"/>
              </a:rPr>
              <a:t>, such as </a:t>
            </a:r>
            <a:r>
              <a:rPr lang="en-IN" sz="1800" b="1" dirty="0">
                <a:solidFill>
                  <a:srgbClr val="202124"/>
                </a:solidFill>
                <a:effectLst/>
                <a:latin typeface="Arial" panose="020B0604020202020204" pitchFamily="34" charset="0"/>
                <a:ea typeface="Times New Roman" panose="02020603050405020304" pitchFamily="18" charset="0"/>
              </a:rPr>
              <a:t>weather</a:t>
            </a:r>
            <a:r>
              <a:rPr lang="en-IN" sz="1800" dirty="0">
                <a:solidFill>
                  <a:srgbClr val="202124"/>
                </a:solidFill>
                <a:effectLst/>
                <a:latin typeface="Arial" panose="020B0604020202020204" pitchFamily="34" charset="0"/>
                <a:ea typeface="Times New Roman" panose="02020603050405020304" pitchFamily="18" charset="0"/>
              </a:rPr>
              <a:t>, </a:t>
            </a:r>
            <a:r>
              <a:rPr lang="en-IN" sz="1800" b="1" dirty="0">
                <a:solidFill>
                  <a:srgbClr val="202124"/>
                </a:solidFill>
                <a:effectLst/>
                <a:latin typeface="Arial" panose="020B0604020202020204" pitchFamily="34" charset="0"/>
                <a:ea typeface="Times New Roman" panose="02020603050405020304" pitchFamily="18" charset="0"/>
              </a:rPr>
              <a:t>time</a:t>
            </a:r>
            <a:r>
              <a:rPr lang="en-IN" sz="1800" dirty="0">
                <a:solidFill>
                  <a:srgbClr val="202124"/>
                </a:solidFill>
                <a:effectLst/>
                <a:latin typeface="Arial" panose="020B0604020202020204" pitchFamily="34" charset="0"/>
                <a:ea typeface="Times New Roman" panose="02020603050405020304" pitchFamily="18" charset="0"/>
              </a:rPr>
              <a:t>, </a:t>
            </a:r>
            <a:r>
              <a:rPr lang="en-IN" sz="1800" b="1" dirty="0">
                <a:solidFill>
                  <a:srgbClr val="202124"/>
                </a:solidFill>
                <a:effectLst/>
                <a:latin typeface="Arial" panose="020B0604020202020204" pitchFamily="34" charset="0"/>
                <a:ea typeface="Times New Roman" panose="02020603050405020304" pitchFamily="18" charset="0"/>
              </a:rPr>
              <a:t>date</a:t>
            </a:r>
            <a:r>
              <a:rPr lang="en-IN" sz="1800" dirty="0">
                <a:solidFill>
                  <a:srgbClr val="202124"/>
                </a:solidFill>
                <a:effectLst/>
                <a:latin typeface="Arial" panose="020B0604020202020204" pitchFamily="34" charset="0"/>
                <a:ea typeface="Times New Roman" panose="02020603050405020304" pitchFamily="18" charset="0"/>
              </a:rPr>
              <a:t>, and </a:t>
            </a:r>
            <a:r>
              <a:rPr lang="en-IN" sz="1800" b="1" dirty="0">
                <a:solidFill>
                  <a:srgbClr val="202124"/>
                </a:solidFill>
                <a:effectLst/>
                <a:latin typeface="Arial" panose="020B0604020202020204" pitchFamily="34" charset="0"/>
                <a:ea typeface="Times New Roman" panose="02020603050405020304" pitchFamily="18" charset="0"/>
              </a:rPr>
              <a:t>news</a:t>
            </a:r>
            <a:r>
              <a:rPr lang="en-IN" sz="1800" dirty="0">
                <a:solidFill>
                  <a:srgbClr val="202124"/>
                </a:solidFill>
                <a:effectLst/>
                <a:latin typeface="Arial" panose="020B0604020202020204" pitchFamily="34" charset="0"/>
                <a:ea typeface="Times New Roman" panose="02020603050405020304" pitchFamily="18" charset="0"/>
              </a:rPr>
              <a:t> </a:t>
            </a:r>
            <a:r>
              <a:rPr lang="en-IN" sz="1800" b="1" dirty="0">
                <a:solidFill>
                  <a:srgbClr val="202124"/>
                </a:solidFill>
                <a:effectLst/>
                <a:latin typeface="Arial" panose="020B0604020202020204" pitchFamily="34" charset="0"/>
                <a:ea typeface="Times New Roman" panose="02020603050405020304" pitchFamily="18" charset="0"/>
              </a:rPr>
              <a:t>updates</a:t>
            </a:r>
            <a:endParaRPr lang="en-US" b="1" dirty="0"/>
          </a:p>
        </p:txBody>
      </p:sp>
    </p:spTree>
    <p:extLst>
      <p:ext uri="{BB962C8B-B14F-4D97-AF65-F5344CB8AC3E}">
        <p14:creationId xmlns:p14="http://schemas.microsoft.com/office/powerpoint/2010/main" val="327928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679D-4474-341E-258A-41C8E6008309}"/>
              </a:ext>
            </a:extLst>
          </p:cNvPr>
          <p:cNvSpPr>
            <a:spLocks noGrp="1"/>
          </p:cNvSpPr>
          <p:nvPr>
            <p:ph type="title"/>
          </p:nvPr>
        </p:nvSpPr>
        <p:spPr/>
        <p:txBody>
          <a:bodyPr>
            <a:normAutofit/>
          </a:bodyPr>
          <a:lstStyle/>
          <a:p>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SYSTEM SPECIFICATIONS </a:t>
            </a:r>
            <a:br>
              <a:rPr lang="en-IN" sz="2400" b="1" dirty="0">
                <a:effectLst/>
                <a:latin typeface="Calibri" panose="020F0502020204030204" pitchFamily="34" charset="0"/>
                <a:ea typeface="Times New Roman" panose="02020603050405020304" pitchFamily="18" charset="0"/>
                <a:cs typeface="Times New Roman" panose="02020603050405020304" pitchFamily="18" charset="0"/>
              </a:rPr>
            </a:br>
            <a:r>
              <a:rPr lang="en-IN"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HARDWARE DESIGN</a:t>
            </a:r>
            <a:endParaRPr lang="en-US" b="1" dirty="0">
              <a:solidFill>
                <a:srgbClr val="002060"/>
              </a:solidFill>
            </a:endParaRPr>
          </a:p>
        </p:txBody>
      </p:sp>
      <p:sp>
        <p:nvSpPr>
          <p:cNvPr id="3" name="Content Placeholder 2">
            <a:extLst>
              <a:ext uri="{FF2B5EF4-FFF2-40B4-BE49-F238E27FC236}">
                <a16:creationId xmlns:a16="http://schemas.microsoft.com/office/drawing/2014/main" id="{6C97E308-B243-A6A3-77DB-AA0862FE83FC}"/>
              </a:ext>
            </a:extLst>
          </p:cNvPr>
          <p:cNvSpPr>
            <a:spLocks noGrp="1"/>
          </p:cNvSpPr>
          <p:nvPr>
            <p:ph idx="1"/>
          </p:nvPr>
        </p:nvSpPr>
        <p:spPr>
          <a:xfrm>
            <a:off x="966216" y="1690688"/>
            <a:ext cx="10515600" cy="2126171"/>
          </a:xfrm>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On the outside, the hardware is encapsulated within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a IR Touch frame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On the front, a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two-way mirror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is placed in front of a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LCD monitor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This way, the system can act as a mirror when not currently in use, while the LCD projects through the mirror when in use. The IR </a:t>
            </a:r>
            <a:r>
              <a:rPr lang="en-IN" sz="1800" dirty="0">
                <a:latin typeface="Calibri" panose="020F0502020204030204" pitchFamily="34" charset="0"/>
                <a:ea typeface="Times New Roman" panose="02020603050405020304" pitchFamily="18" charset="0"/>
                <a:cs typeface="Times New Roman" panose="02020603050405020304" pitchFamily="18" charset="0"/>
              </a:rPr>
              <a:t>Touch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frame has a bezel on the front which the mirror and LCD panel are pressed against. Inside Behind the LCD panel is the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heart of the product, the Raspberry Pi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which is connected to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the LCD for visual display</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We also have a microphone and speaker attached for audio input and output. The Raspberry Pi runs our software and also allows us to connect to the Internet for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web</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services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such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as Amazon’s Alexa Voice Service</a:t>
            </a:r>
            <a:endParaRPr lang="en-US" b="1" u="sng" dirty="0"/>
          </a:p>
        </p:txBody>
      </p:sp>
      <p:pic>
        <p:nvPicPr>
          <p:cNvPr id="5" name="Picture 4">
            <a:extLst>
              <a:ext uri="{FF2B5EF4-FFF2-40B4-BE49-F238E27FC236}">
                <a16:creationId xmlns:a16="http://schemas.microsoft.com/office/drawing/2014/main" id="{520E53BA-AC9E-EAF9-C620-DCCD6E2A0C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8622" y="3816859"/>
            <a:ext cx="3615238" cy="2452985"/>
          </a:xfrm>
          <a:prstGeom prst="rect">
            <a:avLst/>
          </a:prstGeom>
          <a:noFill/>
          <a:ln>
            <a:noFill/>
          </a:ln>
        </p:spPr>
      </p:pic>
      <p:sp>
        <p:nvSpPr>
          <p:cNvPr id="6" name="TextBox 5">
            <a:extLst>
              <a:ext uri="{FF2B5EF4-FFF2-40B4-BE49-F238E27FC236}">
                <a16:creationId xmlns:a16="http://schemas.microsoft.com/office/drawing/2014/main" id="{B27E3D1B-DF6E-2681-6DDB-988275E0A500}"/>
              </a:ext>
            </a:extLst>
          </p:cNvPr>
          <p:cNvSpPr txBox="1"/>
          <p:nvPr/>
        </p:nvSpPr>
        <p:spPr>
          <a:xfrm>
            <a:off x="7112000" y="4033520"/>
            <a:ext cx="3779520" cy="369332"/>
          </a:xfrm>
          <a:prstGeom prst="rect">
            <a:avLst/>
          </a:prstGeom>
          <a:noFill/>
        </p:spPr>
        <p:txBody>
          <a:bodyPr wrap="square" rtlCol="0">
            <a:spAutoFit/>
          </a:bodyPr>
          <a:lstStyle/>
          <a:p>
            <a:r>
              <a:rPr lang="en-US" b="1" dirty="0">
                <a:solidFill>
                  <a:srgbClr val="002060"/>
                </a:solidFill>
              </a:rPr>
              <a:t>REQUIREMENT’S</a:t>
            </a:r>
          </a:p>
        </p:txBody>
      </p:sp>
      <p:sp>
        <p:nvSpPr>
          <p:cNvPr id="7" name="TextBox 6">
            <a:extLst>
              <a:ext uri="{FF2B5EF4-FFF2-40B4-BE49-F238E27FC236}">
                <a16:creationId xmlns:a16="http://schemas.microsoft.com/office/drawing/2014/main" id="{CD9CBCFE-5BBB-8EEB-2D77-CAF3C7DCE433}"/>
              </a:ext>
            </a:extLst>
          </p:cNvPr>
          <p:cNvSpPr txBox="1"/>
          <p:nvPr/>
        </p:nvSpPr>
        <p:spPr>
          <a:xfrm>
            <a:off x="7000240" y="4622800"/>
            <a:ext cx="4257040" cy="1200329"/>
          </a:xfrm>
          <a:prstGeom prst="rect">
            <a:avLst/>
          </a:prstGeom>
          <a:noFill/>
        </p:spPr>
        <p:txBody>
          <a:bodyPr wrap="square" rtlCol="0">
            <a:spAutoFit/>
          </a:bodyPr>
          <a:lstStyle/>
          <a:p>
            <a:r>
              <a:rPr lang="en-US" b="1" u="sng" dirty="0"/>
              <a:t>&gt;Raspberry Pi 3B+</a:t>
            </a:r>
          </a:p>
          <a:p>
            <a:r>
              <a:rPr lang="en-US" b="1" u="sng" dirty="0"/>
              <a:t>&gt;IR Touch Frame</a:t>
            </a:r>
          </a:p>
          <a:p>
            <a:r>
              <a:rPr lang="en-US" b="1" u="sng" dirty="0"/>
              <a:t>&gt;LCD Monitor</a:t>
            </a:r>
          </a:p>
          <a:p>
            <a:r>
              <a:rPr lang="en-US" b="1" u="sng" dirty="0"/>
              <a:t>&gt;Cable’s</a:t>
            </a:r>
          </a:p>
        </p:txBody>
      </p:sp>
    </p:spTree>
    <p:extLst>
      <p:ext uri="{BB962C8B-B14F-4D97-AF65-F5344CB8AC3E}">
        <p14:creationId xmlns:p14="http://schemas.microsoft.com/office/powerpoint/2010/main" val="192008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B028-C1FC-950A-676B-E248CBA68F0E}"/>
              </a:ext>
            </a:extLst>
          </p:cNvPr>
          <p:cNvSpPr>
            <a:spLocks noGrp="1"/>
          </p:cNvSpPr>
          <p:nvPr>
            <p:ph type="ctrTitle"/>
          </p:nvPr>
        </p:nvSpPr>
        <p:spPr/>
        <p:txBody>
          <a:bodyPr/>
          <a:lstStyle/>
          <a:p>
            <a:r>
              <a:rPr lang="en-US" b="1" dirty="0">
                <a:solidFill>
                  <a:srgbClr val="002060"/>
                </a:solidFill>
              </a:rPr>
              <a:t>SOFTWARE DESIGN </a:t>
            </a:r>
          </a:p>
        </p:txBody>
      </p:sp>
      <p:sp>
        <p:nvSpPr>
          <p:cNvPr id="3" name="Content Placeholder 2">
            <a:extLst>
              <a:ext uri="{FF2B5EF4-FFF2-40B4-BE49-F238E27FC236}">
                <a16:creationId xmlns:a16="http://schemas.microsoft.com/office/drawing/2014/main" id="{EFF0198F-FDE0-648D-2DA6-1A8F90D36558}"/>
              </a:ext>
            </a:extLst>
          </p:cNvPr>
          <p:cNvSpPr>
            <a:spLocks noGrp="1"/>
          </p:cNvSpPr>
          <p:nvPr>
            <p:ph type="subTitle" idx="1"/>
          </p:nvPr>
        </p:nvSpPr>
        <p:spPr/>
        <p:txBody>
          <a:bodyPr>
            <a:normAutofit fontScale="92500" lnSpcReduction="10000"/>
          </a:bodyPr>
          <a:lstStyle/>
          <a:p>
            <a:pPr marL="0" marR="0">
              <a:spcBef>
                <a:spcPts val="0"/>
              </a:spcBef>
              <a:spcAft>
                <a:spcPts val="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goal of our project is to create an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open platform</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for development, and all software components must fit to that goal. The software is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designed to run on many platforms and fit many display types</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Operating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system</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Raspbian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OS</a:t>
            </a:r>
          </a:p>
          <a:p>
            <a:pPr marL="0" marR="0">
              <a:spcBef>
                <a:spcPts val="0"/>
              </a:spcBef>
              <a:spcAft>
                <a:spcPts val="0"/>
              </a:spcAft>
            </a:pPr>
            <a:endParaRPr lang="en-IN"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Language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python</a:t>
            </a:r>
            <a:endParaRPr lang="en-US" b="1" u="sng" dirty="0"/>
          </a:p>
        </p:txBody>
      </p:sp>
    </p:spTree>
    <p:extLst>
      <p:ext uri="{BB962C8B-B14F-4D97-AF65-F5344CB8AC3E}">
        <p14:creationId xmlns:p14="http://schemas.microsoft.com/office/powerpoint/2010/main" val="175354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2DF0B-5168-8430-5172-58E75C383D38}"/>
              </a:ext>
            </a:extLst>
          </p:cNvPr>
          <p:cNvSpPr>
            <a:spLocks noGrp="1"/>
          </p:cNvSpPr>
          <p:nvPr>
            <p:ph type="title"/>
          </p:nvPr>
        </p:nvSpPr>
        <p:spPr>
          <a:xfrm>
            <a:off x="271780" y="500062"/>
            <a:ext cx="6314440" cy="1325563"/>
          </a:xfrm>
        </p:spPr>
        <p:txBody>
          <a:bodyPr>
            <a:normAutofit/>
          </a:bodyPr>
          <a:lstStyle/>
          <a:p>
            <a:r>
              <a:rPr lang="en-IN"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&gt;ARCHITECTURE DIAGRAM </a:t>
            </a:r>
            <a:endParaRPr lang="en-US" b="1" dirty="0">
              <a:solidFill>
                <a:srgbClr val="002060"/>
              </a:solidFill>
            </a:endParaRPr>
          </a:p>
        </p:txBody>
      </p:sp>
      <p:sp>
        <p:nvSpPr>
          <p:cNvPr id="7" name="TextBox 6">
            <a:extLst>
              <a:ext uri="{FF2B5EF4-FFF2-40B4-BE49-F238E27FC236}">
                <a16:creationId xmlns:a16="http://schemas.microsoft.com/office/drawing/2014/main" id="{7993FBA1-7D20-B302-83CA-B7EBC04BBF93}"/>
              </a:ext>
            </a:extLst>
          </p:cNvPr>
          <p:cNvSpPr txBox="1"/>
          <p:nvPr/>
        </p:nvSpPr>
        <p:spPr>
          <a:xfrm>
            <a:off x="7254240" y="379075"/>
            <a:ext cx="5283200" cy="1446550"/>
          </a:xfrm>
          <a:prstGeom prst="rect">
            <a:avLst/>
          </a:prstGeom>
          <a:noFill/>
        </p:spPr>
        <p:txBody>
          <a:bodyPr wrap="square" rtlCol="0">
            <a:spAutoFit/>
          </a:bodyPr>
          <a:lstStyle/>
          <a:p>
            <a:r>
              <a:rPr lang="en-IN" sz="44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&gt;USECASE</a:t>
            </a:r>
          </a:p>
          <a:p>
            <a:r>
              <a:rPr lang="en-IN" sz="44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 DIAGRAM </a:t>
            </a:r>
            <a:endParaRPr lang="en-US" sz="4400" b="1" dirty="0">
              <a:solidFill>
                <a:srgbClr val="002060"/>
              </a:solidFill>
            </a:endParaRPr>
          </a:p>
        </p:txBody>
      </p:sp>
      <p:pic>
        <p:nvPicPr>
          <p:cNvPr id="8" name="Content Placeholder 7">
            <a:extLst>
              <a:ext uri="{FF2B5EF4-FFF2-40B4-BE49-F238E27FC236}">
                <a16:creationId xmlns:a16="http://schemas.microsoft.com/office/drawing/2014/main" id="{CD736380-C473-4984-7FF2-866252704CCE}"/>
              </a:ext>
            </a:extLst>
          </p:cNvPr>
          <p:cNvPicPr>
            <a:picLocks noGrp="1" noChangeAspect="1"/>
          </p:cNvPicPr>
          <p:nvPr>
            <p:ph sz="half" idx="1"/>
          </p:nvPr>
        </p:nvPicPr>
        <p:blipFill>
          <a:blip r:embed="rId3"/>
          <a:stretch>
            <a:fillRect/>
          </a:stretch>
        </p:blipFill>
        <p:spPr>
          <a:xfrm>
            <a:off x="1509712" y="1948656"/>
            <a:ext cx="3838575" cy="4105275"/>
          </a:xfrm>
          <a:prstGeom prst="rect">
            <a:avLst/>
          </a:prstGeom>
        </p:spPr>
      </p:pic>
      <p:pic>
        <p:nvPicPr>
          <p:cNvPr id="9" name="Content Placeholder 8">
            <a:extLst>
              <a:ext uri="{FF2B5EF4-FFF2-40B4-BE49-F238E27FC236}">
                <a16:creationId xmlns:a16="http://schemas.microsoft.com/office/drawing/2014/main" id="{19F644F5-6B37-8426-DA03-EB13CEA1DF69}"/>
              </a:ext>
            </a:extLst>
          </p:cNvPr>
          <p:cNvPicPr>
            <a:picLocks noGrp="1" noChangeAspect="1"/>
          </p:cNvPicPr>
          <p:nvPr>
            <p:ph sz="half" idx="2"/>
          </p:nvPr>
        </p:nvPicPr>
        <p:blipFill>
          <a:blip r:embed="rId4"/>
          <a:stretch>
            <a:fillRect/>
          </a:stretch>
        </p:blipFill>
        <p:spPr>
          <a:xfrm>
            <a:off x="6567487" y="2905919"/>
            <a:ext cx="4391025" cy="2190750"/>
          </a:xfrm>
          <a:prstGeom prst="rect">
            <a:avLst/>
          </a:prstGeom>
        </p:spPr>
      </p:pic>
    </p:spTree>
    <p:extLst>
      <p:ext uri="{BB962C8B-B14F-4D97-AF65-F5344CB8AC3E}">
        <p14:creationId xmlns:p14="http://schemas.microsoft.com/office/powerpoint/2010/main" val="363940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C71B3-C6DB-CDC5-8BE9-D4CDAA650669}"/>
              </a:ext>
            </a:extLst>
          </p:cNvPr>
          <p:cNvSpPr>
            <a:spLocks noGrp="1"/>
          </p:cNvSpPr>
          <p:nvPr>
            <p:ph type="title"/>
          </p:nvPr>
        </p:nvSpPr>
        <p:spPr/>
        <p:txBody>
          <a:bodyPr/>
          <a:lstStyle/>
          <a:p>
            <a:r>
              <a:rPr lang="en-US" b="1" dirty="0">
                <a:solidFill>
                  <a:srgbClr val="002060"/>
                </a:solidFill>
              </a:rPr>
              <a:t>OUTPUT SAMPLE IMAGE</a:t>
            </a:r>
          </a:p>
        </p:txBody>
      </p:sp>
      <p:pic>
        <p:nvPicPr>
          <p:cNvPr id="10" name="Content Placeholder 9">
            <a:extLst>
              <a:ext uri="{FF2B5EF4-FFF2-40B4-BE49-F238E27FC236}">
                <a16:creationId xmlns:a16="http://schemas.microsoft.com/office/drawing/2014/main" id="{87533DE2-10E3-02A3-D4AC-826687CCD3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760" y="1583054"/>
            <a:ext cx="6497320" cy="4624705"/>
          </a:xfrm>
        </p:spPr>
      </p:pic>
      <p:sp>
        <p:nvSpPr>
          <p:cNvPr id="11" name="TextBox 10">
            <a:extLst>
              <a:ext uri="{FF2B5EF4-FFF2-40B4-BE49-F238E27FC236}">
                <a16:creationId xmlns:a16="http://schemas.microsoft.com/office/drawing/2014/main" id="{2C0F67AE-ED48-2461-204D-4E5D8E6B7658}"/>
              </a:ext>
            </a:extLst>
          </p:cNvPr>
          <p:cNvSpPr txBox="1"/>
          <p:nvPr/>
        </p:nvSpPr>
        <p:spPr>
          <a:xfrm>
            <a:off x="7965440" y="1041678"/>
            <a:ext cx="4094480" cy="3139321"/>
          </a:xfrm>
          <a:prstGeom prst="rect">
            <a:avLst/>
          </a:prstGeom>
          <a:noFill/>
        </p:spPr>
        <p:txBody>
          <a:bodyPr wrap="square" rtlCol="0">
            <a:spAutoFit/>
          </a:bodyPr>
          <a:lstStyle/>
          <a:p>
            <a:r>
              <a:rPr lang="en-IN"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Our finished product, as shown above, is demonstrated on our mirror hardware model. The hardware is simple, and elegant enough to demonstrate our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widget structure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Our real focus was towards the design of our overall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widget class structure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Our final project has a few demonstrations of the widget class, such as the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weather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widget</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the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RSS</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feeder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face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recognition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touch</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u="sng" dirty="0">
                <a:effectLst/>
                <a:latin typeface="Calibri" panose="020F0502020204030204" pitchFamily="34" charset="0"/>
                <a:ea typeface="Times New Roman" panose="02020603050405020304" pitchFamily="18" charset="0"/>
                <a:cs typeface="Times New Roman" panose="02020603050405020304" pitchFamily="18" charset="0"/>
              </a:rPr>
              <a:t>feature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ect</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p>
        </p:txBody>
      </p:sp>
      <p:sp>
        <p:nvSpPr>
          <p:cNvPr id="12" name="TextBox 11">
            <a:extLst>
              <a:ext uri="{FF2B5EF4-FFF2-40B4-BE49-F238E27FC236}">
                <a16:creationId xmlns:a16="http://schemas.microsoft.com/office/drawing/2014/main" id="{86C9A030-1D2D-2D1D-9114-3E8B2DA1D2F1}"/>
              </a:ext>
            </a:extLst>
          </p:cNvPr>
          <p:cNvSpPr txBox="1"/>
          <p:nvPr/>
        </p:nvSpPr>
        <p:spPr>
          <a:xfrm>
            <a:off x="8067040" y="672346"/>
            <a:ext cx="2519680" cy="369332"/>
          </a:xfrm>
          <a:prstGeom prst="rect">
            <a:avLst/>
          </a:prstGeom>
          <a:noFill/>
        </p:spPr>
        <p:txBody>
          <a:bodyPr wrap="square" rtlCol="0">
            <a:spAutoFit/>
          </a:bodyPr>
          <a:lstStyle/>
          <a:p>
            <a:r>
              <a:rPr lang="en-IN" sz="18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&gt;CONCLUSION</a:t>
            </a:r>
            <a:endParaRPr lang="en-US" b="1" dirty="0">
              <a:solidFill>
                <a:srgbClr val="002060"/>
              </a:solidFill>
            </a:endParaRPr>
          </a:p>
        </p:txBody>
      </p:sp>
      <p:sp>
        <p:nvSpPr>
          <p:cNvPr id="13" name="TextBox 12">
            <a:extLst>
              <a:ext uri="{FF2B5EF4-FFF2-40B4-BE49-F238E27FC236}">
                <a16:creationId xmlns:a16="http://schemas.microsoft.com/office/drawing/2014/main" id="{FEC10302-2156-4ACB-4590-9E3A3581BAF0}"/>
              </a:ext>
            </a:extLst>
          </p:cNvPr>
          <p:cNvSpPr txBox="1"/>
          <p:nvPr/>
        </p:nvSpPr>
        <p:spPr>
          <a:xfrm>
            <a:off x="8067040" y="4348480"/>
            <a:ext cx="2631440" cy="369332"/>
          </a:xfrm>
          <a:prstGeom prst="rect">
            <a:avLst/>
          </a:prstGeom>
          <a:noFill/>
        </p:spPr>
        <p:txBody>
          <a:bodyPr wrap="square" rtlCol="0">
            <a:spAutoFit/>
          </a:bodyPr>
          <a:lstStyle/>
          <a:p>
            <a:r>
              <a:rPr lang="en-IN" sz="18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FUTURE ENHANCEMENT </a:t>
            </a:r>
            <a:endParaRPr lang="en-US" b="1" dirty="0">
              <a:solidFill>
                <a:srgbClr val="002060"/>
              </a:solidFill>
            </a:endParaRPr>
          </a:p>
        </p:txBody>
      </p:sp>
      <p:sp>
        <p:nvSpPr>
          <p:cNvPr id="14" name="TextBox 13">
            <a:extLst>
              <a:ext uri="{FF2B5EF4-FFF2-40B4-BE49-F238E27FC236}">
                <a16:creationId xmlns:a16="http://schemas.microsoft.com/office/drawing/2014/main" id="{AFFCA777-DAE1-7365-88E6-EA692A08F4EC}"/>
              </a:ext>
            </a:extLst>
          </p:cNvPr>
          <p:cNvSpPr txBox="1"/>
          <p:nvPr/>
        </p:nvSpPr>
        <p:spPr>
          <a:xfrm>
            <a:off x="8087360" y="4846320"/>
            <a:ext cx="3992880" cy="2031325"/>
          </a:xfrm>
          <a:prstGeom prst="rect">
            <a:avLst/>
          </a:prstGeom>
          <a:noFill/>
        </p:spPr>
        <p:txBody>
          <a:bodyPr wrap="square" rtlCol="0">
            <a:spAutoFit/>
          </a:bodyPr>
          <a:lstStyle/>
          <a:p>
            <a:r>
              <a:rPr lang="en-US" b="1" i="1" u="sng" dirty="0">
                <a:solidFill>
                  <a:srgbClr val="002060"/>
                </a:solidFill>
                <a:effectLst/>
                <a:latin typeface="Roboto" panose="02000000000000000000" pitchFamily="2" charset="0"/>
              </a:rPr>
              <a:t>Smart Virtual  Mirrors :</a:t>
            </a:r>
          </a:p>
          <a:p>
            <a:r>
              <a:rPr lang="en-US" b="0" i="0" dirty="0">
                <a:solidFill>
                  <a:srgbClr val="000000"/>
                </a:solidFill>
                <a:effectLst/>
                <a:latin typeface="Open Sans" panose="020B0606030504020204" pitchFamily="34" charset="0"/>
              </a:rPr>
              <a:t>Smart Virtual Mirror measures the user's body dimensions and shows </a:t>
            </a:r>
            <a:r>
              <a:rPr lang="en-US" b="1" i="0" u="sng" dirty="0">
                <a:solidFill>
                  <a:srgbClr val="000000"/>
                </a:solidFill>
                <a:effectLst/>
                <a:latin typeface="Open Sans" panose="020B0606030504020204" pitchFamily="34" charset="0"/>
              </a:rPr>
              <a:t>3D virtual fitting and draping simulation in real-time</a:t>
            </a:r>
            <a:r>
              <a:rPr lang="en-US" b="0" i="0" dirty="0">
                <a:solidFill>
                  <a:srgbClr val="000000"/>
                </a:solidFill>
                <a:effectLst/>
                <a:latin typeface="Open Sans" panose="020B0606030504020204" pitchFamily="34" charset="0"/>
              </a:rPr>
              <a:t> through two different fitting modes</a:t>
            </a:r>
            <a:endParaRPr lang="en-US" b="1" i="1" u="sng" dirty="0">
              <a:solidFill>
                <a:srgbClr val="002060"/>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66611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7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646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Open Sans</vt:lpstr>
      <vt:lpstr>Roboto</vt:lpstr>
      <vt:lpstr>Times New Roman</vt:lpstr>
      <vt:lpstr>Office Theme</vt:lpstr>
      <vt:lpstr>SMART MIRROR                                  using raspberry pi</vt:lpstr>
      <vt:lpstr>ABSTRACT</vt:lpstr>
      <vt:lpstr>INTRODUCTION</vt:lpstr>
      <vt:lpstr>SYSTEM SPECIFICATIONS  HARDWARE DESIGN</vt:lpstr>
      <vt:lpstr>SOFTWARE DESIGN </vt:lpstr>
      <vt:lpstr>&gt;ARCHITECTURE DIAGRAM </vt:lpstr>
      <vt:lpstr>OUTPUT SAMPLE 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MIRROR                                  using raspberry pi</dc:title>
  <dc:creator>naveen kumar</dc:creator>
  <cp:lastModifiedBy>naveen kumar</cp:lastModifiedBy>
  <cp:revision>1</cp:revision>
  <dcterms:created xsi:type="dcterms:W3CDTF">2022-08-29T18:24:58Z</dcterms:created>
  <dcterms:modified xsi:type="dcterms:W3CDTF">2022-08-30T06:47:35Z</dcterms:modified>
</cp:coreProperties>
</file>