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67582A-F90A-4B3E-87E0-932FDA759AEB}">
  <a:tblStyle styleId="{AA67582A-F90A-4B3E-87E0-932FDA759A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7571D13-CB02-432B-9CE7-AB631ED6C5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b1714f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b1714f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b1714f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5b1714f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5c29c95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5c29c95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c29c95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5c29c95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5c29c95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5c29c95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5c29c95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5c29c95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26a5709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26a5709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26a5709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26a5709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0ff75dd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0ff75dd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26a5709d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26a5709d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0ff75dd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0ff75d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Our main goals in this final project were: </a:t>
            </a:r>
            <a:endParaRPr b="1"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 some final systematic iterations of our model based on professor’s feedback.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 some popular pre-trained models.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Char char="●"/>
            </a:pPr>
            <a:r>
              <a:rPr lang="en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Try out PyTorch.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0ff75dd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0ff75dd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0ff75dd3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0ff75dd3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0ff75dd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0ff75dd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0ff75dd3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0ff75dd3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0ff75dd3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0ff75dd3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0ff75dd3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0ff75dd3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Mangala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0ff75dd3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0ff75dd3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5b1714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5b1714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6a5709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6a5709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0ff75dd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0ff75dd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0ff75dd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0ff75dd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0ff75dd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0ff75dd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0050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0050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299700" y="1068425"/>
            <a:ext cx="8544600" cy="0"/>
          </a:xfrm>
          <a:prstGeom prst="straightConnector1">
            <a:avLst/>
          </a:prstGeom>
          <a:noFill/>
          <a:ln cap="flat" cmpd="sng" w="19050">
            <a:solidFill>
              <a:srgbClr val="00503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0503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035"/>
              </a:buClr>
              <a:buSzPts val="3000"/>
              <a:buFont typeface="Cambria"/>
              <a:buNone/>
              <a:defRPr b="1" sz="3000">
                <a:solidFill>
                  <a:srgbClr val="00503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None/>
              <a:defRPr b="1" sz="3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hyperlink" Target="http://dx.doi.org/10.1371/journal.pone.0265949" TargetMode="External"/><Relationship Id="rId11" Type="http://schemas.openxmlformats.org/officeDocument/2006/relationships/hyperlink" Target="https://www.researchgate.net/publication/277411157_Deep_Learning" TargetMode="External"/><Relationship Id="rId22" Type="http://schemas.openxmlformats.org/officeDocument/2006/relationships/hyperlink" Target="https://radiopaedia.org/articles/pneumonia-summary?lang=us" TargetMode="External"/><Relationship Id="rId10" Type="http://schemas.openxmlformats.org/officeDocument/2006/relationships/hyperlink" Target="https://pure.mpg.de/rest/items/item_2346268/component/file_2346267/content" TargetMode="External"/><Relationship Id="rId21" Type="http://schemas.openxmlformats.org/officeDocument/2006/relationships/hyperlink" Target="https://www.radiologyinfo.org/en/info/pneumonia" TargetMode="External"/><Relationship Id="rId13" Type="http://schemas.openxmlformats.org/officeDocument/2006/relationships/hyperlink" Target="https://www.tesla.com/AI" TargetMode="External"/><Relationship Id="rId24" Type="http://schemas.openxmlformats.org/officeDocument/2006/relationships/hyperlink" Target="https://towardsdatascience.com/installing-pytorch-on-apple-m1-chip-with-gpu-acceleration-3351dc44d67c" TargetMode="External"/><Relationship Id="rId12" Type="http://schemas.openxmlformats.org/officeDocument/2006/relationships/hyperlink" Target="https://arxiv.org/abs/1804.06655" TargetMode="External"/><Relationship Id="rId23" Type="http://schemas.openxmlformats.org/officeDocument/2006/relationships/hyperlink" Target="http://dx.doi.org/10.1148/rg.201817004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nejm.org/doi/full/10.1056/nejme2002387" TargetMode="External"/><Relationship Id="rId4" Type="http://schemas.openxmlformats.org/officeDocument/2006/relationships/hyperlink" Target="https://www.nytimes.com/interactive/2021/world/covid-cases.html" TargetMode="External"/><Relationship Id="rId9" Type="http://schemas.openxmlformats.org/officeDocument/2006/relationships/hyperlink" Target="https://dl.acm.org/doi/abs/10.5555/572531" TargetMode="External"/><Relationship Id="rId15" Type="http://schemas.openxmlformats.org/officeDocument/2006/relationships/hyperlink" Target="https://arxiv.org/abs/1711.05225" TargetMode="External"/><Relationship Id="rId14" Type="http://schemas.openxmlformats.org/officeDocument/2006/relationships/hyperlink" Target="https://arxiv.org/pdf/2102.12092.pdf" TargetMode="External"/><Relationship Id="rId17" Type="http://schemas.openxmlformats.org/officeDocument/2006/relationships/hyperlink" Target="https://arxiv.org/ftp/arxiv/papers/2202/2202.06372.pdf" TargetMode="External"/><Relationship Id="rId16" Type="http://schemas.openxmlformats.org/officeDocument/2006/relationships/hyperlink" Target="https://arxiv.org/pdf/2002.02497.pdf" TargetMode="External"/><Relationship Id="rId5" Type="http://schemas.openxmlformats.org/officeDocument/2006/relationships/hyperlink" Target="https://jamanetwork.com/journals/jama/article-abstract/2771581" TargetMode="External"/><Relationship Id="rId19" Type="http://schemas.openxmlformats.org/officeDocument/2006/relationships/hyperlink" Target="https://doi.org/10.1371/journal.pone.0255886" TargetMode="External"/><Relationship Id="rId6" Type="http://schemas.openxmlformats.org/officeDocument/2006/relationships/hyperlink" Target="https://www.frontiersin.org/articles/10.3389/fimmu.2020.585354/full" TargetMode="External"/><Relationship Id="rId18" Type="http://schemas.openxmlformats.org/officeDocument/2006/relationships/hyperlink" Target="https://www.ncbi.nlm.nih.gov/pmc/articles/PMC8540782/" TargetMode="External"/><Relationship Id="rId7" Type="http://schemas.openxmlformats.org/officeDocument/2006/relationships/hyperlink" Target="https://www.sciencedirect.com/science/article/pii/S0169260720314140?casa_token=YR3Bry_IGi8AAAAA:yzWkADLKpzyF0-R-lCckM7rjKT0rL2i5oibgOImOqGyq7dTf9JnYT-whcjsv6K4fQ920pmfW16c" TargetMode="External"/><Relationship Id="rId8" Type="http://schemas.openxmlformats.org/officeDocument/2006/relationships/hyperlink" Target="https://doi.org/10.1007/s10044-021-00984-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4930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Implementing Feedback, </a:t>
            </a:r>
            <a:r>
              <a:rPr lang="en" sz="2500"/>
              <a:t>Final Model Iterations, Testing Pretrained Models, and Migrating to PyTorch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5875" y="20428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Joshua Peterson, Michael Gray and Mangala Desai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Initial Modeling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75" y="1551375"/>
            <a:ext cx="3385925" cy="33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446375" y="1137750"/>
            <a:ext cx="33858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Initial 16 Layer CNN Model</a:t>
            </a:r>
            <a:endParaRPr sz="16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37750"/>
            <a:ext cx="47196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Initially developed CNN from scratch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as a starting point from which to further develop and refine a model for this image classification task.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</a:t>
            </a:r>
            <a:r>
              <a:rPr lang="en"/>
              <a:t>Results</a:t>
            </a:r>
            <a:r>
              <a:rPr lang="en"/>
              <a:t> of Initial Modeling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34013"/>
            <a:ext cx="47196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Making Predictions with this Initial Model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Able to achieve a test accuracy of 75%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classification matrix shows how well the model performs with regard to each class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Best at identifying healthy lungs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Struggles with identifying viral pneumonia the most.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Still does not get close to state-of-the-art models in the </a:t>
            </a:r>
            <a:r>
              <a:rPr lang="en" sz="1600"/>
              <a:t>field. </a:t>
            </a:r>
            <a:endParaRPr sz="16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900" y="3755600"/>
            <a:ext cx="5067975" cy="10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175" y="1775875"/>
            <a:ext cx="3748700" cy="18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Testing Pretrained Models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37750"/>
            <a:ext cx="42603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pre-trained model were run without class weighting.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pre-trained models were tested: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VGG16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VGG19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ResNet50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Xception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InceptionV3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models were selected to be tested based on what we’ve seen used in other research in the field. </a:t>
            </a:r>
            <a:endParaRPr sz="1600"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23768" t="0"/>
          <a:stretch/>
        </p:blipFill>
        <p:spPr>
          <a:xfrm>
            <a:off x="4359051" y="1248400"/>
            <a:ext cx="4473251" cy="1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- Testing Pretrained Models</a:t>
            </a:r>
            <a:endParaRPr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2197650" y="1219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{AA67582A-F90A-4B3E-87E0-932FDA759AEB}</a:tableStyleId>
              </a:tblPr>
              <a:tblGrid>
                <a:gridCol w="791450"/>
                <a:gridCol w="791450"/>
                <a:gridCol w="791450"/>
                <a:gridCol w="791450"/>
                <a:gridCol w="791450"/>
                <a:gridCol w="791450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VGG16</a:t>
                      </a:r>
                      <a:endParaRPr b="1" sz="1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VGG19</a:t>
                      </a:r>
                      <a:endParaRPr b="1" sz="1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ResNet50</a:t>
                      </a:r>
                      <a:endParaRPr b="1" sz="1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Xception</a:t>
                      </a:r>
                      <a:endParaRPr b="1" sz="1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InceptionV3</a:t>
                      </a:r>
                      <a:endParaRPr b="1" sz="1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7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Accuracy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0.816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0.799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0.833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0.785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0.76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Macro Avg. Precision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0.76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0.75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Macro Avg. Recall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0.78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Bacterial F1 Score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0.83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0.79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Healthy F1 Score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0.89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0.87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Viral F1 Score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0.66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0.69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0.62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0.51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COVID-19 F1 Score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0.88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b="1"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4138125"/>
            <a:ext cx="85206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ResNet50 pre-trained model performed the best with a test accuracy of 83.3%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- Testing Pretrained Models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37750"/>
            <a:ext cx="85206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Because ResNet50 performed the best, additional fine tuning was conducted.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Unfroze the last 32 layers of the ResNet50 model. The entirety of the “conv5” block.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Brought the accuracy of the model up to </a:t>
            </a:r>
            <a:r>
              <a:rPr b="1" lang="en" sz="1600"/>
              <a:t>85.7%</a:t>
            </a:r>
            <a:r>
              <a:rPr lang="en" sz="1600"/>
              <a:t>. </a:t>
            </a:r>
            <a:endParaRPr sz="1600"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694275" y="22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{D7571D13-CB02-432B-9CE7-AB631ED6C5F2}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ResNet50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Xception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Accuracy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0.831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Macro Avg. Precision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Macro Avg. Recall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Bacterial F1 Score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Healthy F1 Score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Viral F1 Score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COVID-19 F1 Score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48757" t="0"/>
          <a:stretch/>
        </p:blipFill>
        <p:spPr>
          <a:xfrm>
            <a:off x="4196550" y="2420150"/>
            <a:ext cx="3555154" cy="2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Testing Pretrained Models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37750"/>
            <a:ext cx="85206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Chose to use the fine-tuned ResNet50 pre-trained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were able to increase our test accuracy by 10% by using this model.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Achieved</a:t>
            </a:r>
            <a:r>
              <a:rPr lang="en" sz="1600"/>
              <a:t> a final accuracy of 86% with this model.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we still wanted to explore PyTorch implementation of our CNN model</a:t>
            </a:r>
            <a:endParaRPr sz="16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5" y="2641075"/>
            <a:ext cx="4377325" cy="2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26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Migrating to PyTorch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model control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room for optimization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Better Apple M1 chip support (for GPU acceleration)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Faster than Keras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How?</a:t>
            </a:r>
            <a:endParaRPr>
              <a:highlight>
                <a:schemeClr val="lt1"/>
              </a:highlight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chemeClr val="lt1"/>
                </a:highlight>
              </a:rPr>
              <a:t>Use conda to create a virtual environment with python 3.9.</a:t>
            </a:r>
            <a:endParaRPr>
              <a:highlight>
                <a:schemeClr val="lt1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lt2"/>
                </a:highlight>
              </a:rPr>
              <a:t>conda install pytorch torchvision torchaudio -c pytorch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chemeClr val="lt1"/>
                </a:highlight>
              </a:rPr>
              <a:t>In the model script: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chemeClr val="lt1"/>
                </a:highlight>
              </a:rPr>
              <a:t>Then, ask ChatGPT how to convert your Keras model to PyTorch! Just kidding … Sort of </a:t>
            </a:r>
            <a:r>
              <a:rPr lang="en">
                <a:highlight>
                  <a:schemeClr val="lt1"/>
                </a:highlight>
              </a:rPr>
              <a:t>…</a:t>
            </a:r>
            <a:r>
              <a:rPr lang="en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475" y="76200"/>
            <a:ext cx="1068426" cy="10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" y="3718675"/>
            <a:ext cx="3047250" cy="3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0800" y="3718678"/>
            <a:ext cx="1629359" cy="3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600" y="3718675"/>
            <a:ext cx="2231003" cy="3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8050" y="3718675"/>
            <a:ext cx="1908100" cy="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CNN Architecture: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09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Migrating to PyTorch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475" y="76200"/>
            <a:ext cx="1068426" cy="10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125" y="1297025"/>
            <a:ext cx="1858325" cy="36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4902900" y="1995225"/>
            <a:ext cx="424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6 Conv2d layers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 input channel in 1st layer (grayscale images)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3x3 filter kernel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2x2 MaxPool2d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ReLU activations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 fully connected layers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091750" y="3691675"/>
            <a:ext cx="346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mbria"/>
                <a:ea typeface="Cambria"/>
                <a:cs typeface="Cambria"/>
                <a:sym typeface="Cambria"/>
              </a:rPr>
              <a:t>Training was noticeably faster after enabling M1 GPU, compared to both CPU and free-tier Colab.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- Model Iterations Phase Two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319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First, p</a:t>
            </a:r>
            <a:r>
              <a:rPr b="1" lang="en"/>
              <a:t>lotting the loss and accuracy metrics for the train and validation datasets to find the optimal epoch #</a:t>
            </a:r>
            <a:endParaRPr sz="16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00" y="1775550"/>
            <a:ext cx="4470850" cy="33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/>
          <p:nvPr/>
        </p:nvSpPr>
        <p:spPr>
          <a:xfrm>
            <a:off x="4390625" y="3304550"/>
            <a:ext cx="200400" cy="200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311700" y="2889350"/>
            <a:ext cx="22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Chose 15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epochs for all final iterations.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Model Iterations Phase Two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6319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Systematically testing the contribution of: </a:t>
            </a:r>
            <a:endParaRPr sz="16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500"/>
            <a:ext cx="9144000" cy="195395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220500" y="1710475"/>
            <a:ext cx="87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 weights, image normalization, image augmentation, BRISQUE outliers, masked vs raw images.</a:t>
            </a:r>
            <a:endParaRPr sz="1100"/>
          </a:p>
        </p:txBody>
      </p:sp>
      <p:sp>
        <p:nvSpPr>
          <p:cNvPr id="214" name="Google Shape;214;p31"/>
          <p:cNvSpPr txBox="1"/>
          <p:nvPr/>
        </p:nvSpPr>
        <p:spPr>
          <a:xfrm>
            <a:off x="311700" y="4211050"/>
            <a:ext cx="749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mbria"/>
                <a:ea typeface="Cambria"/>
                <a:cs typeface="Cambria"/>
                <a:sym typeface="Cambria"/>
              </a:rPr>
              <a:t>Surprise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Class weights reduced accuracy by 6%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mbria"/>
                <a:ea typeface="Cambria"/>
                <a:cs typeface="Cambria"/>
                <a:sym typeface="Cambria"/>
              </a:rPr>
              <a:t>Not surprise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Removing image augmentation caused early overfitting and reduced accuracy.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mbria"/>
                <a:ea typeface="Cambria"/>
                <a:cs typeface="Cambria"/>
                <a:sym typeface="Cambria"/>
              </a:rPr>
              <a:t>Not ideal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~1% variability in test-retest accuracy.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2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&amp; </a:t>
            </a:r>
            <a:r>
              <a:rPr lang="en"/>
              <a:t>Motivation for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 &amp;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of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&amp; Conclusions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6186250" y="2486525"/>
            <a:ext cx="275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Did not use class weights in loss function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Had 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image normalization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(by mean and sd)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Had image augmentation (small random rotations and translations)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Used masked images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Our previous best in Keras did not use image normalization.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- Improving Performance of CNN Model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068425"/>
            <a:ext cx="71178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Previously….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Keras, we used the same CNN architecture and obtained 75% accuracy.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Now: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our best CNN model, we obtained </a:t>
            </a:r>
            <a:r>
              <a:rPr b="1" lang="en" sz="1600"/>
              <a:t>81.5% accuracy.</a:t>
            </a:r>
            <a:endParaRPr b="1" sz="1600"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0700"/>
            <a:ext cx="5943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Conclusions 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311700" y="1137725"/>
            <a:ext cx="7710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Discussion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 tried to reach the 95% accuracy of a reference paper using the same base architecture as them.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 speculate that we were disadvantaged by class imbalance.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They had n = 2600 for each of 3 classes.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 also had 4 classes.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There’s probably additional image augmentations and preprocessing we could explore to improve the results of our modeling.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future study quantifying the effect of class imbalance would be helpful.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Conclusions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Our model is not sufficient to be useful in a production environment, but we have laid a good foundation for future improvements and efforts.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Were able to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achieve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a test accuracy of 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85.7%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using a fine tuned ResNet50 pre-trained model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Developed a PyTorch implementation to improve accuracy of CNN model to 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81.5%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Fauci AS, Lane HC, Redfield RR. Covid-19 - Navigating the Uncharted. The New England Journal of Medicine [Internet]. 2020 Mar 26 [cited 2022 Sep 13].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https://www.nejm.org/doi/full/10.1056/nejme2002387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Coronavirus World Map: Tracking the Global Outbreak. New York Times. 2022 [cited 2022 Sep 12].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https://www.nytimes.com/interactive/2021/world/covid-cases.html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Del Rio C, Collins LF, Malani P. Long-term Health Consequences of COVID-19. JAMA [Internet]. 2020 Oct 5 [cited 2022 Sep 13].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https://jamanetwork.com/journals/jama/article-abstract/2771581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Sharma O, Sultan AA., Ding H, Triggle CR. A Review of the Progress and Challenges of Developing a Vaccine for COVID-19. Frontiers in Immunology [Internet]. 2020 [cited 2022 Sep 15]; 11.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https://www.frontiersin.org/articles/10.3389/fimmu.2020.585354/full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Khan AI, Shah JL, Bhat MM. CoroNet: A deep neural network for detection and diagnosis of COVID-19 from chest x-ray images. Computer Methods and Programs in Biomedicine [Internet].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https://www.sciencedirect.com/science/article/pii/S0169260720314140?casa_token=YR3Bry_IGi8AAAAA:yzWkADLKpzyF0-R-lCckM7rjKT0rL2i5oibgOImOqGyq7dTf9JnYT-whcjsv6K4fQ920pmfW16c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Narin, A., Kaya, C. &amp; Pamuk, Z. Automatic detection of coronavirus disease (COVID-19) using X-ray images and deep convolutional neural networks. </a:t>
            </a:r>
            <a:r>
              <a:rPr i="1" lang="en" sz="650">
                <a:latin typeface="Times New Roman"/>
                <a:ea typeface="Times New Roman"/>
                <a:cs typeface="Times New Roman"/>
                <a:sym typeface="Times New Roman"/>
              </a:rPr>
              <a:t>Pattern Anal Applic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24, 1207–1220 (2021). 2021 May 9 [cited 2022 Sep 13].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https://doi.org/10.1007/s10044-021-00984-y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Arbib MA. The Handbook of Brain Theory and Neural Networks. MIT Press. 2002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https://dl.acm.org/doi/abs/10.5555/572531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Hebb DO. The Organization of Behavior: A Neuropsychological Theory. 99th ed. The United States of America: John Wiley &amp; Sons; 1949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https://pure.mpg.de/rest/items/item_2346268/component/file_2346267/content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LeCun Y, Bengio Y, Hinton G. Deep Learning. Nature. 521. 436-44. 10.1038/nature14539. 2015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https://www.researchgate.net/publication/277411157_Deep_Learning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Wang M, Deng W. Deep Face Recognition: A Survey. Neurocomputing [Internet]. 2021 Mar [cited 2022 Sep 15]. 429; 215-244.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https://arxiv.org/abs/1804.06655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Tesla.com: Artificial Intelligence &amp; Autopilot. c2022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https://www.tesla.com/AI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Ramesh A, Pavlov M, Goh G, Gray S, Voss C, Radford A, Chen M, Sutskever I.. Zero-shot text-to-image generation [Internet]. arXiv [cs.CV]. 2021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https://arxiv.org/pdf/2102.12092.pdf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Rajpurkar P, Irvin J, Zhu K, Yang B, Mehta H, Duan T, et al. CheXNet: Radiologist-level pneumonia detection on chest X-rays with deep learning [Internet]. arXiv [cs.CV]. 2017 [cited 2022 Sep 15]..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https://arxiv.org/abs/1711.05225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Cohen JP, Hashir M, Brooks R, Bertrand H. On the limits of cross-domain generalization in automated X-ray prediction. Proceedings of Machine Learning Research 1-13, 2020. 2020 [cited 2022 Sep 13].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https://arxiv.org/pdf/2002.02497.pdf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Khan A, Khan SH, Saif M, Batool A, Sohail A, Khan MW. A Survey of Deep Learning Techniques for the Analysis of COVID-19 and their usability for Detecting Omicron. 2022 [cited 2022 Sep 15].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https://arxiv.org/ftp/arxiv/papers/2202/2202.06372.pdf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Fusco R, Grassi R, Granata V, Setola SV, Grassi F, Cozzi D, Pecori B, Izzo F, Petrillo A. Artificial Intelligence and COVID-19 Using Chest CT Scan and Chest X-ray Images: Machine Learning and Deep Learning Approaches for Diagnosis and Treatment. J Pers Med. 2021 Sep 30 [cited 2022 Sep 15];11(10):993. doi: 10.3390/jpm11100993. PMID: 34683133; PMCID: PMC8540782.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https://www.ncbi.nlm.nih.gov/pmc/articles/PMC8540782/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Diaz-Escobar J, Ordóñez-Guillén NE, Villarreal-Reyes S, Galaviz-Mosqueda A, Kober V, Rivera-Rodriguez R, et al. (2021) Deep-learning based detection of COVID-19 using lung ultrasound imagery. PLoS ONE 16(8): e0255886. 2021 Aug 13 [cited 2022 Sep 16].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https://doi.org/10.1371/journal.pone.0255886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Giełczyk A, Marciniak A, Tarczewska M, Lutowski Z. Pre-processing methods in chest X-ray image classification. PLoS One [Internet]. 2022;17(4):e0265949.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http://dx.doi.org/10.1371/journal.pone.0265949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Radiologyinfo.org. Pneumonia [Internet]. [cited 2022 Oct 10].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https://www.radiologyinfo.org/en/info/pneumonia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Bell D, Jones J. Pneumonia (summary). In: Radiopaedia.org. Radiopaedia.org; 2015 [cited 2022 Oct 10].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https://radiopaedia.org/articles/pneumonia-summary?lang=us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Koo HJ, Lim S, Choe J, Choi S-H, Sung H, Do K-H. Radiographic and CT features of viral pneumonia. Radiographics [Internet]. 2018;38(3):719–39. [cited 2022 Oct 10].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http://dx.doi.org/10.1148/rg.2018170048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"/>
              <a:buFont typeface="Times New Roman"/>
              <a:buAutoNum type="arabicPeriod"/>
            </a:pP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Kafritsas N. Installing PyTorch on apple M1 chip with GPU acceleration [Internet]. Towards Data Science. 2022 [cited 2022 Dec 12]. Available from: </a:t>
            </a:r>
            <a:r>
              <a:rPr lang="en" sz="65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https://towardsdatascience.com/installing-pytorch-on-apple-m1-chip-with-gpu-acceleration-3351dc44d67c</a:t>
            </a:r>
            <a:r>
              <a:rPr lang="en" sz="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</a:t>
            </a:r>
            <a:r>
              <a:rPr lang="en"/>
              <a:t>Motivation for Project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need to develop methods for accurately and quickly identifying viral pneumonias related to COVID-19 is a current and urgent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models are being deployed currently to detect the effects of COVID-19 within radiology images; however, it is still a developing field.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models can help improve accuracy of radiologists and even replace one in the event of a shortage.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aim to create a deep learning model that accurately detects COVID-19 and other types of pneumonia that is not biased by common artifacts such as feeding tubes and image quality differences. Many of the existing models are trained on x-ray images of lungs AND surrounding areas.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utilization of deep learning techniques to detect COVID-19 is a developing field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deep learning architectures have been suggested by other researchers to detect COVID-19 in radiological images, such as VGG19, ResNet50, Xception and InceptionV3.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consensus in the field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have been issues with models being able to generalize when deployed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use such models practically, they would need to be able to generalize to new data well.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Researchers trained a 121-layer convolutional neural network on a dataset of 100,000 lung x-ray images that were labeled for 14 different diseases. Unsure how transferable this network is when detecting COVID-19.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/>
              <a:t>Data Description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contains 6,504 JPEG and PNG images. There are corresponding JSON files for each image that contain the annotations and metadata for the images.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classes of interest among the images are the following: viral pneumonia (non-COVID), bacterial pneumonia, no pneumonia (healthy) and COVID-19.</a:t>
            </a:r>
            <a:endParaRPr sz="1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415025"/>
            <a:ext cx="85206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cases of COVID-19 also contain viral pneumonia.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Fungal and Lipoid Pneumonia labels comprise a small percentage. 74 were not otherwise label.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These low </a:t>
            </a:r>
            <a:r>
              <a:rPr i="1" lang="en" sz="1600"/>
              <a:t>N</a:t>
            </a:r>
            <a:r>
              <a:rPr lang="en" sz="1600"/>
              <a:t> classes will be excluded.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02" y="1141875"/>
            <a:ext cx="7708900" cy="38620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47175" y="1355550"/>
            <a:ext cx="4521900" cy="37197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 rot="-2953947">
            <a:off x="4580558" y="3427071"/>
            <a:ext cx="1704462" cy="5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EXCLUDED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18"/>
          <p:cNvSpPr txBox="1"/>
          <p:nvPr/>
        </p:nvSpPr>
        <p:spPr>
          <a:xfrm rot="-2953947">
            <a:off x="5515008" y="3427071"/>
            <a:ext cx="1704462" cy="5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EXCLUDED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18"/>
          <p:cNvSpPr txBox="1"/>
          <p:nvPr/>
        </p:nvSpPr>
        <p:spPr>
          <a:xfrm rot="-2953947">
            <a:off x="6369258" y="3427071"/>
            <a:ext cx="1704462" cy="5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EXCLUDED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8"/>
          <p:cNvSpPr txBox="1"/>
          <p:nvPr/>
        </p:nvSpPr>
        <p:spPr>
          <a:xfrm rot="-2953947">
            <a:off x="7163333" y="3529321"/>
            <a:ext cx="1704462" cy="507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EXCLUDED</a:t>
            </a:r>
            <a:endParaRPr b="1"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8"/>
          <p:cNvSpPr/>
          <p:nvPr/>
        </p:nvSpPr>
        <p:spPr>
          <a:xfrm rot="-3142709">
            <a:off x="4377394" y="2456453"/>
            <a:ext cx="1564275" cy="2305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618450" y="1624250"/>
            <a:ext cx="290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Pretty big class imbalance. Will impact model performance.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Cleaning &amp; Preparation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5" y="1217774"/>
            <a:ext cx="3051149" cy="285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118" y="1171200"/>
            <a:ext cx="3074683" cy="28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4102329" y="2318221"/>
            <a:ext cx="1164300" cy="6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05000" y="4387525"/>
            <a:ext cx="59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Segmentation coordinates applied to raw images. Masking should help generalizability by reducing external cues that bias the model.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Cleaning &amp; Preparation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193275" y="1120725"/>
            <a:ext cx="19944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Folder Structure</a:t>
            </a:r>
            <a:endParaRPr sz="16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73" y="1612723"/>
            <a:ext cx="2341800" cy="31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61900" y="2466113"/>
            <a:ext cx="46893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70/30 train/test split.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Train split 75/25 for validation data</a:t>
            </a:r>
            <a:endParaRPr sz="1600"/>
          </a:p>
        </p:txBody>
      </p:sp>
      <p:sp>
        <p:nvSpPr>
          <p:cNvPr id="116" name="Google Shape;116;p20"/>
          <p:cNvSpPr txBox="1"/>
          <p:nvPr/>
        </p:nvSpPr>
        <p:spPr>
          <a:xfrm>
            <a:off x="3429025" y="4556800"/>
            <a:ext cx="3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(same structure also for raw_images)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Data Cleaning &amp; Preparation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Determining the Quality of Our Images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calculated a BRISQUE score for each of our images to assess the quality of the images.</a:t>
            </a:r>
            <a:endParaRPr b="1"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0" y="2412825"/>
            <a:ext cx="2851916" cy="197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4780" l="0" r="0" t="0"/>
          <a:stretch/>
        </p:blipFill>
        <p:spPr>
          <a:xfrm>
            <a:off x="2942167" y="2412826"/>
            <a:ext cx="3460634" cy="1905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153107" y="2019150"/>
            <a:ext cx="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Overall: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152163" y="2019150"/>
            <a:ext cx="1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Score vs class</a:t>
            </a:r>
            <a:r>
              <a:rPr b="1" lang="en">
                <a:latin typeface="Cambria"/>
                <a:ea typeface="Cambria"/>
                <a:cs typeface="Cambria"/>
                <a:sym typeface="Cambria"/>
              </a:rPr>
              <a:t>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475" y="2651466"/>
            <a:ext cx="3001525" cy="154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811038" y="2019150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1.5*IQR Outliers: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499125" y="4466325"/>
            <a:ext cx="67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Significantly worse image quality for covid and bacterial compared to healthy (p&lt;0.05)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499125" y="4743300"/>
            <a:ext cx="67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Later we will compare removing outliers vs. not to see if it influences model accuracy.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