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8" r:id="rId3"/>
    <p:sldId id="275" r:id="rId4"/>
    <p:sldId id="280" r:id="rId5"/>
    <p:sldId id="271" r:id="rId6"/>
    <p:sldId id="270" r:id="rId7"/>
    <p:sldId id="277" r:id="rId8"/>
    <p:sldId id="287" r:id="rId9"/>
    <p:sldId id="279" r:id="rId10"/>
    <p:sldId id="283" r:id="rId11"/>
    <p:sldId id="285" r:id="rId12"/>
    <p:sldId id="288" r:id="rId13"/>
    <p:sldId id="289" r:id="rId14"/>
    <p:sldId id="27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7"/>
    <p:restoredTop sz="94641"/>
  </p:normalViewPr>
  <p:slideViewPr>
    <p:cSldViewPr snapToGrid="0" snapToObjects="1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B791-3410-D04B-A912-F3C932CAA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92C0A-3592-7541-8D5D-D2FE48D0A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77A2D-43DA-2F41-8281-0DCF3196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D0E2-1A5D-0448-8C95-CA71D6FC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96351-C19E-E943-BD05-687EA2D6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496D-7C51-E94B-9C68-969C1561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F46A8-F0BD-0140-AC65-72510E56F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377A-6383-8E4B-9058-96FB5017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C2154-FE4A-2544-92BB-9927AF9F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DBBA-4BA3-FA4B-9928-B0902C72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2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4D4F5-8CC0-9A45-BB8E-B40BADE59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27B23-77F1-E447-B671-D8226B71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A5CD3-1DEF-A845-BB21-DF815634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513C0-E149-9446-9460-D13C8299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D4897-5E57-6C48-9905-151095C9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C5C2-93E0-0446-B972-90E900C5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E0BA-1953-E24F-89B1-1105E5818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FF84E-7630-2548-8DBA-30BFB05F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C1D0E-29AA-BB4D-B2FE-17928B40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6893F-DC0E-1E40-99C4-F7CB38E0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D040-9435-BA4E-A739-042234F0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9773F-ED47-8844-BA48-487FD5381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576B3-1876-944C-8E1B-51BC6315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072B9-2F7F-8A4D-A21E-C9CEC36E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49244-1A0C-BF4C-9EBE-185D1B55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3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5D23-F5B9-864F-B09C-3A122FE5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0C4E-8BCB-F748-BC83-30A2C533A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97E5-BAAB-EA4A-A595-83636803F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06B85-125A-7E45-9A99-154147DB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5647B-E4A5-C04E-93FB-63630EB1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78A2C-F7D1-E742-BF18-B91A3E9C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BE2D-F8EF-A24F-9CF2-C798FB48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A176A-B2A2-8347-A8C1-A4F773E2F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A0C4A-7CE1-2241-8003-23F89CE24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2010C-6386-2245-80C5-A86BFA109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B7251-618E-E54F-9841-C21E6E976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45DAD-A6AB-614A-82CC-1A879DD9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07E81-32F4-394C-A785-7C3BD7F8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D29AD-778D-E44C-97E3-44EBB9CF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C7AE-7729-8A4E-9B2B-2EAED26F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F7802-0A67-2946-8299-116FDE22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12B8B-D41F-634C-94AE-3504D892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E5D50-F2D6-D344-A159-AB89E62C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CA318-B0D3-B84B-96B2-02076434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BD747-48BA-E64F-84B5-0F05CED4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5C8D6-E2BF-9C4C-9342-3F821798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2A80-DEAD-A44B-B99E-D8F5F804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85BD9-0875-5746-B3EB-792FB641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FE07E-C6F3-0841-ADD1-08397817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4EEA3-A53E-B845-B947-1B0CAEE2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E0E78-AB9A-764B-89BE-DB118081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1C1D1-B261-1248-91EA-BCA1479C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C44C-ACD5-DC48-91C4-C7A778DA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AD1DE-3A3B-BA4D-8337-95E64D1F0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75366-FB32-0B45-BF45-9F8A622DB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C6510-812F-1245-8B1E-4DD40318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6F7CB-21B9-B14B-89D7-A70C6ED1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9D9AC-2923-D84A-8A41-3992588D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1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09012-D98E-874E-9184-4421936A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D8767-7D69-5144-A37F-78604E7FB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3936-2775-8748-903A-6DF2371CE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F617C-C022-0342-8B1F-7EBF7677C73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F6B5E-DB0E-BC46-88A1-6B266971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58A1D-334C-4B41-920F-8B78F4EC5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gcfglobal.org/en/excel/basic-tips-for-working-with-data/1/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xceljet.net/keyboard-shortcuts" TargetMode="External"/><Relationship Id="rId3" Type="http://schemas.openxmlformats.org/officeDocument/2006/relationships/hyperlink" Target="https://support.office.com/en-us/article/excel-for-windows-training-9bc05390-e94c-46af-a5b3-d7c22f6990bb" TargetMode="External"/><Relationship Id="rId7" Type="http://schemas.openxmlformats.org/officeDocument/2006/relationships/hyperlink" Target="https://exceljet.net/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hZckWTLkJM" TargetMode="External"/><Relationship Id="rId5" Type="http://schemas.openxmlformats.org/officeDocument/2006/relationships/hyperlink" Target="https://www.youtube.com/watch?v=k1VUZEVuDJ8" TargetMode="External"/><Relationship Id="rId4" Type="http://schemas.openxmlformats.org/officeDocument/2006/relationships/hyperlink" Target="https://support.office.com/en-us/exce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exceljet.net/excel-formulas-and-function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Formulas-and-functions-294d9486-b332-48ed-b489-abe7d0f9eda9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xceljet.net/formulas" TargetMode="External"/><Relationship Id="rId4" Type="http://schemas.openxmlformats.org/officeDocument/2006/relationships/hyperlink" Target="https://exceljet.net/excel-function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1DA2A-115C-8443-84B3-F4B289DD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0"/>
            <a:ext cx="12192000" cy="4712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FDB1AB-FFA6-4B47-9D50-974A3E3361B1}"/>
              </a:ext>
            </a:extLst>
          </p:cNvPr>
          <p:cNvSpPr txBox="1"/>
          <p:nvPr/>
        </p:nvSpPr>
        <p:spPr>
          <a:xfrm>
            <a:off x="2367003" y="1994414"/>
            <a:ext cx="7457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Excel Basics Workshop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15326F-4A51-D442-9782-D5556224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427" y="4953687"/>
            <a:ext cx="3697143" cy="17165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732D58-1810-8545-A998-6D4DB94BE993}"/>
              </a:ext>
            </a:extLst>
          </p:cNvPr>
          <p:cNvSpPr/>
          <p:nvPr/>
        </p:nvSpPr>
        <p:spPr>
          <a:xfrm>
            <a:off x="0" y="4696713"/>
            <a:ext cx="12192000" cy="125168"/>
          </a:xfrm>
          <a:prstGeom prst="rect">
            <a:avLst/>
          </a:prstGeom>
          <a:solidFill>
            <a:srgbClr val="A495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07524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199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3 – Working with and Manipulating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10972800" cy="5078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WORKING WITH DATA</a:t>
            </a:r>
          </a:p>
          <a:p>
            <a:pPr marL="0" indent="0">
              <a:buNone/>
            </a:pPr>
            <a:r>
              <a:rPr lang="en-US" sz="1800" b="1" dirty="0"/>
              <a:t>Tabular Structure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800" b="1" dirty="0"/>
              <a:t>Using Tables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Organizes and makes it easy to analyze related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Makes it easy to sort, format and filter related data</a:t>
            </a:r>
          </a:p>
          <a:p>
            <a:pPr marL="0" indent="0">
              <a:buNone/>
            </a:pPr>
            <a:endParaRPr lang="en-US" sz="18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06BF63-CB8A-4FB9-8B6D-BCDB237A0E73}"/>
              </a:ext>
            </a:extLst>
          </p:cNvPr>
          <p:cNvGraphicFramePr>
            <a:graphicFrameLocks noGrp="1"/>
          </p:cNvGraphicFramePr>
          <p:nvPr/>
        </p:nvGraphicFramePr>
        <p:xfrm>
          <a:off x="687978" y="220302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43384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91350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67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1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2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3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0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1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2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158762"/>
                  </a:ext>
                </a:extLst>
              </a:tr>
            </a:tbl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5ED6B067-B098-458A-BF67-2ED80A3909A2}"/>
              </a:ext>
            </a:extLst>
          </p:cNvPr>
          <p:cNvSpPr/>
          <p:nvPr/>
        </p:nvSpPr>
        <p:spPr>
          <a:xfrm>
            <a:off x="1863633" y="3777667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A7C7F-5B8A-494D-8F8C-8425FC6CDF02}"/>
              </a:ext>
            </a:extLst>
          </p:cNvPr>
          <p:cNvSpPr txBox="1"/>
          <p:nvPr/>
        </p:nvSpPr>
        <p:spPr>
          <a:xfrm>
            <a:off x="1371597" y="4340592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Attribute 1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A9DBCEA5-6F6E-4588-B5D3-9CB384950406}"/>
              </a:ext>
            </a:extLst>
          </p:cNvPr>
          <p:cNvSpPr/>
          <p:nvPr/>
        </p:nvSpPr>
        <p:spPr>
          <a:xfrm>
            <a:off x="4602478" y="3783243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5E880-CC10-4F4B-903A-815F605C1778}"/>
              </a:ext>
            </a:extLst>
          </p:cNvPr>
          <p:cNvSpPr txBox="1"/>
          <p:nvPr/>
        </p:nvSpPr>
        <p:spPr>
          <a:xfrm>
            <a:off x="4110442" y="4346168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Attribute 2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34D00F3C-7056-4346-93BF-2CE91EDD1D72}"/>
              </a:ext>
            </a:extLst>
          </p:cNvPr>
          <p:cNvSpPr/>
          <p:nvPr/>
        </p:nvSpPr>
        <p:spPr>
          <a:xfrm>
            <a:off x="7308569" y="3788819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8A99D5-5B51-4A5C-BA93-F7B7F2A260C6}"/>
              </a:ext>
            </a:extLst>
          </p:cNvPr>
          <p:cNvSpPr txBox="1"/>
          <p:nvPr/>
        </p:nvSpPr>
        <p:spPr>
          <a:xfrm>
            <a:off x="6816533" y="4351744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Attribute 3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4A3F0DA4-96F2-4EA6-9D43-07069233EF55}"/>
              </a:ext>
            </a:extLst>
          </p:cNvPr>
          <p:cNvSpPr/>
          <p:nvPr/>
        </p:nvSpPr>
        <p:spPr>
          <a:xfrm rot="16200000">
            <a:off x="9080763" y="3233790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0020B-4ABB-4274-AAAF-0B4AFCC5B10C}"/>
              </a:ext>
            </a:extLst>
          </p:cNvPr>
          <p:cNvSpPr txBox="1"/>
          <p:nvPr/>
        </p:nvSpPr>
        <p:spPr>
          <a:xfrm>
            <a:off x="9519919" y="3340396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3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1EC1126-C27D-4D55-82A3-EB9E60771F8E}"/>
              </a:ext>
            </a:extLst>
          </p:cNvPr>
          <p:cNvSpPr/>
          <p:nvPr/>
        </p:nvSpPr>
        <p:spPr>
          <a:xfrm rot="16200000">
            <a:off x="9078801" y="2866904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3854AE-378F-4085-8FBF-24C43F98627A}"/>
              </a:ext>
            </a:extLst>
          </p:cNvPr>
          <p:cNvSpPr txBox="1"/>
          <p:nvPr/>
        </p:nvSpPr>
        <p:spPr>
          <a:xfrm>
            <a:off x="9517957" y="2973510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2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293A9BEA-44C7-412A-9489-F2F73553B497}"/>
              </a:ext>
            </a:extLst>
          </p:cNvPr>
          <p:cNvSpPr/>
          <p:nvPr/>
        </p:nvSpPr>
        <p:spPr>
          <a:xfrm rot="16200000">
            <a:off x="9080763" y="2487100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912827-54AA-4D00-8357-E1E43550D3C1}"/>
              </a:ext>
            </a:extLst>
          </p:cNvPr>
          <p:cNvSpPr txBox="1"/>
          <p:nvPr/>
        </p:nvSpPr>
        <p:spPr>
          <a:xfrm>
            <a:off x="9519919" y="2593706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454D2C5-6A7B-4DAD-AA7B-C4EB0E0E7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533" y="5263888"/>
            <a:ext cx="1847850" cy="1209675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1309F2FA-AADA-490C-A9D9-5F4493C812DE}"/>
              </a:ext>
            </a:extLst>
          </p:cNvPr>
          <p:cNvSpPr/>
          <p:nvPr/>
        </p:nvSpPr>
        <p:spPr>
          <a:xfrm>
            <a:off x="8251172" y="5327099"/>
            <a:ext cx="448048" cy="970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1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199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3 – Working with and Manipulating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10972800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VIEWS</a:t>
            </a:r>
          </a:p>
          <a:p>
            <a:pPr marL="0" indent="0">
              <a:buNone/>
            </a:pPr>
            <a:r>
              <a:rPr lang="en-US" sz="1800" b="1" dirty="0"/>
              <a:t>Freezing Panes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New Window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Arrange 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Freezing Panes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Split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800" b="1" dirty="0"/>
              <a:t>Sorting &amp; Filtering</a:t>
            </a:r>
            <a:endParaRPr lang="en-US" sz="20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5EBF1F5-5ED8-4D6F-9EF8-A9861B1B0C78}"/>
              </a:ext>
            </a:extLst>
          </p:cNvPr>
          <p:cNvSpPr txBox="1">
            <a:spLocks/>
          </p:cNvSpPr>
          <p:nvPr/>
        </p:nvSpPr>
        <p:spPr>
          <a:xfrm>
            <a:off x="609600" y="6054314"/>
            <a:ext cx="9768843" cy="6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AutoNum type="arabicPeriod"/>
            </a:pPr>
            <a:r>
              <a:rPr lang="en-US" sz="1000" dirty="0" err="1"/>
              <a:t>GCFGlobal</a:t>
            </a:r>
            <a:r>
              <a:rPr lang="en-US" sz="1000" dirty="0"/>
              <a:t>, Excel – Basic Tips for Working with Data: </a:t>
            </a:r>
            <a:r>
              <a:rPr lang="en-US" sz="1000" dirty="0">
                <a:hlinkClick r:id="rId3"/>
              </a:rPr>
              <a:t>https://edu.gcfglobal.org/en/excel/basic-tips-for-working-with-data/1/</a:t>
            </a:r>
            <a:endParaRPr lang="en-US" sz="1800" dirty="0"/>
          </a:p>
          <a:p>
            <a:pPr marL="6873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2199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199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3 – Working with and Manipulating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10972800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MODIFYING TABLES</a:t>
            </a:r>
          </a:p>
          <a:p>
            <a:pPr marL="0" indent="0">
              <a:buNone/>
            </a:pPr>
            <a:r>
              <a:rPr lang="en-US" sz="1800" b="1" dirty="0"/>
              <a:t>Removing Duplicates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1800" b="1" dirty="0"/>
              <a:t>Adding Calculations using Formulas and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10" y="4564868"/>
            <a:ext cx="10597977" cy="11775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652" y="3275166"/>
            <a:ext cx="8434691" cy="11948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487" y="1698999"/>
            <a:ext cx="2105025" cy="9525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39F8A3B-04B6-4299-BF26-C292B9BC7911}"/>
              </a:ext>
            </a:extLst>
          </p:cNvPr>
          <p:cNvSpPr/>
          <p:nvPr/>
        </p:nvSpPr>
        <p:spPr>
          <a:xfrm>
            <a:off x="4969097" y="1881316"/>
            <a:ext cx="1541417" cy="3427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1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3475122" y="188595"/>
            <a:ext cx="524175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3 – 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16872" y="1498619"/>
            <a:ext cx="3252868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0000" dirty="0">
                <a:solidFill>
                  <a:srgbClr val="00703C"/>
                </a:solidFill>
              </a:rPr>
              <a:t>7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716874" y="1498619"/>
            <a:ext cx="325286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rgbClr val="00703C"/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716874" y="1498619"/>
            <a:ext cx="3252865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6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8716876" y="1498619"/>
            <a:ext cx="3252864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5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716878" y="1498619"/>
            <a:ext cx="325286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4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8716870" y="1498619"/>
            <a:ext cx="3252869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3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716870" y="1498619"/>
            <a:ext cx="325287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2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8716869" y="1498619"/>
            <a:ext cx="3252871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1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8716869" y="1498619"/>
            <a:ext cx="325287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700" dirty="0">
                <a:solidFill>
                  <a:srgbClr val="00703C"/>
                </a:solidFill>
              </a:rPr>
              <a:t>Fin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38913" y="1279180"/>
            <a:ext cx="8277966" cy="4987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Instructions: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Convert the dataset into a Table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Name the Table “</a:t>
            </a:r>
            <a:r>
              <a:rPr lang="en-US" sz="1600" dirty="0" err="1"/>
              <a:t>EmployeeSalaries</a:t>
            </a:r>
            <a:r>
              <a:rPr lang="en-US" sz="1600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Freeze row 1 and column 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Remove all duplicate records based on “FID” and “Name”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Sort the Table by “</a:t>
            </a:r>
            <a:r>
              <a:rPr lang="en-US" sz="1600" dirty="0" err="1"/>
              <a:t>Annual_Rt</a:t>
            </a:r>
            <a:r>
              <a:rPr lang="en-US" sz="1600" dirty="0"/>
              <a:t>” in descending order (largest to smallest)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Filter the Table by the “</a:t>
            </a:r>
            <a:r>
              <a:rPr lang="en-US" sz="1600" dirty="0" err="1"/>
              <a:t>Annual_Rt</a:t>
            </a:r>
            <a:r>
              <a:rPr lang="en-US" sz="1600" dirty="0"/>
              <a:t>” column, keep only those records with an annual salary greater than $70,000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Insert a column to the right of the Table called ”</a:t>
            </a:r>
            <a:r>
              <a:rPr lang="en-US" sz="1600" dirty="0" err="1"/>
              <a:t>weekly_rt</a:t>
            </a:r>
            <a:r>
              <a:rPr lang="en-US" sz="1600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In the newly created column, use a formula to calculate the weekly earnings of each individual (Hint: assume a 40 hour work week)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Insert another column to the right of “</a:t>
            </a:r>
            <a:r>
              <a:rPr lang="en-US" sz="1600" dirty="0" err="1"/>
              <a:t>weekly_rt</a:t>
            </a:r>
            <a:r>
              <a:rPr lang="en-US" sz="1600" dirty="0"/>
              <a:t>” and call it “</a:t>
            </a:r>
            <a:r>
              <a:rPr lang="en-US" sz="1600" dirty="0" err="1"/>
              <a:t>avg_by_dept</a:t>
            </a:r>
            <a:r>
              <a:rPr lang="en-US" sz="1600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Average the weekly earnings of individuals by each “</a:t>
            </a:r>
            <a:r>
              <a:rPr lang="en-US" sz="1600" dirty="0" err="1"/>
              <a:t>Dept</a:t>
            </a:r>
            <a:r>
              <a:rPr lang="en-US" sz="1600" dirty="0"/>
              <a:t>” (Hint: use the AVERAGEIF function)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Filter the “</a:t>
            </a:r>
            <a:r>
              <a:rPr lang="en-US" sz="1600" dirty="0" err="1"/>
              <a:t>Dept</a:t>
            </a:r>
            <a:r>
              <a:rPr lang="en-US" sz="1600" dirty="0"/>
              <a:t>” column so you can only see records related to “Steele Creek Division”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What is the average weekly earnings of individuals in the “Steele Creek Division”?</a:t>
            </a:r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49FB714-D80D-4205-8CE0-ADFD123D7420}"/>
              </a:ext>
            </a:extLst>
          </p:cNvPr>
          <p:cNvSpPr txBox="1">
            <a:spLocks/>
          </p:cNvSpPr>
          <p:nvPr/>
        </p:nvSpPr>
        <p:spPr>
          <a:xfrm>
            <a:off x="8716868" y="1279178"/>
            <a:ext cx="3252871" cy="1424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703C"/>
                </a:solidFill>
              </a:rPr>
              <a:t>Countdown</a:t>
            </a:r>
            <a:endParaRPr lang="en-US" sz="2400" b="1" dirty="0">
              <a:solidFill>
                <a:srgbClr val="007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3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9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901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80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802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02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03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603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604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504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505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40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406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306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199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4 – Helpful Tools and Resources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10972800" cy="5310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/>
              <a:t>Beginner Tutorials </a:t>
            </a:r>
            <a:endParaRPr lang="en-US" sz="1900" dirty="0"/>
          </a:p>
          <a:p>
            <a:pPr marL="688975" lvl="0"/>
            <a:r>
              <a:rPr lang="en-US" sz="1600" u="sng" dirty="0">
                <a:hlinkClick r:id="rId3"/>
              </a:rPr>
              <a:t>Office – Excel for Windows Training</a:t>
            </a:r>
            <a:endParaRPr lang="en-US" sz="1600" dirty="0"/>
          </a:p>
          <a:p>
            <a:pPr marL="688975" lvl="0"/>
            <a:r>
              <a:rPr lang="en-US" sz="1600" u="sng" dirty="0">
                <a:hlinkClick r:id="rId4"/>
              </a:rPr>
              <a:t>Excel Help Center</a:t>
            </a:r>
            <a:endParaRPr lang="en-US" sz="1600" dirty="0"/>
          </a:p>
          <a:p>
            <a:pPr marL="688975" lvl="0"/>
            <a:r>
              <a:rPr lang="en-US" sz="1600" dirty="0"/>
              <a:t>Microsoft Excel Beginners Video Tutorial – </a:t>
            </a:r>
            <a:r>
              <a:rPr lang="en-US" sz="1600" dirty="0">
                <a:hlinkClick r:id="rId5"/>
              </a:rPr>
              <a:t>Level 1</a:t>
            </a:r>
            <a:r>
              <a:rPr lang="en-US" sz="1600" dirty="0"/>
              <a:t> &amp; </a:t>
            </a:r>
            <a:r>
              <a:rPr lang="en-US" sz="1600" dirty="0">
                <a:hlinkClick r:id="rId6"/>
              </a:rPr>
              <a:t>Level 2</a:t>
            </a:r>
            <a:endParaRPr lang="en-US" sz="1600" dirty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r>
              <a:rPr lang="en-US" sz="1800" b="1" dirty="0"/>
              <a:t>Community Resources</a:t>
            </a:r>
            <a:endParaRPr lang="en-US" sz="1800" dirty="0"/>
          </a:p>
          <a:p>
            <a:pPr lvl="1"/>
            <a:r>
              <a:rPr lang="en-US" sz="1600" u="sng" dirty="0">
                <a:hlinkClick r:id="rId7"/>
              </a:rPr>
              <a:t>Excel Jet</a:t>
            </a: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u="sng" dirty="0">
                <a:hlinkClick r:id="rId8"/>
              </a:rPr>
              <a:t>Excel Jet – List of Shortcuts</a:t>
            </a:r>
            <a:endParaRPr lang="en-US" sz="16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Ask Google!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416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10972800" cy="4570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b="1" dirty="0">
                <a:solidFill>
                  <a:srgbClr val="00703C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6338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3475122" y="188595"/>
            <a:ext cx="524175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3" name="Title 19"/>
          <p:cNvSpPr txBox="1">
            <a:spLocks/>
          </p:cNvSpPr>
          <p:nvPr/>
        </p:nvSpPr>
        <p:spPr>
          <a:xfrm>
            <a:off x="609600" y="1277957"/>
            <a:ext cx="109728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n-lt"/>
                <a:ea typeface="Cambria" panose="02040503050406030204" pitchFamily="18" charset="0"/>
              </a:rPr>
              <a:t>Entering and Storing Data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n-lt"/>
                <a:ea typeface="Cambria" panose="02040503050406030204" pitchFamily="18" charset="0"/>
              </a:rPr>
              <a:t>Working with and Manipulating Data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n-lt"/>
                <a:ea typeface="Cambria" panose="02040503050406030204" pitchFamily="18" charset="0"/>
              </a:rPr>
              <a:t>Introduction of Formulas and Functions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n-lt"/>
                <a:ea typeface="Cambria" panose="02040503050406030204" pitchFamily="18" charset="0"/>
              </a:rPr>
              <a:t>Helpful Tools and Resources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822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199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1 – Entering and Storing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10972800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ENTERING DATA</a:t>
            </a:r>
          </a:p>
          <a:p>
            <a:pPr marL="0" indent="0">
              <a:buNone/>
            </a:pPr>
            <a:r>
              <a:rPr lang="en-US" sz="1800" b="1" dirty="0"/>
              <a:t>Tabular Structure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06BF63-CB8A-4FB9-8B6D-BCDB237A0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20221"/>
              </p:ext>
            </p:extLst>
          </p:nvPr>
        </p:nvGraphicFramePr>
        <p:xfrm>
          <a:off x="687978" y="220302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43384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91350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67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1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2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3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0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1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2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158762"/>
                  </a:ext>
                </a:extLst>
              </a:tr>
            </a:tbl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5ED6B067-B098-458A-BF67-2ED80A3909A2}"/>
              </a:ext>
            </a:extLst>
          </p:cNvPr>
          <p:cNvSpPr/>
          <p:nvPr/>
        </p:nvSpPr>
        <p:spPr>
          <a:xfrm>
            <a:off x="1863633" y="3777667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A7C7F-5B8A-494D-8F8C-8425FC6CDF02}"/>
              </a:ext>
            </a:extLst>
          </p:cNvPr>
          <p:cNvSpPr txBox="1"/>
          <p:nvPr/>
        </p:nvSpPr>
        <p:spPr>
          <a:xfrm>
            <a:off x="1371597" y="4340592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Attribute 1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A9DBCEA5-6F6E-4588-B5D3-9CB384950406}"/>
              </a:ext>
            </a:extLst>
          </p:cNvPr>
          <p:cNvSpPr/>
          <p:nvPr/>
        </p:nvSpPr>
        <p:spPr>
          <a:xfrm>
            <a:off x="4602478" y="3783243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5E880-CC10-4F4B-903A-815F605C1778}"/>
              </a:ext>
            </a:extLst>
          </p:cNvPr>
          <p:cNvSpPr txBox="1"/>
          <p:nvPr/>
        </p:nvSpPr>
        <p:spPr>
          <a:xfrm>
            <a:off x="4110442" y="4346168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Attribute 2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34D00F3C-7056-4346-93BF-2CE91EDD1D72}"/>
              </a:ext>
            </a:extLst>
          </p:cNvPr>
          <p:cNvSpPr/>
          <p:nvPr/>
        </p:nvSpPr>
        <p:spPr>
          <a:xfrm>
            <a:off x="7308569" y="3788819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8A99D5-5B51-4A5C-BA93-F7B7F2A260C6}"/>
              </a:ext>
            </a:extLst>
          </p:cNvPr>
          <p:cNvSpPr txBox="1"/>
          <p:nvPr/>
        </p:nvSpPr>
        <p:spPr>
          <a:xfrm>
            <a:off x="6816533" y="4351744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Attribute 3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4A3F0DA4-96F2-4EA6-9D43-07069233EF55}"/>
              </a:ext>
            </a:extLst>
          </p:cNvPr>
          <p:cNvSpPr/>
          <p:nvPr/>
        </p:nvSpPr>
        <p:spPr>
          <a:xfrm rot="16200000">
            <a:off x="9080763" y="3233790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0020B-4ABB-4274-AAAF-0B4AFCC5B10C}"/>
              </a:ext>
            </a:extLst>
          </p:cNvPr>
          <p:cNvSpPr txBox="1"/>
          <p:nvPr/>
        </p:nvSpPr>
        <p:spPr>
          <a:xfrm>
            <a:off x="9519919" y="3340396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3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1EC1126-C27D-4D55-82A3-EB9E60771F8E}"/>
              </a:ext>
            </a:extLst>
          </p:cNvPr>
          <p:cNvSpPr/>
          <p:nvPr/>
        </p:nvSpPr>
        <p:spPr>
          <a:xfrm rot="16200000">
            <a:off x="9078801" y="2866904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3854AE-378F-4085-8FBF-24C43F98627A}"/>
              </a:ext>
            </a:extLst>
          </p:cNvPr>
          <p:cNvSpPr txBox="1"/>
          <p:nvPr/>
        </p:nvSpPr>
        <p:spPr>
          <a:xfrm>
            <a:off x="9517957" y="2973510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2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293A9BEA-44C7-412A-9489-F2F73553B497}"/>
              </a:ext>
            </a:extLst>
          </p:cNvPr>
          <p:cNvSpPr/>
          <p:nvPr/>
        </p:nvSpPr>
        <p:spPr>
          <a:xfrm rot="16200000">
            <a:off x="9080763" y="2487100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912827-54AA-4D00-8357-E1E43550D3C1}"/>
              </a:ext>
            </a:extLst>
          </p:cNvPr>
          <p:cNvSpPr txBox="1"/>
          <p:nvPr/>
        </p:nvSpPr>
        <p:spPr>
          <a:xfrm>
            <a:off x="9519919" y="2593706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C31E8-CF95-4F8B-9F95-7B6B2345226A}"/>
              </a:ext>
            </a:extLst>
          </p:cNvPr>
          <p:cNvSpPr txBox="1"/>
          <p:nvPr/>
        </p:nvSpPr>
        <p:spPr>
          <a:xfrm>
            <a:off x="609600" y="4929051"/>
            <a:ext cx="82063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Good Practices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Try to always provide a “Notes” or “Data Dictionary” sheet if it would be helpful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If possible, put record identifiers in the left most columns</a:t>
            </a:r>
          </a:p>
        </p:txBody>
      </p:sp>
    </p:spTree>
    <p:extLst>
      <p:ext uri="{BB962C8B-B14F-4D97-AF65-F5344CB8AC3E}">
        <p14:creationId xmlns:p14="http://schemas.microsoft.com/office/powerpoint/2010/main" val="51012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199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1 – Entering and Storing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10972800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STORING DATA</a:t>
            </a:r>
          </a:p>
          <a:p>
            <a:pPr marL="0" indent="0">
              <a:buNone/>
            </a:pPr>
            <a:r>
              <a:rPr lang="en-US" sz="1800" b="1" dirty="0"/>
              <a:t>Maintain Structure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080BF79-BD4B-41B7-B886-D2517B869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3057"/>
              </p:ext>
            </p:extLst>
          </p:nvPr>
        </p:nvGraphicFramePr>
        <p:xfrm>
          <a:off x="687978" y="220302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43384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91350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67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1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3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0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1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2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15876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BC5BFE5-310F-4450-901A-158DB7FC0D07}"/>
              </a:ext>
            </a:extLst>
          </p:cNvPr>
          <p:cNvSpPr txBox="1"/>
          <p:nvPr/>
        </p:nvSpPr>
        <p:spPr>
          <a:xfrm>
            <a:off x="609600" y="3877063"/>
            <a:ext cx="89524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Good Practices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Maintain tabular structure across edits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Make sure like and same data is formatted consistently across sheets and workbooks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When removing data, remove the whole column or row containing the data rather than just data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Inspect workbook for accessibility and compatibility issues</a:t>
            </a:r>
          </a:p>
        </p:txBody>
      </p:sp>
    </p:spTree>
    <p:extLst>
      <p:ext uri="{BB962C8B-B14F-4D97-AF65-F5344CB8AC3E}">
        <p14:creationId xmlns:p14="http://schemas.microsoft.com/office/powerpoint/2010/main" val="316968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3475122" y="188595"/>
            <a:ext cx="524175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1 – 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8716876" y="1498619"/>
            <a:ext cx="3252864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5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716878" y="1498619"/>
            <a:ext cx="325286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4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8716870" y="1498619"/>
            <a:ext cx="3252869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3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716870" y="1498619"/>
            <a:ext cx="325287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2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8716869" y="1498619"/>
            <a:ext cx="3252871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1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8716869" y="1498619"/>
            <a:ext cx="325287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700" dirty="0">
                <a:solidFill>
                  <a:srgbClr val="00703C"/>
                </a:solidFill>
              </a:rPr>
              <a:t>Fin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38913" y="1279180"/>
            <a:ext cx="8277966" cy="2149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Instructions: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Make a new sheet and name it “Part 1 – Answer”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Take the raw data on the “Part 1 - Exercise” sheet and put it into the proper tabular format on your newly created “Part 1 – Answer” sheet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Insert a row above your formatted data table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Provide a header for each column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Delete the column that contains the employee salaries</a:t>
            </a: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8716868" y="1279178"/>
            <a:ext cx="3252871" cy="1424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703C"/>
                </a:solidFill>
              </a:rPr>
              <a:t>Countdown</a:t>
            </a:r>
            <a:endParaRPr lang="en-US" sz="2400" b="1" dirty="0">
              <a:solidFill>
                <a:srgbClr val="007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7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9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901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80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802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02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03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603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604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504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2 – Introduction to Formulas and Functions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3">
                <a:extLst>
                  <a:ext uri="{FF2B5EF4-FFF2-40B4-BE49-F238E27FC236}">
                    <a16:creationId xmlns:a16="http://schemas.microsoft.com/office/drawing/2014/main" id="{04CA6C96-BF9C-47D0-8218-181E281DE5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279179"/>
                <a:ext cx="7034041" cy="457077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/>
                  <a:t>INTRODUCTION TO FORMULAS AND FUNCTIONS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Formula: </a:t>
                </a:r>
                <a:r>
                  <a:rPr lang="en-US" sz="1800" dirty="0"/>
                  <a:t>Any expression in Excel that begins with an equal sign</a:t>
                </a:r>
              </a:p>
              <a:p>
                <a:pPr marL="0" indent="0">
                  <a:buNone/>
                </a:pPr>
                <a:endParaRPr lang="en-US" sz="1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∗ </m:t>
                              </m:r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𝐱𝟐</m:t>
                              </m:r>
                            </m:e>
                          </m:d>
                          <m:r>
                            <a:rPr lang="en-US" sz="1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𝐲𝟏</m:t>
                              </m:r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𝐲𝟐</m:t>
                              </m:r>
                            </m:e>
                          </m:d>
                        </m:e>
                      </m:d>
                      <m:r>
                        <a:rPr lang="en-US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 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Function: </a:t>
                </a:r>
                <a:r>
                  <a:rPr lang="en-US" sz="1800" dirty="0"/>
                  <a:t>A preset formula designed to accept only certain arguments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FUNCTION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m:rPr>
                              <m:nor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m:rPr>
                              <m:nor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m:rPr>
                              <m:nor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m:rPr>
                              <m:nor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m:rPr>
                              <m:nor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3, 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logical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test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, [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true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], [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false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800"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US" sz="18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2) = 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3, [</m:t>
                      </m:r>
                      <m:r>
                        <m:rPr>
                          <m:nor/>
                        </m:rPr>
                        <a:rPr lang="en-US" sz="180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US" sz="180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800"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US" sz="180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800">
                          <a:latin typeface="Cambria Math" panose="02040503050406030204" pitchFamily="18" charset="0"/>
                        </a:rPr>
                        <m:t>true</m:t>
                      </m:r>
                      <m:r>
                        <m:rPr>
                          <m:nor/>
                        </m:rPr>
                        <a:rPr lang="en-US" sz="1800">
                          <a:latin typeface="Cambria Math" panose="02040503050406030204" pitchFamily="18" charset="0"/>
                        </a:rPr>
                        <m:t>], [</m:t>
                      </m:r>
                      <m:r>
                        <m:rPr>
                          <m:nor/>
                        </m:rPr>
                        <a:rPr lang="en-US" sz="180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US" sz="180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800"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US" sz="180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800">
                          <a:latin typeface="Cambria Math" panose="02040503050406030204" pitchFamily="18" charset="0"/>
                        </a:rPr>
                        <m:t>false</m:t>
                      </m:r>
                      <m:r>
                        <m:rPr>
                          <m:nor/>
                        </m:rPr>
                        <a:rPr lang="en-US" sz="180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0" name="Content Placeholder 3">
                <a:extLst>
                  <a:ext uri="{FF2B5EF4-FFF2-40B4-BE49-F238E27FC236}">
                    <a16:creationId xmlns:a16="http://schemas.microsoft.com/office/drawing/2014/main" id="{04CA6C96-BF9C-47D0-8218-181E281D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79179"/>
                <a:ext cx="7034041" cy="4570778"/>
              </a:xfrm>
              <a:prstGeom prst="rect">
                <a:avLst/>
              </a:prstGeom>
              <a:blipFill>
                <a:blip r:embed="rId3"/>
                <a:stretch>
                  <a:fillRect l="-867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5EBF1F5-5ED8-4D6F-9EF8-A9861B1B0C78}"/>
              </a:ext>
            </a:extLst>
          </p:cNvPr>
          <p:cNvSpPr txBox="1">
            <a:spLocks/>
          </p:cNvSpPr>
          <p:nvPr/>
        </p:nvSpPr>
        <p:spPr>
          <a:xfrm>
            <a:off x="609600" y="6054314"/>
            <a:ext cx="9768843" cy="6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AutoNum type="arabicPeriod"/>
            </a:pPr>
            <a:r>
              <a:rPr lang="en-US" sz="1000" dirty="0" err="1"/>
              <a:t>ExcelJet</a:t>
            </a:r>
            <a:r>
              <a:rPr lang="en-US" sz="1000" dirty="0"/>
              <a:t>, Excel formulas and functions: </a:t>
            </a:r>
            <a:r>
              <a:rPr lang="en-US" sz="1000" dirty="0">
                <a:hlinkClick r:id="rId4"/>
              </a:rPr>
              <a:t>https://exceljet.net/excel-formulas-and-functions</a:t>
            </a:r>
            <a:endParaRPr lang="en-US" sz="1800" dirty="0"/>
          </a:p>
          <a:p>
            <a:pPr marL="687388"/>
            <a:endParaRPr lang="en-US" sz="1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7CD2F0-275D-4BDC-B7BE-E9F16C997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75" y="4050896"/>
            <a:ext cx="38195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0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2 – Introduction to Formulas and Functions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5712823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WORKING WITH FORMULAS AND FUNCTIONS</a:t>
            </a:r>
            <a:endParaRPr lang="en-US" sz="2400" b="1" dirty="0"/>
          </a:p>
          <a:p>
            <a:pPr marL="0" indent="0">
              <a:buNone/>
            </a:pPr>
            <a:r>
              <a:rPr lang="en-US" sz="1800" b="1" dirty="0"/>
              <a:t>Defined Names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Makes formulas easier to understand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Allows for easier referencing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Organizes data/information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Allows for easy managing and editing</a:t>
            </a:r>
            <a:endParaRPr lang="en-US" sz="18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800" b="1" dirty="0"/>
              <a:t>Formula Auditing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Investigate your formula errors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Understand your formula precedents and dependents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AD1E3-B6BF-40BE-9D15-02CC369C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449" y="2178243"/>
            <a:ext cx="2114550" cy="981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8A453A-4C8F-4670-9D58-3140410B8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337" y="4689791"/>
            <a:ext cx="3152775" cy="952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91FFB2-2DC8-43A2-8299-5F7529CE1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591" y="3267748"/>
            <a:ext cx="2841581" cy="8431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EA65E9-C888-4CAA-8839-78A89552BC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3857" y="5264690"/>
            <a:ext cx="3822523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8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2 – Introduction to Formulas and Functions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5294811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FINDING HELP</a:t>
            </a: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Use the “Insert Function” tool to find additional information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For additional help, a guide for all formulas and functions can be found </a:t>
            </a:r>
            <a:r>
              <a:rPr lang="en-US" sz="1600" dirty="0">
                <a:hlinkClick r:id="rId3"/>
              </a:rPr>
              <a:t>here</a:t>
            </a:r>
            <a:r>
              <a:rPr lang="en-US" sz="1600" dirty="0"/>
              <a:t> and </a:t>
            </a:r>
            <a:r>
              <a:rPr lang="en-US" sz="1600" dirty="0">
                <a:hlinkClick r:id="rId4"/>
              </a:rPr>
              <a:t>here</a:t>
            </a:r>
            <a:r>
              <a:rPr lang="en-US" sz="1600" dirty="0"/>
              <a:t> and </a:t>
            </a:r>
            <a:r>
              <a:rPr lang="en-US" sz="1600" dirty="0">
                <a:hlinkClick r:id="rId5"/>
              </a:rPr>
              <a:t>here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Google… Google for everything else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E1632-7B42-4A61-8161-8FEC5EB1B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6475" y="2052637"/>
            <a:ext cx="5495925" cy="27527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9F8A3B-04B6-4299-BF26-C292B9BC7911}"/>
              </a:ext>
            </a:extLst>
          </p:cNvPr>
          <p:cNvSpPr/>
          <p:nvPr/>
        </p:nvSpPr>
        <p:spPr>
          <a:xfrm>
            <a:off x="5904411" y="4497497"/>
            <a:ext cx="1541417" cy="3427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6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3475122" y="188595"/>
            <a:ext cx="524175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2 – 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16872" y="1498619"/>
            <a:ext cx="3252868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0000" dirty="0">
                <a:solidFill>
                  <a:srgbClr val="00703C"/>
                </a:solidFill>
              </a:rPr>
              <a:t>7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716874" y="1498619"/>
            <a:ext cx="325286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rgbClr val="00703C"/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716874" y="1498619"/>
            <a:ext cx="3252865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6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8716876" y="1498619"/>
            <a:ext cx="3252864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5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716878" y="1498619"/>
            <a:ext cx="325286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4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8716870" y="1498619"/>
            <a:ext cx="3252869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3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716870" y="1498619"/>
            <a:ext cx="325287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2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8716869" y="1498619"/>
            <a:ext cx="3252871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1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8716869" y="1498619"/>
            <a:ext cx="325287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700" dirty="0">
                <a:solidFill>
                  <a:srgbClr val="00703C"/>
                </a:solidFill>
              </a:rPr>
              <a:t>Fin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38913" y="1279180"/>
            <a:ext cx="8277966" cy="4987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Instructions: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Using a formula, calculate the number of hours worked in a year in the “</a:t>
            </a:r>
            <a:r>
              <a:rPr lang="en-US" sz="1600" dirty="0" err="1"/>
              <a:t>Hours_Worked</a:t>
            </a:r>
            <a:r>
              <a:rPr lang="en-US" sz="1600" dirty="0"/>
              <a:t>” column (Hint: </a:t>
            </a:r>
            <a:r>
              <a:rPr lang="en-US" sz="1600" dirty="0" err="1"/>
              <a:t>Annual_Rt</a:t>
            </a:r>
            <a:r>
              <a:rPr lang="en-US" sz="1600" dirty="0"/>
              <a:t> / </a:t>
            </a:r>
            <a:r>
              <a:rPr lang="en-US" sz="1600" dirty="0" err="1"/>
              <a:t>Hrly_Rate</a:t>
            </a:r>
            <a:r>
              <a:rPr lang="en-US" sz="16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Using “Trace Precedents”, identify the precedents of your hours worked in a year formula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Remove the arrows after you have identified the precedents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Using the “Insert Function” tool, find out how to properly use the CONCATENATE function then insert the function into cell K2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Use the CONCATENATE function to join the “Unit” and “Dept” text into one column (Hint: all text needs to be surrounded by “x”)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Using “Define Name”, name all rates in the “</a:t>
            </a:r>
            <a:r>
              <a:rPr lang="en-US" sz="1600" dirty="0" err="1"/>
              <a:t>Annual_Rt</a:t>
            </a:r>
            <a:r>
              <a:rPr lang="en-US" sz="1600" dirty="0"/>
              <a:t>” column as “</a:t>
            </a:r>
            <a:r>
              <a:rPr lang="en-US" sz="1600" dirty="0" err="1"/>
              <a:t>annual_rate</a:t>
            </a:r>
            <a:r>
              <a:rPr lang="en-US" sz="1600" dirty="0"/>
              <a:t>” and “</a:t>
            </a:r>
            <a:r>
              <a:rPr lang="en-US" sz="1600" dirty="0" err="1"/>
              <a:t>Hrly_Rate</a:t>
            </a:r>
            <a:r>
              <a:rPr lang="en-US" sz="1600" dirty="0"/>
              <a:t>” column as “</a:t>
            </a:r>
            <a:r>
              <a:rPr lang="en-US" sz="1600" dirty="0" err="1"/>
              <a:t>hourly_rate</a:t>
            </a:r>
            <a:r>
              <a:rPr lang="en-US" sz="1600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Use an IF function to determine if someone makes a higher than average “</a:t>
            </a:r>
            <a:r>
              <a:rPr lang="en-US" sz="1600" dirty="0" err="1"/>
              <a:t>Hrly_Rate</a:t>
            </a:r>
            <a:r>
              <a:rPr lang="en-US" sz="1600" dirty="0"/>
              <a:t>”. If TRUE, return “Yes” and if FALSE, return “No”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Use “Evaluate Formula” to run through your IF function step by step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Answer the question “What does the LEFT function do?” using the link provided on the “Part 2 – Exercise” sheet</a:t>
            </a:r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49FB714-D80D-4205-8CE0-ADFD123D7420}"/>
              </a:ext>
            </a:extLst>
          </p:cNvPr>
          <p:cNvSpPr txBox="1">
            <a:spLocks/>
          </p:cNvSpPr>
          <p:nvPr/>
        </p:nvSpPr>
        <p:spPr>
          <a:xfrm>
            <a:off x="8716868" y="1279178"/>
            <a:ext cx="3252871" cy="1424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703C"/>
                </a:solidFill>
              </a:rPr>
              <a:t>Countdown</a:t>
            </a:r>
            <a:endParaRPr lang="en-US" sz="2400" b="1" dirty="0">
              <a:solidFill>
                <a:srgbClr val="007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1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9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901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80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802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02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03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603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604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504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505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40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406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306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1048</Words>
  <Application>Microsoft Office PowerPoint</Application>
  <PresentationFormat>Widescreen</PresentationFormat>
  <Paragraphs>209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Cambria Math</vt:lpstr>
      <vt:lpstr>Courier New</vt:lpstr>
      <vt:lpstr>Interstate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Josh Peterson</cp:lastModifiedBy>
  <cp:revision>149</cp:revision>
  <dcterms:created xsi:type="dcterms:W3CDTF">2018-04-04T20:52:32Z</dcterms:created>
  <dcterms:modified xsi:type="dcterms:W3CDTF">2024-05-15T12:52:51Z</dcterms:modified>
</cp:coreProperties>
</file>