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68" r:id="rId3"/>
    <p:sldId id="270" r:id="rId4"/>
    <p:sldId id="277" r:id="rId5"/>
    <p:sldId id="278" r:id="rId6"/>
    <p:sldId id="279" r:id="rId7"/>
    <p:sldId id="275" r:id="rId8"/>
    <p:sldId id="280" r:id="rId9"/>
    <p:sldId id="271" r:id="rId10"/>
    <p:sldId id="276" r:id="rId11"/>
    <p:sldId id="282" r:id="rId12"/>
    <p:sldId id="274" r:id="rId13"/>
    <p:sldId id="28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7"/>
    <p:restoredTop sz="94641"/>
  </p:normalViewPr>
  <p:slideViewPr>
    <p:cSldViewPr snapToGrid="0" snapToObjects="1">
      <p:cViewPr varScale="1">
        <p:scale>
          <a:sx n="110" d="100"/>
          <a:sy n="110" d="100"/>
        </p:scale>
        <p:origin x="5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7B791-3410-D04B-A912-F3C932CAA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F92C0A-3592-7541-8D5D-D2FE48D0AC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77A2D-43DA-2F41-8281-0DCF31968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F617C-C022-0342-8B1F-7EBF7677C73C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9D0E2-1A5D-0448-8C95-CA71D6FC0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96351-C19E-E943-BD05-687EA2D60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477E-B4D2-E84A-B584-CF2ADC4D0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06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5496D-7C51-E94B-9C68-969C1561B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7F46A8-F0BD-0140-AC65-72510E56F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A377A-6383-8E4B-9058-96FB50175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F617C-C022-0342-8B1F-7EBF7677C73C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C2154-FE4A-2544-92BB-9927AF9FF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4DBBA-4BA3-FA4B-9928-B0902C72D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477E-B4D2-E84A-B584-CF2ADC4D0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322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D4D4F5-8CC0-9A45-BB8E-B40BADE59C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A27B23-77F1-E447-B671-D8226B716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A5CD3-1DEF-A845-BB21-DF815634F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F617C-C022-0342-8B1F-7EBF7677C73C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513C0-E149-9446-9460-D13C8299E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D4897-5E57-6C48-9905-151095C99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477E-B4D2-E84A-B584-CF2ADC4D0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8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3C5C2-93E0-0446-B972-90E900C59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EE0BA-1953-E24F-89B1-1105E5818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FF84E-7630-2548-8DBA-30BFB05FD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F617C-C022-0342-8B1F-7EBF7677C73C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C1D0E-29AA-BB4D-B2FE-17928B403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6893F-DC0E-1E40-99C4-F7CB38E0D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477E-B4D2-E84A-B584-CF2ADC4D0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89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4D040-9435-BA4E-A739-042234F0E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09773F-ED47-8844-BA48-487FD5381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576B3-1876-944C-8E1B-51BC63156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F617C-C022-0342-8B1F-7EBF7677C73C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072B9-2F7F-8A4D-A21E-C9CEC36E1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49244-1A0C-BF4C-9EBE-185D1B553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477E-B4D2-E84A-B584-CF2ADC4D0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431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55D23-F5B9-864F-B09C-3A122FE56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30C4E-8BCB-F748-BC83-30A2C533A4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6C97E5-BAAB-EA4A-A595-83636803F4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606B85-125A-7E45-9A99-154147DB3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F617C-C022-0342-8B1F-7EBF7677C73C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5647B-E4A5-C04E-93FB-63630EB1F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78A2C-F7D1-E742-BF18-B91A3E9CB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477E-B4D2-E84A-B584-CF2ADC4D0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43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0BE2D-F8EF-A24F-9CF2-C798FB484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A176A-B2A2-8347-A8C1-A4F773E2F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2A0C4A-7CE1-2241-8003-23F89CE24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12010C-6386-2245-80C5-A86BFA1091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FB7251-618E-E54F-9841-C21E6E9760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045DAD-A6AB-614A-82CC-1A879DD9B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F617C-C022-0342-8B1F-7EBF7677C73C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307E81-32F4-394C-A785-7C3BD7F8D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3D29AD-778D-E44C-97E3-44EBB9CFE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477E-B4D2-E84A-B584-CF2ADC4D0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14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3C7AE-7729-8A4E-9B2B-2EAED26F9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4F7802-0A67-2946-8299-116FDE223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F617C-C022-0342-8B1F-7EBF7677C73C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812B8B-D41F-634C-94AE-3504D8927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DE5D50-F2D6-D344-A159-AB89E62CB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477E-B4D2-E84A-B584-CF2ADC4D0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58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FCA318-B0D3-B84B-96B2-020764349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F617C-C022-0342-8B1F-7EBF7677C73C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2BD747-48BA-E64F-84B5-0F05CED4A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45C8D6-E2BF-9C4C-9342-3F8217987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477E-B4D2-E84A-B584-CF2ADC4D0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5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C2A80-DEAD-A44B-B99E-D8F5F8048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85BD9-0875-5746-B3EB-792FB6413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FE07E-C6F3-0841-ADD1-083978170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E4EEA3-A53E-B845-B947-1B0CAEE2B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F617C-C022-0342-8B1F-7EBF7677C73C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7E0E78-AB9A-764B-89BE-DB1180815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1C1D1-B261-1248-91EA-BCA1479CF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477E-B4D2-E84A-B584-CF2ADC4D0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87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5C44C-ACD5-DC48-91C4-C7A778DAE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BAD1DE-3A3B-BA4D-8337-95E64D1F08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B75366-FB32-0B45-BF45-9F8A622DB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C6510-812F-1245-8B1E-4DD40318A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F617C-C022-0342-8B1F-7EBF7677C73C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6F7CB-21B9-B14B-89D7-A70C6ED1A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C9D9AC-2923-D84A-8A41-3992588DE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477E-B4D2-E84A-B584-CF2ADC4D0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12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509012-D98E-874E-9184-4421936A1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D8767-7D69-5144-A37F-78604E7FB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D3936-2775-8748-903A-6DF2371CE0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F617C-C022-0342-8B1F-7EBF7677C73C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F6B5E-DB0E-BC46-88A1-6B2669710E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58A1D-334C-4B41-920F-8B78F4EC5B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0477E-B4D2-E84A-B584-CF2ADC4D0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45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k1VUZEVuDJ8" TargetMode="External"/><Relationship Id="rId13" Type="http://schemas.openxmlformats.org/officeDocument/2006/relationships/hyperlink" Target="https://answers.microsoft.com/en-us/msoffice/forum?sort=LastReplyDate&amp;dir=Desc&amp;tab=All&amp;status=all&amp;mod=&amp;modAge=&amp;advFil=&amp;postedAfter=&amp;postedBefore=&amp;threadType=All&amp;isFilterExpanded=false&amp;page=1" TargetMode="External"/><Relationship Id="rId3" Type="http://schemas.openxmlformats.org/officeDocument/2006/relationships/hyperlink" Target="https://www.excel-easy.com/basics.html" TargetMode="External"/><Relationship Id="rId7" Type="http://schemas.openxmlformats.org/officeDocument/2006/relationships/hyperlink" Target="https://support.office.com/en-us/excel" TargetMode="External"/><Relationship Id="rId12" Type="http://schemas.openxmlformats.org/officeDocument/2006/relationships/hyperlink" Target="https://techcommunity.microsoft.com/t5/Excel/ct-p/Excel_Cat" TargetMode="External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upport.office.com/en-us/article/excel-for-windows-training-9bc05390-e94c-46af-a5b3-d7c22f6990bb" TargetMode="External"/><Relationship Id="rId11" Type="http://schemas.openxmlformats.org/officeDocument/2006/relationships/hyperlink" Target="https://exceljet.net/keyboard-shortcuts" TargetMode="External"/><Relationship Id="rId5" Type="http://schemas.openxmlformats.org/officeDocument/2006/relationships/hyperlink" Target="https://edu.gcfglobal.org/en/excel2016/" TargetMode="External"/><Relationship Id="rId10" Type="http://schemas.openxmlformats.org/officeDocument/2006/relationships/hyperlink" Target="https://exceljet.net/" TargetMode="External"/><Relationship Id="rId4" Type="http://schemas.openxmlformats.org/officeDocument/2006/relationships/hyperlink" Target="https://www.excel-easy.com/basics/keyboard-shortcuts.html" TargetMode="External"/><Relationship Id="rId9" Type="http://schemas.openxmlformats.org/officeDocument/2006/relationships/hyperlink" Target="https://www.youtube.com/watch?v=bhZckWTLkJM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xcel-easy.com/basics/worksheets.html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edu.gcfglobal.org/en/excel2016/working-with-multiple-worksheets/1/" TargetMode="External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du.gcfglobal.org/en/excel2016/formatting-cells/1/" TargetMode="External"/><Relationship Id="rId7" Type="http://schemas.openxmlformats.org/officeDocument/2006/relationships/image" Target="../media/image9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www.excel-easy.com/basics/format-cells.html" TargetMode="External"/><Relationship Id="rId4" Type="http://schemas.openxmlformats.org/officeDocument/2006/relationships/hyperlink" Target="https://edu.gcfglobal.org/en/excel2016/modifying-columns-rows-and-cells/1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31DA2A-115C-8443-84B3-F4B289DD1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" y="0"/>
            <a:ext cx="12192000" cy="47120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FDB1AB-FFA6-4B47-9D50-974A3E3361B1}"/>
              </a:ext>
            </a:extLst>
          </p:cNvPr>
          <p:cNvSpPr txBox="1"/>
          <p:nvPr/>
        </p:nvSpPr>
        <p:spPr>
          <a:xfrm>
            <a:off x="2367003" y="1501971"/>
            <a:ext cx="745798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2"/>
                </a:solidFill>
                <a:latin typeface="Interstate" pitchFamily="2" charset="0"/>
              </a:rPr>
              <a:t>Excel Workshop</a:t>
            </a:r>
          </a:p>
          <a:p>
            <a:pPr algn="ctr"/>
            <a:endParaRPr lang="en-US" sz="1400" b="1" dirty="0">
              <a:solidFill>
                <a:schemeClr val="bg2"/>
              </a:solidFill>
              <a:latin typeface="Interstate" pitchFamily="2" charset="0"/>
            </a:endParaRPr>
          </a:p>
          <a:p>
            <a:pPr algn="ctr"/>
            <a:r>
              <a:rPr lang="en-US" sz="3600" b="1" dirty="0">
                <a:solidFill>
                  <a:schemeClr val="bg2"/>
                </a:solidFill>
                <a:latin typeface="Interstate" pitchFamily="2" charset="0"/>
              </a:rPr>
              <a:t>~</a:t>
            </a:r>
          </a:p>
          <a:p>
            <a:pPr algn="ctr"/>
            <a:r>
              <a:rPr lang="en-US" sz="4000" b="1" dirty="0">
                <a:solidFill>
                  <a:schemeClr val="bg2"/>
                </a:solidFill>
                <a:latin typeface="Interstate" pitchFamily="2" charset="0"/>
              </a:rPr>
              <a:t>Excel Basics – Part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15326F-4A51-D442-9782-D55562247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7427" y="4953687"/>
            <a:ext cx="3697143" cy="171653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3732D58-1810-8545-A998-6D4DB94BE993}"/>
              </a:ext>
            </a:extLst>
          </p:cNvPr>
          <p:cNvSpPr/>
          <p:nvPr/>
        </p:nvSpPr>
        <p:spPr>
          <a:xfrm>
            <a:off x="0" y="4696713"/>
            <a:ext cx="12192000" cy="125168"/>
          </a:xfrm>
          <a:prstGeom prst="rect">
            <a:avLst/>
          </a:prstGeom>
          <a:solidFill>
            <a:srgbClr val="A495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607524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A14716-80E6-454C-8585-1312AED42D80}"/>
              </a:ext>
            </a:extLst>
          </p:cNvPr>
          <p:cNvSpPr/>
          <p:nvPr/>
        </p:nvSpPr>
        <p:spPr>
          <a:xfrm rot="10800000">
            <a:off x="0" y="-2"/>
            <a:ext cx="12192000" cy="1074823"/>
          </a:xfrm>
          <a:prstGeom prst="rect">
            <a:avLst/>
          </a:prstGeom>
          <a:solidFill>
            <a:srgbClr val="00703C"/>
          </a:solidFill>
          <a:ln>
            <a:noFill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95CFA4-F5D4-4545-8EFD-BD63EB4DEA09}"/>
              </a:ext>
            </a:extLst>
          </p:cNvPr>
          <p:cNvSpPr txBox="1"/>
          <p:nvPr/>
        </p:nvSpPr>
        <p:spPr>
          <a:xfrm>
            <a:off x="0" y="188595"/>
            <a:ext cx="12191999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chemeClr val="bg1"/>
                </a:solidFill>
                <a:latin typeface="Interstate" pitchFamily="2" charset="0"/>
              </a:rPr>
              <a:t>Part 3 – Helpful Tools and Resources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30B4F1-5D31-C942-A7C8-D9962AD6764B}"/>
              </a:ext>
            </a:extLst>
          </p:cNvPr>
          <p:cNvSpPr/>
          <p:nvPr/>
        </p:nvSpPr>
        <p:spPr>
          <a:xfrm rot="10800000">
            <a:off x="0" y="6745712"/>
            <a:ext cx="12192000" cy="112289"/>
          </a:xfrm>
          <a:prstGeom prst="rect">
            <a:avLst/>
          </a:prstGeom>
          <a:solidFill>
            <a:srgbClr val="00703C"/>
          </a:solidFill>
          <a:ln>
            <a:noFill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3EF42B-D8C6-9E45-ACFE-42F1BC3B4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6085" y="5849957"/>
            <a:ext cx="1593656" cy="739912"/>
          </a:xfrm>
          <a:prstGeom prst="rect">
            <a:avLst/>
          </a:prstGeom>
        </p:spPr>
      </p:pic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04CA6C96-BF9C-47D0-8218-181E281DE51D}"/>
              </a:ext>
            </a:extLst>
          </p:cNvPr>
          <p:cNvSpPr txBox="1">
            <a:spLocks/>
          </p:cNvSpPr>
          <p:nvPr/>
        </p:nvSpPr>
        <p:spPr>
          <a:xfrm>
            <a:off x="609600" y="1279179"/>
            <a:ext cx="10972800" cy="53106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b="1" dirty="0"/>
              <a:t>Beginner Tutorials </a:t>
            </a:r>
            <a:endParaRPr lang="en-US" sz="1900" dirty="0"/>
          </a:p>
          <a:p>
            <a:pPr marL="688975" lvl="0"/>
            <a:r>
              <a:rPr lang="en-US" sz="1600" u="sng" dirty="0">
                <a:hlinkClick r:id="rId3"/>
              </a:rPr>
              <a:t>Excel Easy</a:t>
            </a:r>
            <a:endParaRPr lang="en-US" sz="1600" dirty="0"/>
          </a:p>
          <a:p>
            <a:pPr marL="1203325" lvl="2" indent="-285750">
              <a:buFont typeface="Courier New" panose="02070309020205020404" pitchFamily="49" charset="0"/>
              <a:buChar char="o"/>
            </a:pPr>
            <a:r>
              <a:rPr lang="en-US" sz="1600" u="sng" dirty="0">
                <a:hlinkClick r:id="rId4"/>
              </a:rPr>
              <a:t>Excel Easy – Keyboard Shortcuts</a:t>
            </a:r>
            <a:endParaRPr lang="en-US" sz="1600" dirty="0"/>
          </a:p>
          <a:p>
            <a:pPr marL="688975" lvl="0"/>
            <a:r>
              <a:rPr lang="en-US" sz="1600" u="sng" dirty="0">
                <a:hlinkClick r:id="rId5"/>
              </a:rPr>
              <a:t>GCF Global – Excel 2016</a:t>
            </a:r>
            <a:endParaRPr lang="en-US" sz="1600" dirty="0"/>
          </a:p>
          <a:p>
            <a:pPr marL="688975" lvl="0"/>
            <a:r>
              <a:rPr lang="en-US" sz="1600" u="sng" dirty="0">
                <a:hlinkClick r:id="rId6"/>
              </a:rPr>
              <a:t>Office – Excel for Windows Training</a:t>
            </a:r>
            <a:endParaRPr lang="en-US" sz="1600" dirty="0"/>
          </a:p>
          <a:p>
            <a:pPr marL="688975" lvl="0"/>
            <a:r>
              <a:rPr lang="en-US" sz="1600" u="sng" dirty="0">
                <a:hlinkClick r:id="rId7"/>
              </a:rPr>
              <a:t>Excel Help Center</a:t>
            </a:r>
            <a:endParaRPr lang="en-US" sz="1600" dirty="0"/>
          </a:p>
          <a:p>
            <a:pPr marL="688975" lvl="0"/>
            <a:r>
              <a:rPr lang="en-US" sz="1600" dirty="0"/>
              <a:t>Microsoft Excel Beginners Video Tutorial – </a:t>
            </a:r>
            <a:r>
              <a:rPr lang="en-US" sz="1600" dirty="0">
                <a:hlinkClick r:id="rId8"/>
              </a:rPr>
              <a:t>Level 1</a:t>
            </a:r>
            <a:r>
              <a:rPr lang="en-US" sz="1600" dirty="0"/>
              <a:t> &amp; </a:t>
            </a:r>
            <a:r>
              <a:rPr lang="en-US" sz="1600" dirty="0">
                <a:hlinkClick r:id="rId9"/>
              </a:rPr>
              <a:t>Level 2</a:t>
            </a:r>
            <a:endParaRPr lang="en-US" sz="1600" dirty="0"/>
          </a:p>
          <a:p>
            <a:pPr marL="0" indent="0">
              <a:buNone/>
            </a:pPr>
            <a:endParaRPr lang="en-US" sz="1900" b="1" dirty="0"/>
          </a:p>
          <a:p>
            <a:pPr marL="0" indent="0">
              <a:buNone/>
            </a:pPr>
            <a:r>
              <a:rPr lang="en-US" sz="1800" b="1" dirty="0"/>
              <a:t>Community Resources</a:t>
            </a:r>
            <a:endParaRPr lang="en-US" sz="1800" dirty="0"/>
          </a:p>
          <a:p>
            <a:pPr lvl="1"/>
            <a:r>
              <a:rPr lang="en-US" sz="1600" u="sng" dirty="0">
                <a:hlinkClick r:id="rId10"/>
              </a:rPr>
              <a:t>Excel Jet</a:t>
            </a:r>
            <a:endParaRPr lang="en-US" sz="16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600" u="sng" dirty="0">
                <a:hlinkClick r:id="rId11"/>
              </a:rPr>
              <a:t>Excel Jet – List of Shortcuts</a:t>
            </a:r>
            <a:endParaRPr lang="en-US" sz="1600" dirty="0"/>
          </a:p>
          <a:p>
            <a:pPr lvl="1"/>
            <a:r>
              <a:rPr lang="en-US" sz="1600" u="sng" dirty="0">
                <a:hlinkClick r:id="rId12"/>
              </a:rPr>
              <a:t>Microsoft Excel Community</a:t>
            </a:r>
            <a:endParaRPr lang="en-US" sz="1600" dirty="0"/>
          </a:p>
          <a:p>
            <a:pPr lvl="1"/>
            <a:r>
              <a:rPr lang="en-US" sz="1600" u="sng" dirty="0">
                <a:hlinkClick r:id="rId13"/>
              </a:rPr>
              <a:t>Microsoft Answers Community</a:t>
            </a:r>
            <a:endParaRPr lang="en-US" sz="1600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Ask Google!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44165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A14716-80E6-454C-8585-1312AED42D80}"/>
              </a:ext>
            </a:extLst>
          </p:cNvPr>
          <p:cNvSpPr/>
          <p:nvPr/>
        </p:nvSpPr>
        <p:spPr>
          <a:xfrm rot="10800000">
            <a:off x="0" y="-2"/>
            <a:ext cx="12192000" cy="1074823"/>
          </a:xfrm>
          <a:prstGeom prst="rect">
            <a:avLst/>
          </a:prstGeom>
          <a:solidFill>
            <a:srgbClr val="00703C"/>
          </a:solidFill>
          <a:ln>
            <a:noFill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95CFA4-F5D4-4545-8EFD-BD63EB4DEA09}"/>
              </a:ext>
            </a:extLst>
          </p:cNvPr>
          <p:cNvSpPr txBox="1"/>
          <p:nvPr/>
        </p:nvSpPr>
        <p:spPr>
          <a:xfrm>
            <a:off x="3475122" y="188595"/>
            <a:ext cx="5241757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chemeClr val="bg1"/>
                </a:solidFill>
                <a:latin typeface="Interstate" pitchFamily="2" charset="0"/>
              </a:rPr>
              <a:t>Part 2 – Exercise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30B4F1-5D31-C942-A7C8-D9962AD6764B}"/>
              </a:ext>
            </a:extLst>
          </p:cNvPr>
          <p:cNvSpPr/>
          <p:nvPr/>
        </p:nvSpPr>
        <p:spPr>
          <a:xfrm rot="10800000">
            <a:off x="0" y="6745712"/>
            <a:ext cx="12192000" cy="112289"/>
          </a:xfrm>
          <a:prstGeom prst="rect">
            <a:avLst/>
          </a:prstGeom>
          <a:solidFill>
            <a:srgbClr val="00703C"/>
          </a:solidFill>
          <a:ln>
            <a:noFill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3EF42B-D8C6-9E45-ACFE-42F1BC3B4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6085" y="5849957"/>
            <a:ext cx="1593656" cy="739912"/>
          </a:xfrm>
          <a:prstGeom prst="rect">
            <a:avLst/>
          </a:prstGeom>
        </p:spPr>
      </p:pic>
      <p:sp>
        <p:nvSpPr>
          <p:cNvPr id="11" name="Content Placeholder 3"/>
          <p:cNvSpPr txBox="1">
            <a:spLocks/>
          </p:cNvSpPr>
          <p:nvPr/>
        </p:nvSpPr>
        <p:spPr>
          <a:xfrm>
            <a:off x="8716876" y="1498619"/>
            <a:ext cx="3252864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0" dirty="0">
                <a:solidFill>
                  <a:srgbClr val="00703C"/>
                </a:solidFill>
              </a:rPr>
              <a:t>5</a:t>
            </a:r>
          </a:p>
        </p:txBody>
      </p:sp>
      <p:sp>
        <p:nvSpPr>
          <p:cNvPr id="12" name="Content Placeholder 3"/>
          <p:cNvSpPr txBox="1">
            <a:spLocks/>
          </p:cNvSpPr>
          <p:nvPr/>
        </p:nvSpPr>
        <p:spPr>
          <a:xfrm>
            <a:off x="8716878" y="1498619"/>
            <a:ext cx="3252862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0" dirty="0">
                <a:solidFill>
                  <a:srgbClr val="00703C"/>
                </a:solidFill>
              </a:rPr>
              <a:t>4</a:t>
            </a:r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8716870" y="1498619"/>
            <a:ext cx="3252869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0" dirty="0">
                <a:solidFill>
                  <a:srgbClr val="00703C"/>
                </a:solidFill>
              </a:rPr>
              <a:t>3</a:t>
            </a:r>
          </a:p>
        </p:txBody>
      </p:sp>
      <p:sp>
        <p:nvSpPr>
          <p:cNvPr id="15" name="Content Placeholder 3"/>
          <p:cNvSpPr txBox="1">
            <a:spLocks/>
          </p:cNvSpPr>
          <p:nvPr/>
        </p:nvSpPr>
        <p:spPr>
          <a:xfrm>
            <a:off x="8716870" y="1498619"/>
            <a:ext cx="325287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0" dirty="0">
                <a:solidFill>
                  <a:srgbClr val="00703C"/>
                </a:solidFill>
              </a:rPr>
              <a:t>2</a:t>
            </a:r>
          </a:p>
        </p:txBody>
      </p:sp>
      <p:sp>
        <p:nvSpPr>
          <p:cNvPr id="16" name="Content Placeholder 3"/>
          <p:cNvSpPr txBox="1">
            <a:spLocks/>
          </p:cNvSpPr>
          <p:nvPr/>
        </p:nvSpPr>
        <p:spPr>
          <a:xfrm>
            <a:off x="8716869" y="1498619"/>
            <a:ext cx="3252871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0" dirty="0">
                <a:solidFill>
                  <a:srgbClr val="00703C"/>
                </a:solidFill>
              </a:rPr>
              <a:t>1</a:t>
            </a:r>
          </a:p>
        </p:txBody>
      </p:sp>
      <p:sp>
        <p:nvSpPr>
          <p:cNvPr id="17" name="Content Placeholder 3"/>
          <p:cNvSpPr txBox="1">
            <a:spLocks/>
          </p:cNvSpPr>
          <p:nvPr/>
        </p:nvSpPr>
        <p:spPr>
          <a:xfrm>
            <a:off x="8716869" y="1498619"/>
            <a:ext cx="3252872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0700" dirty="0">
                <a:solidFill>
                  <a:srgbClr val="00703C"/>
                </a:solidFill>
              </a:rPr>
              <a:t>Fin</a:t>
            </a:r>
          </a:p>
        </p:txBody>
      </p:sp>
      <p:sp>
        <p:nvSpPr>
          <p:cNvPr id="18" name="Content Placeholder 3"/>
          <p:cNvSpPr txBox="1">
            <a:spLocks/>
          </p:cNvSpPr>
          <p:nvPr/>
        </p:nvSpPr>
        <p:spPr>
          <a:xfrm>
            <a:off x="438912" y="1279180"/>
            <a:ext cx="8426413" cy="21498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Instructions: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Answer the questions provided on the “Part 3” sheet utilizing the resource links provided</a:t>
            </a:r>
          </a:p>
        </p:txBody>
      </p:sp>
      <p:sp>
        <p:nvSpPr>
          <p:cNvPr id="23" name="Content Placeholder 3"/>
          <p:cNvSpPr txBox="1">
            <a:spLocks/>
          </p:cNvSpPr>
          <p:nvPr/>
        </p:nvSpPr>
        <p:spPr>
          <a:xfrm>
            <a:off x="8716868" y="1279178"/>
            <a:ext cx="3252871" cy="1424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rgbClr val="00703C"/>
                </a:solidFill>
              </a:rPr>
              <a:t>Countdown</a:t>
            </a:r>
            <a:endParaRPr lang="en-US" sz="2400" b="1" dirty="0">
              <a:solidFill>
                <a:srgbClr val="00703C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CDA6EA-E797-4600-987D-D62E9BCA5346}"/>
              </a:ext>
            </a:extLst>
          </p:cNvPr>
          <p:cNvSpPr txBox="1"/>
          <p:nvPr/>
        </p:nvSpPr>
        <p:spPr>
          <a:xfrm>
            <a:off x="438913" y="5117243"/>
            <a:ext cx="81477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Answers:</a:t>
            </a:r>
          </a:p>
          <a:p>
            <a:endParaRPr lang="en-US" dirty="0"/>
          </a:p>
          <a:p>
            <a:r>
              <a:rPr lang="en-US" i="1" dirty="0"/>
              <a:t>Please refer to your handbook for the answers to this exercise</a:t>
            </a:r>
          </a:p>
        </p:txBody>
      </p:sp>
    </p:spTree>
    <p:extLst>
      <p:ext uri="{BB962C8B-B14F-4D97-AF65-F5344CB8AC3E}">
        <p14:creationId xmlns:p14="http://schemas.microsoft.com/office/powerpoint/2010/main" val="3803644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9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901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801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8020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702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703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603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36040"/>
                            </p:stCondLst>
                            <p:childTnLst>
                              <p:par>
                                <p:cTn id="2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9504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A14716-80E6-454C-8585-1312AED42D80}"/>
              </a:ext>
            </a:extLst>
          </p:cNvPr>
          <p:cNvSpPr/>
          <p:nvPr/>
        </p:nvSpPr>
        <p:spPr>
          <a:xfrm rot="10800000">
            <a:off x="0" y="-2"/>
            <a:ext cx="12192000" cy="1074823"/>
          </a:xfrm>
          <a:prstGeom prst="rect">
            <a:avLst/>
          </a:prstGeom>
          <a:solidFill>
            <a:srgbClr val="00703C"/>
          </a:solidFill>
          <a:ln>
            <a:noFill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30B4F1-5D31-C942-A7C8-D9962AD6764B}"/>
              </a:ext>
            </a:extLst>
          </p:cNvPr>
          <p:cNvSpPr/>
          <p:nvPr/>
        </p:nvSpPr>
        <p:spPr>
          <a:xfrm rot="10800000">
            <a:off x="0" y="6745712"/>
            <a:ext cx="12192000" cy="112289"/>
          </a:xfrm>
          <a:prstGeom prst="rect">
            <a:avLst/>
          </a:prstGeom>
          <a:solidFill>
            <a:srgbClr val="00703C"/>
          </a:solidFill>
          <a:ln>
            <a:noFill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3EF42B-D8C6-9E45-ACFE-42F1BC3B4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6085" y="5849957"/>
            <a:ext cx="1593656" cy="739912"/>
          </a:xfrm>
          <a:prstGeom prst="rect">
            <a:avLst/>
          </a:prstGeom>
        </p:spPr>
      </p:pic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04CA6C96-BF9C-47D0-8218-181E281DE51D}"/>
              </a:ext>
            </a:extLst>
          </p:cNvPr>
          <p:cNvSpPr txBox="1">
            <a:spLocks/>
          </p:cNvSpPr>
          <p:nvPr/>
        </p:nvSpPr>
        <p:spPr>
          <a:xfrm>
            <a:off x="609600" y="1279179"/>
            <a:ext cx="10972800" cy="4570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6600" b="1" dirty="0">
                <a:solidFill>
                  <a:srgbClr val="00703C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363381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A14716-80E6-454C-8585-1312AED42D80}"/>
              </a:ext>
            </a:extLst>
          </p:cNvPr>
          <p:cNvSpPr/>
          <p:nvPr/>
        </p:nvSpPr>
        <p:spPr>
          <a:xfrm rot="10800000">
            <a:off x="0" y="-2"/>
            <a:ext cx="12192000" cy="1074823"/>
          </a:xfrm>
          <a:prstGeom prst="rect">
            <a:avLst/>
          </a:prstGeom>
          <a:solidFill>
            <a:srgbClr val="00703C"/>
          </a:solidFill>
          <a:ln>
            <a:noFill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95CFA4-F5D4-4545-8EFD-BD63EB4DEA09}"/>
              </a:ext>
            </a:extLst>
          </p:cNvPr>
          <p:cNvSpPr txBox="1"/>
          <p:nvPr/>
        </p:nvSpPr>
        <p:spPr>
          <a:xfrm>
            <a:off x="3475122" y="188595"/>
            <a:ext cx="5241757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chemeClr val="bg1"/>
                </a:solidFill>
                <a:latin typeface="Interstate" pitchFamily="2" charset="0"/>
              </a:rPr>
              <a:t>Extra Exercise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30B4F1-5D31-C942-A7C8-D9962AD6764B}"/>
              </a:ext>
            </a:extLst>
          </p:cNvPr>
          <p:cNvSpPr/>
          <p:nvPr/>
        </p:nvSpPr>
        <p:spPr>
          <a:xfrm rot="10800000">
            <a:off x="0" y="6745712"/>
            <a:ext cx="12192000" cy="112289"/>
          </a:xfrm>
          <a:prstGeom prst="rect">
            <a:avLst/>
          </a:prstGeom>
          <a:solidFill>
            <a:srgbClr val="00703C"/>
          </a:solidFill>
          <a:ln>
            <a:noFill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3EF42B-D8C6-9E45-ACFE-42F1BC3B4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6085" y="5849957"/>
            <a:ext cx="1593656" cy="739912"/>
          </a:xfrm>
          <a:prstGeom prst="rect">
            <a:avLst/>
          </a:prstGeom>
        </p:spPr>
      </p:pic>
      <p:sp>
        <p:nvSpPr>
          <p:cNvPr id="16" name="Content Placeholder 3"/>
          <p:cNvSpPr txBox="1">
            <a:spLocks/>
          </p:cNvSpPr>
          <p:nvPr/>
        </p:nvSpPr>
        <p:spPr>
          <a:xfrm>
            <a:off x="8716869" y="1498619"/>
            <a:ext cx="3252871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20000" dirty="0">
              <a:solidFill>
                <a:srgbClr val="00703C"/>
              </a:solidFill>
            </a:endParaRPr>
          </a:p>
        </p:txBody>
      </p:sp>
      <p:sp>
        <p:nvSpPr>
          <p:cNvPr id="18" name="Content Placeholder 3"/>
          <p:cNvSpPr txBox="1">
            <a:spLocks/>
          </p:cNvSpPr>
          <p:nvPr/>
        </p:nvSpPr>
        <p:spPr>
          <a:xfrm>
            <a:off x="438913" y="1279180"/>
            <a:ext cx="8277966" cy="3945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/>
              <a:t>Instructions: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Make a copy of </a:t>
            </a:r>
          </a:p>
        </p:txBody>
      </p:sp>
    </p:spTree>
    <p:extLst>
      <p:ext uri="{BB962C8B-B14F-4D97-AF65-F5344CB8AC3E}">
        <p14:creationId xmlns:p14="http://schemas.microsoft.com/office/powerpoint/2010/main" val="379078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"/>
                            </p:stCondLst>
                            <p:childTnLst>
                              <p:par>
                                <p:cTn id="8" presetID="1" presetClass="exit" presetSubtype="0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A14716-80E6-454C-8585-1312AED42D80}"/>
              </a:ext>
            </a:extLst>
          </p:cNvPr>
          <p:cNvSpPr/>
          <p:nvPr/>
        </p:nvSpPr>
        <p:spPr>
          <a:xfrm rot="10800000">
            <a:off x="0" y="-2"/>
            <a:ext cx="12192000" cy="1074823"/>
          </a:xfrm>
          <a:prstGeom prst="rect">
            <a:avLst/>
          </a:prstGeom>
          <a:solidFill>
            <a:srgbClr val="00703C"/>
          </a:solidFill>
          <a:ln>
            <a:noFill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95CFA4-F5D4-4545-8EFD-BD63EB4DEA09}"/>
              </a:ext>
            </a:extLst>
          </p:cNvPr>
          <p:cNvSpPr txBox="1"/>
          <p:nvPr/>
        </p:nvSpPr>
        <p:spPr>
          <a:xfrm>
            <a:off x="3475122" y="188595"/>
            <a:ext cx="5241757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chemeClr val="bg1"/>
                </a:solidFill>
                <a:latin typeface="Interstate" pitchFamily="2" charset="0"/>
              </a:rPr>
              <a:t>Agenda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30B4F1-5D31-C942-A7C8-D9962AD6764B}"/>
              </a:ext>
            </a:extLst>
          </p:cNvPr>
          <p:cNvSpPr/>
          <p:nvPr/>
        </p:nvSpPr>
        <p:spPr>
          <a:xfrm rot="10800000">
            <a:off x="0" y="6745712"/>
            <a:ext cx="12192000" cy="112289"/>
          </a:xfrm>
          <a:prstGeom prst="rect">
            <a:avLst/>
          </a:prstGeom>
          <a:solidFill>
            <a:srgbClr val="00703C"/>
          </a:solidFill>
          <a:ln>
            <a:noFill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3EF42B-D8C6-9E45-ACFE-42F1BC3B4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6085" y="5849957"/>
            <a:ext cx="1593656" cy="739912"/>
          </a:xfrm>
          <a:prstGeom prst="rect">
            <a:avLst/>
          </a:prstGeom>
        </p:spPr>
      </p:pic>
      <p:sp>
        <p:nvSpPr>
          <p:cNvPr id="23" name="Title 19"/>
          <p:cNvSpPr txBox="1">
            <a:spLocks/>
          </p:cNvSpPr>
          <p:nvPr/>
        </p:nvSpPr>
        <p:spPr>
          <a:xfrm>
            <a:off x="609600" y="1277957"/>
            <a:ext cx="10972800" cy="4572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Working with Sheets and Cells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Entering and Storing Data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Helpful Tools and Resources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48227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A14716-80E6-454C-8585-1312AED42D80}"/>
              </a:ext>
            </a:extLst>
          </p:cNvPr>
          <p:cNvSpPr/>
          <p:nvPr/>
        </p:nvSpPr>
        <p:spPr>
          <a:xfrm rot="10800000">
            <a:off x="0" y="-2"/>
            <a:ext cx="12192000" cy="1074823"/>
          </a:xfrm>
          <a:prstGeom prst="rect">
            <a:avLst/>
          </a:prstGeom>
          <a:solidFill>
            <a:srgbClr val="00703C"/>
          </a:solidFill>
          <a:ln>
            <a:noFill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95CFA4-F5D4-4545-8EFD-BD63EB4DEA09}"/>
              </a:ext>
            </a:extLst>
          </p:cNvPr>
          <p:cNvSpPr txBox="1"/>
          <p:nvPr/>
        </p:nvSpPr>
        <p:spPr>
          <a:xfrm>
            <a:off x="0" y="188595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chemeClr val="bg1"/>
                </a:solidFill>
                <a:latin typeface="Interstate" pitchFamily="2" charset="0"/>
              </a:rPr>
              <a:t>Part 1 – Working with Sheets and Cells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30B4F1-5D31-C942-A7C8-D9962AD6764B}"/>
              </a:ext>
            </a:extLst>
          </p:cNvPr>
          <p:cNvSpPr/>
          <p:nvPr/>
        </p:nvSpPr>
        <p:spPr>
          <a:xfrm rot="10800000">
            <a:off x="0" y="6745712"/>
            <a:ext cx="12192000" cy="112289"/>
          </a:xfrm>
          <a:prstGeom prst="rect">
            <a:avLst/>
          </a:prstGeom>
          <a:solidFill>
            <a:srgbClr val="00703C"/>
          </a:solidFill>
          <a:ln>
            <a:noFill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3EF42B-D8C6-9E45-ACFE-42F1BC3B4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6085" y="5849957"/>
            <a:ext cx="1593656" cy="739912"/>
          </a:xfrm>
          <a:prstGeom prst="rect">
            <a:avLst/>
          </a:prstGeom>
        </p:spPr>
      </p:pic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04CA6C96-BF9C-47D0-8218-181E281DE51D}"/>
              </a:ext>
            </a:extLst>
          </p:cNvPr>
          <p:cNvSpPr txBox="1">
            <a:spLocks/>
          </p:cNvSpPr>
          <p:nvPr/>
        </p:nvSpPr>
        <p:spPr>
          <a:xfrm>
            <a:off x="609600" y="1279179"/>
            <a:ext cx="6753143" cy="45707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INTRODUCTION TO EXCEL</a:t>
            </a:r>
            <a:endParaRPr lang="en-US" sz="20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Tabular </a:t>
            </a:r>
            <a:r>
              <a:rPr lang="en-US" sz="1800" dirty="0"/>
              <a:t>– Definition: of, relating to, or arranged in a table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i="1" dirty="0"/>
              <a:t>specifically: </a:t>
            </a:r>
            <a:r>
              <a:rPr lang="en-US" sz="1800" dirty="0"/>
              <a:t>set up in rows and columns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Sheets: </a:t>
            </a:r>
            <a:r>
              <a:rPr lang="en-US" sz="1800" dirty="0"/>
              <a:t>A tabular collection of cells</a:t>
            </a:r>
          </a:p>
          <a:p>
            <a:pPr marL="0" indent="0">
              <a:buNone/>
            </a:pPr>
            <a:r>
              <a:rPr lang="en-US" sz="1800" b="1" dirty="0"/>
              <a:t>Cells: </a:t>
            </a:r>
            <a:r>
              <a:rPr lang="en-US" sz="1800" dirty="0"/>
              <a:t>The intersection of a row and column where data can be stored</a:t>
            </a:r>
            <a:endParaRPr lang="en-US" sz="1800" b="1" dirty="0"/>
          </a:p>
          <a:p>
            <a:pPr marL="687388"/>
            <a:endParaRPr lang="en-US" sz="1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2DDBAF-FF13-41FC-B0BF-386FFD5F1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1340" y="2176190"/>
            <a:ext cx="3305175" cy="2105025"/>
          </a:xfrm>
          <a:prstGeom prst="rect">
            <a:avLst/>
          </a:prstGeom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72813853-58B3-45F6-B407-E085573ABC00}"/>
              </a:ext>
            </a:extLst>
          </p:cNvPr>
          <p:cNvSpPr/>
          <p:nvPr/>
        </p:nvSpPr>
        <p:spPr>
          <a:xfrm>
            <a:off x="8473442" y="1680754"/>
            <a:ext cx="209005" cy="49543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D5372EFE-0B0B-41CD-8425-5F2E00AFFCCF}"/>
              </a:ext>
            </a:extLst>
          </p:cNvPr>
          <p:cNvSpPr/>
          <p:nvPr/>
        </p:nvSpPr>
        <p:spPr>
          <a:xfrm>
            <a:off x="9069983" y="1680754"/>
            <a:ext cx="209005" cy="49543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86292BD8-54CB-4EAC-A973-334BC4FEA761}"/>
              </a:ext>
            </a:extLst>
          </p:cNvPr>
          <p:cNvSpPr/>
          <p:nvPr/>
        </p:nvSpPr>
        <p:spPr>
          <a:xfrm>
            <a:off x="9701168" y="1680754"/>
            <a:ext cx="209005" cy="49543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C21C043-FA08-47CB-862D-C1A1F12F65CA}"/>
              </a:ext>
            </a:extLst>
          </p:cNvPr>
          <p:cNvSpPr/>
          <p:nvPr/>
        </p:nvSpPr>
        <p:spPr>
          <a:xfrm>
            <a:off x="10297709" y="1680754"/>
            <a:ext cx="209005" cy="49543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4B33D892-A4E7-4488-8024-B4CE1C23A735}"/>
              </a:ext>
            </a:extLst>
          </p:cNvPr>
          <p:cNvSpPr/>
          <p:nvPr/>
        </p:nvSpPr>
        <p:spPr>
          <a:xfrm>
            <a:off x="10915833" y="1675468"/>
            <a:ext cx="209005" cy="49543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10DE0CD-12DD-4BF1-BD3D-F9F98E6DD354}"/>
              </a:ext>
            </a:extLst>
          </p:cNvPr>
          <p:cNvSpPr/>
          <p:nvPr/>
        </p:nvSpPr>
        <p:spPr>
          <a:xfrm>
            <a:off x="7576457" y="2414446"/>
            <a:ext cx="452846" cy="11229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1BCBFB41-67FE-4EB8-9AE1-63209F8C104F}"/>
              </a:ext>
            </a:extLst>
          </p:cNvPr>
          <p:cNvSpPr/>
          <p:nvPr/>
        </p:nvSpPr>
        <p:spPr>
          <a:xfrm>
            <a:off x="7578494" y="2607284"/>
            <a:ext cx="452846" cy="11229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D15166B1-6DF3-4D79-B1CA-053D46C0AE15}"/>
              </a:ext>
            </a:extLst>
          </p:cNvPr>
          <p:cNvSpPr/>
          <p:nvPr/>
        </p:nvSpPr>
        <p:spPr>
          <a:xfrm>
            <a:off x="7574420" y="2800740"/>
            <a:ext cx="452846" cy="11229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B40B4B13-4CF8-4918-93DD-6F701848A8BF}"/>
              </a:ext>
            </a:extLst>
          </p:cNvPr>
          <p:cNvSpPr/>
          <p:nvPr/>
        </p:nvSpPr>
        <p:spPr>
          <a:xfrm>
            <a:off x="7576457" y="2993578"/>
            <a:ext cx="452846" cy="11229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AB3D6FF6-9622-4A5B-A3E2-83D4BAD5829A}"/>
              </a:ext>
            </a:extLst>
          </p:cNvPr>
          <p:cNvSpPr/>
          <p:nvPr/>
        </p:nvSpPr>
        <p:spPr>
          <a:xfrm>
            <a:off x="7569786" y="3166675"/>
            <a:ext cx="452846" cy="11229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06C995C2-F4F3-4CD2-A192-8397ED12D823}"/>
              </a:ext>
            </a:extLst>
          </p:cNvPr>
          <p:cNvSpPr/>
          <p:nvPr/>
        </p:nvSpPr>
        <p:spPr>
          <a:xfrm>
            <a:off x="7571823" y="3359513"/>
            <a:ext cx="452846" cy="11229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CEA35A24-81FE-4DDC-9D07-783DEA59A985}"/>
              </a:ext>
            </a:extLst>
          </p:cNvPr>
          <p:cNvSpPr/>
          <p:nvPr/>
        </p:nvSpPr>
        <p:spPr>
          <a:xfrm>
            <a:off x="7567749" y="3552969"/>
            <a:ext cx="452846" cy="11229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7DB38716-3624-4D37-88F9-AD7753DCA84A}"/>
              </a:ext>
            </a:extLst>
          </p:cNvPr>
          <p:cNvSpPr/>
          <p:nvPr/>
        </p:nvSpPr>
        <p:spPr>
          <a:xfrm>
            <a:off x="7569786" y="3745807"/>
            <a:ext cx="452846" cy="11229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4133DAC-E99E-4D6F-8671-327D87262F7B}"/>
              </a:ext>
            </a:extLst>
          </p:cNvPr>
          <p:cNvSpPr/>
          <p:nvPr/>
        </p:nvSpPr>
        <p:spPr>
          <a:xfrm>
            <a:off x="7576457" y="3945278"/>
            <a:ext cx="452846" cy="11229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7A3D0A90-B7D8-4462-B576-1509074C8CD2}"/>
              </a:ext>
            </a:extLst>
          </p:cNvPr>
          <p:cNvSpPr/>
          <p:nvPr/>
        </p:nvSpPr>
        <p:spPr>
          <a:xfrm>
            <a:off x="7578494" y="4138116"/>
            <a:ext cx="452846" cy="11229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0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1" grpId="0" animBg="1"/>
      <p:bldP spid="12" grpId="0" animBg="1"/>
      <p:bldP spid="8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A14716-80E6-454C-8585-1312AED42D80}"/>
              </a:ext>
            </a:extLst>
          </p:cNvPr>
          <p:cNvSpPr/>
          <p:nvPr/>
        </p:nvSpPr>
        <p:spPr>
          <a:xfrm rot="10800000">
            <a:off x="0" y="-2"/>
            <a:ext cx="12192000" cy="1074823"/>
          </a:xfrm>
          <a:prstGeom prst="rect">
            <a:avLst/>
          </a:prstGeom>
          <a:solidFill>
            <a:srgbClr val="00703C"/>
          </a:solidFill>
          <a:ln>
            <a:noFill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95CFA4-F5D4-4545-8EFD-BD63EB4DEA09}"/>
              </a:ext>
            </a:extLst>
          </p:cNvPr>
          <p:cNvSpPr txBox="1"/>
          <p:nvPr/>
        </p:nvSpPr>
        <p:spPr>
          <a:xfrm>
            <a:off x="0" y="188595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chemeClr val="bg1"/>
                </a:solidFill>
                <a:latin typeface="Interstate" pitchFamily="2" charset="0"/>
              </a:rPr>
              <a:t>Part 1 – Working with Sheets and Cells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30B4F1-5D31-C942-A7C8-D9962AD6764B}"/>
              </a:ext>
            </a:extLst>
          </p:cNvPr>
          <p:cNvSpPr/>
          <p:nvPr/>
        </p:nvSpPr>
        <p:spPr>
          <a:xfrm rot="10800000">
            <a:off x="0" y="6745712"/>
            <a:ext cx="12192000" cy="112289"/>
          </a:xfrm>
          <a:prstGeom prst="rect">
            <a:avLst/>
          </a:prstGeom>
          <a:solidFill>
            <a:srgbClr val="00703C"/>
          </a:solidFill>
          <a:ln>
            <a:noFill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3EF42B-D8C6-9E45-ACFE-42F1BC3B4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6085" y="5849957"/>
            <a:ext cx="1593656" cy="739912"/>
          </a:xfrm>
          <a:prstGeom prst="rect">
            <a:avLst/>
          </a:prstGeom>
        </p:spPr>
      </p:pic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04CA6C96-BF9C-47D0-8218-181E281DE51D}"/>
              </a:ext>
            </a:extLst>
          </p:cNvPr>
          <p:cNvSpPr txBox="1">
            <a:spLocks/>
          </p:cNvSpPr>
          <p:nvPr/>
        </p:nvSpPr>
        <p:spPr>
          <a:xfrm>
            <a:off x="609600" y="1279179"/>
            <a:ext cx="5712823" cy="45707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SHEETS</a:t>
            </a:r>
            <a:endParaRPr lang="en-US" sz="2400" b="1" dirty="0"/>
          </a:p>
          <a:p>
            <a:pPr marL="0" indent="0">
              <a:buNone/>
            </a:pPr>
            <a:r>
              <a:rPr lang="en-US" sz="1800" b="1" dirty="0"/>
              <a:t>Adding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Editing</a:t>
            </a:r>
          </a:p>
          <a:p>
            <a:pPr marL="687388"/>
            <a:r>
              <a:rPr lang="en-US" sz="1600" dirty="0"/>
              <a:t>Rename</a:t>
            </a:r>
          </a:p>
          <a:p>
            <a:pPr marL="687388"/>
            <a:r>
              <a:rPr lang="en-US" sz="1600" dirty="0"/>
              <a:t>Move and Copy</a:t>
            </a:r>
          </a:p>
          <a:p>
            <a:pPr marL="687388"/>
            <a:r>
              <a:rPr lang="en-US" sz="1600" dirty="0"/>
              <a:t>Tab Color</a:t>
            </a:r>
          </a:p>
          <a:p>
            <a:pPr marL="0" indent="0">
              <a:buNone/>
            </a:pPr>
            <a:r>
              <a:rPr lang="en-US" sz="1800" b="1" dirty="0"/>
              <a:t>Grouping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Deleting</a:t>
            </a:r>
          </a:p>
          <a:p>
            <a:pPr marL="687388"/>
            <a:endParaRPr lang="en-US" sz="1800" dirty="0"/>
          </a:p>
          <a:p>
            <a:pPr marL="687388"/>
            <a:endParaRPr lang="en-US" sz="1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0D2893-7AB2-4535-9B65-8E713C993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96" y="2102576"/>
            <a:ext cx="2257425" cy="2667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A3865117-1520-46EB-8A38-9BA62295CC37}"/>
              </a:ext>
            </a:extLst>
          </p:cNvPr>
          <p:cNvSpPr/>
          <p:nvPr/>
        </p:nvSpPr>
        <p:spPr>
          <a:xfrm>
            <a:off x="2612574" y="2017939"/>
            <a:ext cx="418556" cy="41855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5AFB6C-7EF0-49C1-9DE4-D8A12824F3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796" y="4275500"/>
            <a:ext cx="2743200" cy="2571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105B6F-9FF6-4E85-AA0B-23581052210B}"/>
              </a:ext>
            </a:extLst>
          </p:cNvPr>
          <p:cNvSpPr txBox="1"/>
          <p:nvPr/>
        </p:nvSpPr>
        <p:spPr>
          <a:xfrm>
            <a:off x="7191108" y="3726896"/>
            <a:ext cx="914400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Sheet 1</a:t>
            </a:r>
          </a:p>
        </p:txBody>
      </p:sp>
      <p:pic>
        <p:nvPicPr>
          <p:cNvPr id="11" name="Graphic 10" descr="Table">
            <a:extLst>
              <a:ext uri="{FF2B5EF4-FFF2-40B4-BE49-F238E27FC236}">
                <a16:creationId xmlns:a16="http://schemas.microsoft.com/office/drawing/2014/main" id="{9863FF4F-44AC-4612-B038-9294768EE4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91108" y="2172689"/>
            <a:ext cx="914400" cy="9144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736CF49-82AA-42E9-9C61-59365ACDFBB8}"/>
              </a:ext>
            </a:extLst>
          </p:cNvPr>
          <p:cNvCxnSpPr>
            <a:stCxn id="9" idx="0"/>
            <a:endCxn id="11" idx="2"/>
          </p:cNvCxnSpPr>
          <p:nvPr/>
        </p:nvCxnSpPr>
        <p:spPr>
          <a:xfrm flipV="1">
            <a:off x="7648308" y="3087089"/>
            <a:ext cx="0" cy="63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0ADC368-96D2-456C-9A96-3EC29CD49037}"/>
              </a:ext>
            </a:extLst>
          </p:cNvPr>
          <p:cNvSpPr txBox="1"/>
          <p:nvPr/>
        </p:nvSpPr>
        <p:spPr>
          <a:xfrm>
            <a:off x="7191108" y="2097681"/>
            <a:ext cx="914400" cy="276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Table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8B0A95-2C85-4E3C-96A6-AE6CCF3BA43B}"/>
              </a:ext>
            </a:extLst>
          </p:cNvPr>
          <p:cNvSpPr txBox="1"/>
          <p:nvPr/>
        </p:nvSpPr>
        <p:spPr>
          <a:xfrm>
            <a:off x="8327576" y="3733531"/>
            <a:ext cx="914400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Sheet 2</a:t>
            </a:r>
          </a:p>
        </p:txBody>
      </p:sp>
      <p:pic>
        <p:nvPicPr>
          <p:cNvPr id="22" name="Graphic 21" descr="Table">
            <a:extLst>
              <a:ext uri="{FF2B5EF4-FFF2-40B4-BE49-F238E27FC236}">
                <a16:creationId xmlns:a16="http://schemas.microsoft.com/office/drawing/2014/main" id="{674E62D9-A2F6-4EDC-A14A-57B211F14C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27576" y="2179324"/>
            <a:ext cx="914400" cy="914400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B95FAF3-DB61-40AA-A17D-592BD332B548}"/>
              </a:ext>
            </a:extLst>
          </p:cNvPr>
          <p:cNvCxnSpPr>
            <a:stCxn id="21" idx="0"/>
            <a:endCxn id="22" idx="2"/>
          </p:cNvCxnSpPr>
          <p:nvPr/>
        </p:nvCxnSpPr>
        <p:spPr>
          <a:xfrm flipV="1">
            <a:off x="8784776" y="3093724"/>
            <a:ext cx="0" cy="63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A4545DF-8E23-45E8-AEAE-1F57374B56BA}"/>
              </a:ext>
            </a:extLst>
          </p:cNvPr>
          <p:cNvSpPr txBox="1"/>
          <p:nvPr/>
        </p:nvSpPr>
        <p:spPr>
          <a:xfrm>
            <a:off x="8327576" y="2104316"/>
            <a:ext cx="914400" cy="276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Table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282437-F2E3-4C53-B12D-76BDD0406048}"/>
              </a:ext>
            </a:extLst>
          </p:cNvPr>
          <p:cNvSpPr txBox="1"/>
          <p:nvPr/>
        </p:nvSpPr>
        <p:spPr>
          <a:xfrm>
            <a:off x="9464043" y="3733531"/>
            <a:ext cx="914400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Sheet 3</a:t>
            </a:r>
          </a:p>
        </p:txBody>
      </p:sp>
      <p:pic>
        <p:nvPicPr>
          <p:cNvPr id="26" name="Graphic 25" descr="Table">
            <a:extLst>
              <a:ext uri="{FF2B5EF4-FFF2-40B4-BE49-F238E27FC236}">
                <a16:creationId xmlns:a16="http://schemas.microsoft.com/office/drawing/2014/main" id="{DAED2A88-5473-4D5D-947A-A43B8B5202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64043" y="2179324"/>
            <a:ext cx="914400" cy="914400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7094F97-CE5E-42B2-9CE7-F5D662006499}"/>
              </a:ext>
            </a:extLst>
          </p:cNvPr>
          <p:cNvCxnSpPr>
            <a:stCxn id="25" idx="0"/>
            <a:endCxn id="26" idx="2"/>
          </p:cNvCxnSpPr>
          <p:nvPr/>
        </p:nvCxnSpPr>
        <p:spPr>
          <a:xfrm flipV="1">
            <a:off x="9921243" y="3093724"/>
            <a:ext cx="0" cy="63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331F611-DB27-48E5-810A-7D0360CE9203}"/>
              </a:ext>
            </a:extLst>
          </p:cNvPr>
          <p:cNvSpPr txBox="1"/>
          <p:nvPr/>
        </p:nvSpPr>
        <p:spPr>
          <a:xfrm>
            <a:off x="9464043" y="2104316"/>
            <a:ext cx="914400" cy="276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Table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8C51DB-65E1-43BD-820F-103543B51347}"/>
              </a:ext>
            </a:extLst>
          </p:cNvPr>
          <p:cNvSpPr/>
          <p:nvPr/>
        </p:nvSpPr>
        <p:spPr>
          <a:xfrm>
            <a:off x="7188750" y="4545889"/>
            <a:ext cx="3189693" cy="277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Workbook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7D165954-0245-40AC-83E1-5BF513E080F1}"/>
              </a:ext>
            </a:extLst>
          </p:cNvPr>
          <p:cNvCxnSpPr>
            <a:cxnSpLocks/>
            <a:stCxn id="14" idx="0"/>
            <a:endCxn id="9" idx="2"/>
          </p:cNvCxnSpPr>
          <p:nvPr/>
        </p:nvCxnSpPr>
        <p:spPr>
          <a:xfrm rot="16200000" flipV="1">
            <a:off x="7944956" y="3707247"/>
            <a:ext cx="541994" cy="1135289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51E510F5-8F06-484A-BB9F-0E91A316C497}"/>
              </a:ext>
            </a:extLst>
          </p:cNvPr>
          <p:cNvCxnSpPr>
            <a:cxnSpLocks/>
            <a:stCxn id="14" idx="0"/>
            <a:endCxn id="21" idx="2"/>
          </p:cNvCxnSpPr>
          <p:nvPr/>
        </p:nvCxnSpPr>
        <p:spPr>
          <a:xfrm rot="5400000" flipH="1" flipV="1">
            <a:off x="8516507" y="4277621"/>
            <a:ext cx="535359" cy="1179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18E34879-9825-4F04-920D-674701FA9AF3}"/>
              </a:ext>
            </a:extLst>
          </p:cNvPr>
          <p:cNvCxnSpPr>
            <a:cxnSpLocks/>
            <a:stCxn id="14" idx="0"/>
            <a:endCxn id="25" idx="2"/>
          </p:cNvCxnSpPr>
          <p:nvPr/>
        </p:nvCxnSpPr>
        <p:spPr>
          <a:xfrm rot="5400000" flipH="1" flipV="1">
            <a:off x="9084741" y="3709387"/>
            <a:ext cx="535359" cy="1137646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3C7E17E0-85B8-4659-851B-69231087F677}"/>
              </a:ext>
            </a:extLst>
          </p:cNvPr>
          <p:cNvSpPr/>
          <p:nvPr/>
        </p:nvSpPr>
        <p:spPr>
          <a:xfrm>
            <a:off x="7184571" y="2017939"/>
            <a:ext cx="2057405" cy="19925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50BE246-C9C2-46E4-8EC0-F30AC0C9BD69}"/>
              </a:ext>
            </a:extLst>
          </p:cNvPr>
          <p:cNvSpPr/>
          <p:nvPr/>
        </p:nvSpPr>
        <p:spPr>
          <a:xfrm>
            <a:off x="9464043" y="2017938"/>
            <a:ext cx="914400" cy="1992593"/>
          </a:xfrm>
          <a:prstGeom prst="rect">
            <a:avLst/>
          </a:prstGeom>
          <a:solidFill>
            <a:schemeClr val="accent3">
              <a:alpha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ontent Placeholder 3">
            <a:extLst>
              <a:ext uri="{FF2B5EF4-FFF2-40B4-BE49-F238E27FC236}">
                <a16:creationId xmlns:a16="http://schemas.microsoft.com/office/drawing/2014/main" id="{C0A1D0F5-C59F-4341-B416-1A11D4AA95BC}"/>
              </a:ext>
            </a:extLst>
          </p:cNvPr>
          <p:cNvSpPr txBox="1">
            <a:spLocks/>
          </p:cNvSpPr>
          <p:nvPr/>
        </p:nvSpPr>
        <p:spPr>
          <a:xfrm>
            <a:off x="609600" y="6054314"/>
            <a:ext cx="9768843" cy="608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AutoNum type="arabicPeriod"/>
            </a:pPr>
            <a:r>
              <a:rPr lang="en-US" sz="1000" dirty="0" err="1"/>
              <a:t>GCFGlobal</a:t>
            </a:r>
            <a:r>
              <a:rPr lang="en-US" sz="1000" dirty="0"/>
              <a:t>, Excel 2016 – Working with Multiple Worksheets: </a:t>
            </a:r>
            <a:r>
              <a:rPr lang="en-US" sz="1000" dirty="0">
                <a:hlinkClick r:id="rId7"/>
              </a:rPr>
              <a:t>https://edu.gcfglobal.org/en/excel2016/working-with-multiple-worksheets/1/</a:t>
            </a:r>
            <a:r>
              <a:rPr lang="en-US" sz="1000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000" dirty="0"/>
              <a:t>Excel Easy, Worksheets: </a:t>
            </a:r>
            <a:r>
              <a:rPr lang="en-US" sz="1000" dirty="0">
                <a:hlinkClick r:id="rId8"/>
              </a:rPr>
              <a:t>https://www.excel-easy.com/basics/worksheets.html</a:t>
            </a:r>
            <a:r>
              <a:rPr lang="en-US" sz="1000" dirty="0"/>
              <a:t> </a:t>
            </a:r>
          </a:p>
          <a:p>
            <a:pPr marL="687388"/>
            <a:endParaRPr lang="en-US" sz="1800" dirty="0"/>
          </a:p>
          <a:p>
            <a:pPr marL="687388"/>
            <a:endParaRPr lang="en-US" sz="1800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BE2EBB7-7627-4E3C-B1CD-931571FC4C86}"/>
              </a:ext>
            </a:extLst>
          </p:cNvPr>
          <p:cNvCxnSpPr/>
          <p:nvPr/>
        </p:nvCxnSpPr>
        <p:spPr>
          <a:xfrm>
            <a:off x="9183690" y="2629889"/>
            <a:ext cx="337460" cy="66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B8F777C-CD6B-46D7-86D6-EF52E18BA26A}"/>
              </a:ext>
            </a:extLst>
          </p:cNvPr>
          <p:cNvCxnSpPr/>
          <p:nvPr/>
        </p:nvCxnSpPr>
        <p:spPr>
          <a:xfrm>
            <a:off x="8047812" y="2626571"/>
            <a:ext cx="337460" cy="66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881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  <p:bldP spid="25" grpId="0" animBg="1"/>
      <p:bldP spid="28" grpId="0" animBg="1"/>
      <p:bldP spid="46" grpId="0" animBg="1"/>
      <p:bldP spid="4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A14716-80E6-454C-8585-1312AED42D80}"/>
              </a:ext>
            </a:extLst>
          </p:cNvPr>
          <p:cNvSpPr/>
          <p:nvPr/>
        </p:nvSpPr>
        <p:spPr>
          <a:xfrm rot="10800000">
            <a:off x="0" y="-2"/>
            <a:ext cx="12192000" cy="1074823"/>
          </a:xfrm>
          <a:prstGeom prst="rect">
            <a:avLst/>
          </a:prstGeom>
          <a:solidFill>
            <a:srgbClr val="00703C"/>
          </a:solidFill>
          <a:ln>
            <a:noFill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95CFA4-F5D4-4545-8EFD-BD63EB4DEA09}"/>
              </a:ext>
            </a:extLst>
          </p:cNvPr>
          <p:cNvSpPr txBox="1"/>
          <p:nvPr/>
        </p:nvSpPr>
        <p:spPr>
          <a:xfrm>
            <a:off x="0" y="188595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chemeClr val="bg1"/>
                </a:solidFill>
                <a:latin typeface="Interstate" pitchFamily="2" charset="0"/>
              </a:rPr>
              <a:t>Part 1 – Working with Sheets and Cells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30B4F1-5D31-C942-A7C8-D9962AD6764B}"/>
              </a:ext>
            </a:extLst>
          </p:cNvPr>
          <p:cNvSpPr/>
          <p:nvPr/>
        </p:nvSpPr>
        <p:spPr>
          <a:xfrm rot="10800000">
            <a:off x="0" y="6745712"/>
            <a:ext cx="12192000" cy="112289"/>
          </a:xfrm>
          <a:prstGeom prst="rect">
            <a:avLst/>
          </a:prstGeom>
          <a:solidFill>
            <a:srgbClr val="00703C"/>
          </a:solidFill>
          <a:ln>
            <a:noFill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3EF42B-D8C6-9E45-ACFE-42F1BC3B4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6085" y="5849957"/>
            <a:ext cx="1593656" cy="739912"/>
          </a:xfrm>
          <a:prstGeom prst="rect">
            <a:avLst/>
          </a:prstGeom>
        </p:spPr>
      </p:pic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04CA6C96-BF9C-47D0-8218-181E281DE51D}"/>
              </a:ext>
            </a:extLst>
          </p:cNvPr>
          <p:cNvSpPr txBox="1">
            <a:spLocks/>
          </p:cNvSpPr>
          <p:nvPr/>
        </p:nvSpPr>
        <p:spPr>
          <a:xfrm>
            <a:off x="609601" y="1279179"/>
            <a:ext cx="5991496" cy="45707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CELLS</a:t>
            </a:r>
            <a:endParaRPr lang="en-US" sz="2000" dirty="0"/>
          </a:p>
          <a:p>
            <a:pPr marL="0" indent="0">
              <a:buNone/>
            </a:pPr>
            <a:r>
              <a:rPr lang="en-US" sz="1800" b="1" dirty="0"/>
              <a:t>Formatting Cells</a:t>
            </a:r>
          </a:p>
          <a:p>
            <a:pPr marL="687388"/>
            <a:r>
              <a:rPr lang="en-US" sz="1600" dirty="0"/>
              <a:t>Home tab</a:t>
            </a:r>
          </a:p>
          <a:p>
            <a:pPr marL="687388"/>
            <a:r>
              <a:rPr lang="en-US" sz="1600" dirty="0"/>
              <a:t>Tool groups</a:t>
            </a:r>
          </a:p>
          <a:p>
            <a:pPr marL="0" indent="0">
              <a:buNone/>
            </a:pPr>
            <a:r>
              <a:rPr lang="en-US" sz="1800" b="1" dirty="0"/>
              <a:t>Insert, Delete, Format and Modify Cells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687388"/>
            <a:r>
              <a:rPr lang="en-US" sz="1600" dirty="0"/>
              <a:t>Merge &amp; Center</a:t>
            </a:r>
          </a:p>
          <a:p>
            <a:pPr marL="687388"/>
            <a:r>
              <a:rPr lang="en-US" sz="1600" dirty="0"/>
              <a:t>Wrap Text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48D8E3E8-BC7F-4049-AD97-3EE76058B6BA}"/>
              </a:ext>
            </a:extLst>
          </p:cNvPr>
          <p:cNvSpPr txBox="1">
            <a:spLocks/>
          </p:cNvSpPr>
          <p:nvPr/>
        </p:nvSpPr>
        <p:spPr>
          <a:xfrm>
            <a:off x="609600" y="6054314"/>
            <a:ext cx="9768843" cy="608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AutoNum type="arabicPeriod"/>
            </a:pPr>
            <a:r>
              <a:rPr lang="en-US" sz="1000" dirty="0" err="1"/>
              <a:t>GCFGlobal</a:t>
            </a:r>
            <a:r>
              <a:rPr lang="en-US" sz="1000" dirty="0"/>
              <a:t>, Excel 2016 – Formatting Cells: </a:t>
            </a:r>
            <a:r>
              <a:rPr lang="en-US" sz="1000" dirty="0">
                <a:hlinkClick r:id="rId3"/>
              </a:rPr>
              <a:t>https://edu.gcfglobal.org/en/excel2016/formatting-cells/1/</a:t>
            </a:r>
            <a:r>
              <a:rPr lang="en-US" sz="1000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000" dirty="0" err="1"/>
              <a:t>GCFGlobal</a:t>
            </a:r>
            <a:r>
              <a:rPr lang="en-US" sz="1000" dirty="0"/>
              <a:t>, Excel 2016 – Modifying Columns, Rows, and Cells: </a:t>
            </a:r>
            <a:r>
              <a:rPr lang="en-US" sz="1000" dirty="0">
                <a:hlinkClick r:id="rId4"/>
              </a:rPr>
              <a:t>https://edu.gcfglobal.org/en/excel2016/modifying-columns-rows-and-cells/1/</a:t>
            </a:r>
            <a:r>
              <a:rPr lang="en-US" sz="1000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000" dirty="0"/>
              <a:t>Excel Easy, Format Cells: </a:t>
            </a:r>
            <a:r>
              <a:rPr lang="en-US" sz="1000" dirty="0">
                <a:hlinkClick r:id="rId5"/>
              </a:rPr>
              <a:t>https://www.excel-easy.com/basics/format-cells.html</a:t>
            </a:r>
            <a:r>
              <a:rPr lang="en-US" sz="1000" dirty="0"/>
              <a:t> </a:t>
            </a:r>
            <a:endParaRPr lang="en-US" sz="1800" dirty="0"/>
          </a:p>
          <a:p>
            <a:pPr marL="687388"/>
            <a:endParaRPr lang="en-US" sz="18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1CDABA9-6A02-4C27-BC71-FC41A6927E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1097" y="2052114"/>
            <a:ext cx="4981302" cy="77783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97910C8-9246-4C6C-A411-E375A8B2D3BC}"/>
              </a:ext>
            </a:extLst>
          </p:cNvPr>
          <p:cNvSpPr/>
          <p:nvPr/>
        </p:nvSpPr>
        <p:spPr>
          <a:xfrm>
            <a:off x="6601097" y="2052114"/>
            <a:ext cx="1680754" cy="7778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BED83CA-5C44-4E54-998A-10084CF0E7F0}"/>
              </a:ext>
            </a:extLst>
          </p:cNvPr>
          <p:cNvSpPr/>
          <p:nvPr/>
        </p:nvSpPr>
        <p:spPr>
          <a:xfrm>
            <a:off x="8281851" y="2052113"/>
            <a:ext cx="2121408" cy="7778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7BC0B51-FA93-4FE5-B9B5-B2156D79604D}"/>
              </a:ext>
            </a:extLst>
          </p:cNvPr>
          <p:cNvSpPr/>
          <p:nvPr/>
        </p:nvSpPr>
        <p:spPr>
          <a:xfrm>
            <a:off x="10403259" y="2056131"/>
            <a:ext cx="1179140" cy="7778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413F5E-03A0-4C1B-AD49-59FE321F9CB0}"/>
              </a:ext>
            </a:extLst>
          </p:cNvPr>
          <p:cNvSpPr txBox="1"/>
          <p:nvPr/>
        </p:nvSpPr>
        <p:spPr>
          <a:xfrm>
            <a:off x="7049588" y="3108997"/>
            <a:ext cx="783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Group 1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C15C99C-4E76-4E12-B930-062B6992B548}"/>
              </a:ext>
            </a:extLst>
          </p:cNvPr>
          <p:cNvCxnSpPr>
            <a:stCxn id="15" idx="0"/>
            <a:endCxn id="14" idx="2"/>
          </p:cNvCxnSpPr>
          <p:nvPr/>
        </p:nvCxnSpPr>
        <p:spPr>
          <a:xfrm flipV="1">
            <a:off x="7441474" y="2829951"/>
            <a:ext cx="0" cy="2790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0363916-A88B-47AC-9456-545B35ECDAA2}"/>
              </a:ext>
            </a:extLst>
          </p:cNvPr>
          <p:cNvSpPr txBox="1"/>
          <p:nvPr/>
        </p:nvSpPr>
        <p:spPr>
          <a:xfrm>
            <a:off x="8935425" y="3108997"/>
            <a:ext cx="783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Group 2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044B696-B1EB-4332-BDC3-0E3DA1FF2883}"/>
              </a:ext>
            </a:extLst>
          </p:cNvPr>
          <p:cNvCxnSpPr>
            <a:stCxn id="35" idx="0"/>
          </p:cNvCxnSpPr>
          <p:nvPr/>
        </p:nvCxnSpPr>
        <p:spPr>
          <a:xfrm flipV="1">
            <a:off x="9327311" y="2829951"/>
            <a:ext cx="0" cy="2790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B95C717-B5A6-48A7-9A4D-0C2F4430757A}"/>
              </a:ext>
            </a:extLst>
          </p:cNvPr>
          <p:cNvSpPr txBox="1"/>
          <p:nvPr/>
        </p:nvSpPr>
        <p:spPr>
          <a:xfrm>
            <a:off x="10629244" y="3115156"/>
            <a:ext cx="783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Group 3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9018DB9-A17F-4C7C-85D3-4C81A3138F6E}"/>
              </a:ext>
            </a:extLst>
          </p:cNvPr>
          <p:cNvCxnSpPr>
            <a:stCxn id="37" idx="0"/>
          </p:cNvCxnSpPr>
          <p:nvPr/>
        </p:nvCxnSpPr>
        <p:spPr>
          <a:xfrm flipV="1">
            <a:off x="11021130" y="2836110"/>
            <a:ext cx="0" cy="2790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14EB5B3-B24D-430F-A9BB-0CA52CE8C9DF}"/>
              </a:ext>
            </a:extLst>
          </p:cNvPr>
          <p:cNvSpPr/>
          <p:nvPr/>
        </p:nvSpPr>
        <p:spPr>
          <a:xfrm>
            <a:off x="8098971" y="2603862"/>
            <a:ext cx="252549" cy="27904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2DAF63D-A647-416F-9FFB-9756ACA6F5EA}"/>
              </a:ext>
            </a:extLst>
          </p:cNvPr>
          <p:cNvSpPr/>
          <p:nvPr/>
        </p:nvSpPr>
        <p:spPr>
          <a:xfrm>
            <a:off x="10224731" y="2603862"/>
            <a:ext cx="252549" cy="27904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7285687-0B6B-445C-9F45-17707CF28170}"/>
              </a:ext>
            </a:extLst>
          </p:cNvPr>
          <p:cNvSpPr/>
          <p:nvPr/>
        </p:nvSpPr>
        <p:spPr>
          <a:xfrm>
            <a:off x="11380576" y="2603862"/>
            <a:ext cx="252549" cy="27904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C63774C-1388-4B11-B34D-636E140271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9170" y="3203951"/>
            <a:ext cx="130492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23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3" grpId="0" animBg="1"/>
      <p:bldP spid="34" grpId="0" animBg="1"/>
      <p:bldP spid="15" grpId="0"/>
      <p:bldP spid="35" grpId="0"/>
      <p:bldP spid="37" grpId="0"/>
      <p:bldP spid="18" grpId="0" animBg="1"/>
      <p:bldP spid="39" grpId="0" animBg="1"/>
      <p:bldP spid="4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A14716-80E6-454C-8585-1312AED42D80}"/>
              </a:ext>
            </a:extLst>
          </p:cNvPr>
          <p:cNvSpPr/>
          <p:nvPr/>
        </p:nvSpPr>
        <p:spPr>
          <a:xfrm rot="10800000">
            <a:off x="0" y="-2"/>
            <a:ext cx="12192000" cy="1074823"/>
          </a:xfrm>
          <a:prstGeom prst="rect">
            <a:avLst/>
          </a:prstGeom>
          <a:solidFill>
            <a:srgbClr val="00703C"/>
          </a:solidFill>
          <a:ln>
            <a:noFill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95CFA4-F5D4-4545-8EFD-BD63EB4DEA09}"/>
              </a:ext>
            </a:extLst>
          </p:cNvPr>
          <p:cNvSpPr txBox="1"/>
          <p:nvPr/>
        </p:nvSpPr>
        <p:spPr>
          <a:xfrm>
            <a:off x="3475122" y="188595"/>
            <a:ext cx="5241757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chemeClr val="bg1"/>
                </a:solidFill>
                <a:latin typeface="Interstate" pitchFamily="2" charset="0"/>
              </a:rPr>
              <a:t>Part 1 – Exercise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30B4F1-5D31-C942-A7C8-D9962AD6764B}"/>
              </a:ext>
            </a:extLst>
          </p:cNvPr>
          <p:cNvSpPr/>
          <p:nvPr/>
        </p:nvSpPr>
        <p:spPr>
          <a:xfrm rot="10800000">
            <a:off x="0" y="6745712"/>
            <a:ext cx="12192000" cy="112289"/>
          </a:xfrm>
          <a:prstGeom prst="rect">
            <a:avLst/>
          </a:prstGeom>
          <a:solidFill>
            <a:srgbClr val="00703C"/>
          </a:solidFill>
          <a:ln>
            <a:noFill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3EF42B-D8C6-9E45-ACFE-42F1BC3B4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6085" y="5849957"/>
            <a:ext cx="1593656" cy="739912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716872" y="1498619"/>
            <a:ext cx="3252868" cy="43513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20000" dirty="0">
                <a:solidFill>
                  <a:srgbClr val="00703C"/>
                </a:solidFill>
              </a:rPr>
              <a:t>7</a:t>
            </a: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8716874" y="1498619"/>
            <a:ext cx="3252866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solidFill>
                <a:srgbClr val="00703C"/>
              </a:solidFill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8716874" y="1498619"/>
            <a:ext cx="3252865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0" dirty="0">
                <a:solidFill>
                  <a:srgbClr val="00703C"/>
                </a:solidFill>
              </a:rPr>
              <a:t>6</a:t>
            </a:r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8716876" y="1498619"/>
            <a:ext cx="3252864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0" dirty="0">
                <a:solidFill>
                  <a:srgbClr val="00703C"/>
                </a:solidFill>
              </a:rPr>
              <a:t>5</a:t>
            </a:r>
          </a:p>
        </p:txBody>
      </p:sp>
      <p:sp>
        <p:nvSpPr>
          <p:cNvPr id="12" name="Content Placeholder 3"/>
          <p:cNvSpPr txBox="1">
            <a:spLocks/>
          </p:cNvSpPr>
          <p:nvPr/>
        </p:nvSpPr>
        <p:spPr>
          <a:xfrm>
            <a:off x="8716878" y="1498619"/>
            <a:ext cx="3252862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0" dirty="0">
                <a:solidFill>
                  <a:srgbClr val="00703C"/>
                </a:solidFill>
              </a:rPr>
              <a:t>4</a:t>
            </a:r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8716870" y="1498619"/>
            <a:ext cx="3252869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0" dirty="0">
                <a:solidFill>
                  <a:srgbClr val="00703C"/>
                </a:solidFill>
              </a:rPr>
              <a:t>3</a:t>
            </a:r>
          </a:p>
        </p:txBody>
      </p:sp>
      <p:sp>
        <p:nvSpPr>
          <p:cNvPr id="15" name="Content Placeholder 3"/>
          <p:cNvSpPr txBox="1">
            <a:spLocks/>
          </p:cNvSpPr>
          <p:nvPr/>
        </p:nvSpPr>
        <p:spPr>
          <a:xfrm>
            <a:off x="8716870" y="1498619"/>
            <a:ext cx="325287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0" dirty="0">
                <a:solidFill>
                  <a:srgbClr val="00703C"/>
                </a:solidFill>
              </a:rPr>
              <a:t>2</a:t>
            </a:r>
          </a:p>
        </p:txBody>
      </p:sp>
      <p:sp>
        <p:nvSpPr>
          <p:cNvPr id="16" name="Content Placeholder 3"/>
          <p:cNvSpPr txBox="1">
            <a:spLocks/>
          </p:cNvSpPr>
          <p:nvPr/>
        </p:nvSpPr>
        <p:spPr>
          <a:xfrm>
            <a:off x="8716869" y="1498619"/>
            <a:ext cx="3252871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0" dirty="0">
                <a:solidFill>
                  <a:srgbClr val="00703C"/>
                </a:solidFill>
              </a:rPr>
              <a:t>1</a:t>
            </a:r>
          </a:p>
        </p:txBody>
      </p:sp>
      <p:sp>
        <p:nvSpPr>
          <p:cNvPr id="17" name="Content Placeholder 3"/>
          <p:cNvSpPr txBox="1">
            <a:spLocks/>
          </p:cNvSpPr>
          <p:nvPr/>
        </p:nvSpPr>
        <p:spPr>
          <a:xfrm>
            <a:off x="8716869" y="1498619"/>
            <a:ext cx="3252872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0700" dirty="0">
                <a:solidFill>
                  <a:srgbClr val="00703C"/>
                </a:solidFill>
              </a:rPr>
              <a:t>Fin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3"/>
              <p:cNvSpPr txBox="1">
                <a:spLocks/>
              </p:cNvSpPr>
              <p:nvPr/>
            </p:nvSpPr>
            <p:spPr>
              <a:xfrm>
                <a:off x="438913" y="1279180"/>
                <a:ext cx="8277966" cy="3838063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b="1" dirty="0"/>
                  <a:t>Instructions: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1600" dirty="0"/>
                  <a:t>Make a copy of the “Part 1” sheet and rename it “Part 1 – Copy”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1600" dirty="0"/>
                  <a:t>Group the “Part 1” and “Part 1 – Copy” sheets together then color the tabs </a:t>
                </a:r>
                <a:r>
                  <a:rPr lang="en-US" sz="1600" dirty="0">
                    <a:solidFill>
                      <a:srgbClr val="00B050"/>
                    </a:solidFill>
                  </a:rPr>
                  <a:t>green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1600" dirty="0"/>
                  <a:t>Type “Find me” in cell L2 on the “Part 1” sheet and make sure it shows on the “Part 1 – Copy” sheet as well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1600" dirty="0"/>
                  <a:t>Find and replace all instances of “Providence Division” with “Awesome Division” on the “Part 1” sheet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1600" dirty="0"/>
                  <a:t>Format the data in columns E and F as currency rounded to two decimal places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1600" dirty="0"/>
                  <a:t>On the “Part 1” sheet, bold the column headers and give them a light grey fill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1600" dirty="0"/>
                  <a:t>Insert a column to the right of the “</a:t>
                </a:r>
                <a:r>
                  <a:rPr lang="en-US" sz="1600" dirty="0" err="1"/>
                  <a:t>Hrly_Rate</a:t>
                </a:r>
                <a:r>
                  <a:rPr lang="en-US" sz="1600" dirty="0"/>
                  <a:t>” column and give it a header of “</a:t>
                </a:r>
                <a:r>
                  <a:rPr lang="en-US" sz="1600" dirty="0" err="1"/>
                  <a:t>Weekly_Rate</a:t>
                </a:r>
                <a:r>
                  <a:rPr lang="en-US" sz="1600" dirty="0"/>
                  <a:t>”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1600" dirty="0"/>
                  <a:t>Optional: </a:t>
                </a:r>
                <a:r>
                  <a:rPr lang="en-US" sz="1600" i="1" dirty="0"/>
                  <a:t>In the newly created “</a:t>
                </a:r>
                <a:r>
                  <a:rPr lang="en-US" sz="1600" i="1" dirty="0" err="1"/>
                  <a:t>Weekly_Rate</a:t>
                </a:r>
                <a:r>
                  <a:rPr lang="en-US" sz="1600" i="1" dirty="0"/>
                  <a:t>” column, calculate the weekly pay rate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1600" i="1" smtClean="0">
                        <a:latin typeface="Cambria Math" panose="02040503050406030204" pitchFamily="18" charset="0"/>
                      </a:rPr>
                      <m:t>Hrly</m:t>
                    </m:r>
                    <m:r>
                      <m:rPr>
                        <m:nor/>
                      </m:rPr>
                      <a:rPr lang="en-US" sz="160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nor/>
                      </m:rPr>
                      <a:rPr lang="en-US" sz="1600" i="1" smtClean="0">
                        <a:latin typeface="Cambria Math" panose="02040503050406030204" pitchFamily="18" charset="0"/>
                      </a:rPr>
                      <m:t>Rate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×40)</m:t>
                    </m:r>
                  </m:oMath>
                </a14:m>
                <a:endParaRPr lang="en-US" sz="1600" i="1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sz="1600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sz="2000" dirty="0"/>
              </a:p>
            </p:txBody>
          </p:sp>
        </mc:Choice>
        <mc:Fallback xmlns="">
          <p:sp>
            <p:nvSpPr>
              <p:cNvPr id="18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913" y="1279180"/>
                <a:ext cx="8277966" cy="3838063"/>
              </a:xfrm>
              <a:prstGeom prst="rect">
                <a:avLst/>
              </a:prstGeom>
              <a:blipFill>
                <a:blip r:embed="rId3"/>
                <a:stretch>
                  <a:fillRect l="-736" t="-1749" r="-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D49FB714-D80D-4205-8CE0-ADFD123D7420}"/>
              </a:ext>
            </a:extLst>
          </p:cNvPr>
          <p:cNvSpPr txBox="1">
            <a:spLocks/>
          </p:cNvSpPr>
          <p:nvPr/>
        </p:nvSpPr>
        <p:spPr>
          <a:xfrm>
            <a:off x="8716868" y="1279178"/>
            <a:ext cx="3252871" cy="1424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rgbClr val="00703C"/>
                </a:solidFill>
              </a:rPr>
              <a:t>Countdown</a:t>
            </a:r>
            <a:endParaRPr lang="en-US" sz="2400" b="1" dirty="0">
              <a:solidFill>
                <a:srgbClr val="00703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7E7205-67B1-497C-BD50-ED752EEC2868}"/>
              </a:ext>
            </a:extLst>
          </p:cNvPr>
          <p:cNvSpPr txBox="1"/>
          <p:nvPr/>
        </p:nvSpPr>
        <p:spPr>
          <a:xfrm>
            <a:off x="438913" y="5117243"/>
            <a:ext cx="81477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Sample Output: </a:t>
            </a:r>
          </a:p>
          <a:p>
            <a:endParaRPr lang="en-US" dirty="0"/>
          </a:p>
          <a:p>
            <a:r>
              <a:rPr lang="en-US" i="1" dirty="0"/>
              <a:t>Please refer to your handbook for a sample of the output from this exercise</a:t>
            </a:r>
          </a:p>
        </p:txBody>
      </p:sp>
    </p:spTree>
    <p:extLst>
      <p:ext uri="{BB962C8B-B14F-4D97-AF65-F5344CB8AC3E}">
        <p14:creationId xmlns:p14="http://schemas.microsoft.com/office/powerpoint/2010/main" val="289191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9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901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801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8020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702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703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603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36040"/>
                            </p:stCondLst>
                            <p:childTnLst>
                              <p:par>
                                <p:cTn id="2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9504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95050"/>
                            </p:stCondLst>
                            <p:childTnLst>
                              <p:par>
                                <p:cTn id="3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405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4060"/>
                            </p:stCondLst>
                            <p:childTnLst>
                              <p:par>
                                <p:cTn id="4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1306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A14716-80E6-454C-8585-1312AED42D80}"/>
              </a:ext>
            </a:extLst>
          </p:cNvPr>
          <p:cNvSpPr/>
          <p:nvPr/>
        </p:nvSpPr>
        <p:spPr>
          <a:xfrm rot="10800000">
            <a:off x="0" y="-2"/>
            <a:ext cx="12192000" cy="1074823"/>
          </a:xfrm>
          <a:prstGeom prst="rect">
            <a:avLst/>
          </a:prstGeom>
          <a:solidFill>
            <a:srgbClr val="00703C"/>
          </a:solidFill>
          <a:ln>
            <a:noFill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95CFA4-F5D4-4545-8EFD-BD63EB4DEA09}"/>
              </a:ext>
            </a:extLst>
          </p:cNvPr>
          <p:cNvSpPr txBox="1"/>
          <p:nvPr/>
        </p:nvSpPr>
        <p:spPr>
          <a:xfrm>
            <a:off x="0" y="188595"/>
            <a:ext cx="12191999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chemeClr val="bg1"/>
                </a:solidFill>
                <a:latin typeface="Interstate" pitchFamily="2" charset="0"/>
              </a:rPr>
              <a:t>Part 2 – Entering and Storing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30B4F1-5D31-C942-A7C8-D9962AD6764B}"/>
              </a:ext>
            </a:extLst>
          </p:cNvPr>
          <p:cNvSpPr/>
          <p:nvPr/>
        </p:nvSpPr>
        <p:spPr>
          <a:xfrm rot="10800000">
            <a:off x="0" y="6745712"/>
            <a:ext cx="12192000" cy="112289"/>
          </a:xfrm>
          <a:prstGeom prst="rect">
            <a:avLst/>
          </a:prstGeom>
          <a:solidFill>
            <a:srgbClr val="00703C"/>
          </a:solidFill>
          <a:ln>
            <a:noFill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3EF42B-D8C6-9E45-ACFE-42F1BC3B4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6085" y="5849957"/>
            <a:ext cx="1593656" cy="739912"/>
          </a:xfrm>
          <a:prstGeom prst="rect">
            <a:avLst/>
          </a:prstGeom>
        </p:spPr>
      </p:pic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04CA6C96-BF9C-47D0-8218-181E281DE51D}"/>
              </a:ext>
            </a:extLst>
          </p:cNvPr>
          <p:cNvSpPr txBox="1">
            <a:spLocks/>
          </p:cNvSpPr>
          <p:nvPr/>
        </p:nvSpPr>
        <p:spPr>
          <a:xfrm>
            <a:off x="609600" y="1279179"/>
            <a:ext cx="10972800" cy="45707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ENTERING DATA</a:t>
            </a:r>
          </a:p>
          <a:p>
            <a:pPr marL="0" indent="0">
              <a:buNone/>
            </a:pPr>
            <a:r>
              <a:rPr lang="en-US" sz="1800" b="1" dirty="0"/>
              <a:t>Tabular Structure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F06BF63-CB8A-4FB9-8B6D-BCDB237A0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820221"/>
              </p:ext>
            </p:extLst>
          </p:nvPr>
        </p:nvGraphicFramePr>
        <p:xfrm>
          <a:off x="687978" y="2203026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4338447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2913508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2674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Heading 1</a:t>
                      </a:r>
                    </a:p>
                  </a:txBody>
                  <a:tcPr anchor="ctr">
                    <a:solidFill>
                      <a:srgbClr val="0070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Heading 2</a:t>
                      </a:r>
                    </a:p>
                  </a:txBody>
                  <a:tcPr anchor="ctr">
                    <a:solidFill>
                      <a:srgbClr val="0070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Heading 3</a:t>
                      </a:r>
                    </a:p>
                  </a:txBody>
                  <a:tcPr anchor="ctr">
                    <a:solidFill>
                      <a:srgbClr val="0070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003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16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294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158762"/>
                  </a:ext>
                </a:extLst>
              </a:tr>
            </a:tbl>
          </a:graphicData>
        </a:graphic>
      </p:graphicFrame>
      <p:sp>
        <p:nvSpPr>
          <p:cNvPr id="4" name="Arrow: Up 3">
            <a:extLst>
              <a:ext uri="{FF2B5EF4-FFF2-40B4-BE49-F238E27FC236}">
                <a16:creationId xmlns:a16="http://schemas.microsoft.com/office/drawing/2014/main" id="{5ED6B067-B098-458A-BF67-2ED80A3909A2}"/>
              </a:ext>
            </a:extLst>
          </p:cNvPr>
          <p:cNvSpPr/>
          <p:nvPr/>
        </p:nvSpPr>
        <p:spPr>
          <a:xfrm>
            <a:off x="1863633" y="3777667"/>
            <a:ext cx="374469" cy="557349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BA7C7F-5B8A-494D-8F8C-8425FC6CDF02}"/>
              </a:ext>
            </a:extLst>
          </p:cNvPr>
          <p:cNvSpPr txBox="1"/>
          <p:nvPr/>
        </p:nvSpPr>
        <p:spPr>
          <a:xfrm>
            <a:off x="1371597" y="4340592"/>
            <a:ext cx="1358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Attribute 1</a:t>
            </a:r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A9DBCEA5-6F6E-4588-B5D3-9CB384950406}"/>
              </a:ext>
            </a:extLst>
          </p:cNvPr>
          <p:cNvSpPr/>
          <p:nvPr/>
        </p:nvSpPr>
        <p:spPr>
          <a:xfrm>
            <a:off x="4602478" y="3783243"/>
            <a:ext cx="374469" cy="557349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95E880-CC10-4F4B-903A-815F605C1778}"/>
              </a:ext>
            </a:extLst>
          </p:cNvPr>
          <p:cNvSpPr txBox="1"/>
          <p:nvPr/>
        </p:nvSpPr>
        <p:spPr>
          <a:xfrm>
            <a:off x="4110442" y="4346168"/>
            <a:ext cx="1358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Attribute 2</a:t>
            </a:r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34D00F3C-7056-4346-93BF-2CE91EDD1D72}"/>
              </a:ext>
            </a:extLst>
          </p:cNvPr>
          <p:cNvSpPr/>
          <p:nvPr/>
        </p:nvSpPr>
        <p:spPr>
          <a:xfrm>
            <a:off x="7308569" y="3788819"/>
            <a:ext cx="374469" cy="557349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8A99D5-5B51-4A5C-BA93-F7B7F2A260C6}"/>
              </a:ext>
            </a:extLst>
          </p:cNvPr>
          <p:cNvSpPr txBox="1"/>
          <p:nvPr/>
        </p:nvSpPr>
        <p:spPr>
          <a:xfrm>
            <a:off x="6816533" y="4351744"/>
            <a:ext cx="1358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Attribute 3</a:t>
            </a:r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4A3F0DA4-96F2-4EA6-9D43-07069233EF55}"/>
              </a:ext>
            </a:extLst>
          </p:cNvPr>
          <p:cNvSpPr/>
          <p:nvPr/>
        </p:nvSpPr>
        <p:spPr>
          <a:xfrm rot="16200000">
            <a:off x="9080763" y="3233790"/>
            <a:ext cx="374469" cy="557349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C0020B-4ABB-4274-AAAF-0B4AFCC5B10C}"/>
              </a:ext>
            </a:extLst>
          </p:cNvPr>
          <p:cNvSpPr txBox="1"/>
          <p:nvPr/>
        </p:nvSpPr>
        <p:spPr>
          <a:xfrm>
            <a:off x="9519919" y="3340396"/>
            <a:ext cx="1358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Record 3</a:t>
            </a:r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F1EC1126-C27D-4D55-82A3-EB9E60771F8E}"/>
              </a:ext>
            </a:extLst>
          </p:cNvPr>
          <p:cNvSpPr/>
          <p:nvPr/>
        </p:nvSpPr>
        <p:spPr>
          <a:xfrm rot="16200000">
            <a:off x="9078801" y="2866904"/>
            <a:ext cx="374469" cy="557349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3854AE-378F-4085-8FBF-24C43F98627A}"/>
              </a:ext>
            </a:extLst>
          </p:cNvPr>
          <p:cNvSpPr txBox="1"/>
          <p:nvPr/>
        </p:nvSpPr>
        <p:spPr>
          <a:xfrm>
            <a:off x="9517957" y="2973510"/>
            <a:ext cx="1358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Record 2</a:t>
            </a:r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293A9BEA-44C7-412A-9489-F2F73553B497}"/>
              </a:ext>
            </a:extLst>
          </p:cNvPr>
          <p:cNvSpPr/>
          <p:nvPr/>
        </p:nvSpPr>
        <p:spPr>
          <a:xfrm rot="16200000">
            <a:off x="9080763" y="2487100"/>
            <a:ext cx="374469" cy="557349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912827-54AA-4D00-8357-E1E43550D3C1}"/>
              </a:ext>
            </a:extLst>
          </p:cNvPr>
          <p:cNvSpPr txBox="1"/>
          <p:nvPr/>
        </p:nvSpPr>
        <p:spPr>
          <a:xfrm>
            <a:off x="9519919" y="2593706"/>
            <a:ext cx="1358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Record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1C31E8-CF95-4F8B-9F95-7B6B2345226A}"/>
              </a:ext>
            </a:extLst>
          </p:cNvPr>
          <p:cNvSpPr txBox="1"/>
          <p:nvPr/>
        </p:nvSpPr>
        <p:spPr>
          <a:xfrm>
            <a:off x="609600" y="4929051"/>
            <a:ext cx="820637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Good Practices</a:t>
            </a:r>
          </a:p>
          <a:p>
            <a:pPr marL="739775" indent="-285750">
              <a:buFont typeface="Arial" panose="020B0604020202020204" pitchFamily="34" charset="0"/>
              <a:buChar char="•"/>
            </a:pPr>
            <a:r>
              <a:rPr lang="en-US" sz="1600" dirty="0"/>
              <a:t>Try to always provide a “Notes” or “Data Dictionary” sheet if it would be helpful</a:t>
            </a:r>
          </a:p>
          <a:p>
            <a:pPr marL="739775" indent="-285750">
              <a:buFont typeface="Arial" panose="020B0604020202020204" pitchFamily="34" charset="0"/>
              <a:buChar char="•"/>
            </a:pPr>
            <a:r>
              <a:rPr lang="en-US" sz="1600" dirty="0"/>
              <a:t>If possible, put record identifiers in the left most columns</a:t>
            </a:r>
          </a:p>
        </p:txBody>
      </p:sp>
    </p:spTree>
    <p:extLst>
      <p:ext uri="{BB962C8B-B14F-4D97-AF65-F5344CB8AC3E}">
        <p14:creationId xmlns:p14="http://schemas.microsoft.com/office/powerpoint/2010/main" val="510129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A14716-80E6-454C-8585-1312AED42D80}"/>
              </a:ext>
            </a:extLst>
          </p:cNvPr>
          <p:cNvSpPr/>
          <p:nvPr/>
        </p:nvSpPr>
        <p:spPr>
          <a:xfrm rot="10800000">
            <a:off x="0" y="-2"/>
            <a:ext cx="12192000" cy="1074823"/>
          </a:xfrm>
          <a:prstGeom prst="rect">
            <a:avLst/>
          </a:prstGeom>
          <a:solidFill>
            <a:srgbClr val="00703C"/>
          </a:solidFill>
          <a:ln>
            <a:noFill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95CFA4-F5D4-4545-8EFD-BD63EB4DEA09}"/>
              </a:ext>
            </a:extLst>
          </p:cNvPr>
          <p:cNvSpPr txBox="1"/>
          <p:nvPr/>
        </p:nvSpPr>
        <p:spPr>
          <a:xfrm>
            <a:off x="0" y="188595"/>
            <a:ext cx="12191999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chemeClr val="bg1"/>
                </a:solidFill>
                <a:latin typeface="Interstate" pitchFamily="2" charset="0"/>
              </a:rPr>
              <a:t>Part 2 – Entering and Storing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30B4F1-5D31-C942-A7C8-D9962AD6764B}"/>
              </a:ext>
            </a:extLst>
          </p:cNvPr>
          <p:cNvSpPr/>
          <p:nvPr/>
        </p:nvSpPr>
        <p:spPr>
          <a:xfrm rot="10800000">
            <a:off x="0" y="6745712"/>
            <a:ext cx="12192000" cy="112289"/>
          </a:xfrm>
          <a:prstGeom prst="rect">
            <a:avLst/>
          </a:prstGeom>
          <a:solidFill>
            <a:srgbClr val="00703C"/>
          </a:solidFill>
          <a:ln>
            <a:noFill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3EF42B-D8C6-9E45-ACFE-42F1BC3B4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6085" y="5849957"/>
            <a:ext cx="1593656" cy="739912"/>
          </a:xfrm>
          <a:prstGeom prst="rect">
            <a:avLst/>
          </a:prstGeom>
        </p:spPr>
      </p:pic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04CA6C96-BF9C-47D0-8218-181E281DE51D}"/>
              </a:ext>
            </a:extLst>
          </p:cNvPr>
          <p:cNvSpPr txBox="1">
            <a:spLocks/>
          </p:cNvSpPr>
          <p:nvPr/>
        </p:nvSpPr>
        <p:spPr>
          <a:xfrm>
            <a:off x="609600" y="1279179"/>
            <a:ext cx="10972800" cy="45707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STORING DATA</a:t>
            </a:r>
          </a:p>
          <a:p>
            <a:pPr marL="0" indent="0">
              <a:buNone/>
            </a:pPr>
            <a:r>
              <a:rPr lang="en-US" sz="1800" b="1" dirty="0"/>
              <a:t>Maintain Structure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A080BF79-BD4B-41B7-B886-D2517B869F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23057"/>
              </p:ext>
            </p:extLst>
          </p:nvPr>
        </p:nvGraphicFramePr>
        <p:xfrm>
          <a:off x="687978" y="2203026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4338447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2913508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2674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Heading 1</a:t>
                      </a:r>
                    </a:p>
                  </a:txBody>
                  <a:tcPr anchor="ctr">
                    <a:solidFill>
                      <a:srgbClr val="0070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dirty="0"/>
                    </a:p>
                  </a:txBody>
                  <a:tcPr anchor="ctr">
                    <a:solidFill>
                      <a:srgbClr val="0070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Heading 3</a:t>
                      </a:r>
                    </a:p>
                  </a:txBody>
                  <a:tcPr anchor="ctr">
                    <a:solidFill>
                      <a:srgbClr val="0070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003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16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294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158762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EBC5BFE5-310F-4450-901A-158DB7FC0D07}"/>
              </a:ext>
            </a:extLst>
          </p:cNvPr>
          <p:cNvSpPr txBox="1"/>
          <p:nvPr/>
        </p:nvSpPr>
        <p:spPr>
          <a:xfrm>
            <a:off x="609600" y="3877063"/>
            <a:ext cx="895241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Good Practices</a:t>
            </a:r>
          </a:p>
          <a:p>
            <a:pPr marL="739775" indent="-285750">
              <a:buFont typeface="Arial" panose="020B0604020202020204" pitchFamily="34" charset="0"/>
              <a:buChar char="•"/>
            </a:pPr>
            <a:r>
              <a:rPr lang="en-US" sz="1600" dirty="0"/>
              <a:t>Maintain tabular structure across edits</a:t>
            </a:r>
          </a:p>
          <a:p>
            <a:pPr marL="739775" indent="-285750">
              <a:buFont typeface="Arial" panose="020B0604020202020204" pitchFamily="34" charset="0"/>
              <a:buChar char="•"/>
            </a:pPr>
            <a:r>
              <a:rPr lang="en-US" sz="1600" dirty="0"/>
              <a:t>Make sure like and same data is formatted consistently across sheets and workbooks</a:t>
            </a:r>
          </a:p>
          <a:p>
            <a:pPr marL="739775" indent="-285750">
              <a:buFont typeface="Arial" panose="020B0604020202020204" pitchFamily="34" charset="0"/>
              <a:buChar char="•"/>
            </a:pPr>
            <a:r>
              <a:rPr lang="en-US" sz="1600" dirty="0"/>
              <a:t>When removing data, remove the whole column or row containing the data rather than just data</a:t>
            </a:r>
          </a:p>
          <a:p>
            <a:pPr marL="739775" indent="-285750">
              <a:buFont typeface="Arial" panose="020B0604020202020204" pitchFamily="34" charset="0"/>
              <a:buChar char="•"/>
            </a:pPr>
            <a:r>
              <a:rPr lang="en-US" sz="1600" dirty="0"/>
              <a:t>Inspect workbook for accessibility and compatibility issues</a:t>
            </a:r>
          </a:p>
        </p:txBody>
      </p:sp>
    </p:spTree>
    <p:extLst>
      <p:ext uri="{BB962C8B-B14F-4D97-AF65-F5344CB8AC3E}">
        <p14:creationId xmlns:p14="http://schemas.microsoft.com/office/powerpoint/2010/main" val="3169687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A14716-80E6-454C-8585-1312AED42D80}"/>
              </a:ext>
            </a:extLst>
          </p:cNvPr>
          <p:cNvSpPr/>
          <p:nvPr/>
        </p:nvSpPr>
        <p:spPr>
          <a:xfrm rot="10800000">
            <a:off x="0" y="-2"/>
            <a:ext cx="12192000" cy="1074823"/>
          </a:xfrm>
          <a:prstGeom prst="rect">
            <a:avLst/>
          </a:prstGeom>
          <a:solidFill>
            <a:srgbClr val="00703C"/>
          </a:solidFill>
          <a:ln>
            <a:noFill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95CFA4-F5D4-4545-8EFD-BD63EB4DEA09}"/>
              </a:ext>
            </a:extLst>
          </p:cNvPr>
          <p:cNvSpPr txBox="1"/>
          <p:nvPr/>
        </p:nvSpPr>
        <p:spPr>
          <a:xfrm>
            <a:off x="3475122" y="188595"/>
            <a:ext cx="5241757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chemeClr val="bg1"/>
                </a:solidFill>
                <a:latin typeface="Interstate" pitchFamily="2" charset="0"/>
              </a:rPr>
              <a:t>Part 2 – Exercise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30B4F1-5D31-C942-A7C8-D9962AD6764B}"/>
              </a:ext>
            </a:extLst>
          </p:cNvPr>
          <p:cNvSpPr/>
          <p:nvPr/>
        </p:nvSpPr>
        <p:spPr>
          <a:xfrm rot="10800000">
            <a:off x="0" y="6745712"/>
            <a:ext cx="12192000" cy="112289"/>
          </a:xfrm>
          <a:prstGeom prst="rect">
            <a:avLst/>
          </a:prstGeom>
          <a:solidFill>
            <a:srgbClr val="00703C"/>
          </a:solidFill>
          <a:ln>
            <a:noFill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3EF42B-D8C6-9E45-ACFE-42F1BC3B4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6085" y="5849957"/>
            <a:ext cx="1593656" cy="739912"/>
          </a:xfrm>
          <a:prstGeom prst="rect">
            <a:avLst/>
          </a:prstGeom>
        </p:spPr>
      </p:pic>
      <p:sp>
        <p:nvSpPr>
          <p:cNvPr id="11" name="Content Placeholder 3"/>
          <p:cNvSpPr txBox="1">
            <a:spLocks/>
          </p:cNvSpPr>
          <p:nvPr/>
        </p:nvSpPr>
        <p:spPr>
          <a:xfrm>
            <a:off x="8716876" y="1498619"/>
            <a:ext cx="3252864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0" dirty="0">
                <a:solidFill>
                  <a:srgbClr val="00703C"/>
                </a:solidFill>
              </a:rPr>
              <a:t>5</a:t>
            </a:r>
          </a:p>
        </p:txBody>
      </p:sp>
      <p:sp>
        <p:nvSpPr>
          <p:cNvPr id="12" name="Content Placeholder 3"/>
          <p:cNvSpPr txBox="1">
            <a:spLocks/>
          </p:cNvSpPr>
          <p:nvPr/>
        </p:nvSpPr>
        <p:spPr>
          <a:xfrm>
            <a:off x="8716878" y="1498619"/>
            <a:ext cx="3252862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0" dirty="0">
                <a:solidFill>
                  <a:srgbClr val="00703C"/>
                </a:solidFill>
              </a:rPr>
              <a:t>4</a:t>
            </a:r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8716870" y="1498619"/>
            <a:ext cx="3252869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0" dirty="0">
                <a:solidFill>
                  <a:srgbClr val="00703C"/>
                </a:solidFill>
              </a:rPr>
              <a:t>3</a:t>
            </a:r>
          </a:p>
        </p:txBody>
      </p:sp>
      <p:sp>
        <p:nvSpPr>
          <p:cNvPr id="15" name="Content Placeholder 3"/>
          <p:cNvSpPr txBox="1">
            <a:spLocks/>
          </p:cNvSpPr>
          <p:nvPr/>
        </p:nvSpPr>
        <p:spPr>
          <a:xfrm>
            <a:off x="8716870" y="1498619"/>
            <a:ext cx="325287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0" dirty="0">
                <a:solidFill>
                  <a:srgbClr val="00703C"/>
                </a:solidFill>
              </a:rPr>
              <a:t>2</a:t>
            </a:r>
          </a:p>
        </p:txBody>
      </p:sp>
      <p:sp>
        <p:nvSpPr>
          <p:cNvPr id="16" name="Content Placeholder 3"/>
          <p:cNvSpPr txBox="1">
            <a:spLocks/>
          </p:cNvSpPr>
          <p:nvPr/>
        </p:nvSpPr>
        <p:spPr>
          <a:xfrm>
            <a:off x="8716869" y="1498619"/>
            <a:ext cx="3252871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0" dirty="0">
                <a:solidFill>
                  <a:srgbClr val="00703C"/>
                </a:solidFill>
              </a:rPr>
              <a:t>1</a:t>
            </a:r>
          </a:p>
        </p:txBody>
      </p:sp>
      <p:sp>
        <p:nvSpPr>
          <p:cNvPr id="17" name="Content Placeholder 3"/>
          <p:cNvSpPr txBox="1">
            <a:spLocks/>
          </p:cNvSpPr>
          <p:nvPr/>
        </p:nvSpPr>
        <p:spPr>
          <a:xfrm>
            <a:off x="8716869" y="1498619"/>
            <a:ext cx="3252872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0700" dirty="0">
                <a:solidFill>
                  <a:srgbClr val="00703C"/>
                </a:solidFill>
              </a:rPr>
              <a:t>Fin</a:t>
            </a:r>
          </a:p>
        </p:txBody>
      </p:sp>
      <p:sp>
        <p:nvSpPr>
          <p:cNvPr id="18" name="Content Placeholder 3"/>
          <p:cNvSpPr txBox="1">
            <a:spLocks/>
          </p:cNvSpPr>
          <p:nvPr/>
        </p:nvSpPr>
        <p:spPr>
          <a:xfrm>
            <a:off x="438913" y="1279180"/>
            <a:ext cx="8277966" cy="21498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Instructions: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Make a new sheet and name it “Part 2 – Answer”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Take the raw data on the “Part 2” sheet and put it into the proper tabular format on your newly created “Part 2 – Answer” sheet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Insert a row above your newly created table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Provide a header for each column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Delete the column that contains the employee salaries</a:t>
            </a:r>
          </a:p>
        </p:txBody>
      </p:sp>
      <p:sp>
        <p:nvSpPr>
          <p:cNvPr id="20" name="Content Placeholder 3"/>
          <p:cNvSpPr txBox="1">
            <a:spLocks/>
          </p:cNvSpPr>
          <p:nvPr/>
        </p:nvSpPr>
        <p:spPr>
          <a:xfrm>
            <a:off x="438913" y="4032221"/>
            <a:ext cx="8277966" cy="4990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Sample Output:</a:t>
            </a:r>
          </a:p>
        </p:txBody>
      </p:sp>
      <p:sp>
        <p:nvSpPr>
          <p:cNvPr id="23" name="Content Placeholder 3"/>
          <p:cNvSpPr txBox="1">
            <a:spLocks/>
          </p:cNvSpPr>
          <p:nvPr/>
        </p:nvSpPr>
        <p:spPr>
          <a:xfrm>
            <a:off x="8716868" y="1279178"/>
            <a:ext cx="3252871" cy="1424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rgbClr val="00703C"/>
                </a:solidFill>
              </a:rPr>
              <a:t>Countdown</a:t>
            </a:r>
            <a:endParaRPr lang="en-US" sz="2400" b="1" dirty="0">
              <a:solidFill>
                <a:srgbClr val="00703C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7FA952-AA52-45DC-9AFF-2CFEAB7AE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583" y="4709601"/>
            <a:ext cx="63246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97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9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901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801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8020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702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703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603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36040"/>
                            </p:stCondLst>
                            <p:childTnLst>
                              <p:par>
                                <p:cTn id="2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9504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9505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9505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1533</TotalTime>
  <Words>769</Words>
  <Application>Microsoft Office PowerPoint</Application>
  <PresentationFormat>Widescreen</PresentationFormat>
  <Paragraphs>167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Courier New</vt:lpstr>
      <vt:lpstr>Interstate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Joshua Peterson</cp:lastModifiedBy>
  <cp:revision>134</cp:revision>
  <dcterms:created xsi:type="dcterms:W3CDTF">2018-04-04T20:52:32Z</dcterms:created>
  <dcterms:modified xsi:type="dcterms:W3CDTF">2019-10-23T08:00:36Z</dcterms:modified>
</cp:coreProperties>
</file>