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8" r:id="rId3"/>
    <p:sldId id="270" r:id="rId4"/>
    <p:sldId id="277" r:id="rId5"/>
    <p:sldId id="278" r:id="rId6"/>
    <p:sldId id="279" r:id="rId7"/>
    <p:sldId id="275" r:id="rId8"/>
    <p:sldId id="280" r:id="rId9"/>
    <p:sldId id="271" r:id="rId10"/>
    <p:sldId id="276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41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91-3410-D04B-A912-F3C932CAA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2C0A-3592-7541-8D5D-D2FE48D0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7A2D-43DA-2F41-8281-0DCF319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D0E2-1A5D-0448-8C95-CA71D6FC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6351-C19E-E943-BD05-687EA2D6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496D-7C51-E94B-9C68-969C1561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F46A8-F0BD-0140-AC65-72510E56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377A-6383-8E4B-9058-96FB5017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2154-FE4A-2544-92BB-9927AF9F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DBBA-4BA3-FA4B-9928-B0902C72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4D4F5-8CC0-9A45-BB8E-B40BADE5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27B23-77F1-E447-B671-D8226B71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CD3-1DEF-A845-BB21-DF81563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13C0-E149-9446-9460-D13C829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4897-5E57-6C48-9905-151095C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C5C2-93E0-0446-B972-90E900C5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0BA-1953-E24F-89B1-1105E581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F84E-7630-2548-8DBA-30BFB05F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1D0E-29AA-BB4D-B2FE-17928B40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93F-DC0E-1E40-99C4-F7CB38E0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040-9435-BA4E-A739-042234F0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773F-ED47-8844-BA48-487FD538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76B3-1876-944C-8E1B-51BC631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72B9-2F7F-8A4D-A21E-C9CEC36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9244-1A0C-BF4C-9EBE-185D1B5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D23-F5B9-864F-B09C-3A122FE5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0C4E-8BCB-F748-BC83-30A2C533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97E5-BAAB-EA4A-A595-83636803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06B85-125A-7E45-9A99-154147D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5647B-E4A5-C04E-93FB-63630EB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8A2C-F7D1-E742-BF18-B91A3E9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BE2D-F8EF-A24F-9CF2-C798FB48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76A-B2A2-8347-A8C1-A4F773E2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0C4A-7CE1-2241-8003-23F89CE2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010C-6386-2245-80C5-A86BFA10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B7251-618E-E54F-9841-C21E6E97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45DAD-A6AB-614A-82CC-1A879DD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07E81-32F4-394C-A785-7C3BD7F8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D29AD-778D-E44C-97E3-44EBB9CF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7AE-7729-8A4E-9B2B-2EAED26F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7802-0A67-2946-8299-116FDE22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2B8B-D41F-634C-94AE-3504D89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5D50-F2D6-D344-A159-AB89E62C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CA318-B0D3-B84B-96B2-02076434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BD747-48BA-E64F-84B5-0F05CED4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C8D6-E2BF-9C4C-9342-3F82179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2A80-DEAD-A44B-B99E-D8F5F804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5BD9-0875-5746-B3EB-792FB641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E07E-C6F3-0841-ADD1-08397817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EEA3-A53E-B845-B947-1B0CAEE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0E78-AB9A-764B-89BE-DB11808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C1D1-B261-1248-91EA-BCA1479C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44C-ACD5-DC48-91C4-C7A778DA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AD1DE-3A3B-BA4D-8337-95E64D1F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5366-FB32-0B45-BF45-9F8A622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6510-812F-1245-8B1E-4DD40318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F7CB-21B9-B14B-89D7-A70C6E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D9AC-2923-D84A-8A41-3992588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09012-D98E-874E-9184-4421936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8767-7D69-5144-A37F-78604E7F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3936-2775-8748-903A-6DF2371C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617C-C022-0342-8B1F-7EBF7677C73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6B5E-DB0E-BC46-88A1-6B266971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8A1D-334C-4B41-920F-8B78F4E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cel-easy.com/basics/worksheet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du.gcfglobal.org/en/excel2016/working-with-multiple-worksheets/1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excel2016/formatting-cells/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excel-easy.com/basics/format-cells.html" TargetMode="External"/><Relationship Id="rId4" Type="http://schemas.openxmlformats.org/officeDocument/2006/relationships/hyperlink" Target="https://edu.gcfglobal.org/en/excel2016/modifying-columns-rows-and-cells/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1DA2A-115C-8443-84B3-F4B289DD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2192000" cy="4712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DB1AB-FFA6-4B47-9D50-974A3E3361B1}"/>
              </a:ext>
            </a:extLst>
          </p:cNvPr>
          <p:cNvSpPr txBox="1"/>
          <p:nvPr/>
        </p:nvSpPr>
        <p:spPr>
          <a:xfrm>
            <a:off x="2367003" y="1501971"/>
            <a:ext cx="74579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Interstate" pitchFamily="2" charset="0"/>
              </a:rPr>
              <a:t>Excel Workshop</a:t>
            </a:r>
          </a:p>
          <a:p>
            <a:pPr algn="ctr"/>
            <a:endParaRPr lang="en-US" sz="1400" b="1" dirty="0">
              <a:solidFill>
                <a:schemeClr val="bg2"/>
              </a:solidFill>
              <a:latin typeface="Interstate" pitchFamily="2" charset="0"/>
            </a:endParaRPr>
          </a:p>
          <a:p>
            <a:pPr algn="ctr"/>
            <a:r>
              <a:rPr lang="en-US" sz="3600" b="1" dirty="0">
                <a:solidFill>
                  <a:schemeClr val="bg2"/>
                </a:solidFill>
                <a:latin typeface="Interstate" pitchFamily="2" charset="0"/>
              </a:rPr>
              <a:t>~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latin typeface="Interstate" pitchFamily="2" charset="0"/>
              </a:rPr>
              <a:t>Excel Basics – Part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5326F-4A51-D442-9782-D555622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27" y="4953687"/>
            <a:ext cx="3697143" cy="1716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732D58-1810-8545-A998-6D4DB94BE993}"/>
              </a:ext>
            </a:extLst>
          </p:cNvPr>
          <p:cNvSpPr/>
          <p:nvPr/>
        </p:nvSpPr>
        <p:spPr>
          <a:xfrm>
            <a:off x="0" y="4696713"/>
            <a:ext cx="12192000" cy="125168"/>
          </a:xfrm>
          <a:prstGeom prst="rect">
            <a:avLst/>
          </a:prstGeom>
          <a:solidFill>
            <a:srgbClr val="A49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752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Helpful Tools and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Comparisons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Column</a:t>
            </a:r>
          </a:p>
          <a:p>
            <a:r>
              <a:rPr lang="en-US" sz="2400" dirty="0"/>
              <a:t>Distributions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Scatter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Treemap</a:t>
            </a:r>
            <a:endParaRPr lang="en-US" sz="2000" dirty="0"/>
          </a:p>
          <a:p>
            <a:r>
              <a:rPr lang="en-US" sz="2400" dirty="0"/>
              <a:t>Composition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Pie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Area</a:t>
            </a:r>
          </a:p>
          <a:p>
            <a:r>
              <a:rPr lang="en-US" sz="2400" dirty="0"/>
              <a:t>Time Based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Column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416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3.1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6872" y="1498619"/>
            <a:ext cx="325286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0" dirty="0">
                <a:solidFill>
                  <a:srgbClr val="00703C"/>
                </a:solidFill>
              </a:rPr>
              <a:t>7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716874" y="1498619"/>
            <a:ext cx="325286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703C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716874" y="1498619"/>
            <a:ext cx="32528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6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253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Instructions:</a:t>
            </a:r>
          </a:p>
          <a:p>
            <a:pPr lvl="1"/>
            <a:r>
              <a:rPr lang="en-US" sz="2000" dirty="0"/>
              <a:t>Use an IF function to determine if the “Unit” cell value equals “I&amp;T”. If TRUE return “Yes”, If FALSE return “No”.</a:t>
            </a:r>
          </a:p>
          <a:p>
            <a:pPr lvl="1"/>
            <a:r>
              <a:rPr lang="en-US" sz="2000" dirty="0"/>
              <a:t>Use an IF function to determine if the “Unit” cell value equals “CLTWT” AND the “</a:t>
            </a:r>
            <a:r>
              <a:rPr lang="en-US" sz="2000" dirty="0" err="1"/>
              <a:t>Annual_Rt</a:t>
            </a:r>
            <a:r>
              <a:rPr lang="en-US" sz="2000" dirty="0"/>
              <a:t>” is less than $100,000. If TRUE return “Yes”, If FALSE return “No”. (Hint: use an AND logical function)</a:t>
            </a:r>
          </a:p>
          <a:p>
            <a:pPr lvl="1"/>
            <a:r>
              <a:rPr lang="en-US" sz="2000" dirty="0"/>
              <a:t>Use an IF function to determine if the individuals “FID” cell value is 4 or 2 characters long. (Hint: use a nested IF statement)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438913" y="3811503"/>
            <a:ext cx="8277966" cy="398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Sample 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8046C-E09F-468B-8F23-F5AB2EE4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73" y="3931029"/>
            <a:ext cx="3020291" cy="2638278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862E3E3-1E6D-4390-932A-CB6DE11F5EAA}"/>
              </a:ext>
            </a:extLst>
          </p:cNvPr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The Final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4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4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3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rgbClr val="00703C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338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3" name="Title 19"/>
          <p:cNvSpPr txBox="1">
            <a:spLocks/>
          </p:cNvSpPr>
          <p:nvPr/>
        </p:nvSpPr>
        <p:spPr>
          <a:xfrm>
            <a:off x="609600" y="1277957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Working with Sheets and Cells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Entering and Storing Data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Helpful Tools and Resources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2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675314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INTRODUCTION TO EXCEL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Tabular </a:t>
            </a:r>
            <a:r>
              <a:rPr lang="en-US" sz="1800" dirty="0"/>
              <a:t>– Definition: of, relating to, or arranged in a table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i="1" dirty="0"/>
              <a:t>specifically: </a:t>
            </a:r>
            <a:r>
              <a:rPr lang="en-US" sz="1800" dirty="0"/>
              <a:t>set up in rows and columns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Sheets: </a:t>
            </a:r>
            <a:r>
              <a:rPr lang="en-US" sz="1800" dirty="0"/>
              <a:t>A tabular collection of cells</a:t>
            </a:r>
          </a:p>
          <a:p>
            <a:pPr marL="0" indent="0">
              <a:buNone/>
            </a:pPr>
            <a:r>
              <a:rPr lang="en-US" sz="1800" b="1" dirty="0"/>
              <a:t>Cells: </a:t>
            </a:r>
            <a:r>
              <a:rPr lang="en-US" sz="1800" dirty="0"/>
              <a:t>The intersection of a row and column where data can be stored</a:t>
            </a:r>
            <a:endParaRPr lang="en-US" sz="1800" b="1" dirty="0"/>
          </a:p>
          <a:p>
            <a:pPr marL="6873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DDBAF-FF13-41FC-B0BF-386FFD5F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40" y="2176190"/>
            <a:ext cx="3305175" cy="210502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2813853-58B3-45F6-B407-E085573ABC00}"/>
              </a:ext>
            </a:extLst>
          </p:cNvPr>
          <p:cNvSpPr/>
          <p:nvPr/>
        </p:nvSpPr>
        <p:spPr>
          <a:xfrm>
            <a:off x="8473442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5372EFE-0B0B-41CD-8425-5F2E00AFFCCF}"/>
              </a:ext>
            </a:extLst>
          </p:cNvPr>
          <p:cNvSpPr/>
          <p:nvPr/>
        </p:nvSpPr>
        <p:spPr>
          <a:xfrm>
            <a:off x="9069983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6292BD8-54CB-4EAC-A973-334BC4FEA761}"/>
              </a:ext>
            </a:extLst>
          </p:cNvPr>
          <p:cNvSpPr/>
          <p:nvPr/>
        </p:nvSpPr>
        <p:spPr>
          <a:xfrm>
            <a:off x="9701168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21C043-FA08-47CB-862D-C1A1F12F65CA}"/>
              </a:ext>
            </a:extLst>
          </p:cNvPr>
          <p:cNvSpPr/>
          <p:nvPr/>
        </p:nvSpPr>
        <p:spPr>
          <a:xfrm>
            <a:off x="10297709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B33D892-A4E7-4488-8024-B4CE1C23A735}"/>
              </a:ext>
            </a:extLst>
          </p:cNvPr>
          <p:cNvSpPr/>
          <p:nvPr/>
        </p:nvSpPr>
        <p:spPr>
          <a:xfrm>
            <a:off x="10915833" y="1675468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0DE0CD-12DD-4BF1-BD3D-F9F98E6DD354}"/>
              </a:ext>
            </a:extLst>
          </p:cNvPr>
          <p:cNvSpPr/>
          <p:nvPr/>
        </p:nvSpPr>
        <p:spPr>
          <a:xfrm>
            <a:off x="7576457" y="2414446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BCBFB41-67FE-4EB8-9AE1-63209F8C104F}"/>
              </a:ext>
            </a:extLst>
          </p:cNvPr>
          <p:cNvSpPr/>
          <p:nvPr/>
        </p:nvSpPr>
        <p:spPr>
          <a:xfrm>
            <a:off x="7578494" y="2607284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5166B1-6DF3-4D79-B1CA-053D46C0AE15}"/>
              </a:ext>
            </a:extLst>
          </p:cNvPr>
          <p:cNvSpPr/>
          <p:nvPr/>
        </p:nvSpPr>
        <p:spPr>
          <a:xfrm>
            <a:off x="7574420" y="2800740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40B4B13-4CF8-4918-93DD-6F701848A8BF}"/>
              </a:ext>
            </a:extLst>
          </p:cNvPr>
          <p:cNvSpPr/>
          <p:nvPr/>
        </p:nvSpPr>
        <p:spPr>
          <a:xfrm>
            <a:off x="7576457" y="2993578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3D6FF6-9622-4A5B-A3E2-83D4BAD5829A}"/>
              </a:ext>
            </a:extLst>
          </p:cNvPr>
          <p:cNvSpPr/>
          <p:nvPr/>
        </p:nvSpPr>
        <p:spPr>
          <a:xfrm>
            <a:off x="7569786" y="3166675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6C995C2-F4F3-4CD2-A192-8397ED12D823}"/>
              </a:ext>
            </a:extLst>
          </p:cNvPr>
          <p:cNvSpPr/>
          <p:nvPr/>
        </p:nvSpPr>
        <p:spPr>
          <a:xfrm>
            <a:off x="7571823" y="3359513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EA35A24-81FE-4DDC-9D07-783DEA59A985}"/>
              </a:ext>
            </a:extLst>
          </p:cNvPr>
          <p:cNvSpPr/>
          <p:nvPr/>
        </p:nvSpPr>
        <p:spPr>
          <a:xfrm>
            <a:off x="7567749" y="3552969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B38716-3624-4D37-88F9-AD7753DCA84A}"/>
              </a:ext>
            </a:extLst>
          </p:cNvPr>
          <p:cNvSpPr/>
          <p:nvPr/>
        </p:nvSpPr>
        <p:spPr>
          <a:xfrm>
            <a:off x="7569786" y="3745807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4133DAC-E99E-4D6F-8671-327D87262F7B}"/>
              </a:ext>
            </a:extLst>
          </p:cNvPr>
          <p:cNvSpPr/>
          <p:nvPr/>
        </p:nvSpPr>
        <p:spPr>
          <a:xfrm>
            <a:off x="7576457" y="3945278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3D0A90-B7D8-4462-B576-1509074C8CD2}"/>
              </a:ext>
            </a:extLst>
          </p:cNvPr>
          <p:cNvSpPr/>
          <p:nvPr/>
        </p:nvSpPr>
        <p:spPr>
          <a:xfrm>
            <a:off x="7578494" y="4138116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571282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SHEETS</a:t>
            </a:r>
            <a:endParaRPr lang="en-US" sz="2400" b="1" dirty="0"/>
          </a:p>
          <a:p>
            <a:pPr marL="0" indent="0">
              <a:buNone/>
            </a:pPr>
            <a:r>
              <a:rPr lang="en-US" sz="1800" b="1" dirty="0"/>
              <a:t>Adding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Editing</a:t>
            </a:r>
          </a:p>
          <a:p>
            <a:pPr marL="687388"/>
            <a:r>
              <a:rPr lang="en-US" sz="1600" dirty="0"/>
              <a:t>Rename</a:t>
            </a:r>
          </a:p>
          <a:p>
            <a:pPr marL="687388"/>
            <a:r>
              <a:rPr lang="en-US" sz="1600" dirty="0"/>
              <a:t>Move and Copy</a:t>
            </a:r>
          </a:p>
          <a:p>
            <a:pPr marL="687388"/>
            <a:r>
              <a:rPr lang="en-US" sz="1600" dirty="0"/>
              <a:t>Tab Color</a:t>
            </a:r>
          </a:p>
          <a:p>
            <a:pPr marL="0" indent="0">
              <a:buNone/>
            </a:pPr>
            <a:r>
              <a:rPr lang="en-US" sz="1800" b="1" dirty="0"/>
              <a:t>Grouping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Deleting</a:t>
            </a:r>
          </a:p>
          <a:p>
            <a:pPr marL="687388"/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D2893-7AB2-4535-9B65-8E713C99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6" y="2102576"/>
            <a:ext cx="2257425" cy="266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865117-1520-46EB-8A38-9BA62295CC37}"/>
              </a:ext>
            </a:extLst>
          </p:cNvPr>
          <p:cNvSpPr/>
          <p:nvPr/>
        </p:nvSpPr>
        <p:spPr>
          <a:xfrm>
            <a:off x="2612574" y="2017939"/>
            <a:ext cx="418556" cy="4185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AFB6C-7EF0-49C1-9DE4-D8A12824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6" y="4275500"/>
            <a:ext cx="2743200" cy="25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05B6F-9FF6-4E85-AA0B-23581052210B}"/>
              </a:ext>
            </a:extLst>
          </p:cNvPr>
          <p:cNvSpPr txBox="1"/>
          <p:nvPr/>
        </p:nvSpPr>
        <p:spPr>
          <a:xfrm>
            <a:off x="7191108" y="3726896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1</a:t>
            </a:r>
          </a:p>
        </p:txBody>
      </p:sp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9863FF4F-44AC-4612-B038-9294768EE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1108" y="217268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36CF49-82AA-42E9-9C61-59365ACDFBB8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7648308" y="3087089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DC368-96D2-456C-9A96-3EC29CD49037}"/>
              </a:ext>
            </a:extLst>
          </p:cNvPr>
          <p:cNvSpPr txBox="1"/>
          <p:nvPr/>
        </p:nvSpPr>
        <p:spPr>
          <a:xfrm>
            <a:off x="7191108" y="2097681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8B0A95-2C85-4E3C-96A6-AE6CCF3BA43B}"/>
              </a:ext>
            </a:extLst>
          </p:cNvPr>
          <p:cNvSpPr txBox="1"/>
          <p:nvPr/>
        </p:nvSpPr>
        <p:spPr>
          <a:xfrm>
            <a:off x="8327576" y="373353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2</a:t>
            </a:r>
          </a:p>
        </p:txBody>
      </p:sp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674E62D9-A2F6-4EDC-A14A-57B211F14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7576" y="217932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5FAF3-DB61-40AA-A17D-592BD332B548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8784776" y="3093724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4545DF-8E23-45E8-AEAE-1F57374B56BA}"/>
              </a:ext>
            </a:extLst>
          </p:cNvPr>
          <p:cNvSpPr txBox="1"/>
          <p:nvPr/>
        </p:nvSpPr>
        <p:spPr>
          <a:xfrm>
            <a:off x="8327576" y="2104316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82437-F2E3-4C53-B12D-76BDD0406048}"/>
              </a:ext>
            </a:extLst>
          </p:cNvPr>
          <p:cNvSpPr txBox="1"/>
          <p:nvPr/>
        </p:nvSpPr>
        <p:spPr>
          <a:xfrm>
            <a:off x="9464043" y="373353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3</a:t>
            </a:r>
          </a:p>
        </p:txBody>
      </p:sp>
      <p:pic>
        <p:nvPicPr>
          <p:cNvPr id="26" name="Graphic 25" descr="Table">
            <a:extLst>
              <a:ext uri="{FF2B5EF4-FFF2-40B4-BE49-F238E27FC236}">
                <a16:creationId xmlns:a16="http://schemas.microsoft.com/office/drawing/2014/main" id="{DAED2A88-5473-4D5D-947A-A43B8B520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4043" y="2179324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094F97-CE5E-42B2-9CE7-F5D662006499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V="1">
            <a:off x="9921243" y="3093724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31F611-DB27-48E5-810A-7D0360CE9203}"/>
              </a:ext>
            </a:extLst>
          </p:cNvPr>
          <p:cNvSpPr txBox="1"/>
          <p:nvPr/>
        </p:nvSpPr>
        <p:spPr>
          <a:xfrm>
            <a:off x="9464043" y="2104316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C51DB-65E1-43BD-820F-103543B51347}"/>
              </a:ext>
            </a:extLst>
          </p:cNvPr>
          <p:cNvSpPr/>
          <p:nvPr/>
        </p:nvSpPr>
        <p:spPr>
          <a:xfrm>
            <a:off x="7188750" y="4545889"/>
            <a:ext cx="3189693" cy="2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Workbook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165954-0245-40AC-83E1-5BF513E080F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16200000" flipV="1">
            <a:off x="7944956" y="3707247"/>
            <a:ext cx="541994" cy="113528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E510F5-8F06-484A-BB9F-0E91A316C497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rot="5400000" flipH="1" flipV="1">
            <a:off x="8516507" y="4277621"/>
            <a:ext cx="535359" cy="11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E34879-9825-4F04-920D-674701FA9AF3}"/>
              </a:ext>
            </a:extLst>
          </p:cNvPr>
          <p:cNvCxnSpPr>
            <a:cxnSpLocks/>
            <a:stCxn id="14" idx="0"/>
            <a:endCxn id="25" idx="2"/>
          </p:cNvCxnSpPr>
          <p:nvPr/>
        </p:nvCxnSpPr>
        <p:spPr>
          <a:xfrm rot="5400000" flipH="1" flipV="1">
            <a:off x="9084741" y="3709387"/>
            <a:ext cx="535359" cy="113764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C7E17E0-85B8-4659-851B-69231087F677}"/>
              </a:ext>
            </a:extLst>
          </p:cNvPr>
          <p:cNvSpPr/>
          <p:nvPr/>
        </p:nvSpPr>
        <p:spPr>
          <a:xfrm>
            <a:off x="7184571" y="2017939"/>
            <a:ext cx="2057405" cy="1992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0BE246-C9C2-46E4-8EC0-F30AC0C9BD69}"/>
              </a:ext>
            </a:extLst>
          </p:cNvPr>
          <p:cNvSpPr/>
          <p:nvPr/>
        </p:nvSpPr>
        <p:spPr>
          <a:xfrm>
            <a:off x="9464043" y="2017938"/>
            <a:ext cx="914400" cy="1992593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C0A1D0F5-C59F-4341-B416-1A11D4AA95BC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Working with Multiple Worksheets: </a:t>
            </a:r>
            <a:r>
              <a:rPr lang="en-US" sz="1000" dirty="0">
                <a:hlinkClick r:id="rId7"/>
              </a:rPr>
              <a:t>https://edu.gcfglobal.org/en/excel2016/working-with-multiple-worksheets/1/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000" dirty="0"/>
              <a:t>Excel Easy, Worksheets: </a:t>
            </a:r>
            <a:r>
              <a:rPr lang="en-US" sz="1000" dirty="0">
                <a:hlinkClick r:id="rId8"/>
              </a:rPr>
              <a:t>https://www.excel-easy.com/basics/worksheets.html</a:t>
            </a:r>
            <a:r>
              <a:rPr lang="en-US" sz="1000" dirty="0"/>
              <a:t> </a:t>
            </a:r>
          </a:p>
          <a:p>
            <a:pPr marL="687388"/>
            <a:endParaRPr lang="en-US" sz="1800" dirty="0"/>
          </a:p>
          <a:p>
            <a:pPr marL="687388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818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8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1" y="1279179"/>
            <a:ext cx="5991496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CELLS</a:t>
            </a: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Formatting Cells</a:t>
            </a:r>
          </a:p>
          <a:p>
            <a:pPr marL="687388"/>
            <a:r>
              <a:rPr lang="en-US" sz="1600" dirty="0"/>
              <a:t>Home tab</a:t>
            </a:r>
          </a:p>
          <a:p>
            <a:pPr marL="687388"/>
            <a:r>
              <a:rPr lang="en-US" sz="1600" dirty="0"/>
              <a:t>Tool groups</a:t>
            </a:r>
          </a:p>
          <a:p>
            <a:pPr marL="0" indent="0">
              <a:buNone/>
            </a:pPr>
            <a:r>
              <a:rPr lang="en-US" sz="1800" b="1" dirty="0"/>
              <a:t>Insert, Delete, Format and Modify Cells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687388"/>
            <a:r>
              <a:rPr lang="en-US" sz="1600" dirty="0"/>
              <a:t>Merge &amp; Center</a:t>
            </a:r>
          </a:p>
          <a:p>
            <a:pPr marL="687388"/>
            <a:r>
              <a:rPr lang="en-US" sz="1600" dirty="0"/>
              <a:t>Wrap Text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8D8E3E8-BC7F-4049-AD97-3EE76058B6BA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Formatting Cells: </a:t>
            </a:r>
            <a:r>
              <a:rPr lang="en-US" sz="1000" dirty="0">
                <a:hlinkClick r:id="rId3"/>
              </a:rPr>
              <a:t>https://edu.gcfglobal.org/en/excel2016/formatting-cells/1/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Modifying Columns, Rows, and Cells: </a:t>
            </a:r>
            <a:r>
              <a:rPr lang="en-US" sz="1000" dirty="0">
                <a:hlinkClick r:id="rId4"/>
              </a:rPr>
              <a:t>https://edu.gcfglobal.org/en/excel2016/modifying-columns-rows-and-cells/1/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000" dirty="0"/>
              <a:t>Excel Easy, Format Cells: </a:t>
            </a:r>
            <a:r>
              <a:rPr lang="en-US" sz="1000" dirty="0">
                <a:hlinkClick r:id="rId5"/>
              </a:rPr>
              <a:t>https://www.excel-easy.com/basics/format-cells.html</a:t>
            </a:r>
            <a:r>
              <a:rPr lang="en-US" sz="1000" dirty="0"/>
              <a:t> </a:t>
            </a:r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DABA9-6A02-4C27-BC71-FC41A6927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097" y="2052114"/>
            <a:ext cx="4981302" cy="7778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7910C8-9246-4C6C-A411-E375A8B2D3BC}"/>
              </a:ext>
            </a:extLst>
          </p:cNvPr>
          <p:cNvSpPr/>
          <p:nvPr/>
        </p:nvSpPr>
        <p:spPr>
          <a:xfrm>
            <a:off x="6601097" y="2052114"/>
            <a:ext cx="1680754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83CA-5C44-4E54-998A-10084CF0E7F0}"/>
              </a:ext>
            </a:extLst>
          </p:cNvPr>
          <p:cNvSpPr/>
          <p:nvPr/>
        </p:nvSpPr>
        <p:spPr>
          <a:xfrm>
            <a:off x="8281851" y="2052113"/>
            <a:ext cx="2121408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BC0B51-FA93-4FE5-B9B5-B2156D79604D}"/>
              </a:ext>
            </a:extLst>
          </p:cNvPr>
          <p:cNvSpPr/>
          <p:nvPr/>
        </p:nvSpPr>
        <p:spPr>
          <a:xfrm>
            <a:off x="10403259" y="2056131"/>
            <a:ext cx="1179140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F5E-03A0-4C1B-AD49-59FE321F9CB0}"/>
              </a:ext>
            </a:extLst>
          </p:cNvPr>
          <p:cNvSpPr txBox="1"/>
          <p:nvPr/>
        </p:nvSpPr>
        <p:spPr>
          <a:xfrm>
            <a:off x="7049588" y="3108997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5C99C-4E76-4E12-B930-062B6992B54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441474" y="2829951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63916-A88B-47AC-9456-545B35ECDAA2}"/>
              </a:ext>
            </a:extLst>
          </p:cNvPr>
          <p:cNvSpPr txBox="1"/>
          <p:nvPr/>
        </p:nvSpPr>
        <p:spPr>
          <a:xfrm>
            <a:off x="8935425" y="3108997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4B696-B1EB-4332-BDC3-0E3DA1FF2883}"/>
              </a:ext>
            </a:extLst>
          </p:cNvPr>
          <p:cNvCxnSpPr>
            <a:stCxn id="35" idx="0"/>
          </p:cNvCxnSpPr>
          <p:nvPr/>
        </p:nvCxnSpPr>
        <p:spPr>
          <a:xfrm flipV="1">
            <a:off x="9327311" y="2829951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95C717-B5A6-48A7-9A4D-0C2F4430757A}"/>
              </a:ext>
            </a:extLst>
          </p:cNvPr>
          <p:cNvSpPr txBox="1"/>
          <p:nvPr/>
        </p:nvSpPr>
        <p:spPr>
          <a:xfrm>
            <a:off x="10629244" y="3115156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018DB9-A17F-4C7C-85D3-4C81A3138F6E}"/>
              </a:ext>
            </a:extLst>
          </p:cNvPr>
          <p:cNvCxnSpPr>
            <a:stCxn id="37" idx="0"/>
          </p:cNvCxnSpPr>
          <p:nvPr/>
        </p:nvCxnSpPr>
        <p:spPr>
          <a:xfrm flipV="1">
            <a:off x="11021130" y="2836110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4EB5B3-B24D-430F-A9BB-0CA52CE8C9DF}"/>
              </a:ext>
            </a:extLst>
          </p:cNvPr>
          <p:cNvSpPr/>
          <p:nvPr/>
        </p:nvSpPr>
        <p:spPr>
          <a:xfrm>
            <a:off x="8098971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DAF63D-A647-416F-9FFB-9756ACA6F5EA}"/>
              </a:ext>
            </a:extLst>
          </p:cNvPr>
          <p:cNvSpPr/>
          <p:nvPr/>
        </p:nvSpPr>
        <p:spPr>
          <a:xfrm>
            <a:off x="10224731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285687-0B6B-445C-9F45-17707CF28170}"/>
              </a:ext>
            </a:extLst>
          </p:cNvPr>
          <p:cNvSpPr/>
          <p:nvPr/>
        </p:nvSpPr>
        <p:spPr>
          <a:xfrm>
            <a:off x="11380576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3774C-1388-4B11-B34D-636E14027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170" y="3203951"/>
            <a:ext cx="1304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  <p:bldP spid="34" grpId="0" animBg="1"/>
      <p:bldP spid="15" grpId="0"/>
      <p:bldP spid="35" grpId="0"/>
      <p:bldP spid="37" grpId="0"/>
      <p:bldP spid="1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6872" y="1498619"/>
            <a:ext cx="325286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0" dirty="0">
                <a:solidFill>
                  <a:srgbClr val="00703C"/>
                </a:solidFill>
              </a:rPr>
              <a:t>7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716874" y="1498619"/>
            <a:ext cx="325286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703C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716874" y="1498619"/>
            <a:ext cx="32528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6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438913" y="1279180"/>
                <a:ext cx="8277966" cy="38380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/>
                  <a:t>Instructions: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Make a copy of the “Part 1” sheet and rename it “Part 1 – Copy”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Group the “Part 1” and “Part 1 – Copy” sheets together then color the tabs </a:t>
                </a:r>
                <a:r>
                  <a:rPr lang="en-US" sz="1600" dirty="0">
                    <a:solidFill>
                      <a:srgbClr val="00B050"/>
                    </a:solidFill>
                  </a:rPr>
                  <a:t>green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Type “Find me” in cell L2 on the “Part 1” sheet and make sure it shows on the “Part 1 – Copy” sheet as well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Find and replace all instances of “Providence Division” with “Awesome Division” on the “Part 1” sheet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Format the data in columns E and F as currency rounded to two decimal places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On the “Part 1” sheet, bold the column headers and give them a light grey fill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Insert a column to the right of the “</a:t>
                </a:r>
                <a:r>
                  <a:rPr lang="en-US" sz="1600" dirty="0" err="1"/>
                  <a:t>Hrly_Rate</a:t>
                </a:r>
                <a:r>
                  <a:rPr lang="en-US" sz="1600" dirty="0"/>
                  <a:t>” column and give it a header of “</a:t>
                </a:r>
                <a:r>
                  <a:rPr lang="en-US" sz="1600" dirty="0" err="1"/>
                  <a:t>Weekly_Rate</a:t>
                </a:r>
                <a:r>
                  <a:rPr lang="en-US" sz="1600" dirty="0"/>
                  <a:t>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Optional: </a:t>
                </a:r>
                <a:r>
                  <a:rPr lang="en-US" sz="1600" i="1" dirty="0"/>
                  <a:t>In the newly created “</a:t>
                </a:r>
                <a:r>
                  <a:rPr lang="en-US" sz="1600" i="1" dirty="0" err="1"/>
                  <a:t>Weekly_Rate</a:t>
                </a:r>
                <a:r>
                  <a:rPr lang="en-US" sz="1600" i="1" dirty="0"/>
                  <a:t>” column, calculate the weekly pay 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Hrly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×40)</m:t>
                    </m:r>
                  </m:oMath>
                </a14:m>
                <a:endParaRPr lang="en-US" sz="1600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3" y="1279180"/>
                <a:ext cx="8277966" cy="3838063"/>
              </a:xfrm>
              <a:prstGeom prst="rect">
                <a:avLst/>
              </a:prstGeom>
              <a:blipFill>
                <a:blip r:embed="rId3"/>
                <a:stretch>
                  <a:fillRect l="-736" t="-1749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49FB714-D80D-4205-8CE0-ADFD123D7420}"/>
              </a:ext>
            </a:extLst>
          </p:cNvPr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E7205-67B1-497C-BD50-ED752EEC2868}"/>
              </a:ext>
            </a:extLst>
          </p:cNvPr>
          <p:cNvSpPr txBox="1"/>
          <p:nvPr/>
        </p:nvSpPr>
        <p:spPr>
          <a:xfrm>
            <a:off x="438913" y="5117243"/>
            <a:ext cx="814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Sample Output: </a:t>
            </a:r>
          </a:p>
          <a:p>
            <a:endParaRPr lang="en-US" dirty="0"/>
          </a:p>
          <a:p>
            <a:r>
              <a:rPr lang="en-US" i="1" dirty="0"/>
              <a:t>Please refer to your handbook for a sample of the output from this exercise</a:t>
            </a:r>
          </a:p>
        </p:txBody>
      </p:sp>
    </p:spTree>
    <p:extLst>
      <p:ext uri="{BB962C8B-B14F-4D97-AF65-F5344CB8AC3E}">
        <p14:creationId xmlns:p14="http://schemas.microsoft.com/office/powerpoint/2010/main" val="28919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4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4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3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ENTERING DATA</a:t>
            </a:r>
          </a:p>
          <a:p>
            <a:pPr marL="0" indent="0">
              <a:buNone/>
            </a:pPr>
            <a:r>
              <a:rPr lang="en-US" sz="1800" b="1" dirty="0"/>
              <a:t>Tabular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6BF63-CB8A-4FB9-8B6D-BCDB237A0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0221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5ED6B067-B098-458A-BF67-2ED80A3909A2}"/>
              </a:ext>
            </a:extLst>
          </p:cNvPr>
          <p:cNvSpPr/>
          <p:nvPr/>
        </p:nvSpPr>
        <p:spPr>
          <a:xfrm>
            <a:off x="1863633" y="3777667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A7C7F-5B8A-494D-8F8C-8425FC6CDF02}"/>
              </a:ext>
            </a:extLst>
          </p:cNvPr>
          <p:cNvSpPr txBox="1"/>
          <p:nvPr/>
        </p:nvSpPr>
        <p:spPr>
          <a:xfrm>
            <a:off x="1371597" y="4340592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1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9DBCEA5-6F6E-4588-B5D3-9CB384950406}"/>
              </a:ext>
            </a:extLst>
          </p:cNvPr>
          <p:cNvSpPr/>
          <p:nvPr/>
        </p:nvSpPr>
        <p:spPr>
          <a:xfrm>
            <a:off x="4602478" y="3783243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5E880-CC10-4F4B-903A-815F605C1778}"/>
              </a:ext>
            </a:extLst>
          </p:cNvPr>
          <p:cNvSpPr txBox="1"/>
          <p:nvPr/>
        </p:nvSpPr>
        <p:spPr>
          <a:xfrm>
            <a:off x="4110442" y="4346168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2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4D00F3C-7056-4346-93BF-2CE91EDD1D72}"/>
              </a:ext>
            </a:extLst>
          </p:cNvPr>
          <p:cNvSpPr/>
          <p:nvPr/>
        </p:nvSpPr>
        <p:spPr>
          <a:xfrm>
            <a:off x="7308569" y="3788819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A99D5-5B51-4A5C-BA93-F7B7F2A260C6}"/>
              </a:ext>
            </a:extLst>
          </p:cNvPr>
          <p:cNvSpPr txBox="1"/>
          <p:nvPr/>
        </p:nvSpPr>
        <p:spPr>
          <a:xfrm>
            <a:off x="6816533" y="4351744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A3F0DA4-96F2-4EA6-9D43-07069233EF55}"/>
              </a:ext>
            </a:extLst>
          </p:cNvPr>
          <p:cNvSpPr/>
          <p:nvPr/>
        </p:nvSpPr>
        <p:spPr>
          <a:xfrm rot="16200000">
            <a:off x="9080763" y="323379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0020B-4ABB-4274-AAAF-0B4AFCC5B10C}"/>
              </a:ext>
            </a:extLst>
          </p:cNvPr>
          <p:cNvSpPr txBox="1"/>
          <p:nvPr/>
        </p:nvSpPr>
        <p:spPr>
          <a:xfrm>
            <a:off x="9519919" y="334039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3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1EC1126-C27D-4D55-82A3-EB9E60771F8E}"/>
              </a:ext>
            </a:extLst>
          </p:cNvPr>
          <p:cNvSpPr/>
          <p:nvPr/>
        </p:nvSpPr>
        <p:spPr>
          <a:xfrm rot="16200000">
            <a:off x="9078801" y="2866904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54AE-378F-4085-8FBF-24C43F98627A}"/>
              </a:ext>
            </a:extLst>
          </p:cNvPr>
          <p:cNvSpPr txBox="1"/>
          <p:nvPr/>
        </p:nvSpPr>
        <p:spPr>
          <a:xfrm>
            <a:off x="9517957" y="2973510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2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93A9BEA-44C7-412A-9489-F2F73553B497}"/>
              </a:ext>
            </a:extLst>
          </p:cNvPr>
          <p:cNvSpPr/>
          <p:nvPr/>
        </p:nvSpPr>
        <p:spPr>
          <a:xfrm rot="16200000">
            <a:off x="9080763" y="248710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2827-54AA-4D00-8357-E1E43550D3C1}"/>
              </a:ext>
            </a:extLst>
          </p:cNvPr>
          <p:cNvSpPr txBox="1"/>
          <p:nvPr/>
        </p:nvSpPr>
        <p:spPr>
          <a:xfrm>
            <a:off x="9519919" y="259370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31E8-CF95-4F8B-9F95-7B6B2345226A}"/>
              </a:ext>
            </a:extLst>
          </p:cNvPr>
          <p:cNvSpPr txBox="1"/>
          <p:nvPr/>
        </p:nvSpPr>
        <p:spPr>
          <a:xfrm>
            <a:off x="609600" y="4929051"/>
            <a:ext cx="8206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Try to always provide a “Notes” or “Data Dictionary” sheet if it would be helpful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If possible, put record identifiers in the left most columns</a:t>
            </a:r>
          </a:p>
        </p:txBody>
      </p:sp>
    </p:spTree>
    <p:extLst>
      <p:ext uri="{BB962C8B-B14F-4D97-AF65-F5344CB8AC3E}">
        <p14:creationId xmlns:p14="http://schemas.microsoft.com/office/powerpoint/2010/main" val="51012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STORING DATA</a:t>
            </a:r>
          </a:p>
          <a:p>
            <a:pPr marL="0" indent="0">
              <a:buNone/>
            </a:pPr>
            <a:r>
              <a:rPr lang="en-US" sz="1800" b="1" dirty="0"/>
              <a:t>Maintain Structure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080BF79-BD4B-41B7-B886-D2517B86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057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BC5BFE5-310F-4450-901A-158DB7FC0D07}"/>
              </a:ext>
            </a:extLst>
          </p:cNvPr>
          <p:cNvSpPr txBox="1"/>
          <p:nvPr/>
        </p:nvSpPr>
        <p:spPr>
          <a:xfrm>
            <a:off x="609600" y="3877063"/>
            <a:ext cx="89524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 tabular structure across edits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like and same data is formatted consistently across sheets and workbooks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When removing data, remove the whole column or row containing the data rather than just data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workbook for accessibility and 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31696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214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Make a new sheet and name it “Part 2 – Answer”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Take the raw data on the “Part 2” sheet and put it into the proper tabular format on your newly created “Part 2 – Answer” sheet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Insert a row above your newly created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Provide a header for each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Delete the column that contains the employee salaries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438913" y="4032221"/>
            <a:ext cx="8277966" cy="499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Sample Output: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FA952-AA52-45DC-9AFF-2CFEAB7A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83" y="4709601"/>
            <a:ext cx="6324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812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Interstate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Joshua Peterson</cp:lastModifiedBy>
  <cp:revision>127</cp:revision>
  <dcterms:created xsi:type="dcterms:W3CDTF">2018-04-04T20:52:32Z</dcterms:created>
  <dcterms:modified xsi:type="dcterms:W3CDTF">2019-10-23T06:50:37Z</dcterms:modified>
</cp:coreProperties>
</file>