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283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1CEBC-FE23-5145-BAB2-25725FB213CB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B020D-A5FD-674D-8E7E-DEE0BA52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Show Opto1  </a:t>
            </a:r>
          </a:p>
          <a:p>
            <a:r>
              <a:rPr lang="en-US" dirty="0" smtClean="0"/>
              <a:t>opto1.bash </a:t>
            </a:r>
          </a:p>
          <a:p>
            <a:r>
              <a:rPr lang="en-US" dirty="0" smtClean="0"/>
              <a:t>opto1.bash  | grep --line-buffered </a:t>
            </a:r>
            <a:r>
              <a:rPr lang="en-US" dirty="0" err="1" smtClean="0"/>
              <a:t>jvminternals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opto1-assembly.bash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Show </a:t>
            </a:r>
            <a:r>
              <a:rPr lang="en-US" dirty="0" err="1" smtClean="0"/>
              <a:t>OptoPoly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optopoly.bash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optopoly-printcomp.bash</a:t>
            </a:r>
            <a:r>
              <a:rPr lang="en-US" dirty="0" smtClean="0"/>
              <a:t> | </a:t>
            </a:r>
            <a:r>
              <a:rPr lang="en-US" dirty="0" err="1" smtClean="0"/>
              <a:t>jvminternals</a:t>
            </a:r>
            <a:r>
              <a:rPr lang="en-US" dirty="0" smtClean="0"/>
              <a:t>-grep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optopoly-assembly.bash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about data 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basic </a:t>
            </a:r>
            <a:br>
              <a:rPr lang="en-US" dirty="0" smtClean="0"/>
            </a:br>
            <a:r>
              <a:rPr lang="en-US" dirty="0" smtClean="0"/>
              <a:t> bash </a:t>
            </a:r>
            <a:r>
              <a:rPr lang="en-US" dirty="0" err="1" smtClean="0"/>
              <a:t>optovolatile.bash</a:t>
            </a:r>
            <a:r>
              <a:rPr lang="en-US" dirty="0" smtClean="0"/>
              <a:t> 0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1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2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3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195000 --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199900 --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A9AC-EBBD-B243-B8F2-14EB821B7DD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g.openjdk.java.net/jdk8u/jdk8u60" TargetMode="External"/><Relationship Id="rId3" Type="http://schemas.openxmlformats.org/officeDocument/2006/relationships/hyperlink" Target="https://github.com/sourcemirror/jdk-8-hotsp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ee.cs.oswego.edu/dl/jmm/cookbook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Internals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OptoPoly</a:t>
            </a:r>
            <a:endParaRPr lang="en-US" dirty="0" smtClean="0"/>
          </a:p>
          <a:p>
            <a:pPr lvl="1"/>
            <a:r>
              <a:rPr lang="en-US" dirty="0" smtClean="0"/>
              <a:t>Compiler Barriers vs. Memory Barriers</a:t>
            </a:r>
          </a:p>
          <a:p>
            <a:r>
              <a:rPr lang="en-US" dirty="0" smtClean="0"/>
              <a:t>Writes?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EscapeExample.java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miscellany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Scalarization</a:t>
            </a:r>
            <a:endParaRPr lang="en-US" dirty="0" smtClean="0"/>
          </a:p>
          <a:p>
            <a:pPr lvl="1"/>
            <a:r>
              <a:rPr lang="en-US" dirty="0" smtClean="0"/>
              <a:t>Must prove non-</a:t>
            </a:r>
            <a:r>
              <a:rPr lang="en-US" dirty="0" err="1" smtClean="0"/>
              <a:t>nullablity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Lock </a:t>
            </a:r>
            <a:r>
              <a:rPr lang="en-US" dirty="0" err="1" smtClean="0"/>
              <a:t>Ellision</a:t>
            </a:r>
            <a:endParaRPr lang="en-US" dirty="0" smtClean="0"/>
          </a:p>
          <a:p>
            <a:r>
              <a:rPr lang="en-US" dirty="0" smtClean="0"/>
              <a:t>Constant folding</a:t>
            </a:r>
          </a:p>
          <a:p>
            <a:pPr lvl="1"/>
            <a:r>
              <a:rPr lang="en-US" dirty="0" smtClean="0"/>
              <a:t>Any static final field, not just compile-time constants!</a:t>
            </a:r>
          </a:p>
          <a:p>
            <a:r>
              <a:rPr lang="en-US" dirty="0" smtClean="0"/>
              <a:t>Favor Small Methods on the Fast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Scavenge (M &amp; S)</a:t>
            </a:r>
          </a:p>
          <a:p>
            <a:r>
              <a:rPr lang="en-US" dirty="0" smtClean="0"/>
              <a:t>Concurrent Mark Sweep</a:t>
            </a:r>
          </a:p>
          <a:p>
            <a:pPr lvl="1"/>
            <a:r>
              <a:rPr lang="en-US" dirty="0" smtClean="0"/>
              <a:t>Minimize STW</a:t>
            </a:r>
          </a:p>
          <a:p>
            <a:r>
              <a:rPr lang="en-US" dirty="0" smtClean="0"/>
              <a:t>Generational Hypothesis</a:t>
            </a:r>
          </a:p>
          <a:p>
            <a:r>
              <a:rPr lang="en-US" dirty="0" smtClean="0"/>
              <a:t>G1</a:t>
            </a:r>
          </a:p>
        </p:txBody>
      </p:sp>
    </p:spTree>
    <p:extLst>
      <p:ext uri="{BB962C8B-B14F-4D97-AF65-F5344CB8AC3E}">
        <p14:creationId xmlns:p14="http://schemas.microsoft.com/office/powerpoint/2010/main" val="93200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9410" y="2358188"/>
            <a:ext cx="1588169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8263" y="2358188"/>
            <a:ext cx="328863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7810" y="2358188"/>
            <a:ext cx="328863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358187"/>
            <a:ext cx="6248400" cy="3308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7853" y="6136105"/>
            <a:ext cx="2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Young Generation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6136105"/>
            <a:ext cx="2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mark while code is running?</a:t>
            </a:r>
            <a:endParaRPr lang="en-US" dirty="0" smtClean="0"/>
          </a:p>
          <a:p>
            <a:pPr lvl="1"/>
            <a:r>
              <a:rPr lang="en-US" dirty="0" smtClean="0"/>
              <a:t>In-flight changes</a:t>
            </a:r>
          </a:p>
          <a:p>
            <a:pPr lvl="1"/>
            <a:r>
              <a:rPr lang="en-US" dirty="0" smtClean="0"/>
              <a:t>Partial (Young)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CMS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Safepoints</a:t>
            </a:r>
            <a:endParaRPr lang="en-US" dirty="0"/>
          </a:p>
          <a:p>
            <a:r>
              <a:rPr lang="en-US" dirty="0" smtClean="0"/>
              <a:t>Card Marking</a:t>
            </a:r>
          </a:p>
        </p:txBody>
      </p:sp>
    </p:spTree>
    <p:extLst>
      <p:ext uri="{BB962C8B-B14F-4D97-AF65-F5344CB8AC3E}">
        <p14:creationId xmlns:p14="http://schemas.microsoft.com/office/powerpoint/2010/main" val="153077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Mandate</a:t>
            </a:r>
          </a:p>
          <a:p>
            <a:pPr lvl="1"/>
            <a:r>
              <a:rPr lang="en-US" dirty="0" smtClean="0"/>
              <a:t>Objects should die young or live forever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Performance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/>
          <a:lstStyle/>
          <a:p>
            <a:r>
              <a:rPr lang="en-US" dirty="0" err="1" smtClean="0"/>
              <a:t>LruExample</a:t>
            </a:r>
            <a:endParaRPr lang="en-US" dirty="0" smtClean="0"/>
          </a:p>
          <a:p>
            <a:r>
              <a:rPr lang="en-US" dirty="0" smtClean="0"/>
              <a:t>GC Logs</a:t>
            </a:r>
          </a:p>
          <a:p>
            <a:pPr lvl="1"/>
            <a:r>
              <a:rPr lang="en-US" dirty="0" smtClean="0"/>
              <a:t>Age distribution</a:t>
            </a:r>
          </a:p>
          <a:p>
            <a:pPr lvl="1"/>
            <a:r>
              <a:rPr lang="en-US" dirty="0" err="1" smtClean="0"/>
              <a:t>ParNew</a:t>
            </a:r>
            <a:r>
              <a:rPr lang="en-US" dirty="0" smtClean="0"/>
              <a:t> pauses</a:t>
            </a:r>
          </a:p>
          <a:p>
            <a:pPr lvl="1"/>
            <a:r>
              <a:rPr lang="en-US" dirty="0" smtClean="0"/>
              <a:t>CMS pauses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Hotspot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http://hg.openjdk.java.net/jdk8u/jdk8u60</a:t>
            </a:r>
            <a:endParaRPr lang="en-US" dirty="0" smtClean="0"/>
          </a:p>
          <a:p>
            <a:pPr lvl="1"/>
            <a:r>
              <a:rPr lang="en-US" dirty="0" smtClean="0"/>
              <a:t>Building on OS X is painful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Opengrok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https://github.com/sourcemirror/jdk-8-hotspot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globals.hpp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Compiler (JIT)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Spots</a:t>
            </a:r>
          </a:p>
          <a:p>
            <a:r>
              <a:rPr lang="en-US" dirty="0" smtClean="0"/>
              <a:t>2 Compilers</a:t>
            </a:r>
          </a:p>
          <a:p>
            <a:pPr lvl="1"/>
            <a:r>
              <a:rPr lang="en-US" dirty="0" smtClean="0"/>
              <a:t>Server, Client</a:t>
            </a:r>
          </a:p>
          <a:p>
            <a:pPr lvl="1"/>
            <a:r>
              <a:rPr lang="en-US" dirty="0" smtClean="0"/>
              <a:t>Tiered Compilation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Dynamic </a:t>
            </a:r>
            <a:r>
              <a:rPr lang="en-US" dirty="0" err="1" smtClean="0"/>
              <a:t>Reoptimization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59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– Null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Flags:</a:t>
            </a:r>
          </a:p>
          <a:p>
            <a:pPr lvl="1"/>
            <a:r>
              <a:rPr lang="en-US" dirty="0" err="1" smtClean="0"/>
              <a:t>PrintCompilation</a:t>
            </a:r>
            <a:endParaRPr lang="en-US" dirty="0" smtClean="0"/>
          </a:p>
          <a:p>
            <a:pPr lvl="1"/>
            <a:r>
              <a:rPr lang="en-US" dirty="0" err="1" smtClean="0"/>
              <a:t>PrintAssembly</a:t>
            </a:r>
            <a:r>
              <a:rPr lang="en-US" dirty="0" smtClean="0"/>
              <a:t> (needs disassembler)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Unverified Header</a:t>
            </a:r>
          </a:p>
          <a:p>
            <a:r>
              <a:rPr lang="en-US" dirty="0" smtClean="0"/>
              <a:t>Prologue</a:t>
            </a:r>
          </a:p>
          <a:p>
            <a:pPr lvl="1"/>
            <a:r>
              <a:rPr lang="en-US" dirty="0" smtClean="0"/>
              <a:t>Stack Frame</a:t>
            </a:r>
          </a:p>
          <a:p>
            <a:pPr lvl="1"/>
            <a:r>
              <a:rPr lang="en-US" dirty="0" smtClean="0"/>
              <a:t>Stack Bang</a:t>
            </a:r>
          </a:p>
          <a:p>
            <a:r>
              <a:rPr lang="en-US" dirty="0" smtClean="0"/>
              <a:t>Get value (implicit null check)</a:t>
            </a:r>
          </a:p>
          <a:p>
            <a:r>
              <a:rPr lang="en-US" dirty="0" smtClean="0"/>
              <a:t>Set Result</a:t>
            </a:r>
          </a:p>
          <a:p>
            <a:r>
              <a:rPr lang="en-US" dirty="0" err="1" smtClean="0"/>
              <a:t>Safepoint</a:t>
            </a:r>
            <a:r>
              <a:rPr lang="en-US" dirty="0" smtClean="0"/>
              <a:t> Check</a:t>
            </a:r>
          </a:p>
          <a:p>
            <a:r>
              <a:rPr lang="en-US" dirty="0" smtClean="0"/>
              <a:t>Epilogue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Null Pointer: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Explicit Null Check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Pre-built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Naive Polymorphism is Slow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Profile to optimize away unneeded polymorphic </a:t>
            </a:r>
            <a:r>
              <a:rPr lang="en-US" dirty="0" err="1" smtClean="0"/>
              <a:t>constucts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Monomorphic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Bimorphic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Megamorphic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Inline Caching</a:t>
            </a:r>
          </a:p>
        </p:txBody>
      </p:sp>
    </p:spTree>
    <p:extLst>
      <p:ext uri="{BB962C8B-B14F-4D97-AF65-F5344CB8AC3E}">
        <p14:creationId xmlns:p14="http://schemas.microsoft.com/office/powerpoint/2010/main" val="16000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OptoPoly</a:t>
            </a:r>
            <a:r>
              <a:rPr lang="en-US" dirty="0" smtClean="0"/>
              <a:t> Example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expensive are volatile reads?</a:t>
            </a:r>
          </a:p>
          <a:p>
            <a:pPr lvl="1"/>
            <a:r>
              <a:rPr lang="en-US" dirty="0" smtClean="0"/>
              <a:t>Folk wisdom</a:t>
            </a:r>
          </a:p>
          <a:p>
            <a:pPr lvl="1"/>
            <a:r>
              <a:rPr lang="en-US" dirty="0" smtClean="0"/>
              <a:t>JSR-133 Cookbook for Compiler Writers</a:t>
            </a:r>
          </a:p>
          <a:p>
            <a:pPr lvl="2"/>
            <a:r>
              <a:rPr lang="en-US" dirty="0" smtClean="0">
                <a:hlinkClick r:id="rId3"/>
              </a:rPr>
              <a:t>http://gee.cs.oswego.edu/dl/jmm/cookbook.html</a:t>
            </a:r>
            <a:endParaRPr lang="en-US" dirty="0" smtClean="0"/>
          </a:p>
          <a:p>
            <a:pPr lvl="1"/>
            <a:r>
              <a:rPr lang="en-US" dirty="0" smtClean="0"/>
              <a:t>But you still see “Benign Data Races”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9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OptoPoly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336</Words>
  <Application>Microsoft Macintosh PowerPoint</Application>
  <PresentationFormat>Widescreen</PresentationFormat>
  <Paragraphs>125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JVM Internals Notes</vt:lpstr>
      <vt:lpstr>Just-in-Time Compiler (JIT)</vt:lpstr>
      <vt:lpstr>JIT Example – Null Checks</vt:lpstr>
      <vt:lpstr>JIT Example - Disassembly</vt:lpstr>
      <vt:lpstr>JIT Example - Disassembly</vt:lpstr>
      <vt:lpstr>JIT Example - Polymorphism</vt:lpstr>
      <vt:lpstr>JIT Example - Polymorphism</vt:lpstr>
      <vt:lpstr>JIT Example: Volatile</vt:lpstr>
      <vt:lpstr>JIT Example: Volatile</vt:lpstr>
      <vt:lpstr>JIT Example: Volatile</vt:lpstr>
      <vt:lpstr>JIT Example: Escape Analysis</vt:lpstr>
      <vt:lpstr>JIT miscellany </vt:lpstr>
      <vt:lpstr>GC</vt:lpstr>
      <vt:lpstr>Generations</vt:lpstr>
      <vt:lpstr>Concurrency</vt:lpstr>
      <vt:lpstr>GC Performance</vt:lpstr>
      <vt:lpstr>GC Performance Example</vt:lpstr>
      <vt:lpstr>Hacking Hotspot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Internal Notes</dc:title>
  <dc:creator>Josh Arnold</dc:creator>
  <cp:lastModifiedBy>Josh Arnold</cp:lastModifiedBy>
  <cp:revision>37</cp:revision>
  <dcterms:created xsi:type="dcterms:W3CDTF">2016-09-08T17:10:14Z</dcterms:created>
  <dcterms:modified xsi:type="dcterms:W3CDTF">2016-09-15T18:21:34Z</dcterms:modified>
</cp:coreProperties>
</file>