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330" autoAdjust="0"/>
  </p:normalViewPr>
  <p:slideViewPr>
    <p:cSldViewPr>
      <p:cViewPr varScale="1">
        <p:scale>
          <a:sx n="57" d="100"/>
          <a:sy n="5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36FFF-5B50-4496-A539-1BF5ADB132CF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74943-0000-4A98-B536-8144B5E13E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602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74943-0000-4A98-B536-8144B5E13E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16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74943-0000-4A98-B536-8144B5E13E1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03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8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0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906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68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0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83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7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4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1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883A-69CA-4BBF-A3EC-3B55178DDB66}" type="datetimeFigureOut">
              <a:rPr lang="en-GB" smtClean="0"/>
              <a:t>17/02/2013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BB21-AE15-4A4A-A019-380280BCA7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2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Gravitational Lensing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Changes </a:t>
                </a:r>
                <a:r>
                  <a:rPr lang="en-GB" dirty="0" smtClean="0"/>
                  <a:t>flux received from a source</a:t>
                </a:r>
              </a:p>
              <a:p>
                <a:r>
                  <a:rPr lang="en-GB" dirty="0" smtClean="0"/>
                  <a:t>Closer the source and the lens, the greater the magnification</a:t>
                </a:r>
              </a:p>
              <a:p>
                <a:r>
                  <a:rPr lang="en-GB" dirty="0" smtClean="0"/>
                  <a:t>Δ</a:t>
                </a:r>
                <a:r>
                  <a:rPr lang="el-GR" dirty="0" smtClean="0"/>
                  <a:t>φ</a:t>
                </a:r>
                <a:r>
                  <a:rPr lang="en-GB" dirty="0" smtClean="0"/>
                  <a:t> is constant, polar angle </a:t>
                </a:r>
                <a:r>
                  <a:rPr lang="el-GR" dirty="0" smtClean="0"/>
                  <a:t>Δθ</a:t>
                </a:r>
                <a:r>
                  <a:rPr lang="en-GB" dirty="0" smtClean="0"/>
                  <a:t> changes – images stretched into arcs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𝜃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r>
                      <a:rPr lang="en-GB" i="1">
                        <a:latin typeface="Cambria Math"/>
                      </a:rPr>
                      <m:t>𝛽</m:t>
                    </m:r>
                    <m:r>
                      <a:rPr lang="en-GB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𝐸</m:t>
                            </m:r>
                          </m:sub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GB" i="1">
                            <a:latin typeface="Cambria Math"/>
                          </a:rPr>
                          <m:t>𝜃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r="-2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8" t="35433" r="17648" b="15384"/>
          <a:stretch/>
        </p:blipFill>
        <p:spPr bwMode="auto">
          <a:xfrm>
            <a:off x="5112060" y="4438391"/>
            <a:ext cx="4031940" cy="24469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8" t="29585" r="39624" b="11835"/>
          <a:stretch/>
        </p:blipFill>
        <p:spPr bwMode="auto">
          <a:xfrm>
            <a:off x="2771800" y="4293096"/>
            <a:ext cx="2340260" cy="25329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80012" y="5445224"/>
            <a:ext cx="46805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7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Gravitational Lensing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 smtClean="0"/>
                  <a:t>Magnification given by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𝜇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±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∗</m:t>
                            </m:r>
                          </m:sub>
                        </m:sSub>
                      </m:den>
                    </m:f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β</m:t>
                                </m:r>
                                <m:r>
                                  <a:rPr lang="en-GB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GB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/>
                                      </a:rPr>
                                      <m:t>±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dβ</m:t>
                                </m:r>
                                <m:r>
                                  <a:rPr lang="en-GB">
                                    <a:latin typeface="Cambria Math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GB" i="1">
                        <a:latin typeface="Cambria Math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r>
                  <a:rPr lang="en-GB" dirty="0" smtClean="0"/>
                  <a:t>Change in magnitude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𝜕</m:t>
                    </m:r>
                    <m:r>
                      <a:rPr lang="en-GB" i="1">
                        <a:latin typeface="Cambria Math"/>
                      </a:rPr>
                      <m:t>𝑚</m:t>
                    </m:r>
                    <m:r>
                      <a:rPr lang="en-GB" i="1">
                        <a:latin typeface="Cambria Math"/>
                      </a:rPr>
                      <m:t>= −2.5</m:t>
                    </m:r>
                    <m:func>
                      <m:funcPr>
                        <m:ctrlPr>
                          <a:rPr lang="en-GB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GB" i="1">
                            <a:latin typeface="Cambria Math"/>
                          </a:rPr>
                          <m:t>𝜇</m:t>
                        </m:r>
                      </m:e>
                    </m:func>
                  </m:oMath>
                </a14:m>
                <a:endParaRPr lang="en-GB" dirty="0" smtClean="0"/>
              </a:p>
              <a:p>
                <a:r>
                  <a:rPr lang="en-GB" dirty="0" smtClean="0"/>
                  <a:t>Space telescopes</a:t>
                </a:r>
              </a:p>
              <a:p>
                <a:pPr lvl="1"/>
                <a:r>
                  <a:rPr lang="en-GB" dirty="0" smtClean="0"/>
                  <a:t>CLASH – Hubble survey of lenses</a:t>
                </a:r>
              </a:p>
              <a:p>
                <a:pPr lvl="1"/>
                <a:r>
                  <a:rPr lang="en-GB" dirty="0"/>
                  <a:t>Detect fainter objects but smaller field of </a:t>
                </a:r>
                <a:r>
                  <a:rPr lang="en-GB" dirty="0" smtClean="0"/>
                  <a:t>view</a:t>
                </a:r>
                <a:endParaRPr lang="en-GB" dirty="0" smtClean="0"/>
              </a:p>
              <a:p>
                <a:r>
                  <a:rPr lang="en-GB" dirty="0" smtClean="0"/>
                  <a:t>Ground-based telescopes</a:t>
                </a:r>
              </a:p>
              <a:p>
                <a:pPr lvl="1"/>
                <a:r>
                  <a:rPr lang="en-GB" dirty="0" smtClean="0"/>
                  <a:t>Use to survey large areas and identify candidates</a:t>
                </a:r>
              </a:p>
              <a:p>
                <a:pPr lvl="1"/>
                <a:r>
                  <a:rPr lang="en-GB" dirty="0" smtClean="0"/>
                  <a:t>Confirm with space telescope</a:t>
                </a:r>
              </a:p>
              <a:p>
                <a:r>
                  <a:rPr lang="en-GB" dirty="0" smtClean="0"/>
                  <a:t>Will affect the number density at any given magnitude</a:t>
                </a:r>
              </a:p>
              <a:p>
                <a:pPr lvl="1"/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t="-1348"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2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122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Gravitational Lensing</vt:lpstr>
      <vt:lpstr>Gravitational Lensing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</dc:creator>
  <cp:lastModifiedBy>Catherine</cp:lastModifiedBy>
  <cp:revision>8</cp:revision>
  <dcterms:created xsi:type="dcterms:W3CDTF">2013-02-17T08:37:45Z</dcterms:created>
  <dcterms:modified xsi:type="dcterms:W3CDTF">2013-02-17T21:15:26Z</dcterms:modified>
</cp:coreProperties>
</file>