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1" r:id="rId3"/>
    <p:sldId id="259" r:id="rId4"/>
    <p:sldId id="256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7" autoAdjust="0"/>
  </p:normalViewPr>
  <p:slideViewPr>
    <p:cSldViewPr>
      <p:cViewPr>
        <p:scale>
          <a:sx n="90" d="100"/>
          <a:sy n="90" d="100"/>
        </p:scale>
        <p:origin x="-816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746B6-096B-4B03-B2C4-54C49D78182A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EA5BB-0DA0-4E9A-B419-7124B2783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640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Data has been used in approximately 10,000 papers.</a:t>
            </a:r>
          </a:p>
          <a:p>
            <a:r>
              <a:rPr lang="en-GB" baseline="0" dirty="0" smtClean="0"/>
              <a:t>Reduced the error on Ho from 50% to 10%.</a:t>
            </a:r>
          </a:p>
          <a:p>
            <a:r>
              <a:rPr lang="en-GB" baseline="0" dirty="0" smtClean="0"/>
              <a:t>HST data generates 15times as many citations as a 4m Ground based telescope (Herschel).</a:t>
            </a:r>
          </a:p>
          <a:p>
            <a:r>
              <a:rPr lang="en-GB" baseline="0" dirty="0" smtClean="0"/>
              <a:t>UDFJ-39546284 oldest stellar structure discovered– thought to be mini-galaxy.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EA5BB-0DA0-4E9A-B419-7124B27831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74943-0000-4A98-B536-8144B5E13E1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216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74943-0000-4A98-B536-8144B5E13E1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6940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18D4-7846-4C5A-ABC7-661FCD4FE6ED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A029-A805-4BE4-BE2D-035FCD23D69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3528392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develop an observing strategy capable of imaging galaxies during the </a:t>
            </a:r>
            <a:r>
              <a:rPr lang="en-GB" dirty="0" err="1" smtClean="0">
                <a:solidFill>
                  <a:schemeClr val="tx1"/>
                </a:solidFill>
              </a:rPr>
              <a:t>EoR</a:t>
            </a:r>
            <a:r>
              <a:rPr lang="en-GB" dirty="0" smtClean="0">
                <a:solidFill>
                  <a:schemeClr val="tx1"/>
                </a:solidFill>
              </a:rPr>
              <a:t> and determining their redshifts.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This strategy will be based upon current experimental approaches and ultimately predictions provided by the Predictions Subgroup.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07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543824" cy="868346"/>
          </a:xfrm>
        </p:spPr>
        <p:txBody>
          <a:bodyPr/>
          <a:lstStyle/>
          <a:p>
            <a:r>
              <a:rPr lang="en-GB" dirty="0" smtClean="0"/>
              <a:t>Calculating Observation Time</a:t>
            </a:r>
            <a:endParaRPr lang="en-GB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916485" cy="857256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3643314"/>
            <a:ext cx="4947082" cy="61624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5143512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JWST: 	</a:t>
            </a:r>
            <a:r>
              <a:rPr lang="en-GB" sz="2400" i="1" dirty="0" smtClean="0"/>
              <a:t>t</a:t>
            </a:r>
            <a:r>
              <a:rPr lang="en-GB" sz="2400" dirty="0" smtClean="0"/>
              <a:t> = 2.33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 Times</a:t>
            </a:r>
            <a:endParaRPr lang="en-GB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500694" y="1714488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 smtClean="0"/>
              <a:t>Background Limited Case</a:t>
            </a:r>
          </a:p>
          <a:p>
            <a:endParaRPr lang="en-GB" sz="1600" u="sng" dirty="0"/>
          </a:p>
          <a:p>
            <a:endParaRPr lang="en-GB" sz="14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60" y="2214554"/>
            <a:ext cx="1357322" cy="600079"/>
          </a:xfrm>
          <a:prstGeom prst="rect">
            <a:avLst/>
          </a:prstGeom>
          <a:noFill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7818" y="3786190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Times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VLT, roughly 620 hours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Hubble, </a:t>
            </a:r>
            <a:r>
              <a:rPr lang="en-GB" smtClean="0"/>
              <a:t>roughly </a:t>
            </a:r>
            <a:r>
              <a:rPr lang="en-GB" smtClean="0"/>
              <a:t>224 hours</a:t>
            </a:r>
            <a:endParaRPr lang="en-GB" dirty="0" smtClean="0"/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JWST, roughly 2 hours </a:t>
            </a:r>
            <a:endParaRPr lang="en-GB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357298"/>
          <a:ext cx="4572032" cy="5286407"/>
        </p:xfrm>
        <a:graphic>
          <a:graphicData uri="http://schemas.openxmlformats.org/drawingml/2006/table">
            <a:tbl>
              <a:tblPr/>
              <a:tblGrid>
                <a:gridCol w="814526"/>
                <a:gridCol w="2135672"/>
                <a:gridCol w="226853"/>
                <a:gridCol w="1394981"/>
              </a:tblGrid>
              <a:tr h="14063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Group Studies - Observing Time Calculations</a:t>
                      </a:r>
                      <a:endParaRPr lang="en-GB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28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z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λ(obs)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1.65E-06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ν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1.82E+14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Energy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1.21E-19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Photons per joule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8.30E+18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Fν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2.29E-31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Fλ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2.52E-24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VLT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Photons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3.04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Time (seconds)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2236080.69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Time (hours)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621.13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Seconds / Exposure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75882.37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# of Exposures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29.47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JWST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Filter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0.151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Photons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0.84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0.70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-5877.77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-362113.92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Time (seconds)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8402.58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Time (Hours)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2.33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Seconds / Exposure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8.45E+08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# of Exposures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9.95E-06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Hubble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Filter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0.151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Photons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0.11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-10560.22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-4438939.57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Time (seconds)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806743.36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Time (Hours)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224.10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Seconds / Exposure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4.24E+08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# of Exposures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1.90E-03</a:t>
                      </a:r>
                      <a:endParaRPr lang="en-GB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95" marR="41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Gravitational Lensing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Changes </a:t>
                </a:r>
                <a:r>
                  <a:rPr lang="en-GB" dirty="0" smtClean="0"/>
                  <a:t>flux received from a source</a:t>
                </a:r>
              </a:p>
              <a:p>
                <a:r>
                  <a:rPr lang="en-GB" dirty="0" smtClean="0"/>
                  <a:t>Closer the source and the lens, the greater the magnification</a:t>
                </a:r>
              </a:p>
              <a:p>
                <a:r>
                  <a:rPr lang="en-GB" dirty="0" smtClean="0"/>
                  <a:t>Δ</a:t>
                </a:r>
                <a:r>
                  <a:rPr lang="el-GR" dirty="0" smtClean="0"/>
                  <a:t>φ</a:t>
                </a:r>
                <a:r>
                  <a:rPr lang="en-GB" dirty="0" smtClean="0"/>
                  <a:t> is constant, polar angle </a:t>
                </a:r>
                <a:r>
                  <a:rPr lang="el-GR" dirty="0" smtClean="0"/>
                  <a:t>Δθ</a:t>
                </a:r>
                <a:r>
                  <a:rPr lang="en-GB" dirty="0" smtClean="0"/>
                  <a:t> changes – images stretched into arcs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𝜃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𝛽</m:t>
                    </m:r>
                    <m:r>
                      <a:rPr lang="en-GB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𝐸</m:t>
                            </m:r>
                          </m:sub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GB" i="1">
                            <a:latin typeface="Cambria Math"/>
                          </a:rPr>
                          <m:t>𝜃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630" t="-1752" r="-2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928" t="35433" r="17648" b="15384"/>
          <a:stretch/>
        </p:blipFill>
        <p:spPr bwMode="auto">
          <a:xfrm>
            <a:off x="5112060" y="4438391"/>
            <a:ext cx="4031940" cy="2446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438" t="29585" r="39624" b="11835"/>
          <a:stretch/>
        </p:blipFill>
        <p:spPr bwMode="auto">
          <a:xfrm>
            <a:off x="2771800" y="4293096"/>
            <a:ext cx="2340260" cy="2532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80012" y="5445224"/>
            <a:ext cx="4680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88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Gravitational Lensing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Magnification given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𝜇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±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∗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/>
                                      </a:rPr>
                                      <m:t>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en-GB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/>
                                      </a:rPr>
                                      <m:t>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dβ</m:t>
                                </m:r>
                                <m:r>
                                  <a:rPr lang="en-GB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Change in magnitude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𝜕</m:t>
                    </m:r>
                    <m:r>
                      <a:rPr lang="en-GB" i="1">
                        <a:latin typeface="Cambria Math"/>
                      </a:rPr>
                      <m:t>𝑚</m:t>
                    </m:r>
                    <m:r>
                      <a:rPr lang="en-GB" i="1">
                        <a:latin typeface="Cambria Math"/>
                      </a:rPr>
                      <m:t>= −2.5</m:t>
                    </m:r>
                    <m:func>
                      <m:funcPr>
                        <m:ctrlPr>
                          <a:rPr lang="en-GB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GB" i="1">
                            <a:latin typeface="Cambria Math"/>
                          </a:rPr>
                          <m:t>𝜇</m:t>
                        </m:r>
                      </m:e>
                    </m:func>
                  </m:oMath>
                </a14:m>
                <a:endParaRPr lang="en-GB" dirty="0" smtClean="0"/>
              </a:p>
              <a:p>
                <a:r>
                  <a:rPr lang="en-GB" dirty="0" smtClean="0"/>
                  <a:t>Space telescopes</a:t>
                </a:r>
              </a:p>
              <a:p>
                <a:pPr lvl="1"/>
                <a:r>
                  <a:rPr lang="en-GB" dirty="0" smtClean="0"/>
                  <a:t>CLASH – Hubble survey of lenses</a:t>
                </a:r>
              </a:p>
              <a:p>
                <a:pPr lvl="1"/>
                <a:r>
                  <a:rPr lang="en-GB" dirty="0"/>
                  <a:t>Detect fainter objects but smaller field of </a:t>
                </a:r>
                <a:r>
                  <a:rPr lang="en-GB" dirty="0" smtClean="0"/>
                  <a:t>view</a:t>
                </a:r>
                <a:endParaRPr lang="en-GB" dirty="0" smtClean="0"/>
              </a:p>
              <a:p>
                <a:r>
                  <a:rPr lang="en-GB" dirty="0" smtClean="0"/>
                  <a:t>Ground-based telescopes</a:t>
                </a:r>
              </a:p>
              <a:p>
                <a:pPr lvl="1"/>
                <a:r>
                  <a:rPr lang="en-GB" dirty="0" smtClean="0"/>
                  <a:t>Use to survey large areas and identify candidates</a:t>
                </a:r>
              </a:p>
              <a:p>
                <a:pPr lvl="1"/>
                <a:r>
                  <a:rPr lang="en-GB" dirty="0" smtClean="0"/>
                  <a:t>Confirm with space telescope</a:t>
                </a:r>
              </a:p>
              <a:p>
                <a:r>
                  <a:rPr lang="en-GB" dirty="0" smtClean="0"/>
                  <a:t>Will affect the number density at any given magnitude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481" t="-1348"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844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File:HST-SM4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3591" y="-6423"/>
            <a:ext cx="9177591" cy="68918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GB" dirty="0" smtClean="0"/>
              <a:t>Researched current observational limits</a:t>
            </a:r>
            <a:endParaRPr lang="en-GB" dirty="0"/>
          </a:p>
          <a:p>
            <a:r>
              <a:rPr lang="en-GB" dirty="0" smtClean="0"/>
              <a:t>Identified possible space-based telescopes: HST, JWST, Spitzer</a:t>
            </a:r>
          </a:p>
          <a:p>
            <a:r>
              <a:rPr lang="en-GB" dirty="0" smtClean="0"/>
              <a:t>Calculated exposure times to provide comparison</a:t>
            </a:r>
          </a:p>
          <a:p>
            <a:r>
              <a:rPr lang="en-GB" dirty="0" smtClean="0"/>
              <a:t>Researched gravitational lensing</a:t>
            </a:r>
          </a:p>
          <a:p>
            <a:r>
              <a:rPr lang="en-GB" dirty="0" smtClean="0"/>
              <a:t>Researched filters</a:t>
            </a:r>
          </a:p>
        </p:txBody>
      </p:sp>
    </p:spTree>
    <p:extLst>
      <p:ext uri="{BB962C8B-B14F-4D97-AF65-F5344CB8AC3E}">
        <p14:creationId xmlns="" xmlns:p14="http://schemas.microsoft.com/office/powerpoint/2010/main" val="41982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GB" dirty="0" smtClean="0"/>
              <a:t>Hubble Space Telescope (HST)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7704856" cy="48245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Launched April 1990 into a low earth orbit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Diameter: 2.4m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Observation range: </a:t>
            </a:r>
            <a:r>
              <a:rPr lang="en-GB" baseline="0" dirty="0" smtClean="0">
                <a:solidFill>
                  <a:schemeClr val="tx1"/>
                </a:solidFill>
              </a:rPr>
              <a:t>UV – IR</a:t>
            </a:r>
            <a:endParaRPr lang="en-GB" dirty="0" smtClean="0">
              <a:solidFill>
                <a:schemeClr val="tx1"/>
              </a:solidFill>
            </a:endParaRP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Field of View: 16728 arcsec</a:t>
            </a:r>
            <a:r>
              <a:rPr lang="en-GB" baseline="30000" dirty="0" smtClean="0">
                <a:solidFill>
                  <a:schemeClr val="tx1"/>
                </a:solidFill>
              </a:rPr>
              <a:t>2</a:t>
            </a:r>
            <a:endParaRPr lang="en-GB" dirty="0" smtClean="0">
              <a:solidFill>
                <a:schemeClr val="tx1"/>
              </a:solidFill>
            </a:endParaRP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Advantages: 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Currently in orbit 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Has discovered candidates many candidates - up to z≈11.9 </a:t>
            </a:r>
          </a:p>
          <a:p>
            <a:pPr algn="l"/>
            <a:r>
              <a:rPr lang="en-GB" smtClean="0">
                <a:solidFill>
                  <a:schemeClr val="tx1"/>
                </a:solidFill>
              </a:rPr>
              <a:t>(UDFJ-39546284</a:t>
            </a:r>
            <a:r>
              <a:rPr lang="en-GB" dirty="0" smtClean="0">
                <a:solidFill>
                  <a:schemeClr val="tx1"/>
                </a:solidFill>
              </a:rPr>
              <a:t>) 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Disadvantages: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Not optimised for IR – OTA not designed as such e.g. mirrors too warm.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In demand – difficult to get observing time (1/5 proposals successful)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Will likely be brought down soon – This year?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esktop\HUDF.png"/>
          <p:cNvPicPr>
            <a:picLocks noChangeAspect="1" noChangeArrowheads="1"/>
          </p:cNvPicPr>
          <p:nvPr/>
        </p:nvPicPr>
        <p:blipFill>
          <a:blip r:embed="rId2" cstate="print"/>
          <a:srcRect t="5901" b="9051"/>
          <a:stretch>
            <a:fillRect/>
          </a:stretch>
        </p:blipFill>
        <p:spPr bwMode="auto">
          <a:xfrm>
            <a:off x="1475656" y="29233"/>
            <a:ext cx="6408712" cy="68131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Hubble Probes the Early Univer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4869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389865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James Webb Space Telescope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85153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James Webb telescope is a large infrared space telescope.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Consists </a:t>
            </a:r>
            <a:r>
              <a:rPr lang="en-GB" smtClean="0"/>
              <a:t>of five </a:t>
            </a:r>
            <a:r>
              <a:rPr lang="en-GB" dirty="0" smtClean="0"/>
              <a:t>main components ;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Near Infrared Spectrograph</a:t>
            </a:r>
            <a:endParaRPr lang="en-GB" dirty="0"/>
          </a:p>
          <a:p>
            <a:pPr marL="742950" lvl="1" indent="-285750">
              <a:buFontTx/>
              <a:buChar char="-"/>
            </a:pPr>
            <a:r>
              <a:rPr lang="en-GB" dirty="0" smtClean="0"/>
              <a:t>Mid Infrared Spectrograph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Near Infrared Camera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“Tennis Court” sized sunshield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Large primary mirror.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2255837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611" y="2924944"/>
            <a:ext cx="285881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0193" y="2924945"/>
            <a:ext cx="2249311" cy="19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7604" y="4937249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Orbit 150 million km from earth at L2 (second Lagrange point).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1641" y="5331764"/>
            <a:ext cx="601674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413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47667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Calculation For Observing Time </a:t>
            </a:r>
            <a:endParaRPr lang="en-GB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971600" y="1196752"/>
                <a:ext cx="705678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Observing galaxy at a redshift of 10 with a magnitude of 28 (Question 5 from worksheet).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Technical information required for calculation;</a:t>
                </a:r>
                <a:endParaRPr lang="en-GB" dirty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6.5m primary mirror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Four CCDs consisting of 2048 by 2048 pixels each</a:t>
                </a:r>
                <a:endParaRPr lang="en-GB" dirty="0"/>
              </a:p>
              <a:p>
                <a:r>
                  <a:rPr lang="en-GB" dirty="0" smtClean="0"/>
                  <a:t>            -     Quantum efficiency 80-95%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Dark current of 0.6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Read Noise of 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Filter width 1.62 microns. 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SNR no more than 10.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Observing time calculated to be approximately 2.3 hours.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Observing time for the Hubble space telescope for same galaxy around 200 hours.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196752"/>
                <a:ext cx="7056784" cy="369331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518" t="-825" r="-1123" b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0170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GB" dirty="0" smtClean="0"/>
              <a:t>James Webb Space Telescope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u="sng" dirty="0" smtClean="0">
                <a:solidFill>
                  <a:schemeClr val="tx1"/>
                </a:solidFill>
              </a:rPr>
              <a:t>Aims</a:t>
            </a:r>
          </a:p>
          <a:p>
            <a:pPr algn="l"/>
            <a:endParaRPr lang="en-GB" u="sng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search for light from the first stars and galaxies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study the formation and evolution of galaxies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understand the formation of stars and planetary systems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study planetary systems and the origins of life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438</Words>
  <Application>Microsoft Office PowerPoint</Application>
  <PresentationFormat>On-screen Show (4:3)</PresentationFormat>
  <Paragraphs>191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Aims</vt:lpstr>
      <vt:lpstr>Slide 2</vt:lpstr>
      <vt:lpstr>Progress so far</vt:lpstr>
      <vt:lpstr>Hubble Space Telescope (HST)</vt:lpstr>
      <vt:lpstr>Slide 5</vt:lpstr>
      <vt:lpstr>Slide 6</vt:lpstr>
      <vt:lpstr>Slide 7</vt:lpstr>
      <vt:lpstr>Slide 8</vt:lpstr>
      <vt:lpstr>James Webb Space Telescope</vt:lpstr>
      <vt:lpstr>Calculating Observation Time</vt:lpstr>
      <vt:lpstr>Observation Times</vt:lpstr>
      <vt:lpstr>Gravitational Lensing</vt:lpstr>
      <vt:lpstr>Gravitational Lensing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Hubble Space Telescope</dc:title>
  <dc:creator>Mike</dc:creator>
  <cp:lastModifiedBy>Mike</cp:lastModifiedBy>
  <cp:revision>18</cp:revision>
  <dcterms:created xsi:type="dcterms:W3CDTF">2013-02-16T11:43:23Z</dcterms:created>
  <dcterms:modified xsi:type="dcterms:W3CDTF">2013-02-18T21:17:50Z</dcterms:modified>
</cp:coreProperties>
</file>