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9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1798-587F-4D60-BE54-576EC5222A92}" type="datetimeFigureOut">
              <a:rPr lang="en-GB" smtClean="0"/>
              <a:pPr/>
              <a:t>19/02/2013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A43D-0EF1-4B34-B2F0-782D4E343CE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1798-587F-4D60-BE54-576EC5222A92}" type="datetimeFigureOut">
              <a:rPr lang="en-GB" smtClean="0"/>
              <a:pPr/>
              <a:t>19/02/2013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A43D-0EF1-4B34-B2F0-782D4E343CE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1798-587F-4D60-BE54-576EC5222A92}" type="datetimeFigureOut">
              <a:rPr lang="en-GB" smtClean="0"/>
              <a:pPr/>
              <a:t>19/02/2013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A43D-0EF1-4B34-B2F0-782D4E343CE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1798-587F-4D60-BE54-576EC5222A92}" type="datetimeFigureOut">
              <a:rPr lang="en-GB" smtClean="0"/>
              <a:pPr/>
              <a:t>19/02/2013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A43D-0EF1-4B34-B2F0-782D4E343CE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1798-587F-4D60-BE54-576EC5222A92}" type="datetimeFigureOut">
              <a:rPr lang="en-GB" smtClean="0"/>
              <a:pPr/>
              <a:t>19/02/2013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A43D-0EF1-4B34-B2F0-782D4E343CE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1798-587F-4D60-BE54-576EC5222A92}" type="datetimeFigureOut">
              <a:rPr lang="en-GB" smtClean="0"/>
              <a:pPr/>
              <a:t>19/02/2013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A43D-0EF1-4B34-B2F0-782D4E343CE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1798-587F-4D60-BE54-576EC5222A92}" type="datetimeFigureOut">
              <a:rPr lang="en-GB" smtClean="0"/>
              <a:pPr/>
              <a:t>19/02/2013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A43D-0EF1-4B34-B2F0-782D4E343CE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1798-587F-4D60-BE54-576EC5222A92}" type="datetimeFigureOut">
              <a:rPr lang="en-GB" smtClean="0"/>
              <a:pPr/>
              <a:t>19/02/2013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A43D-0EF1-4B34-B2F0-782D4E343CE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1798-587F-4D60-BE54-576EC5222A92}" type="datetimeFigureOut">
              <a:rPr lang="en-GB" smtClean="0"/>
              <a:pPr/>
              <a:t>19/02/2013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A43D-0EF1-4B34-B2F0-782D4E343CE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1798-587F-4D60-BE54-576EC5222A92}" type="datetimeFigureOut">
              <a:rPr lang="en-GB" smtClean="0"/>
              <a:pPr/>
              <a:t>19/02/2013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A43D-0EF1-4B34-B2F0-782D4E343CE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1798-587F-4D60-BE54-576EC5222A92}" type="datetimeFigureOut">
              <a:rPr lang="en-GB" smtClean="0"/>
              <a:pPr/>
              <a:t>19/02/2013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A43D-0EF1-4B34-B2F0-782D4E343CE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81798-587F-4D60-BE54-576EC5222A92}" type="datetimeFigureOut">
              <a:rPr lang="en-GB" smtClean="0"/>
              <a:pPr/>
              <a:t>19/02/2013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4A43D-0EF1-4B34-B2F0-782D4E343CE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1470025"/>
          </a:xfrm>
        </p:spPr>
        <p:txBody>
          <a:bodyPr/>
          <a:lstStyle/>
          <a:p>
            <a:r>
              <a:rPr lang="en-GB" dirty="0" smtClean="0"/>
              <a:t>James Webb Space Telescope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2856"/>
            <a:ext cx="6400800" cy="3505944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GB" u="sng" dirty="0" smtClean="0">
                <a:solidFill>
                  <a:schemeClr val="tx1"/>
                </a:solidFill>
              </a:rPr>
              <a:t>Aims</a:t>
            </a:r>
          </a:p>
          <a:p>
            <a:pPr algn="l"/>
            <a:endParaRPr lang="en-GB" u="sng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To search for light from the first stars and galaxies</a:t>
            </a:r>
          </a:p>
          <a:p>
            <a:pPr algn="l"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To study the formation and evolution of galaxies</a:t>
            </a:r>
          </a:p>
          <a:p>
            <a:pPr algn="l"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To understand the formation of stars and planetary systems</a:t>
            </a:r>
          </a:p>
          <a:p>
            <a:pPr algn="l"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To study planetary systems and the origins of life</a:t>
            </a:r>
          </a:p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1720" y="389865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James Webb Space Telescope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851530"/>
            <a:ext cx="7560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James Webb telescope is a large infrared space telescope.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Consists </a:t>
            </a:r>
            <a:r>
              <a:rPr lang="en-GB" smtClean="0"/>
              <a:t>of five </a:t>
            </a:r>
            <a:r>
              <a:rPr lang="en-GB" dirty="0" smtClean="0"/>
              <a:t>main components ;</a:t>
            </a:r>
          </a:p>
          <a:p>
            <a:pPr marL="742950" lvl="1" indent="-285750">
              <a:buFontTx/>
              <a:buChar char="-"/>
            </a:pPr>
            <a:r>
              <a:rPr lang="en-GB" dirty="0" smtClean="0"/>
              <a:t>Near Infrared Spectrograph</a:t>
            </a:r>
            <a:endParaRPr lang="en-GB" dirty="0"/>
          </a:p>
          <a:p>
            <a:pPr marL="742950" lvl="1" indent="-285750">
              <a:buFontTx/>
              <a:buChar char="-"/>
            </a:pPr>
            <a:r>
              <a:rPr lang="en-GB" dirty="0" smtClean="0"/>
              <a:t>Mid Infrared Spectrograph</a:t>
            </a:r>
          </a:p>
          <a:p>
            <a:pPr marL="742950" lvl="1" indent="-285750">
              <a:buFontTx/>
              <a:buChar char="-"/>
            </a:pPr>
            <a:r>
              <a:rPr lang="en-GB" dirty="0" smtClean="0"/>
              <a:t>Near Infrared Camera</a:t>
            </a:r>
          </a:p>
          <a:p>
            <a:pPr marL="742950" lvl="1" indent="-285750">
              <a:buFontTx/>
              <a:buChar char="-"/>
            </a:pPr>
            <a:r>
              <a:rPr lang="en-GB" dirty="0" smtClean="0"/>
              <a:t>“Tennis Court” sized sunshield</a:t>
            </a:r>
          </a:p>
          <a:p>
            <a:pPr marL="742950" lvl="1" indent="-285750">
              <a:buFontTx/>
              <a:buChar char="-"/>
            </a:pPr>
            <a:r>
              <a:rPr lang="en-GB" dirty="0" smtClean="0"/>
              <a:t>Large primary mirror.</a:t>
            </a:r>
          </a:p>
          <a:p>
            <a:pPr marL="800100" lvl="1" indent="-342900">
              <a:buFont typeface="+mj-lt"/>
              <a:buAutoNum type="arabicPeriod"/>
            </a:pP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24944"/>
            <a:ext cx="2255837" cy="199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611" y="2924944"/>
            <a:ext cx="2858810" cy="199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193" y="2924945"/>
            <a:ext cx="2249311" cy="1993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07604" y="4937249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Orbit 150 million km from earth at L2 (second Lagrange point).</a:t>
            </a:r>
            <a:endParaRPr lang="en-GB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41" y="5331764"/>
            <a:ext cx="6016741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689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7664" y="476672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Calculation For Observing Time </a:t>
            </a:r>
            <a:endParaRPr lang="en-GB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971600" y="1196752"/>
                <a:ext cx="7056784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GB" dirty="0" smtClean="0"/>
                  <a:t>Observing galaxy at a redshift of 10 with a magnitude of 28 (Question 5 from worksheet).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GB" dirty="0" smtClean="0"/>
                  <a:t>Technical information required for calculation;</a:t>
                </a:r>
                <a:endParaRPr lang="en-GB" dirty="0"/>
              </a:p>
              <a:p>
                <a:r>
                  <a:rPr lang="en-GB" dirty="0"/>
                  <a:t> </a:t>
                </a:r>
                <a:r>
                  <a:rPr lang="en-GB" dirty="0" smtClean="0"/>
                  <a:t>           -     6.5m primary mirror</a:t>
                </a:r>
              </a:p>
              <a:p>
                <a:r>
                  <a:rPr lang="en-GB" dirty="0"/>
                  <a:t> </a:t>
                </a:r>
                <a:r>
                  <a:rPr lang="en-GB" dirty="0" smtClean="0"/>
                  <a:t>           -     Four CCDs consisting of 2048 by 2048 pixels each</a:t>
                </a:r>
                <a:endParaRPr lang="en-GB" dirty="0"/>
              </a:p>
              <a:p>
                <a:r>
                  <a:rPr lang="en-GB" dirty="0" smtClean="0"/>
                  <a:t>            -     Quantum efficiency 80-95%</a:t>
                </a:r>
              </a:p>
              <a:p>
                <a:r>
                  <a:rPr lang="en-GB" dirty="0"/>
                  <a:t> </a:t>
                </a:r>
                <a:r>
                  <a:rPr lang="en-GB" dirty="0" smtClean="0"/>
                  <a:t>           -     Dark current of 0.6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−</m:t>
                        </m:r>
                      </m:sup>
                    </m:sSup>
                  </m:oMath>
                </a14:m>
                <a:endParaRPr lang="en-GB" dirty="0" smtClean="0"/>
              </a:p>
              <a:p>
                <a:r>
                  <a:rPr lang="en-GB" dirty="0"/>
                  <a:t> </a:t>
                </a:r>
                <a:r>
                  <a:rPr lang="en-GB" dirty="0" smtClean="0"/>
                  <a:t>           -     Read Noise of 10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−</m:t>
                        </m:r>
                      </m:sup>
                    </m:sSup>
                  </m:oMath>
                </a14:m>
                <a:endParaRPr lang="en-GB" dirty="0" smtClean="0"/>
              </a:p>
              <a:p>
                <a:r>
                  <a:rPr lang="en-GB" dirty="0"/>
                  <a:t> </a:t>
                </a:r>
                <a:r>
                  <a:rPr lang="en-GB" dirty="0" smtClean="0"/>
                  <a:t>           -     Filter width </a:t>
                </a:r>
                <a:r>
                  <a:rPr lang="en-GB" dirty="0" smtClean="0"/>
                  <a:t>0.151 </a:t>
                </a:r>
                <a:r>
                  <a:rPr lang="en-GB" dirty="0" smtClean="0"/>
                  <a:t>microns. </a:t>
                </a:r>
              </a:p>
              <a:p>
                <a:r>
                  <a:rPr lang="en-GB" dirty="0"/>
                  <a:t> </a:t>
                </a:r>
                <a:r>
                  <a:rPr lang="en-GB" dirty="0" smtClean="0"/>
                  <a:t>           -     SNR no more than 10.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GB" dirty="0" smtClean="0"/>
                  <a:t>Observing time calculated to be approximately 2.3 hours.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GB" dirty="0" smtClean="0"/>
                  <a:t>Observing time for the Hubble space telescope for same galaxy around </a:t>
                </a:r>
                <a:r>
                  <a:rPr lang="en-GB" dirty="0" smtClean="0"/>
                  <a:t>30 </a:t>
                </a:r>
                <a:r>
                  <a:rPr lang="en-GB" dirty="0" smtClean="0"/>
                  <a:t>hours. 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196752"/>
                <a:ext cx="7056784" cy="3693319"/>
              </a:xfrm>
              <a:prstGeom prst="rect">
                <a:avLst/>
              </a:prstGeom>
              <a:blipFill rotWithShape="1">
                <a:blip r:embed="rId2"/>
                <a:stretch>
                  <a:fillRect l="-518" t="-825" r="-1123" b="-16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587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428604"/>
            <a:ext cx="7543824" cy="868346"/>
          </a:xfrm>
        </p:spPr>
        <p:txBody>
          <a:bodyPr/>
          <a:lstStyle/>
          <a:p>
            <a:r>
              <a:rPr lang="en-GB" dirty="0" smtClean="0"/>
              <a:t>Calculating Observation Time</a:t>
            </a:r>
            <a:endParaRPr lang="en-GB" dirty="0"/>
          </a:p>
        </p:txBody>
      </p:sp>
      <p:pic>
        <p:nvPicPr>
          <p:cNvPr id="4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57422" y="2000240"/>
            <a:ext cx="3916485" cy="857256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00232" y="3643314"/>
            <a:ext cx="4947082" cy="61624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28662" y="5143512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JWST: 	</a:t>
            </a:r>
            <a:r>
              <a:rPr lang="en-GB" sz="2400" i="1" dirty="0" smtClean="0"/>
              <a:t>t</a:t>
            </a:r>
            <a:r>
              <a:rPr lang="en-GB" sz="2400" dirty="0" smtClean="0"/>
              <a:t> = 2.33 hours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 Times</a:t>
            </a:r>
            <a:endParaRPr lang="en-GB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500694" y="1714488"/>
            <a:ext cx="273630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 smtClean="0"/>
              <a:t>Background Limited Case</a:t>
            </a:r>
          </a:p>
          <a:p>
            <a:endParaRPr lang="en-GB" sz="1600" u="sng" dirty="0"/>
          </a:p>
          <a:p>
            <a:endParaRPr lang="en-GB" sz="1400" dirty="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00760" y="2214554"/>
            <a:ext cx="1357322" cy="600079"/>
          </a:xfrm>
          <a:prstGeom prst="rect">
            <a:avLst/>
          </a:prstGeom>
          <a:noFill/>
        </p:spPr>
      </p:pic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57818" y="3786190"/>
            <a:ext cx="3456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Times</a:t>
            </a:r>
            <a:r>
              <a:rPr lang="en-GB" dirty="0" smtClean="0"/>
              <a:t> </a:t>
            </a:r>
          </a:p>
          <a:p>
            <a:endParaRPr lang="en-GB" dirty="0" smtClean="0"/>
          </a:p>
          <a:p>
            <a:pPr>
              <a:buFont typeface="Wingdings" pitchFamily="2" charset="2"/>
              <a:buChar char="§"/>
            </a:pPr>
            <a:r>
              <a:rPr lang="en-GB" dirty="0" smtClean="0"/>
              <a:t>VLT, roughly 620 hours</a:t>
            </a:r>
          </a:p>
          <a:p>
            <a:pPr>
              <a:buFont typeface="Wingdings" pitchFamily="2" charset="2"/>
              <a:buChar char="§"/>
            </a:pPr>
            <a:r>
              <a:rPr lang="en-GB" dirty="0" smtClean="0"/>
              <a:t>Hubble, roughly </a:t>
            </a:r>
            <a:r>
              <a:rPr lang="en-GB" dirty="0" smtClean="0"/>
              <a:t>33 </a:t>
            </a:r>
            <a:r>
              <a:rPr lang="en-GB" dirty="0" smtClean="0"/>
              <a:t>hours</a:t>
            </a:r>
          </a:p>
          <a:p>
            <a:pPr>
              <a:buFont typeface="Wingdings" pitchFamily="2" charset="2"/>
              <a:buChar char="§"/>
            </a:pPr>
            <a:r>
              <a:rPr lang="en-GB" dirty="0" smtClean="0"/>
              <a:t>JWST, roughly 2 hours 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0957650"/>
              </p:ext>
            </p:extLst>
          </p:nvPr>
        </p:nvGraphicFramePr>
        <p:xfrm>
          <a:off x="323528" y="1196752"/>
          <a:ext cx="4896545" cy="54005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6228"/>
                <a:gridCol w="1627841"/>
                <a:gridCol w="833454"/>
                <a:gridCol w="1159022"/>
              </a:tblGrid>
              <a:tr h="13742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Group Studies - Observing Time Calculations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3742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</a:tr>
              <a:tr h="137420"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m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28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</a:tr>
              <a:tr h="13742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z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10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</a:tr>
              <a:tr h="13742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700" u="none" strike="noStrike">
                          <a:effectLst/>
                        </a:rPr>
                        <a:t>λ(</a:t>
                      </a:r>
                      <a:r>
                        <a:rPr lang="en-GB" sz="700" u="none" strike="noStrike">
                          <a:effectLst/>
                        </a:rPr>
                        <a:t>obs)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1.65E-06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</a:tr>
              <a:tr h="13742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700" u="none" strike="noStrike">
                          <a:effectLst/>
                        </a:rPr>
                        <a:t>ν</a:t>
                      </a:r>
                      <a:endParaRPr lang="el-G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1.82E+14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</a:tr>
              <a:tr h="13742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Energy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1.21E-19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</a:tr>
              <a:tr h="13742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Photons per joule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8.30E+18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</a:tr>
              <a:tr h="13742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F</a:t>
                      </a:r>
                      <a:r>
                        <a:rPr lang="el-GR" sz="700" u="none" strike="noStrike">
                          <a:effectLst/>
                        </a:rPr>
                        <a:t>ν</a:t>
                      </a:r>
                      <a:endParaRPr lang="el-G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2.29E-31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</a:tr>
              <a:tr h="13742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F</a:t>
                      </a:r>
                      <a:r>
                        <a:rPr lang="el-GR" sz="700" u="none" strike="noStrike">
                          <a:effectLst/>
                        </a:rPr>
                        <a:t>λ</a:t>
                      </a:r>
                      <a:endParaRPr lang="el-G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2.52E-24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</a:tr>
              <a:tr h="171775"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VLT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Photons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3.04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</a:tr>
              <a:tr h="171775"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Time (seconds)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2236080.69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</a:tr>
              <a:tr h="185516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Time (hours)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621.13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</a:tr>
              <a:tr h="185516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Seconds / Exposure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75882.37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</a:tr>
              <a:tr h="185516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# of Exposures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29.47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</a:tr>
              <a:tr h="185516"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JWST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Filter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0.151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</a:tr>
              <a:tr h="171775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Photons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0.84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</a:tr>
              <a:tr h="185516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a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0.70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</a:tr>
              <a:tr h="185516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b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-5877.77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</a:tr>
              <a:tr h="13742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c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-362113.92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</a:tr>
              <a:tr h="185516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Time (seconds)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8402.58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</a:tr>
              <a:tr h="185516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Time (Hours)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2.33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</a:tr>
              <a:tr h="185516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Seconds / Exposure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8.45E+08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</a:tr>
              <a:tr h="185516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# of Exposures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9.95E-06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</a:tr>
              <a:tr h="185516"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Hubble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Filter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0.151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</a:tr>
              <a:tr h="171775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Photons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0.22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</a:tr>
              <a:tr h="171775"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a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0.05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</a:tr>
              <a:tr h="171775"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b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-5772.84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</a:tr>
              <a:tr h="171775"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c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-2990719.17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</a:tr>
              <a:tr h="185516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Time (seconds)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120020.21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</a:tr>
              <a:tr h="185516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Time (Hours)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33.34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</a:tr>
              <a:tr h="13742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Seconds / Exposure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2.17E+08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</a:tr>
              <a:tr h="13742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</a:rPr>
                        <a:t># of Exposures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>
                          <a:effectLst/>
                        </a:rPr>
                        <a:t>5.54E-04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58" marR="5758" marT="5758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340</Words>
  <Application>Microsoft Office PowerPoint</Application>
  <PresentationFormat>On-screen Show (4:3)</PresentationFormat>
  <Paragraphs>166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James Webb Space Telescope</vt:lpstr>
      <vt:lpstr>PowerPoint Presentation</vt:lpstr>
      <vt:lpstr>PowerPoint Presentation</vt:lpstr>
      <vt:lpstr>Calculating Observation Time</vt:lpstr>
      <vt:lpstr>Observation Times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James Webb Space Telescope</dc:title>
  <dc:creator>Bedana</dc:creator>
  <cp:lastModifiedBy>isclusteruser</cp:lastModifiedBy>
  <cp:revision>18</cp:revision>
  <dcterms:created xsi:type="dcterms:W3CDTF">2013-02-16T18:59:36Z</dcterms:created>
  <dcterms:modified xsi:type="dcterms:W3CDTF">2013-02-19T13:41:54Z</dcterms:modified>
</cp:coreProperties>
</file>