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9" r:id="rId3"/>
    <p:sldId id="258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74" autoAdjust="0"/>
  </p:normalViewPr>
  <p:slideViewPr>
    <p:cSldViewPr>
      <p:cViewPr>
        <p:scale>
          <a:sx n="74" d="100"/>
          <a:sy n="74" d="100"/>
        </p:scale>
        <p:origin x="-126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6695B5-FCDB-4345-ADEC-90128F645CDE}" type="datetimeFigureOut">
              <a:rPr lang="en-GB" smtClean="0"/>
              <a:t>12/03/2013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CE86AB-2B57-4701-9089-607CC490C8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4634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CE86AB-2B57-4701-9089-607CC490C8DB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075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0707F-A305-41B2-A0ED-513433CD4BF2}" type="datetimeFigureOut">
              <a:rPr lang="en-GB" smtClean="0"/>
              <a:t>12/03/2013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2A6D-A5FF-4331-8CDC-CD7AC60B72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8649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0707F-A305-41B2-A0ED-513433CD4BF2}" type="datetimeFigureOut">
              <a:rPr lang="en-GB" smtClean="0"/>
              <a:t>12/03/2013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2A6D-A5FF-4331-8CDC-CD7AC60B72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4411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0707F-A305-41B2-A0ED-513433CD4BF2}" type="datetimeFigureOut">
              <a:rPr lang="en-GB" smtClean="0"/>
              <a:t>12/03/2013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2A6D-A5FF-4331-8CDC-CD7AC60B72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19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0707F-A305-41B2-A0ED-513433CD4BF2}" type="datetimeFigureOut">
              <a:rPr lang="en-GB" smtClean="0"/>
              <a:t>12/03/2013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2A6D-A5FF-4331-8CDC-CD7AC60B72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8843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0707F-A305-41B2-A0ED-513433CD4BF2}" type="datetimeFigureOut">
              <a:rPr lang="en-GB" smtClean="0"/>
              <a:t>12/03/2013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2A6D-A5FF-4331-8CDC-CD7AC60B72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7663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0707F-A305-41B2-A0ED-513433CD4BF2}" type="datetimeFigureOut">
              <a:rPr lang="en-GB" smtClean="0"/>
              <a:t>12/03/2013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2A6D-A5FF-4331-8CDC-CD7AC60B72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0170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0707F-A305-41B2-A0ED-513433CD4BF2}" type="datetimeFigureOut">
              <a:rPr lang="en-GB" smtClean="0"/>
              <a:t>12/03/2013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2A6D-A5FF-4331-8CDC-CD7AC60B72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4265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0707F-A305-41B2-A0ED-513433CD4BF2}" type="datetimeFigureOut">
              <a:rPr lang="en-GB" smtClean="0"/>
              <a:t>12/03/2013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2A6D-A5FF-4331-8CDC-CD7AC60B72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4118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0707F-A305-41B2-A0ED-513433CD4BF2}" type="datetimeFigureOut">
              <a:rPr lang="en-GB" smtClean="0"/>
              <a:t>12/03/2013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2A6D-A5FF-4331-8CDC-CD7AC60B72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599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0707F-A305-41B2-A0ED-513433CD4BF2}" type="datetimeFigureOut">
              <a:rPr lang="en-GB" smtClean="0"/>
              <a:t>12/03/2013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2A6D-A5FF-4331-8CDC-CD7AC60B72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1521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0707F-A305-41B2-A0ED-513433CD4BF2}" type="datetimeFigureOut">
              <a:rPr lang="en-GB" smtClean="0"/>
              <a:t>12/03/2013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F2A6D-A5FF-4331-8CDC-CD7AC60B72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4652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0707F-A305-41B2-A0ED-513433CD4BF2}" type="datetimeFigureOut">
              <a:rPr lang="en-GB" smtClean="0"/>
              <a:t>12/03/2013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F2A6D-A5FF-4331-8CDC-CD7AC60B72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2614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Gravitational Lensing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Magnification of distant sources</a:t>
            </a:r>
          </a:p>
          <a:p>
            <a:r>
              <a:rPr lang="en-GB" dirty="0" smtClean="0"/>
              <a:t>Einstein ring if perfect alignment</a:t>
            </a:r>
          </a:p>
          <a:p>
            <a:r>
              <a:rPr lang="en-GB" dirty="0" smtClean="0"/>
              <a:t>More likely to observe 2 arcs centred on lens</a:t>
            </a:r>
          </a:p>
          <a:p>
            <a:r>
              <a:rPr lang="en-GB" dirty="0" smtClean="0"/>
              <a:t>Azimuthal angle of images constant  regardless of source angle</a:t>
            </a:r>
          </a:p>
        </p:txBody>
      </p:sp>
      <p:pic>
        <p:nvPicPr>
          <p:cNvPr id="4" name="Picture 2" descr="http://spiff.rit.edu/classes/phys240/lectures/grav_lens/lens_diagram_B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09"/>
          <a:stretch/>
        </p:blipFill>
        <p:spPr bwMode="auto">
          <a:xfrm>
            <a:off x="1979712" y="4437112"/>
            <a:ext cx="5112568" cy="2107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1477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Option 1: Known Lenses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Limited number known ~50</a:t>
            </a:r>
          </a:p>
          <a:p>
            <a:r>
              <a:rPr lang="en-GB" dirty="0" smtClean="0"/>
              <a:t>Known mass, velocity dispersion and radius</a:t>
            </a:r>
          </a:p>
          <a:p>
            <a:r>
              <a:rPr lang="en-GB" dirty="0" smtClean="0"/>
              <a:t>Cluster Lensing And Supernova survey with Hubble (CLASH)</a:t>
            </a:r>
          </a:p>
          <a:p>
            <a:pPr lvl="1"/>
            <a:r>
              <a:rPr lang="en-GB" dirty="0" smtClean="0"/>
              <a:t>25 x-ray selected clusters</a:t>
            </a:r>
          </a:p>
          <a:p>
            <a:pPr lvl="1"/>
            <a:r>
              <a:rPr lang="en-GB" dirty="0" smtClean="0"/>
              <a:t>Found a lensed candidate z=11.9 galaxy</a:t>
            </a:r>
          </a:p>
          <a:p>
            <a:r>
              <a:rPr lang="en-GB" dirty="0" err="1" smtClean="0"/>
              <a:t>MAssive</a:t>
            </a:r>
            <a:r>
              <a:rPr lang="en-GB" dirty="0" smtClean="0"/>
              <a:t> Cluster Survey (MACS)</a:t>
            </a:r>
          </a:p>
          <a:p>
            <a:pPr lvl="1"/>
            <a:r>
              <a:rPr lang="en-GB" dirty="0" smtClean="0"/>
              <a:t>On-going survey</a:t>
            </a:r>
          </a:p>
          <a:p>
            <a:pPr lvl="1"/>
            <a:r>
              <a:rPr lang="en-GB" dirty="0" smtClean="0"/>
              <a:t>So far &gt;100 </a:t>
            </a:r>
            <a:r>
              <a:rPr lang="en-GB" dirty="0" err="1" smtClean="0"/>
              <a:t>spectroscopically</a:t>
            </a:r>
            <a:r>
              <a:rPr lang="en-GB" dirty="0" smtClean="0"/>
              <a:t> </a:t>
            </a:r>
            <a:br>
              <a:rPr lang="en-GB" dirty="0" smtClean="0"/>
            </a:br>
            <a:r>
              <a:rPr lang="en-GB" dirty="0" smtClean="0"/>
              <a:t>confirmed clusters at </a:t>
            </a:r>
            <a:br>
              <a:rPr lang="en-GB" dirty="0" smtClean="0"/>
            </a:br>
            <a:r>
              <a:rPr lang="en-GB" dirty="0" smtClean="0"/>
              <a:t>0.3 ≤ z ≤ 0.7</a:t>
            </a:r>
            <a:endParaRPr lang="en-GB" dirty="0"/>
          </a:p>
          <a:p>
            <a:endParaRPr lang="en-GB" dirty="0"/>
          </a:p>
        </p:txBody>
      </p:sp>
      <p:pic>
        <p:nvPicPr>
          <p:cNvPr id="4" name="Picture 2" descr="http://farm9.staticflickr.com/8477/8273580462_899d2a353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4587452"/>
            <a:ext cx="3491880" cy="2276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067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Option 2: Locate </a:t>
            </a:r>
            <a:r>
              <a:rPr lang="en-GB" dirty="0"/>
              <a:t>N</a:t>
            </a:r>
            <a:r>
              <a:rPr lang="en-GB" dirty="0" smtClean="0"/>
              <a:t>ew </a:t>
            </a:r>
            <a:r>
              <a:rPr lang="en-GB" dirty="0"/>
              <a:t>L</a:t>
            </a:r>
            <a:r>
              <a:rPr lang="en-GB" dirty="0" smtClean="0"/>
              <a:t>enses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Select </a:t>
            </a:r>
            <a:r>
              <a:rPr lang="en-GB" dirty="0" smtClean="0"/>
              <a:t>using strong lensing</a:t>
            </a:r>
          </a:p>
          <a:p>
            <a:r>
              <a:rPr lang="en-GB" dirty="0" smtClean="0"/>
              <a:t>Specific selection criteria</a:t>
            </a:r>
          </a:p>
          <a:p>
            <a:pPr lvl="1"/>
            <a:r>
              <a:rPr lang="en-GB" dirty="0" smtClean="0"/>
              <a:t>Area of sky</a:t>
            </a:r>
          </a:p>
          <a:p>
            <a:pPr lvl="2"/>
            <a:r>
              <a:rPr lang="en-GB" dirty="0" smtClean="0"/>
              <a:t>Away from bright contaminants</a:t>
            </a:r>
          </a:p>
          <a:p>
            <a:pPr lvl="2"/>
            <a:r>
              <a:rPr lang="en-GB" dirty="0" smtClean="0"/>
              <a:t>Compatible with telescopes</a:t>
            </a:r>
          </a:p>
          <a:p>
            <a:pPr lvl="1"/>
            <a:r>
              <a:rPr lang="en-GB" dirty="0" smtClean="0"/>
              <a:t>Redshift range</a:t>
            </a:r>
          </a:p>
          <a:p>
            <a:pPr lvl="2"/>
            <a:r>
              <a:rPr lang="en-GB" dirty="0" smtClean="0"/>
              <a:t>Shear (shape distortion) is greater at </a:t>
            </a:r>
            <a:br>
              <a:rPr lang="en-GB" dirty="0" smtClean="0"/>
            </a:br>
            <a:r>
              <a:rPr lang="en-GB" dirty="0" smtClean="0"/>
              <a:t>higher lens redshifts</a:t>
            </a:r>
          </a:p>
          <a:p>
            <a:pPr lvl="2"/>
            <a:r>
              <a:rPr lang="en-GB" dirty="0" smtClean="0"/>
              <a:t>Einstein angle greater at lower lens </a:t>
            </a:r>
            <a:br>
              <a:rPr lang="en-GB" dirty="0" smtClean="0"/>
            </a:br>
            <a:r>
              <a:rPr lang="en-GB" dirty="0" smtClean="0"/>
              <a:t>redshifts</a:t>
            </a:r>
          </a:p>
          <a:p>
            <a:pPr lvl="2"/>
            <a:r>
              <a:rPr lang="en-GB" dirty="0" smtClean="0"/>
              <a:t>Optimum around z=0.6</a:t>
            </a:r>
          </a:p>
        </p:txBody>
      </p:sp>
      <p:pic>
        <p:nvPicPr>
          <p:cNvPr id="9" name="Picture 8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98" t="24557" r="23948" b="38971"/>
          <a:stretch/>
        </p:blipFill>
        <p:spPr bwMode="auto">
          <a:xfrm>
            <a:off x="6185436" y="1247102"/>
            <a:ext cx="2321322" cy="176530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74" t="32425" r="49055" b="19000"/>
          <a:stretch/>
        </p:blipFill>
        <p:spPr bwMode="auto">
          <a:xfrm>
            <a:off x="6084168" y="2992064"/>
            <a:ext cx="2523858" cy="3859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2823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Gravitational Lensing 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Trade </a:t>
            </a:r>
            <a:r>
              <a:rPr lang="en-GB" dirty="0"/>
              <a:t>off between viewing </a:t>
            </a:r>
            <a:r>
              <a:rPr lang="en-GB" dirty="0" smtClean="0"/>
              <a:t>area and </a:t>
            </a:r>
            <a:r>
              <a:rPr lang="en-GB" dirty="0"/>
              <a:t>source </a:t>
            </a:r>
            <a:r>
              <a:rPr lang="en-GB" dirty="0" smtClean="0"/>
              <a:t>magnification</a:t>
            </a:r>
          </a:p>
          <a:p>
            <a:r>
              <a:rPr lang="en-GB" dirty="0" smtClean="0"/>
              <a:t>Use lensing to supplement deep survey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8192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130</Words>
  <Application>Microsoft Office PowerPoint</Application>
  <PresentationFormat>On-screen Show (4:3)</PresentationFormat>
  <Paragraphs>28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Gravitational Lensing</vt:lpstr>
      <vt:lpstr>Option 1: Known Lenses</vt:lpstr>
      <vt:lpstr>Option 2: Locate New Lenses</vt:lpstr>
      <vt:lpstr>Gravitational Lensing Summary</vt:lpstr>
    </vt:vector>
  </TitlesOfParts>
  <Company>Administrator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Gravitational Lensing</dc:title>
  <dc:creator>isclusteruser</dc:creator>
  <cp:lastModifiedBy>Catherine</cp:lastModifiedBy>
  <cp:revision>20</cp:revision>
  <dcterms:created xsi:type="dcterms:W3CDTF">2013-03-07T12:59:23Z</dcterms:created>
  <dcterms:modified xsi:type="dcterms:W3CDTF">2013-03-12T09:33:40Z</dcterms:modified>
</cp:coreProperties>
</file>