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8" r:id="rId2"/>
    <p:sldId id="256" r:id="rId3"/>
    <p:sldId id="259" r:id="rId4"/>
    <p:sldId id="257" r:id="rId5"/>
    <p:sldId id="261" r:id="rId6"/>
    <p:sldId id="260" r:id="rId7"/>
    <p:sldId id="280" r:id="rId8"/>
    <p:sldId id="281" r:id="rId9"/>
    <p:sldId id="282" r:id="rId10"/>
    <p:sldId id="283" r:id="rId11"/>
    <p:sldId id="284" r:id="rId12"/>
    <p:sldId id="285" r:id="rId13"/>
    <p:sldId id="286" r:id="rId14"/>
    <p:sldId id="295" r:id="rId15"/>
    <p:sldId id="296" r:id="rId16"/>
    <p:sldId id="297" r:id="rId17"/>
    <p:sldId id="298" r:id="rId18"/>
    <p:sldId id="299" r:id="rId19"/>
    <p:sldId id="269" r:id="rId20"/>
    <p:sldId id="270" r:id="rId21"/>
    <p:sldId id="271" r:id="rId22"/>
    <p:sldId id="272" r:id="rId23"/>
    <p:sldId id="273" r:id="rId24"/>
    <p:sldId id="274" r:id="rId25"/>
    <p:sldId id="287" r:id="rId26"/>
    <p:sldId id="275" r:id="rId27"/>
    <p:sldId id="276" r:id="rId28"/>
    <p:sldId id="277" r:id="rId29"/>
    <p:sldId id="278" r:id="rId30"/>
    <p:sldId id="288" r:id="rId31"/>
    <p:sldId id="289" r:id="rId32"/>
    <p:sldId id="290" r:id="rId33"/>
    <p:sldId id="2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17" autoAdjust="0"/>
  </p:normalViewPr>
  <p:slideViewPr>
    <p:cSldViewPr>
      <p:cViewPr>
        <p:scale>
          <a:sx n="55" d="100"/>
          <a:sy n="55" d="100"/>
        </p:scale>
        <p:origin x="-18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B23030-92D0-4F38-AF9E-43C5D710DE8F}" type="datetimeFigureOut">
              <a:rPr lang="en-GB" smtClean="0"/>
              <a:pPr/>
              <a:t>12/03/2013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9E2DB0-1F90-42BD-8815-C1A30C38F8FB}" type="slidenum">
              <a:rPr lang="en-GB" smtClean="0"/>
              <a:pPr/>
              <a:t>‹#›</a:t>
            </a:fld>
            <a:endParaRPr lang="en-GB"/>
          </a:p>
        </p:txBody>
      </p:sp>
    </p:spTree>
    <p:extLst>
      <p:ext uri="{BB962C8B-B14F-4D97-AF65-F5344CB8AC3E}">
        <p14:creationId xmlns:p14="http://schemas.microsoft.com/office/powerpoint/2010/main" val="1760733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D9E2DB0-1F90-42BD-8815-C1A30C38F8FB}"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D9E2DB0-1F90-42BD-8815-C1A30C38F8FB}"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D9E2DB0-1F90-42BD-8815-C1A30C38F8FB}"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After CMB</a:t>
            </a:r>
            <a:r>
              <a:rPr lang="en-GB" sz="1200" b="0" i="0" kern="1200" baseline="0" dirty="0" smtClean="0">
                <a:solidFill>
                  <a:schemeClr val="tx1"/>
                </a:solidFill>
                <a:latin typeface="+mn-lt"/>
                <a:ea typeface="+mn-ea"/>
                <a:cs typeface="+mn-cs"/>
              </a:rPr>
              <a:t> released, photons encountered observable Thomson scattering off of free electrons leaving secondary anisotropies on the CMB map. By comparing observations with models of how universe would appear without Reionization having happened measurements of the electron column density can be made. From this it is possible to calculate the period over which EoR </a:t>
            </a:r>
            <a:r>
              <a:rPr lang="en-GB" sz="1200" b="0" i="0" kern="1200" baseline="0" dirty="0" err="1" smtClean="0">
                <a:solidFill>
                  <a:schemeClr val="tx1"/>
                </a:solidFill>
                <a:latin typeface="+mn-lt"/>
                <a:ea typeface="+mn-ea"/>
                <a:cs typeface="+mn-cs"/>
              </a:rPr>
              <a:t>occured</a:t>
            </a:r>
            <a:r>
              <a:rPr lang="en-GB" sz="1200" b="0" i="0" kern="1200" baseline="0" dirty="0" smtClean="0">
                <a:solidFill>
                  <a:schemeClr val="tx1"/>
                </a:solidFill>
                <a:latin typeface="+mn-lt"/>
                <a:ea typeface="+mn-ea"/>
                <a:cs typeface="+mn-cs"/>
              </a:rPr>
              <a:t>.</a:t>
            </a:r>
          </a:p>
          <a:p>
            <a:endParaRPr lang="en-GB"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9E2DB0-1F90-42BD-8815-C1A30C38F8FB}"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21cm – </a:t>
            </a:r>
            <a:r>
              <a:rPr lang="en-GB" sz="1200" dirty="0" smtClean="0"/>
              <a:t>emission line from hyperfine transition between Hydrogen 1s ground state. Ionized</a:t>
            </a:r>
            <a:r>
              <a:rPr lang="en-GB" sz="1200" baseline="0" dirty="0" smtClean="0"/>
              <a:t> hydrogen will appear as holes in the 21cm background. </a:t>
            </a:r>
          </a:p>
          <a:p>
            <a:r>
              <a:rPr lang="en-GB" sz="1200" dirty="0" smtClean="0"/>
              <a:t>Observed using radio arrays</a:t>
            </a:r>
            <a:r>
              <a:rPr lang="en-GB" sz="1200" baseline="0" dirty="0" smtClean="0"/>
              <a:t> such as the planned SKA across Australia and Africa. Can be used to provide very accurate picture of the Hydrogen makeup of the Universe following recombination. </a:t>
            </a:r>
          </a:p>
          <a:p>
            <a:endParaRPr lang="en-GB" dirty="0" smtClean="0"/>
          </a:p>
          <a:p>
            <a:r>
              <a:rPr lang="en-GB" sz="1200" b="0" i="0" kern="1200" dirty="0" smtClean="0">
                <a:solidFill>
                  <a:schemeClr val="tx1"/>
                </a:solidFill>
                <a:latin typeface="+mn-lt"/>
                <a:ea typeface="+mn-ea"/>
                <a:cs typeface="+mn-cs"/>
              </a:rPr>
              <a:t>Lots</a:t>
            </a:r>
            <a:r>
              <a:rPr lang="en-GB" sz="1200" b="0" i="0" kern="1200" baseline="0" dirty="0" smtClean="0">
                <a:solidFill>
                  <a:schemeClr val="tx1"/>
                </a:solidFill>
                <a:latin typeface="+mn-lt"/>
                <a:ea typeface="+mn-ea"/>
                <a:cs typeface="+mn-cs"/>
              </a:rPr>
              <a:t> of interference from all the radio transmissions we use day to day, located in secluded areas</a:t>
            </a:r>
            <a:r>
              <a:rPr lang="en-GB" sz="1200" b="0" i="0" kern="1200" dirty="0" smtClean="0">
                <a:solidFill>
                  <a:schemeClr val="tx1"/>
                </a:solidFill>
                <a:latin typeface="+mn-lt"/>
                <a:ea typeface="+mn-ea"/>
                <a:cs typeface="+mn-cs"/>
              </a:rPr>
              <a:t>. Proposals for projects</a:t>
            </a:r>
            <a:r>
              <a:rPr lang="en-GB" sz="1200" b="0" i="0" kern="1200" baseline="0" dirty="0" smtClean="0">
                <a:solidFill>
                  <a:schemeClr val="tx1"/>
                </a:solidFill>
                <a:latin typeface="+mn-lt"/>
                <a:ea typeface="+mn-ea"/>
                <a:cs typeface="+mn-cs"/>
              </a:rPr>
              <a:t> operating on the dark side of the moon have been made to compensate. Seen to be the next generation of Observational cosmology but still some way off at present.</a:t>
            </a:r>
            <a:endParaRPr lang="en-GB"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9E2DB0-1F90-42BD-8815-C1A30C38F8FB}"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latin typeface="+mn-lt"/>
                <a:ea typeface="+mn-ea"/>
                <a:cs typeface="+mn-cs"/>
              </a:rPr>
              <a:t>Photometry techniques – Taking images of the first star-forming galaxies in 3 different filters. We choose these filters so we expect to see flux in 2 bands and an absence of flux in one. This absence in flux is due to the photons being blue-ward of the Lyman-limit and are able to ionise </a:t>
            </a:r>
            <a:r>
              <a:rPr lang="en-GB" sz="1200" b="0" i="0" kern="1200" baseline="0" dirty="0" err="1" smtClean="0">
                <a:solidFill>
                  <a:schemeClr val="tx1"/>
                </a:solidFill>
                <a:latin typeface="+mn-lt"/>
                <a:ea typeface="+mn-ea"/>
                <a:cs typeface="+mn-cs"/>
              </a:rPr>
              <a:t>netural</a:t>
            </a:r>
            <a:r>
              <a:rPr lang="en-GB" sz="1200" b="0" i="0" kern="1200" baseline="0" dirty="0" smtClean="0">
                <a:solidFill>
                  <a:schemeClr val="tx1"/>
                </a:solidFill>
                <a:latin typeface="+mn-lt"/>
                <a:ea typeface="+mn-ea"/>
                <a:cs typeface="+mn-cs"/>
              </a:rPr>
              <a:t> hydrogen, i.e. They got lost on their way to us. Many proposed telescopes on their way; JWST, Euclid, E-ELT which will be able to see further back than ever before with vastly improved accuracy.</a:t>
            </a:r>
          </a:p>
        </p:txBody>
      </p:sp>
      <p:sp>
        <p:nvSpPr>
          <p:cNvPr id="4" name="Slide Number Placeholder 3"/>
          <p:cNvSpPr>
            <a:spLocks noGrp="1"/>
          </p:cNvSpPr>
          <p:nvPr>
            <p:ph type="sldNum" sz="quarter" idx="10"/>
          </p:nvPr>
        </p:nvSpPr>
        <p:spPr/>
        <p:txBody>
          <a:bodyPr/>
          <a:lstStyle/>
          <a:p>
            <a:fld id="{CD9E2DB0-1F90-42BD-8815-C1A30C38F8FB}"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CE86AB-2B57-4701-9089-607CC490C8DB}" type="slidenum">
              <a:rPr lang="en-GB" smtClean="0"/>
              <a:t>17</a:t>
            </a:fld>
            <a:endParaRPr lang="en-GB"/>
          </a:p>
        </p:txBody>
      </p:sp>
    </p:spTree>
    <p:extLst>
      <p:ext uri="{BB962C8B-B14F-4D97-AF65-F5344CB8AC3E}">
        <p14:creationId xmlns:p14="http://schemas.microsoft.com/office/powerpoint/2010/main" val="1548075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1C3AE-BEB6-4EE1-BEC0-0068E261A8ED}" type="datetimeFigureOut">
              <a:rPr lang="en-GB" smtClean="0"/>
              <a:pPr/>
              <a:t>12/03/2013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C1FDA-45EE-4871-96EF-F99B5F1EEB1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492896"/>
            <a:ext cx="7772400" cy="1470025"/>
          </a:xfrm>
        </p:spPr>
        <p:txBody>
          <a:bodyPr>
            <a:normAutofit fontScale="90000"/>
          </a:bodyPr>
          <a:lstStyle/>
          <a:p>
            <a:r>
              <a:rPr lang="en-GB" sz="5400" dirty="0" smtClean="0"/>
              <a:t>Observational Strategy </a:t>
            </a:r>
            <a:br>
              <a:rPr lang="en-GB" sz="5400" dirty="0" smtClean="0"/>
            </a:br>
            <a:r>
              <a:rPr lang="en-GB" sz="5400" dirty="0" smtClean="0"/>
              <a:t>Sub-Group</a:t>
            </a:r>
            <a:endParaRPr lang="en-GB" sz="5400" dirty="0"/>
          </a:p>
        </p:txBody>
      </p:sp>
      <p:sp>
        <p:nvSpPr>
          <p:cNvPr id="3" name="Subtitle 2"/>
          <p:cNvSpPr>
            <a:spLocks noGrp="1"/>
          </p:cNvSpPr>
          <p:nvPr>
            <p:ph type="subTitle" idx="1"/>
          </p:nvPr>
        </p:nvSpPr>
        <p:spPr>
          <a:xfrm>
            <a:off x="611560" y="5035624"/>
            <a:ext cx="7848872" cy="985664"/>
          </a:xfrm>
        </p:spPr>
        <p:txBody>
          <a:bodyPr>
            <a:normAutofit/>
          </a:bodyPr>
          <a:lstStyle/>
          <a:p>
            <a:r>
              <a:rPr lang="en-GB" sz="2800" dirty="0" smtClean="0">
                <a:solidFill>
                  <a:schemeClr val="tx1"/>
                </a:solidFill>
              </a:rPr>
              <a:t>Michael O’Neill, Joe Baumber, Catherine McDonald, Dorothy Stonell, Rahim Topadar, John Shepley</a:t>
            </a:r>
            <a:endParaRPr lang="en-GB" sz="2800" dirty="0">
              <a:solidFill>
                <a:schemeClr val="tx1"/>
              </a:solidFill>
            </a:endParaRPr>
          </a:p>
        </p:txBody>
      </p:sp>
      <p:sp>
        <p:nvSpPr>
          <p:cNvPr id="4" name="TextBox 3"/>
          <p:cNvSpPr txBox="1"/>
          <p:nvPr/>
        </p:nvSpPr>
        <p:spPr>
          <a:xfrm>
            <a:off x="755576" y="404664"/>
            <a:ext cx="7704856" cy="1200329"/>
          </a:xfrm>
          <a:prstGeom prst="rect">
            <a:avLst/>
          </a:prstGeom>
          <a:noFill/>
        </p:spPr>
        <p:txBody>
          <a:bodyPr wrap="square" rtlCol="0">
            <a:spAutoFit/>
          </a:bodyPr>
          <a:lstStyle/>
          <a:p>
            <a:pPr algn="ctr"/>
            <a:r>
              <a:rPr lang="en-GB" sz="3600" dirty="0" smtClean="0"/>
              <a:t>Extragalactic Astrophysics and Cosmology Group Study 2013</a:t>
            </a:r>
            <a:endParaRPr lang="en-GB"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Hyper-z</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Can create a catalog of synthetic </a:t>
            </a:r>
            <a:r>
              <a:rPr lang="en-US" dirty="0" err="1" smtClean="0"/>
              <a:t>lyman</a:t>
            </a:r>
            <a:r>
              <a:rPr lang="en-US" dirty="0" smtClean="0"/>
              <a:t> break galaxies in a particular redshift range</a:t>
            </a:r>
          </a:p>
          <a:p>
            <a:r>
              <a:rPr lang="en-US" dirty="0" smtClean="0"/>
              <a:t>Can give magnitude in a certain filter using transmission files using a reference filter with a certain magnitude, with a sample spectrum</a:t>
            </a:r>
          </a:p>
          <a:p>
            <a:r>
              <a:rPr lang="en-US" dirty="0" err="1" smtClean="0"/>
              <a:t>Colour-colour</a:t>
            </a:r>
            <a:r>
              <a:rPr lang="en-US" dirty="0" smtClean="0"/>
              <a:t> diagram can be formed to show statistical grouping of galaxies, so a </a:t>
            </a:r>
            <a:r>
              <a:rPr lang="en-US" dirty="0" err="1" smtClean="0"/>
              <a:t>colour</a:t>
            </a:r>
            <a:r>
              <a:rPr lang="en-US" dirty="0" smtClean="0"/>
              <a:t> window can be found</a:t>
            </a:r>
          </a:p>
          <a:p>
            <a:r>
              <a:rPr lang="en-US" dirty="0" smtClean="0"/>
              <a:t>Magnitudes found in Vega, so AB magnitude conversion needed.</a:t>
            </a:r>
          </a:p>
        </p:txBody>
      </p:sp>
    </p:spTree>
    <p:extLst>
      <p:ext uri="{BB962C8B-B14F-4D97-AF65-F5344CB8AC3E}">
        <p14:creationId xmlns:p14="http://schemas.microsoft.com/office/powerpoint/2010/main" val="2614165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Make_catalog</a:t>
            </a:r>
            <a:r>
              <a:rPr lang="en-US" dirty="0" smtClean="0"/>
              <a:t>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Reference filter chosen for a redshift range. Must contain observed red-shifted wavelength of the rest frame 1500A wavelength over the redshift range</a:t>
            </a:r>
          </a:p>
          <a:p>
            <a:r>
              <a:rPr lang="en-US" dirty="0" smtClean="0"/>
              <a:t>Magnitude can be obtained from Predictions group from observed luminosity function of 1500A</a:t>
            </a:r>
          </a:p>
          <a:p>
            <a:r>
              <a:rPr lang="en-US" dirty="0" smtClean="0"/>
              <a:t>Program then uses a sample spectrum to convert this magnitude to what it would be in other bands</a:t>
            </a:r>
            <a:endParaRPr lang="en-US" dirty="0"/>
          </a:p>
        </p:txBody>
      </p:sp>
    </p:spTree>
    <p:extLst>
      <p:ext uri="{BB962C8B-B14F-4D97-AF65-F5344CB8AC3E}">
        <p14:creationId xmlns:p14="http://schemas.microsoft.com/office/powerpoint/2010/main" val="297883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factors</a:t>
            </a:r>
            <a:endParaRPr lang="en-US" dirty="0"/>
          </a:p>
        </p:txBody>
      </p:sp>
      <p:sp>
        <p:nvSpPr>
          <p:cNvPr id="3" name="Content Placeholder 2"/>
          <p:cNvSpPr>
            <a:spLocks noGrp="1"/>
          </p:cNvSpPr>
          <p:nvPr>
            <p:ph idx="1"/>
          </p:nvPr>
        </p:nvSpPr>
        <p:spPr/>
        <p:txBody>
          <a:bodyPr/>
          <a:lstStyle/>
          <a:p>
            <a:r>
              <a:rPr lang="en-US" dirty="0" smtClean="0"/>
              <a:t>Formation of Stars- assumed to be ‘burst’, galaxies form over small time scale, good </a:t>
            </a:r>
            <a:r>
              <a:rPr lang="en-US" dirty="0" err="1" smtClean="0"/>
              <a:t>approxiation</a:t>
            </a:r>
            <a:r>
              <a:rPr lang="en-US" dirty="0" smtClean="0"/>
              <a:t> for high-z universe</a:t>
            </a:r>
          </a:p>
          <a:p>
            <a:r>
              <a:rPr lang="en-US" dirty="0" smtClean="0"/>
              <a:t>Formation red shift assumed to be z=20</a:t>
            </a:r>
          </a:p>
          <a:p>
            <a:r>
              <a:rPr lang="en-US" dirty="0" smtClean="0"/>
              <a:t>Galaxies at same redshift assumed to be same age, i.e. observed age = T(formation redshift)-T(current redshift of galaxy)</a:t>
            </a:r>
          </a:p>
          <a:p>
            <a:r>
              <a:rPr lang="en-US" dirty="0" smtClean="0"/>
              <a:t>No Reddening law assumed, future research</a:t>
            </a:r>
            <a:endParaRPr lang="en-US" dirty="0"/>
          </a:p>
        </p:txBody>
      </p:sp>
    </p:spTree>
    <p:extLst>
      <p:ext uri="{BB962C8B-B14F-4D97-AF65-F5344CB8AC3E}">
        <p14:creationId xmlns:p14="http://schemas.microsoft.com/office/powerpoint/2010/main" val="33422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Colour</a:t>
            </a:r>
            <a:r>
              <a:rPr lang="en-US" dirty="0" smtClean="0"/>
              <a:t> </a:t>
            </a:r>
            <a:r>
              <a:rPr lang="en-US" dirty="0" err="1" smtClean="0"/>
              <a:t>colour</a:t>
            </a:r>
            <a:r>
              <a:rPr lang="en-US" dirty="0" smtClean="0"/>
              <a:t> diagram 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43136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Gravitational Lensing</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958397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Gravitational Lensing</a:t>
            </a:r>
            <a:endParaRPr lang="en-GB" dirty="0"/>
          </a:p>
        </p:txBody>
      </p:sp>
      <p:sp>
        <p:nvSpPr>
          <p:cNvPr id="3" name="Content Placeholder 2"/>
          <p:cNvSpPr>
            <a:spLocks noGrp="1"/>
          </p:cNvSpPr>
          <p:nvPr>
            <p:ph idx="1"/>
          </p:nvPr>
        </p:nvSpPr>
        <p:spPr/>
        <p:txBody>
          <a:bodyPr>
            <a:normAutofit/>
          </a:bodyPr>
          <a:lstStyle/>
          <a:p>
            <a:r>
              <a:rPr lang="en-GB" dirty="0" smtClean="0"/>
              <a:t>Magnification of distant sources</a:t>
            </a:r>
          </a:p>
          <a:p>
            <a:r>
              <a:rPr lang="en-GB" dirty="0" smtClean="0"/>
              <a:t>Einstein ring if perfect alignment</a:t>
            </a:r>
          </a:p>
          <a:p>
            <a:r>
              <a:rPr lang="en-GB" dirty="0" smtClean="0"/>
              <a:t>More likely to observe 2 arcs centred on lens</a:t>
            </a:r>
          </a:p>
          <a:p>
            <a:r>
              <a:rPr lang="en-GB" dirty="0" smtClean="0"/>
              <a:t>Azimuthal angle of images </a:t>
            </a:r>
            <a:r>
              <a:rPr lang="en-GB" dirty="0" smtClean="0"/>
              <a:t>constant</a:t>
            </a:r>
            <a:endParaRPr lang="en-GB" dirty="0" smtClean="0"/>
          </a:p>
        </p:txBody>
      </p:sp>
      <p:pic>
        <p:nvPicPr>
          <p:cNvPr id="4" name="Picture 2" descr="http://spiff.rit.edu/classes/phys240/lectures/grav_lens/lens_diagram_B.gif"/>
          <p:cNvPicPr>
            <a:picLocks noChangeAspect="1" noChangeArrowheads="1"/>
          </p:cNvPicPr>
          <p:nvPr/>
        </p:nvPicPr>
        <p:blipFill rotWithShape="1">
          <a:blip r:embed="rId2">
            <a:extLst>
              <a:ext uri="{28A0092B-C50C-407E-A947-70E740481C1C}">
                <a14:useLocalDpi xmlns:a14="http://schemas.microsoft.com/office/drawing/2010/main" val="0"/>
              </a:ext>
            </a:extLst>
          </a:blip>
          <a:srcRect t="4909"/>
          <a:stretch/>
        </p:blipFill>
        <p:spPr bwMode="auto">
          <a:xfrm>
            <a:off x="1979712" y="4437112"/>
            <a:ext cx="5112568" cy="210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583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 1: Known Lenses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Limited number known ~50</a:t>
            </a:r>
          </a:p>
          <a:p>
            <a:r>
              <a:rPr lang="en-GB" dirty="0" smtClean="0"/>
              <a:t>Known mass, velocity dispersion and radius</a:t>
            </a:r>
          </a:p>
          <a:p>
            <a:r>
              <a:rPr lang="en-GB" dirty="0" smtClean="0"/>
              <a:t>Cluster Lensing And Supernova survey with Hubble (CLASH)</a:t>
            </a:r>
          </a:p>
          <a:p>
            <a:pPr lvl="1"/>
            <a:r>
              <a:rPr lang="en-GB" dirty="0" smtClean="0"/>
              <a:t>25 x-ray selected clusters</a:t>
            </a:r>
          </a:p>
          <a:p>
            <a:pPr lvl="1"/>
            <a:r>
              <a:rPr lang="en-GB" dirty="0" smtClean="0"/>
              <a:t>Found a lensed candidate z=11.9 galaxy</a:t>
            </a:r>
          </a:p>
          <a:p>
            <a:r>
              <a:rPr lang="en-GB" dirty="0" err="1" smtClean="0"/>
              <a:t>MAssive</a:t>
            </a:r>
            <a:r>
              <a:rPr lang="en-GB" dirty="0" smtClean="0"/>
              <a:t> Cluster Survey (MACS)</a:t>
            </a:r>
          </a:p>
          <a:p>
            <a:pPr lvl="1"/>
            <a:r>
              <a:rPr lang="en-GB" dirty="0" smtClean="0"/>
              <a:t>On-going survey</a:t>
            </a:r>
          </a:p>
          <a:p>
            <a:pPr lvl="1"/>
            <a:r>
              <a:rPr lang="en-GB" dirty="0" smtClean="0"/>
              <a:t>So far &gt;100 </a:t>
            </a:r>
            <a:r>
              <a:rPr lang="en-GB" dirty="0" err="1" smtClean="0"/>
              <a:t>spectroscopically</a:t>
            </a:r>
            <a:r>
              <a:rPr lang="en-GB" dirty="0" smtClean="0"/>
              <a:t> </a:t>
            </a:r>
            <a:br>
              <a:rPr lang="en-GB" dirty="0" smtClean="0"/>
            </a:br>
            <a:r>
              <a:rPr lang="en-GB" dirty="0" smtClean="0"/>
              <a:t>confirmed clusters at </a:t>
            </a:r>
            <a:br>
              <a:rPr lang="en-GB" dirty="0" smtClean="0"/>
            </a:br>
            <a:r>
              <a:rPr lang="en-GB" dirty="0" smtClean="0"/>
              <a:t>0.3 ≤ z ≤ 0.7</a:t>
            </a:r>
            <a:endParaRPr lang="en-GB" dirty="0"/>
          </a:p>
          <a:p>
            <a:endParaRPr lang="en-GB" dirty="0"/>
          </a:p>
        </p:txBody>
      </p:sp>
      <p:pic>
        <p:nvPicPr>
          <p:cNvPr id="4" name="Picture 2" descr="http://farm9.staticflickr.com/8477/8273580462_899d2a35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587452"/>
            <a:ext cx="3491880" cy="227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465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 2: Locate </a:t>
            </a:r>
            <a:r>
              <a:rPr lang="en-GB" dirty="0"/>
              <a:t>N</a:t>
            </a:r>
            <a:r>
              <a:rPr lang="en-GB" dirty="0" smtClean="0"/>
              <a:t>ew </a:t>
            </a:r>
            <a:r>
              <a:rPr lang="en-GB" dirty="0"/>
              <a:t>L</a:t>
            </a:r>
            <a:r>
              <a:rPr lang="en-GB" dirty="0" smtClean="0"/>
              <a:t>enses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Select using strong lensing</a:t>
            </a:r>
          </a:p>
          <a:p>
            <a:r>
              <a:rPr lang="en-GB" dirty="0" smtClean="0"/>
              <a:t>Specific selection criteria</a:t>
            </a:r>
          </a:p>
          <a:p>
            <a:pPr lvl="1"/>
            <a:r>
              <a:rPr lang="en-GB" dirty="0" smtClean="0"/>
              <a:t>Area of sky</a:t>
            </a:r>
          </a:p>
          <a:p>
            <a:pPr lvl="2"/>
            <a:r>
              <a:rPr lang="en-GB" dirty="0" smtClean="0"/>
              <a:t>Away from bright contaminants</a:t>
            </a:r>
          </a:p>
          <a:p>
            <a:pPr lvl="2"/>
            <a:r>
              <a:rPr lang="en-GB" dirty="0" smtClean="0"/>
              <a:t>Compatible with telescopes</a:t>
            </a:r>
          </a:p>
          <a:p>
            <a:pPr lvl="1"/>
            <a:r>
              <a:rPr lang="en-GB" dirty="0" smtClean="0"/>
              <a:t>Redshift range</a:t>
            </a:r>
          </a:p>
          <a:p>
            <a:pPr lvl="2"/>
            <a:r>
              <a:rPr lang="en-GB" dirty="0" smtClean="0"/>
              <a:t>Shear (shape distortion) is greater at </a:t>
            </a:r>
            <a:br>
              <a:rPr lang="en-GB" dirty="0" smtClean="0"/>
            </a:br>
            <a:r>
              <a:rPr lang="en-GB" dirty="0" smtClean="0"/>
              <a:t>higher lens redshifts</a:t>
            </a:r>
          </a:p>
          <a:p>
            <a:pPr lvl="2"/>
            <a:r>
              <a:rPr lang="en-GB" dirty="0" smtClean="0"/>
              <a:t>Einstein angle greater at lower lens </a:t>
            </a:r>
            <a:br>
              <a:rPr lang="en-GB" dirty="0" smtClean="0"/>
            </a:br>
            <a:r>
              <a:rPr lang="en-GB" dirty="0" smtClean="0"/>
              <a:t>redshifts</a:t>
            </a:r>
          </a:p>
          <a:p>
            <a:pPr lvl="2"/>
            <a:r>
              <a:rPr lang="en-GB" dirty="0" smtClean="0"/>
              <a:t>Optimum around z=0.6</a:t>
            </a:r>
          </a:p>
        </p:txBody>
      </p:sp>
      <p:pic>
        <p:nvPicPr>
          <p:cNvPr id="9" name="Picture 8"/>
          <p:cNvPicPr/>
          <p:nvPr/>
        </p:nvPicPr>
        <p:blipFill rotWithShape="1">
          <a:blip r:embed="rId3" cstate="print">
            <a:extLst>
              <a:ext uri="{28A0092B-C50C-407E-A947-70E740481C1C}">
                <a14:useLocalDpi xmlns:a14="http://schemas.microsoft.com/office/drawing/2010/main" val="0"/>
              </a:ext>
            </a:extLst>
          </a:blip>
          <a:srcRect l="51898" t="24557" r="23948" b="38971"/>
          <a:stretch/>
        </p:blipFill>
        <p:spPr bwMode="auto">
          <a:xfrm>
            <a:off x="6185436" y="1247102"/>
            <a:ext cx="2321322" cy="1765306"/>
          </a:xfrm>
          <a:prstGeom prst="rect">
            <a:avLst/>
          </a:prstGeom>
          <a:ln>
            <a:noFill/>
          </a:ln>
          <a:extLst>
            <a:ext uri="{53640926-AAD7-44D8-BBD7-CCE9431645EC}">
              <a14:shadowObscured xmlns:a14="http://schemas.microsoft.com/office/drawing/2010/main"/>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3074" t="32425" r="49055" b="19000"/>
          <a:stretch/>
        </p:blipFill>
        <p:spPr bwMode="auto">
          <a:xfrm>
            <a:off x="6084168" y="2992064"/>
            <a:ext cx="2523858" cy="3859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7904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Gravitational Lensing Summary</a:t>
            </a:r>
            <a:endParaRPr lang="en-GB" dirty="0"/>
          </a:p>
        </p:txBody>
      </p:sp>
      <p:sp>
        <p:nvSpPr>
          <p:cNvPr id="3" name="Content Placeholder 2"/>
          <p:cNvSpPr>
            <a:spLocks noGrp="1"/>
          </p:cNvSpPr>
          <p:nvPr>
            <p:ph idx="1"/>
          </p:nvPr>
        </p:nvSpPr>
        <p:spPr/>
        <p:txBody>
          <a:bodyPr>
            <a:normAutofit/>
          </a:bodyPr>
          <a:lstStyle/>
          <a:p>
            <a:r>
              <a:rPr lang="en-GB" dirty="0" smtClean="0"/>
              <a:t>Trade </a:t>
            </a:r>
            <a:r>
              <a:rPr lang="en-GB" dirty="0"/>
              <a:t>off between viewing </a:t>
            </a:r>
            <a:r>
              <a:rPr lang="en-GB" dirty="0" smtClean="0"/>
              <a:t>area and </a:t>
            </a:r>
            <a:r>
              <a:rPr lang="en-GB" dirty="0"/>
              <a:t>source </a:t>
            </a:r>
            <a:r>
              <a:rPr lang="en-GB" dirty="0" smtClean="0"/>
              <a:t>magnification</a:t>
            </a:r>
          </a:p>
          <a:p>
            <a:r>
              <a:rPr lang="en-GB" dirty="0" smtClean="0"/>
              <a:t>Use lensing to supplement deep survey</a:t>
            </a:r>
            <a:endParaRPr lang="en-GB" dirty="0"/>
          </a:p>
          <a:p>
            <a:endParaRPr lang="en-GB" dirty="0"/>
          </a:p>
        </p:txBody>
      </p:sp>
    </p:spTree>
    <p:extLst>
      <p:ext uri="{BB962C8B-B14F-4D97-AF65-F5344CB8AC3E}">
        <p14:creationId xmlns:p14="http://schemas.microsoft.com/office/powerpoint/2010/main" val="2970562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Wide Survey</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47318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2"/>
            <a:ext cx="7772400" cy="1470025"/>
          </a:xfrm>
        </p:spPr>
        <p:txBody>
          <a:bodyPr/>
          <a:lstStyle/>
          <a:p>
            <a:r>
              <a:rPr lang="en-GB" dirty="0" smtClean="0"/>
              <a:t>Introduction</a:t>
            </a:r>
            <a:endParaRPr lang="en-GB" dirty="0"/>
          </a:p>
        </p:txBody>
      </p:sp>
      <p:sp>
        <p:nvSpPr>
          <p:cNvPr id="3" name="Subtitle 2"/>
          <p:cNvSpPr>
            <a:spLocks noGrp="1"/>
          </p:cNvSpPr>
          <p:nvPr>
            <p:ph type="subTitle" idx="1"/>
          </p:nvPr>
        </p:nvSpPr>
        <p:spPr>
          <a:xfrm>
            <a:off x="1371600" y="1628800"/>
            <a:ext cx="6400800" cy="4248472"/>
          </a:xfrm>
        </p:spPr>
        <p:txBody>
          <a:bodyPr>
            <a:normAutofit/>
          </a:bodyPr>
          <a:lstStyle/>
          <a:p>
            <a:pPr algn="l">
              <a:buFont typeface="Arial" pitchFamily="34" charset="0"/>
              <a:buChar char="•"/>
            </a:pPr>
            <a:r>
              <a:rPr lang="en-GB" dirty="0" smtClean="0">
                <a:solidFill>
                  <a:schemeClr val="tx1"/>
                </a:solidFill>
              </a:rPr>
              <a:t>Group Aims</a:t>
            </a:r>
          </a:p>
          <a:p>
            <a:pPr algn="l">
              <a:buFont typeface="Arial" pitchFamily="34" charset="0"/>
              <a:buChar char="•"/>
            </a:pPr>
            <a:r>
              <a:rPr lang="en-GB" dirty="0" smtClean="0">
                <a:solidFill>
                  <a:schemeClr val="tx1"/>
                </a:solidFill>
              </a:rPr>
              <a:t>Detection Methods</a:t>
            </a:r>
          </a:p>
          <a:p>
            <a:pPr algn="l">
              <a:buFont typeface="Arial" pitchFamily="34" charset="0"/>
              <a:buChar char="•"/>
            </a:pPr>
            <a:r>
              <a:rPr lang="en-GB" dirty="0" smtClean="0">
                <a:solidFill>
                  <a:schemeClr val="tx1"/>
                </a:solidFill>
              </a:rPr>
              <a:t>Colour</a:t>
            </a:r>
          </a:p>
          <a:p>
            <a:pPr algn="l">
              <a:buFont typeface="Arial" pitchFamily="34" charset="0"/>
              <a:buChar char="•"/>
            </a:pPr>
            <a:r>
              <a:rPr lang="en-GB" dirty="0" smtClean="0">
                <a:solidFill>
                  <a:schemeClr val="tx1"/>
                </a:solidFill>
              </a:rPr>
              <a:t>Gravitational Lensing</a:t>
            </a:r>
          </a:p>
          <a:p>
            <a:pPr algn="l">
              <a:buFont typeface="Arial" pitchFamily="34" charset="0"/>
              <a:buChar char="•"/>
            </a:pPr>
            <a:r>
              <a:rPr lang="en-GB" dirty="0" smtClean="0">
                <a:solidFill>
                  <a:schemeClr val="tx1"/>
                </a:solidFill>
              </a:rPr>
              <a:t>Wide Survey</a:t>
            </a:r>
          </a:p>
          <a:p>
            <a:pPr algn="l">
              <a:buFont typeface="Arial" pitchFamily="34" charset="0"/>
              <a:buChar char="•"/>
            </a:pPr>
            <a:r>
              <a:rPr lang="en-GB" dirty="0" smtClean="0">
                <a:solidFill>
                  <a:schemeClr val="tx1"/>
                </a:solidFill>
              </a:rPr>
              <a:t>Deep Survey</a:t>
            </a:r>
          </a:p>
          <a:p>
            <a:pPr algn="l">
              <a:buFont typeface="Arial" pitchFamily="34" charset="0"/>
              <a:buChar char="•"/>
            </a:pPr>
            <a:r>
              <a:rPr lang="en-GB" dirty="0" smtClean="0">
                <a:solidFill>
                  <a:schemeClr val="tx1"/>
                </a:solidFill>
              </a:rPr>
              <a:t>Spectroscopy</a:t>
            </a:r>
            <a:endParaRPr lang="en-GB"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Aims of wide survey and picking a telescope</a:t>
            </a:r>
            <a:endParaRPr lang="en-GB" dirty="0"/>
          </a:p>
        </p:txBody>
      </p:sp>
      <p:sp>
        <p:nvSpPr>
          <p:cNvPr id="3" name="Content Placeholder 2"/>
          <p:cNvSpPr>
            <a:spLocks noGrp="1"/>
          </p:cNvSpPr>
          <p:nvPr>
            <p:ph idx="1"/>
          </p:nvPr>
        </p:nvSpPr>
        <p:spPr/>
        <p:txBody>
          <a:bodyPr>
            <a:normAutofit/>
          </a:bodyPr>
          <a:lstStyle/>
          <a:p>
            <a:r>
              <a:rPr lang="en-GB" dirty="0" smtClean="0"/>
              <a:t>Aims:</a:t>
            </a:r>
          </a:p>
          <a:p>
            <a:pPr lvl="1"/>
            <a:r>
              <a:rPr lang="en-GB" dirty="0" smtClean="0"/>
              <a:t>Lower redshift candidates</a:t>
            </a:r>
          </a:p>
          <a:p>
            <a:pPr lvl="1"/>
            <a:r>
              <a:rPr lang="en-GB" dirty="0" smtClean="0"/>
              <a:t>Lensing</a:t>
            </a:r>
          </a:p>
          <a:p>
            <a:pPr lvl="1"/>
            <a:r>
              <a:rPr lang="en-GB" dirty="0" smtClean="0"/>
              <a:t>Suitable areas for deep survey</a:t>
            </a:r>
          </a:p>
          <a:p>
            <a:r>
              <a:rPr lang="en-GB" dirty="0" smtClean="0"/>
              <a:t>Choosing a telescope for the wide survey</a:t>
            </a:r>
          </a:p>
          <a:p>
            <a:pPr lvl="1"/>
            <a:r>
              <a:rPr lang="en-GB" dirty="0" smtClean="0"/>
              <a:t>E ELT</a:t>
            </a:r>
          </a:p>
          <a:p>
            <a:pPr lvl="1"/>
            <a:r>
              <a:rPr lang="en-GB" dirty="0" smtClean="0"/>
              <a:t>Euclid</a:t>
            </a:r>
          </a:p>
          <a:p>
            <a:pPr lvl="1"/>
            <a:r>
              <a:rPr lang="en-GB" dirty="0" smtClean="0"/>
              <a:t>JWST</a:t>
            </a:r>
          </a:p>
          <a:p>
            <a:endParaRPr lang="en-GB" dirty="0" smtClean="0"/>
          </a:p>
          <a:p>
            <a:endParaRPr lang="en-GB" dirty="0" smtClean="0"/>
          </a:p>
          <a:p>
            <a:pPr marL="457200" lvl="1"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676735239"/>
              </p:ext>
            </p:extLst>
          </p:nvPr>
        </p:nvGraphicFramePr>
        <p:xfrm>
          <a:off x="2699792" y="4941168"/>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GB" dirty="0"/>
                    </a:p>
                  </a:txBody>
                  <a:tcPr/>
                </a:tc>
                <a:tc>
                  <a:txBody>
                    <a:bodyPr/>
                    <a:lstStyle/>
                    <a:p>
                      <a:r>
                        <a:rPr lang="en-GB" dirty="0" smtClean="0"/>
                        <a:t>JWST</a:t>
                      </a:r>
                      <a:endParaRPr lang="en-GB" dirty="0"/>
                    </a:p>
                  </a:txBody>
                  <a:tcPr/>
                </a:tc>
                <a:tc>
                  <a:txBody>
                    <a:bodyPr/>
                    <a:lstStyle/>
                    <a:p>
                      <a:r>
                        <a:rPr lang="en-GB" dirty="0" smtClean="0"/>
                        <a:t>Euclid</a:t>
                      </a:r>
                      <a:endParaRPr lang="en-GB" dirty="0"/>
                    </a:p>
                  </a:txBody>
                  <a:tcPr/>
                </a:tc>
                <a:tc>
                  <a:txBody>
                    <a:bodyPr/>
                    <a:lstStyle/>
                    <a:p>
                      <a:r>
                        <a:rPr lang="en-GB" dirty="0" smtClean="0"/>
                        <a:t>E ELT</a:t>
                      </a:r>
                      <a:endParaRPr lang="en-GB" dirty="0"/>
                    </a:p>
                  </a:txBody>
                  <a:tcPr/>
                </a:tc>
              </a:tr>
              <a:tr h="370840">
                <a:tc>
                  <a:txBody>
                    <a:bodyPr/>
                    <a:lstStyle/>
                    <a:p>
                      <a:r>
                        <a:rPr lang="en-GB" dirty="0" err="1" smtClean="0"/>
                        <a:t>FoV</a:t>
                      </a:r>
                      <a:r>
                        <a:rPr lang="en-GB" dirty="0" smtClean="0"/>
                        <a:t> (degrees)</a:t>
                      </a:r>
                      <a:endParaRPr lang="en-GB" dirty="0"/>
                    </a:p>
                  </a:txBody>
                  <a:tcPr/>
                </a:tc>
                <a:tc>
                  <a:txBody>
                    <a:bodyPr/>
                    <a:lstStyle/>
                    <a:p>
                      <a:r>
                        <a:rPr lang="en-GB" dirty="0" smtClean="0"/>
                        <a:t>0.00134</a:t>
                      </a:r>
                      <a:endParaRPr lang="en-GB" dirty="0"/>
                    </a:p>
                  </a:txBody>
                  <a:tcPr/>
                </a:tc>
                <a:tc>
                  <a:txBody>
                    <a:bodyPr/>
                    <a:lstStyle/>
                    <a:p>
                      <a:r>
                        <a:rPr lang="en-GB" dirty="0" smtClean="0"/>
                        <a:t>0.551</a:t>
                      </a:r>
                      <a:endParaRPr lang="en-GB" dirty="0"/>
                    </a:p>
                  </a:txBody>
                  <a:tcPr/>
                </a:tc>
                <a:tc>
                  <a:txBody>
                    <a:bodyPr/>
                    <a:lstStyle/>
                    <a:p>
                      <a:r>
                        <a:rPr lang="en-GB" dirty="0" smtClean="0"/>
                        <a:t>0.00694</a:t>
                      </a:r>
                      <a:endParaRPr lang="en-GB"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70909129"/>
              </p:ext>
            </p:extLst>
          </p:nvPr>
        </p:nvGraphicFramePr>
        <p:xfrm>
          <a:off x="3347864" y="4221088"/>
          <a:ext cx="5159883" cy="2337504"/>
        </p:xfrm>
        <a:graphic>
          <a:graphicData uri="http://schemas.openxmlformats.org/drawingml/2006/table">
            <a:tbl>
              <a:tblPr firstRow="1" bandRow="1">
                <a:tableStyleId>{5C22544A-7EE6-4342-B048-85BDC9FD1C3A}</a:tableStyleId>
              </a:tblPr>
              <a:tblGrid>
                <a:gridCol w="1429258"/>
                <a:gridCol w="1292225"/>
                <a:gridCol w="1219200"/>
                <a:gridCol w="1219200"/>
              </a:tblGrid>
              <a:tr h="427072">
                <a:tc>
                  <a:txBody>
                    <a:bodyPr/>
                    <a:lstStyle/>
                    <a:p>
                      <a:endParaRPr lang="en-GB" dirty="0"/>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Time</a:t>
                      </a:r>
                    </a:p>
                  </a:txBody>
                  <a:tcPr/>
                </a:tc>
                <a:tc hMerge="1">
                  <a:txBody>
                    <a:bodyPr/>
                    <a:lstStyle/>
                    <a:p>
                      <a:endParaRPr lang="en-GB" dirty="0"/>
                    </a:p>
                  </a:txBody>
                  <a:tcPr/>
                </a:tc>
                <a:tc hMerge="1">
                  <a:txBody>
                    <a:bodyPr/>
                    <a:lstStyle/>
                    <a:p>
                      <a:endParaRPr lang="en-GB" dirty="0"/>
                    </a:p>
                  </a:txBody>
                  <a:tcPr/>
                </a:tc>
              </a:tr>
              <a:tr h="427072">
                <a:tc>
                  <a:txBody>
                    <a:bodyPr/>
                    <a:lstStyle/>
                    <a:p>
                      <a:pPr algn="l"/>
                      <a:r>
                        <a:rPr lang="en-GB" dirty="0" smtClean="0"/>
                        <a:t>Area</a:t>
                      </a:r>
                      <a:endParaRPr lang="en-GB" dirty="0"/>
                    </a:p>
                  </a:txBody>
                  <a:tcPr/>
                </a:tc>
                <a:tc>
                  <a:txBody>
                    <a:bodyPr/>
                    <a:lstStyle/>
                    <a:p>
                      <a:pPr algn="l"/>
                      <a:r>
                        <a:rPr lang="en-GB" dirty="0" smtClean="0"/>
                        <a:t>JWST</a:t>
                      </a:r>
                      <a:endParaRPr lang="en-GB" dirty="0"/>
                    </a:p>
                  </a:txBody>
                  <a:tcPr/>
                </a:tc>
                <a:tc>
                  <a:txBody>
                    <a:bodyPr/>
                    <a:lstStyle/>
                    <a:p>
                      <a:pPr algn="l"/>
                      <a:r>
                        <a:rPr lang="en-GB" dirty="0" smtClean="0"/>
                        <a:t>Euclid</a:t>
                      </a:r>
                      <a:endParaRPr lang="en-GB" dirty="0"/>
                    </a:p>
                  </a:txBody>
                  <a:tcPr/>
                </a:tc>
                <a:tc>
                  <a:txBody>
                    <a:bodyPr/>
                    <a:lstStyle/>
                    <a:p>
                      <a:pPr algn="l"/>
                      <a:r>
                        <a:rPr lang="en-GB" dirty="0" smtClean="0"/>
                        <a:t>E ELT</a:t>
                      </a:r>
                      <a:endParaRPr lang="en-GB" dirty="0"/>
                    </a:p>
                  </a:txBody>
                  <a:tcPr/>
                </a:tc>
              </a:tr>
              <a:tr h="370840">
                <a:tc>
                  <a:txBody>
                    <a:bodyPr/>
                    <a:lstStyle/>
                    <a:p>
                      <a:pPr algn="l"/>
                      <a:r>
                        <a:rPr lang="en-GB" dirty="0" smtClean="0"/>
                        <a:t>1 </a:t>
                      </a:r>
                      <a:r>
                        <a:rPr lang="en-GB" dirty="0" err="1" smtClean="0"/>
                        <a:t>FoV</a:t>
                      </a:r>
                      <a:endParaRPr lang="en-GB" dirty="0"/>
                    </a:p>
                  </a:txBody>
                  <a:tcPr/>
                </a:tc>
                <a:tc>
                  <a:txBody>
                    <a:bodyPr/>
                    <a:lstStyle/>
                    <a:p>
                      <a:pPr algn="l"/>
                      <a:r>
                        <a:rPr lang="en-GB" dirty="0" smtClean="0"/>
                        <a:t>0.79 hours</a:t>
                      </a:r>
                      <a:endParaRPr lang="en-GB" dirty="0"/>
                    </a:p>
                  </a:txBody>
                  <a:tcPr/>
                </a:tc>
                <a:tc>
                  <a:txBody>
                    <a:bodyPr/>
                    <a:lstStyle/>
                    <a:p>
                      <a:pPr algn="l"/>
                      <a:r>
                        <a:rPr lang="en-GB" dirty="0" smtClean="0"/>
                        <a:t>6.1 hours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1.33 hours</a:t>
                      </a:r>
                    </a:p>
                  </a:txBody>
                  <a:tcPr/>
                </a:tc>
              </a:tr>
              <a:tr h="370840">
                <a:tc>
                  <a:txBody>
                    <a:bodyPr/>
                    <a:lstStyle/>
                    <a:p>
                      <a:pPr algn="l"/>
                      <a:r>
                        <a:rPr lang="en-GB" dirty="0" smtClean="0"/>
                        <a:t>0.51 degrees</a:t>
                      </a:r>
                      <a:endParaRPr lang="en-GB" dirty="0"/>
                    </a:p>
                  </a:txBody>
                  <a:tcPr/>
                </a:tc>
                <a:tc>
                  <a:txBody>
                    <a:bodyPr/>
                    <a:lstStyle/>
                    <a:p>
                      <a:pPr algn="l"/>
                      <a:r>
                        <a:rPr lang="en-GB" dirty="0" smtClean="0"/>
                        <a:t>12.23 days</a:t>
                      </a:r>
                      <a:endParaRPr lang="en-GB" dirty="0"/>
                    </a:p>
                  </a:txBody>
                  <a:tcPr/>
                </a:tc>
                <a:tc>
                  <a:txBody>
                    <a:bodyPr/>
                    <a:lstStyle/>
                    <a:p>
                      <a:pPr algn="l"/>
                      <a:r>
                        <a:rPr lang="en-GB" dirty="0" smtClean="0"/>
                        <a:t>6.1 hours</a:t>
                      </a:r>
                      <a:endParaRPr lang="en-GB" dirty="0"/>
                    </a:p>
                  </a:txBody>
                  <a:tcPr/>
                </a:tc>
                <a:tc>
                  <a:txBody>
                    <a:bodyPr/>
                    <a:lstStyle/>
                    <a:p>
                      <a:pPr algn="l"/>
                      <a:r>
                        <a:rPr lang="en-GB" dirty="0" smtClean="0"/>
                        <a:t>4.0 days</a:t>
                      </a:r>
                      <a:endParaRPr lang="en-GB" dirty="0"/>
                    </a:p>
                  </a:txBody>
                  <a:tcPr/>
                </a:tc>
              </a:tr>
              <a:tr h="370840">
                <a:tc>
                  <a:txBody>
                    <a:bodyPr/>
                    <a:lstStyle/>
                    <a:p>
                      <a:pPr algn="l"/>
                      <a:r>
                        <a:rPr lang="en-GB" dirty="0" smtClean="0"/>
                        <a:t>1 degrees</a:t>
                      </a:r>
                      <a:endParaRPr lang="en-GB" dirty="0"/>
                    </a:p>
                  </a:txBody>
                  <a:tcPr/>
                </a:tc>
                <a:tc>
                  <a:txBody>
                    <a:bodyPr/>
                    <a:lstStyle/>
                    <a:p>
                      <a:pPr algn="l"/>
                      <a:r>
                        <a:rPr lang="en-GB" dirty="0" smtClean="0"/>
                        <a:t>24.46</a:t>
                      </a:r>
                      <a:r>
                        <a:rPr lang="en-GB" baseline="0" dirty="0" smtClean="0"/>
                        <a:t> days</a:t>
                      </a:r>
                      <a:endParaRPr lang="en-GB" dirty="0"/>
                    </a:p>
                  </a:txBody>
                  <a:tcPr/>
                </a:tc>
                <a:tc>
                  <a:txBody>
                    <a:bodyPr/>
                    <a:lstStyle/>
                    <a:p>
                      <a:pPr algn="l"/>
                      <a:r>
                        <a:rPr lang="en-GB" dirty="0" smtClean="0"/>
                        <a:t>0.46days</a:t>
                      </a:r>
                      <a:endParaRPr lang="en-GB" dirty="0"/>
                    </a:p>
                  </a:txBody>
                  <a:tcPr/>
                </a:tc>
                <a:tc>
                  <a:txBody>
                    <a:bodyPr/>
                    <a:lstStyle/>
                    <a:p>
                      <a:pPr algn="l"/>
                      <a:r>
                        <a:rPr lang="en-GB" dirty="0" smtClean="0"/>
                        <a:t>7.98 days</a:t>
                      </a:r>
                      <a:endParaRPr lang="en-GB" dirty="0"/>
                    </a:p>
                  </a:txBody>
                  <a:tcPr/>
                </a:tc>
              </a:tr>
              <a:tr h="370840">
                <a:tc>
                  <a:txBody>
                    <a:bodyPr/>
                    <a:lstStyle/>
                    <a:p>
                      <a:pPr algn="l"/>
                      <a:r>
                        <a:rPr lang="en-GB" dirty="0" smtClean="0"/>
                        <a:t>40 degrees</a:t>
                      </a:r>
                      <a:endParaRPr lang="en-GB" dirty="0"/>
                    </a:p>
                  </a:txBody>
                  <a:tcPr/>
                </a:tc>
                <a:tc>
                  <a:txBody>
                    <a:bodyPr/>
                    <a:lstStyle/>
                    <a:p>
                      <a:pPr algn="l" fontAlgn="b"/>
                      <a:r>
                        <a:rPr lang="en-GB" sz="1800" b="0" i="0" u="none" strike="noStrike" dirty="0" smtClean="0">
                          <a:solidFill>
                            <a:srgbClr val="000000"/>
                          </a:solidFill>
                          <a:effectLst/>
                          <a:latin typeface="Calibri"/>
                        </a:rPr>
                        <a:t>978.44 days</a:t>
                      </a:r>
                      <a:endParaRPr lang="en-GB" sz="1800" b="0" i="0" u="none" strike="noStrike" dirty="0">
                        <a:solidFill>
                          <a:srgbClr val="000000"/>
                        </a:solidFill>
                        <a:effectLst/>
                        <a:latin typeface="Calibri"/>
                      </a:endParaRPr>
                    </a:p>
                  </a:txBody>
                  <a:tcPr marL="9525" marR="9525" marT="9525" marB="0"/>
                </a:tc>
                <a:tc>
                  <a:txBody>
                    <a:bodyPr/>
                    <a:lstStyle/>
                    <a:p>
                      <a:pPr algn="l" fontAlgn="b"/>
                      <a:r>
                        <a:rPr lang="en-GB" sz="1800" b="0" i="0" u="none" strike="noStrike" dirty="0" smtClean="0">
                          <a:solidFill>
                            <a:srgbClr val="000000"/>
                          </a:solidFill>
                          <a:effectLst/>
                          <a:latin typeface="Calibri"/>
                        </a:rPr>
                        <a:t>18.42</a:t>
                      </a:r>
                      <a:r>
                        <a:rPr lang="en-GB" sz="1800" b="0" i="0" u="none" strike="noStrike" baseline="0" dirty="0" smtClean="0">
                          <a:solidFill>
                            <a:srgbClr val="000000"/>
                          </a:solidFill>
                          <a:effectLst/>
                          <a:latin typeface="Calibri"/>
                        </a:rPr>
                        <a:t> </a:t>
                      </a:r>
                      <a:r>
                        <a:rPr lang="en-GB" sz="1800" b="0" i="0" u="none" strike="noStrike" dirty="0" smtClean="0">
                          <a:solidFill>
                            <a:srgbClr val="000000"/>
                          </a:solidFill>
                          <a:effectLst/>
                          <a:latin typeface="Calibri"/>
                        </a:rPr>
                        <a:t>days</a:t>
                      </a:r>
                      <a:endParaRPr lang="en-GB" sz="1800" b="0" i="0" u="none" strike="noStrike" dirty="0">
                        <a:solidFill>
                          <a:srgbClr val="000000"/>
                        </a:solidFill>
                        <a:effectLst/>
                        <a:latin typeface="Calibri"/>
                      </a:endParaRPr>
                    </a:p>
                  </a:txBody>
                  <a:tcPr marL="9525" marR="9525" marT="9525" marB="0"/>
                </a:tc>
                <a:tc>
                  <a:txBody>
                    <a:bodyPr/>
                    <a:lstStyle/>
                    <a:p>
                      <a:pPr algn="l" fontAlgn="b"/>
                      <a:r>
                        <a:rPr lang="en-GB" sz="1800" b="0" i="0" u="none" strike="noStrike" dirty="0" smtClean="0">
                          <a:solidFill>
                            <a:srgbClr val="000000"/>
                          </a:solidFill>
                          <a:effectLst/>
                          <a:latin typeface="Calibri"/>
                        </a:rPr>
                        <a:t>319.40</a:t>
                      </a:r>
                      <a:r>
                        <a:rPr lang="en-GB" sz="1800" b="0" i="0" u="none" strike="noStrike" baseline="0" dirty="0" smtClean="0">
                          <a:solidFill>
                            <a:srgbClr val="000000"/>
                          </a:solidFill>
                          <a:effectLst/>
                          <a:latin typeface="Calibri"/>
                        </a:rPr>
                        <a:t> days</a:t>
                      </a:r>
                      <a:endParaRPr lang="en-GB" sz="1800" b="0" i="0" u="none" strike="noStrike" dirty="0">
                        <a:solidFill>
                          <a:srgbClr val="000000"/>
                        </a:solidFill>
                        <a:effectLst/>
                        <a:latin typeface="Calibri"/>
                      </a:endParaRPr>
                    </a:p>
                  </a:txBody>
                  <a:tcPr marL="9525" marR="9525" marT="9525" marB="0"/>
                </a:tc>
              </a:tr>
            </a:tbl>
          </a:graphicData>
        </a:graphic>
      </p:graphicFrame>
    </p:spTree>
    <p:extLst>
      <p:ext uri="{BB962C8B-B14F-4D97-AF65-F5344CB8AC3E}">
        <p14:creationId xmlns:p14="http://schemas.microsoft.com/office/powerpoint/2010/main" val="230695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260648"/>
            <a:ext cx="4762872" cy="1143000"/>
          </a:xfrm>
        </p:spPr>
        <p:txBody>
          <a:bodyPr>
            <a:normAutofit/>
          </a:bodyPr>
          <a:lstStyle/>
          <a:p>
            <a:r>
              <a:rPr lang="en-GB" dirty="0" smtClean="0"/>
              <a:t>Euclid</a:t>
            </a:r>
            <a:endParaRPr lang="en-GB" dirty="0"/>
          </a:p>
        </p:txBody>
      </p:sp>
      <p:sp>
        <p:nvSpPr>
          <p:cNvPr id="3" name="Content Placeholder 2"/>
          <p:cNvSpPr>
            <a:spLocks noGrp="1"/>
          </p:cNvSpPr>
          <p:nvPr>
            <p:ph idx="1"/>
          </p:nvPr>
        </p:nvSpPr>
        <p:spPr>
          <a:xfrm>
            <a:off x="457200" y="2420888"/>
            <a:ext cx="8229600" cy="4958011"/>
          </a:xfrm>
        </p:spPr>
        <p:txBody>
          <a:bodyPr/>
          <a:lstStyle/>
          <a:p>
            <a:r>
              <a:rPr lang="en-GB" dirty="0" smtClean="0"/>
              <a:t>Limitations</a:t>
            </a:r>
          </a:p>
          <a:p>
            <a:pPr lvl="1"/>
            <a:r>
              <a:rPr lang="en-GB" dirty="0" smtClean="0"/>
              <a:t>Small mirror diameter (1.2 m </a:t>
            </a:r>
            <a:r>
              <a:rPr lang="en-GB" dirty="0" err="1" smtClean="0"/>
              <a:t>Korsh</a:t>
            </a:r>
            <a:r>
              <a:rPr lang="en-GB" dirty="0" smtClean="0"/>
              <a:t> telescope)</a:t>
            </a:r>
          </a:p>
          <a:p>
            <a:pPr lvl="1"/>
            <a:r>
              <a:rPr lang="en-GB" dirty="0" smtClean="0"/>
              <a:t>Redshift range</a:t>
            </a:r>
          </a:p>
          <a:p>
            <a:r>
              <a:rPr lang="en-GB" dirty="0" smtClean="0"/>
              <a:t>Uses</a:t>
            </a:r>
          </a:p>
          <a:p>
            <a:pPr lvl="1"/>
            <a:r>
              <a:rPr lang="en-GB" dirty="0" smtClean="0"/>
              <a:t>Large field of view</a:t>
            </a:r>
          </a:p>
          <a:p>
            <a:pPr lvl="1"/>
            <a:r>
              <a:rPr lang="en-GB" dirty="0" smtClean="0"/>
              <a:t>Gravitational lensing</a:t>
            </a:r>
          </a:p>
          <a:p>
            <a:pPr lvl="1"/>
            <a:r>
              <a:rPr lang="en-GB" dirty="0" smtClean="0"/>
              <a:t>Lower redshift candidates</a:t>
            </a:r>
          </a:p>
          <a:p>
            <a:pPr lvl="1"/>
            <a:endParaRPr lang="en-GB" dirty="0" smtClean="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4073" t="52775" r="26363" b="34367"/>
          <a:stretch/>
        </p:blipFill>
        <p:spPr bwMode="auto">
          <a:xfrm>
            <a:off x="4067944" y="3645024"/>
            <a:ext cx="4730855" cy="1285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news.bbcimg.co.uk/media/images/61019000/jpg/_61019700_euclid_b_at_l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02141"/>
            <a:ext cx="3816424" cy="21467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44008" y="1275510"/>
            <a:ext cx="3024336" cy="923330"/>
          </a:xfrm>
          <a:prstGeom prst="rect">
            <a:avLst/>
          </a:prstGeom>
          <a:noFill/>
        </p:spPr>
        <p:txBody>
          <a:bodyPr wrap="square" rtlCol="0">
            <a:spAutoFit/>
          </a:bodyPr>
          <a:lstStyle/>
          <a:p>
            <a:pPr marL="285750" indent="-285750">
              <a:buFont typeface="Arial" pitchFamily="34" charset="0"/>
              <a:buChar char="•"/>
            </a:pPr>
            <a:r>
              <a:rPr lang="en-GB" dirty="0" smtClean="0"/>
              <a:t>Planned for launch 2018</a:t>
            </a:r>
          </a:p>
          <a:p>
            <a:pPr marL="285750" indent="-285750">
              <a:buFont typeface="Arial" pitchFamily="34" charset="0"/>
              <a:buChar char="•"/>
            </a:pPr>
            <a:r>
              <a:rPr lang="en-GB" dirty="0" smtClean="0"/>
              <a:t>Near IR, spectroscopy and visual photometry</a:t>
            </a:r>
            <a:endParaRPr lang="en-GB" dirty="0"/>
          </a:p>
        </p:txBody>
      </p:sp>
    </p:spTree>
    <p:extLst>
      <p:ext uri="{BB962C8B-B14F-4D97-AF65-F5344CB8AC3E}">
        <p14:creationId xmlns:p14="http://schemas.microsoft.com/office/powerpoint/2010/main" val="86942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Euclid surveys and Exposure times </a:t>
            </a:r>
            <a:endParaRPr lang="en-GB" dirty="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r>
              <a:rPr lang="en-GB" dirty="0" smtClean="0"/>
              <a:t>Wide survey</a:t>
            </a:r>
          </a:p>
          <a:p>
            <a:pPr lvl="1"/>
            <a:r>
              <a:rPr lang="en-GB" dirty="0" smtClean="0"/>
              <a:t>24</a:t>
            </a:r>
            <a:r>
              <a:rPr lang="en-GB" baseline="30000" dirty="0" smtClean="0"/>
              <a:t>th</a:t>
            </a:r>
            <a:r>
              <a:rPr lang="en-GB" dirty="0" smtClean="0"/>
              <a:t> mag AB</a:t>
            </a:r>
          </a:p>
          <a:p>
            <a:pPr lvl="1"/>
            <a:r>
              <a:rPr lang="en-GB" dirty="0" smtClean="0"/>
              <a:t>Gravitational lensing</a:t>
            </a:r>
          </a:p>
          <a:p>
            <a:r>
              <a:rPr lang="en-GB" dirty="0" smtClean="0"/>
              <a:t>Narrow survey</a:t>
            </a:r>
          </a:p>
          <a:p>
            <a:pPr lvl="1"/>
            <a:r>
              <a:rPr lang="en-GB" dirty="0" smtClean="0"/>
              <a:t>26</a:t>
            </a:r>
            <a:r>
              <a:rPr lang="en-GB" baseline="30000" dirty="0" smtClean="0"/>
              <a:t>th</a:t>
            </a:r>
            <a:r>
              <a:rPr lang="en-GB" dirty="0" smtClean="0"/>
              <a:t> mag AB</a:t>
            </a:r>
          </a:p>
          <a:p>
            <a:pPr lvl="1"/>
            <a:r>
              <a:rPr lang="en-GB" dirty="0" smtClean="0"/>
              <a:t>Higher redshift galaxies</a:t>
            </a:r>
          </a:p>
          <a:p>
            <a:pPr lvl="1"/>
            <a:r>
              <a:rPr lang="en-GB" dirty="0" smtClean="0"/>
              <a:t>Spot better lenses</a:t>
            </a:r>
          </a:p>
          <a:p>
            <a:r>
              <a:rPr lang="en-GB" dirty="0" smtClean="0"/>
              <a:t>How long will the surveys take?</a:t>
            </a:r>
            <a:endParaRPr lang="en-GB" dirty="0"/>
          </a:p>
          <a:p>
            <a:pPr lvl="1"/>
            <a:r>
              <a:rPr lang="en-GB" dirty="0" smtClean="0"/>
              <a:t>Euclid documents estimate 6.5 years for survey completion</a:t>
            </a:r>
          </a:p>
          <a:p>
            <a:pPr lvl="1"/>
            <a:r>
              <a:rPr lang="en-GB" dirty="0" smtClean="0"/>
              <a:t>Wide survey- 1 pointing at each patch of sky</a:t>
            </a:r>
          </a:p>
          <a:p>
            <a:pPr lvl="1"/>
            <a:r>
              <a:rPr lang="en-GB" dirty="0" smtClean="0"/>
              <a:t>Narrow survey </a:t>
            </a:r>
          </a:p>
          <a:p>
            <a:pPr lvl="2"/>
            <a:r>
              <a:rPr lang="en-GB" dirty="0" smtClean="0"/>
              <a:t> 4-6 months continuous</a:t>
            </a:r>
          </a:p>
          <a:p>
            <a:pPr lvl="2"/>
            <a:r>
              <a:rPr lang="en-GB" dirty="0" smtClean="0"/>
              <a:t>6 years spread over wide survey</a:t>
            </a:r>
          </a:p>
          <a:p>
            <a:pPr lvl="2"/>
            <a:endParaRPr lang="en-GB" dirty="0"/>
          </a:p>
        </p:txBody>
      </p:sp>
    </p:spTree>
    <p:extLst>
      <p:ext uri="{BB962C8B-B14F-4D97-AF65-F5344CB8AC3E}">
        <p14:creationId xmlns:p14="http://schemas.microsoft.com/office/powerpoint/2010/main" val="35221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332656"/>
            <a:ext cx="7620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5580112" y="5951343"/>
            <a:ext cx="4101993" cy="692696"/>
          </a:xfrm>
        </p:spPr>
        <p:txBody>
          <a:bodyPr>
            <a:noAutofit/>
          </a:bodyPr>
          <a:lstStyle/>
          <a:p>
            <a:r>
              <a:rPr lang="en-GB" sz="4000" dirty="0" smtClean="0"/>
              <a:t>40 exposures</a:t>
            </a:r>
            <a:endParaRPr lang="en-GB" sz="4000" dirty="0"/>
          </a:p>
        </p:txBody>
      </p:sp>
    </p:spTree>
    <p:extLst>
      <p:ext uri="{BB962C8B-B14F-4D97-AF65-F5344CB8AC3E}">
        <p14:creationId xmlns:p14="http://schemas.microsoft.com/office/powerpoint/2010/main" val="321640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554947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Deep Survey</a:t>
            </a:r>
            <a:endParaRPr lang="en-GB" dirty="0"/>
          </a:p>
        </p:txBody>
      </p:sp>
      <p:pic>
        <p:nvPicPr>
          <p:cNvPr id="1026" name="Picture 2" descr="http://www.nasa.gov/images/content/56533main_MM_image_feature_142_jwfull.jpg"/>
          <p:cNvPicPr>
            <a:picLocks noChangeAspect="1" noChangeArrowheads="1"/>
          </p:cNvPicPr>
          <p:nvPr/>
        </p:nvPicPr>
        <p:blipFill>
          <a:blip r:embed="rId2" cstate="print"/>
          <a:srcRect/>
          <a:stretch>
            <a:fillRect/>
          </a:stretch>
        </p:blipFill>
        <p:spPr bwMode="auto">
          <a:xfrm>
            <a:off x="2339752" y="1772816"/>
            <a:ext cx="3759100" cy="3744416"/>
          </a:xfrm>
          <a:prstGeom prst="rect">
            <a:avLst/>
          </a:prstGeom>
          <a:noFill/>
        </p:spPr>
      </p:pic>
      <p:pic>
        <p:nvPicPr>
          <p:cNvPr id="6" name="Picture 4" descr="http://www.scientificamerican.com/media/inline/early-universe-galaxy-hst_1.jpg"/>
          <p:cNvPicPr>
            <a:picLocks noChangeAspect="1" noChangeArrowheads="1"/>
          </p:cNvPicPr>
          <p:nvPr/>
        </p:nvPicPr>
        <p:blipFill>
          <a:blip r:embed="rId3" cstate="print"/>
          <a:srcRect/>
          <a:stretch>
            <a:fillRect/>
          </a:stretch>
        </p:blipFill>
        <p:spPr bwMode="auto">
          <a:xfrm>
            <a:off x="2339752" y="1772815"/>
            <a:ext cx="3744416" cy="374441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2696"/>
            <a:ext cx="7772400" cy="1470025"/>
          </a:xfrm>
        </p:spPr>
        <p:txBody>
          <a:bodyPr/>
          <a:lstStyle/>
          <a:p>
            <a:r>
              <a:rPr lang="en-GB" dirty="0" smtClean="0"/>
              <a:t>What has been gained from the wide survey?</a:t>
            </a:r>
            <a:endParaRPr lang="en-GB" dirty="0"/>
          </a:p>
        </p:txBody>
      </p:sp>
      <p:sp>
        <p:nvSpPr>
          <p:cNvPr id="3" name="Subtitle 2"/>
          <p:cNvSpPr>
            <a:spLocks noGrp="1"/>
          </p:cNvSpPr>
          <p:nvPr>
            <p:ph type="subTitle" idx="1"/>
          </p:nvPr>
        </p:nvSpPr>
        <p:spPr>
          <a:xfrm>
            <a:off x="971600" y="3140968"/>
            <a:ext cx="7344816" cy="2232248"/>
          </a:xfrm>
        </p:spPr>
        <p:txBody>
          <a:bodyPr/>
          <a:lstStyle/>
          <a:p>
            <a:pPr marL="457200" indent="-457200" algn="l">
              <a:buFont typeface="Wingdings" pitchFamily="2" charset="2"/>
              <a:buChar char="§"/>
            </a:pPr>
            <a:r>
              <a:rPr lang="en-GB" dirty="0" smtClean="0"/>
              <a:t>Find galaxies at low redshift</a:t>
            </a:r>
          </a:p>
          <a:p>
            <a:pPr marL="457200" indent="-457200" algn="l">
              <a:buFont typeface="Wingdings" pitchFamily="2" charset="2"/>
              <a:buChar char="§"/>
            </a:pPr>
            <a:r>
              <a:rPr lang="en-GB" dirty="0" smtClean="0"/>
              <a:t>Will identify gravitational lenses</a:t>
            </a:r>
          </a:p>
          <a:p>
            <a:pPr marL="457200" indent="-457200" algn="l">
              <a:buFont typeface="Wingdings" pitchFamily="2" charset="2"/>
              <a:buChar char="§"/>
            </a:pPr>
            <a:r>
              <a:rPr lang="en-GB" dirty="0" smtClean="0"/>
              <a:t>Identify foreground contaminants</a:t>
            </a:r>
          </a:p>
          <a:p>
            <a:pPr algn="l"/>
            <a:endParaRPr lang="en-GB" dirty="0"/>
          </a:p>
        </p:txBody>
      </p:sp>
    </p:spTree>
    <p:extLst>
      <p:ext uri="{BB962C8B-B14F-4D97-AF65-F5344CB8AC3E}">
        <p14:creationId xmlns:p14="http://schemas.microsoft.com/office/powerpoint/2010/main" val="2023643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normAutofit/>
          </a:bodyPr>
          <a:lstStyle/>
          <a:p>
            <a:r>
              <a:rPr lang="en-GB" sz="4800" dirty="0" smtClean="0"/>
              <a:t>Deep survey</a:t>
            </a:r>
            <a:endParaRPr lang="en-GB" sz="4800" dirty="0"/>
          </a:p>
        </p:txBody>
      </p:sp>
      <p:sp>
        <p:nvSpPr>
          <p:cNvPr id="3" name="Content Placeholder 2"/>
          <p:cNvSpPr>
            <a:spLocks noGrp="1"/>
          </p:cNvSpPr>
          <p:nvPr>
            <p:ph idx="1"/>
          </p:nvPr>
        </p:nvSpPr>
        <p:spPr>
          <a:xfrm>
            <a:off x="457200" y="2348880"/>
            <a:ext cx="8229600" cy="3777283"/>
          </a:xfrm>
        </p:spPr>
        <p:txBody>
          <a:bodyPr/>
          <a:lstStyle/>
          <a:p>
            <a:r>
              <a:rPr lang="en-GB" dirty="0" smtClean="0"/>
              <a:t>Will be able to view high redshift galaxies</a:t>
            </a:r>
          </a:p>
          <a:p>
            <a:r>
              <a:rPr lang="en-GB" dirty="0" smtClean="0"/>
              <a:t>Look more closely at candidates</a:t>
            </a:r>
          </a:p>
          <a:p>
            <a:r>
              <a:rPr lang="en-GB" dirty="0" smtClean="0"/>
              <a:t>Confirm by detecting in multiple bands</a:t>
            </a:r>
          </a:p>
          <a:p>
            <a:endParaRPr lang="en-GB" dirty="0"/>
          </a:p>
        </p:txBody>
      </p:sp>
    </p:spTree>
    <p:extLst>
      <p:ext uri="{BB962C8B-B14F-4D97-AF65-F5344CB8AC3E}">
        <p14:creationId xmlns:p14="http://schemas.microsoft.com/office/powerpoint/2010/main" val="3622852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7944" y="1700808"/>
            <a:ext cx="648072" cy="571161"/>
          </a:xfrm>
        </p:spPr>
        <p:txBody>
          <a:bodyPr>
            <a:normAutofit lnSpcReduction="10000"/>
          </a:bodyPr>
          <a:lstStyle/>
          <a:p>
            <a:pPr marL="0" indent="0">
              <a:buNone/>
            </a:pPr>
            <a:r>
              <a:rPr lang="en-GB" dirty="0" smtClean="0"/>
              <a:t>VS</a:t>
            </a:r>
            <a:endParaRPr lang="en-GB" dirty="0"/>
          </a:p>
        </p:txBody>
      </p:sp>
      <p:pic>
        <p:nvPicPr>
          <p:cNvPr id="1026" name="Picture 2" descr="http://www.eso.org/sci/facilities/eelt/telescope/dome/images/e-elt-1_200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04" y="554275"/>
            <a:ext cx="3559216" cy="26593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8/88/JW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3642" y="571786"/>
            <a:ext cx="3916042" cy="27082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1820888" y="-24455"/>
            <a:ext cx="461665" cy="770894"/>
          </a:xfrm>
          <a:prstGeom prst="rect">
            <a:avLst/>
          </a:prstGeom>
          <a:noFill/>
        </p:spPr>
        <p:txBody>
          <a:bodyPr vert="eaVert" wrap="square" rtlCol="0">
            <a:spAutoFit/>
          </a:bodyPr>
          <a:lstStyle/>
          <a:p>
            <a:pPr algn="ctr"/>
            <a:r>
              <a:rPr lang="en-GB" dirty="0" smtClean="0"/>
              <a:t>E-ELT</a:t>
            </a:r>
            <a:endParaRPr lang="en-GB" dirty="0"/>
          </a:p>
        </p:txBody>
      </p:sp>
      <p:sp>
        <p:nvSpPr>
          <p:cNvPr id="9" name="TextBox 8"/>
          <p:cNvSpPr txBox="1"/>
          <p:nvPr/>
        </p:nvSpPr>
        <p:spPr>
          <a:xfrm rot="16200000">
            <a:off x="6670831" y="-24454"/>
            <a:ext cx="461665" cy="770894"/>
          </a:xfrm>
          <a:prstGeom prst="rect">
            <a:avLst/>
          </a:prstGeom>
          <a:noFill/>
        </p:spPr>
        <p:txBody>
          <a:bodyPr vert="eaVert" wrap="square" rtlCol="0">
            <a:spAutoFit/>
          </a:bodyPr>
          <a:lstStyle/>
          <a:p>
            <a:pPr algn="ctr"/>
            <a:r>
              <a:rPr lang="en-GB" dirty="0" smtClean="0"/>
              <a:t>JWST</a:t>
            </a:r>
            <a:endParaRPr lang="en-GB" dirty="0"/>
          </a:p>
        </p:txBody>
      </p:sp>
      <p:pic>
        <p:nvPicPr>
          <p:cNvPr id="10" name="Picture 9" descr="http://subarutelescope.org/Pressrelease/2006/11/20/fig3_e.jpg"/>
          <p:cNvPicPr/>
          <p:nvPr/>
        </p:nvPicPr>
        <p:blipFill>
          <a:blip r:embed="rId4" cstate="print"/>
          <a:srcRect/>
          <a:stretch>
            <a:fillRect/>
          </a:stretch>
        </p:blipFill>
        <p:spPr bwMode="auto">
          <a:xfrm>
            <a:off x="3275856" y="3776100"/>
            <a:ext cx="2592288" cy="2890522"/>
          </a:xfrm>
          <a:prstGeom prst="rect">
            <a:avLst/>
          </a:prstGeom>
          <a:noFill/>
          <a:ln w="9525">
            <a:noFill/>
            <a:miter lim="800000"/>
            <a:headEnd/>
            <a:tailEnd/>
          </a:ln>
        </p:spPr>
      </p:pic>
      <p:sp>
        <p:nvSpPr>
          <p:cNvPr id="7" name="TextBox 6"/>
          <p:cNvSpPr txBox="1"/>
          <p:nvPr/>
        </p:nvSpPr>
        <p:spPr>
          <a:xfrm>
            <a:off x="3059832" y="3406768"/>
            <a:ext cx="2520280" cy="369332"/>
          </a:xfrm>
          <a:prstGeom prst="rect">
            <a:avLst/>
          </a:prstGeom>
          <a:noFill/>
        </p:spPr>
        <p:txBody>
          <a:bodyPr wrap="square" rtlCol="0">
            <a:spAutoFit/>
          </a:bodyPr>
          <a:lstStyle/>
          <a:p>
            <a:pPr algn="ctr"/>
            <a:r>
              <a:rPr lang="en-GB" dirty="0" smtClean="0"/>
              <a:t>Adaptive optics</a:t>
            </a:r>
            <a:endParaRPr lang="en-GB" dirty="0"/>
          </a:p>
        </p:txBody>
      </p:sp>
    </p:spTree>
    <p:extLst>
      <p:ext uri="{BB962C8B-B14F-4D97-AF65-F5344CB8AC3E}">
        <p14:creationId xmlns:p14="http://schemas.microsoft.com/office/powerpoint/2010/main" val="2891560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Observation Times</a:t>
            </a:r>
            <a:endParaRPr lang="en-GB" dirty="0"/>
          </a:p>
        </p:txBody>
      </p:sp>
      <p:pic>
        <p:nvPicPr>
          <p:cNvPr id="5" name="Picture 1"/>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bwMode="auto">
          <a:xfrm>
            <a:off x="2339752" y="1268760"/>
            <a:ext cx="3916485" cy="648072"/>
          </a:xfrm>
          <a:prstGeom prst="rect">
            <a:avLst/>
          </a:prstGeom>
          <a:noFill/>
        </p:spPr>
      </p:pic>
      <p:sp>
        <p:nvSpPr>
          <p:cNvPr id="6" name="TextBox 5"/>
          <p:cNvSpPr txBox="1"/>
          <p:nvPr/>
        </p:nvSpPr>
        <p:spPr>
          <a:xfrm>
            <a:off x="2051720" y="5229200"/>
            <a:ext cx="4752528" cy="1200329"/>
          </a:xfrm>
          <a:prstGeom prst="rect">
            <a:avLst/>
          </a:prstGeom>
          <a:noFill/>
        </p:spPr>
        <p:txBody>
          <a:bodyPr wrap="square" rtlCol="0">
            <a:spAutoFit/>
          </a:bodyPr>
          <a:lstStyle/>
          <a:p>
            <a:r>
              <a:rPr lang="en-GB" dirty="0" smtClean="0"/>
              <a:t>Overheads:        Readout Time</a:t>
            </a:r>
          </a:p>
          <a:p>
            <a:r>
              <a:rPr lang="en-GB" dirty="0"/>
              <a:t>	 </a:t>
            </a:r>
            <a:r>
              <a:rPr lang="en-GB" dirty="0" smtClean="0"/>
              <a:t>          Transmission</a:t>
            </a:r>
          </a:p>
          <a:p>
            <a:r>
              <a:rPr lang="en-GB" dirty="0"/>
              <a:t>	 </a:t>
            </a:r>
            <a:r>
              <a:rPr lang="en-GB" dirty="0" smtClean="0"/>
              <a:t>          Cosmic Rays</a:t>
            </a:r>
          </a:p>
          <a:p>
            <a:r>
              <a:rPr lang="en-GB" dirty="0"/>
              <a:t>	</a:t>
            </a:r>
            <a:r>
              <a:rPr lang="en-GB" dirty="0" smtClean="0"/>
              <a:t>           Changing Filters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960672737"/>
              </p:ext>
            </p:extLst>
          </p:nvPr>
        </p:nvGraphicFramePr>
        <p:xfrm>
          <a:off x="287523" y="2006612"/>
          <a:ext cx="8280921" cy="3188304"/>
        </p:xfrm>
        <a:graphic>
          <a:graphicData uri="http://schemas.openxmlformats.org/drawingml/2006/table">
            <a:tbl>
              <a:tblPr>
                <a:tableStyleId>{5C22544A-7EE6-4342-B048-85BDC9FD1C3A}</a:tableStyleId>
              </a:tblPr>
              <a:tblGrid>
                <a:gridCol w="1922747"/>
                <a:gridCol w="2053843"/>
                <a:gridCol w="1376511"/>
                <a:gridCol w="1463910"/>
                <a:gridCol w="1463910"/>
              </a:tblGrid>
              <a:tr h="175265">
                <a:tc>
                  <a:txBody>
                    <a:bodyPr/>
                    <a:lstStyle/>
                    <a:p>
                      <a:pPr algn="ctr" fontAlgn="b"/>
                      <a:r>
                        <a:rPr lang="en-GB" sz="1100" u="none" strike="noStrike" dirty="0">
                          <a:effectLst/>
                        </a:rPr>
                        <a:t>Euclid</a:t>
                      </a:r>
                      <a:endParaRPr lang="en-GB" sz="1100" b="0" i="0" u="none" strike="noStrike" dirty="0">
                        <a:solidFill>
                          <a:srgbClr val="000000"/>
                        </a:solidFill>
                        <a:effectLst/>
                        <a:latin typeface="Calibri"/>
                      </a:endParaRPr>
                    </a:p>
                  </a:txBody>
                  <a:tcPr marL="9488" marR="9488" marT="9488" marB="0" anchor="b"/>
                </a:tc>
                <a:tc>
                  <a:txBody>
                    <a:bodyPr/>
                    <a:lstStyle/>
                    <a:p>
                      <a:pPr algn="ctr" fontAlgn="b"/>
                      <a:r>
                        <a:rPr lang="en-GB" sz="1100" u="none" strike="noStrike">
                          <a:effectLst/>
                        </a:rPr>
                        <a:t>Photons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0.13</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0.02</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a</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0.02</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0.00</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dirty="0">
                          <a:effectLst/>
                        </a:rPr>
                        <a:t> </a:t>
                      </a:r>
                      <a:endParaRPr lang="en-GB" sz="1100" b="0" i="0" u="none" strike="noStrike" dirty="0">
                        <a:solidFill>
                          <a:srgbClr val="000000"/>
                        </a:solidFill>
                        <a:effectLst/>
                        <a:latin typeface="Calibri"/>
                      </a:endParaRPr>
                    </a:p>
                  </a:txBody>
                  <a:tcPr marL="9488" marR="9488" marT="9488" marB="0" anchor="b"/>
                </a:tc>
                <a:tc>
                  <a:txBody>
                    <a:bodyPr/>
                    <a:lstStyle/>
                    <a:p>
                      <a:pPr algn="ctr" fontAlgn="b"/>
                      <a:r>
                        <a:rPr lang="en-GB" sz="1100" u="none" strike="noStrike">
                          <a:effectLst/>
                        </a:rPr>
                        <a:t>b</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-355.45</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-343.91</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c</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-929710.36</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-929710.36</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(Seconds)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dirty="0">
                          <a:effectLst/>
                        </a:rPr>
                        <a:t> </a:t>
                      </a:r>
                      <a:endParaRPr lang="en-GB" sz="1100" b="0" i="0" u="none" strike="noStrike" dirty="0">
                        <a:solidFill>
                          <a:srgbClr val="000000"/>
                        </a:solidFill>
                        <a:effectLst/>
                        <a:latin typeface="Calibri"/>
                      </a:endParaRPr>
                    </a:p>
                  </a:txBody>
                  <a:tcPr marL="9488" marR="9488" marT="9488" marB="0" anchor="b"/>
                </a:tc>
                <a:tc>
                  <a:txBody>
                    <a:bodyPr/>
                    <a:lstStyle/>
                    <a:p>
                      <a:pPr algn="ctr" fontAlgn="b"/>
                      <a:r>
                        <a:rPr lang="en-GB" sz="1100" u="none" strike="noStrike">
                          <a:effectLst/>
                        </a:rPr>
                        <a:t>22529.38</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1152557.36</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(Hours)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6.26</a:t>
                      </a:r>
                      <a:endParaRPr lang="en-GB" sz="1100" b="0" i="0" u="none" strike="noStrike" dirty="0">
                        <a:solidFill>
                          <a:srgbClr val="FF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320.15</a:t>
                      </a:r>
                      <a:endParaRPr lang="en-GB" sz="1100" b="0" i="0" u="none" strike="noStrike" dirty="0">
                        <a:solidFill>
                          <a:srgbClr val="FF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 of Exposures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1.84E-02</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1.52E-01</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a:effectLst/>
                        </a:rPr>
                        <a:t>E-ELT</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Photons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52.32</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6.82</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(Seconds)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19165.65</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1128378.67</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(hours)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5.32</a:t>
                      </a:r>
                      <a:endParaRPr lang="en-GB" sz="1100" b="0" i="0" u="none" strike="noStrike" dirty="0">
                        <a:solidFill>
                          <a:srgbClr val="FF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313.44</a:t>
                      </a:r>
                      <a:endParaRPr lang="en-GB" sz="1100" b="0" i="0" u="none" strike="noStrike" dirty="0">
                        <a:solidFill>
                          <a:srgbClr val="FF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 of Exposures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36.82</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1775.80</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a:effectLst/>
                        </a:rPr>
                        <a:t>JWST</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Filter</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0.151</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0.5</a:t>
                      </a:r>
                      <a:endParaRPr lang="en-GB" sz="1100" b="0" i="0" u="none" strike="noStrike">
                        <a:solidFill>
                          <a:srgbClr val="000000"/>
                        </a:solidFill>
                        <a:effectLst/>
                        <a:latin typeface="Calibri"/>
                      </a:endParaRPr>
                    </a:p>
                  </a:txBody>
                  <a:tcPr marL="9488" marR="9488" marT="9488" marB="0" anchor="b"/>
                </a:tc>
              </a:tr>
              <a:tr h="162282">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Photons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0.81</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0.35</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a</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0.66</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0.12</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b</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-786.13</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-739.92</a:t>
                      </a:r>
                      <a:endParaRPr lang="en-GB" sz="1100" b="0" i="0" u="none" strike="noStrike">
                        <a:solidFill>
                          <a:srgbClr val="000000"/>
                        </a:solidFill>
                        <a:effectLst/>
                        <a:latin typeface="Calibri"/>
                      </a:endParaRPr>
                    </a:p>
                  </a:txBody>
                  <a:tcPr marL="9488" marR="9488" marT="9488" marB="0" anchor="b"/>
                </a:tc>
              </a:tr>
              <a:tr h="129826">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c</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-3064501.29</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-3064501.29</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(seconds)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2828.61</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8830.70</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(Hours)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0.79</a:t>
                      </a:r>
                      <a:endParaRPr lang="en-GB" sz="1100" b="0" i="0" u="none" strike="noStrike" dirty="0">
                        <a:solidFill>
                          <a:srgbClr val="FF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2.45</a:t>
                      </a:r>
                      <a:endParaRPr lang="en-GB" sz="1100" b="0" i="0" u="none" strike="noStrike" dirty="0">
                        <a:solidFill>
                          <a:srgbClr val="FF0000"/>
                        </a:solidFill>
                        <a:effectLst/>
                        <a:latin typeface="Calibri"/>
                      </a:endParaRPr>
                    </a:p>
                  </a:txBody>
                  <a:tcPr marL="9488" marR="9488" marT="9488" marB="0" anchor="b"/>
                </a:tc>
              </a:tr>
            </a:tbl>
          </a:graphicData>
        </a:graphic>
      </p:graphicFrame>
    </p:spTree>
    <p:extLst>
      <p:ext uri="{BB962C8B-B14F-4D97-AF65-F5344CB8AC3E}">
        <p14:creationId xmlns:p14="http://schemas.microsoft.com/office/powerpoint/2010/main" val="12651895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Observing Strategy Aims</a:t>
            </a:r>
            <a:endParaRPr lang="en-GB" dirty="0"/>
          </a:p>
        </p:txBody>
      </p:sp>
      <p:sp>
        <p:nvSpPr>
          <p:cNvPr id="3" name="Content Placeholder 2"/>
          <p:cNvSpPr>
            <a:spLocks noGrp="1"/>
          </p:cNvSpPr>
          <p:nvPr>
            <p:ph idx="1"/>
          </p:nvPr>
        </p:nvSpPr>
        <p:spPr/>
        <p:txBody>
          <a:bodyPr>
            <a:normAutofit/>
          </a:bodyPr>
          <a:lstStyle/>
          <a:p>
            <a:r>
              <a:rPr lang="en-GB" sz="2800" dirty="0" smtClean="0"/>
              <a:t>To formulate an observing strategy capable of observing the EoR.</a:t>
            </a:r>
          </a:p>
          <a:p>
            <a:pPr>
              <a:buNone/>
            </a:pPr>
            <a:r>
              <a:rPr lang="en-GB" sz="2800" dirty="0" smtClean="0"/>
              <a:t>	</a:t>
            </a:r>
          </a:p>
          <a:p>
            <a:pPr>
              <a:buNone/>
            </a:pPr>
            <a:r>
              <a:rPr lang="en-GB" sz="2800" b="1" dirty="0" smtClean="0"/>
              <a:t>Focus:</a:t>
            </a:r>
          </a:p>
          <a:p>
            <a:r>
              <a:rPr lang="en-GB" sz="2800" dirty="0" smtClean="0"/>
              <a:t>Observing the high-z beginning of the EoR to further the understanding of structure formation.</a:t>
            </a:r>
          </a:p>
          <a:p>
            <a:r>
              <a:rPr lang="en-GB" sz="2800" dirty="0" smtClean="0"/>
              <a:t>Taking advantage of future advancements.</a:t>
            </a:r>
          </a:p>
          <a:p>
            <a:r>
              <a:rPr lang="en-GB" sz="2800" dirty="0" smtClean="0"/>
              <a:t>Creating a strategy able optimised to reduce the observation time required.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lide(fromBottom)">
                                      <p:cBhvr>
                                        <p:cTn id="12" dur="1000"/>
                                        <p:tgtEl>
                                          <p:spTgt spid="3">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1000"/>
                                        <p:tgtEl>
                                          <p:spTgt spid="3">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slide(fromBottom)">
                                      <p:cBhvr>
                                        <p:cTn id="18" dur="1000"/>
                                        <p:tgtEl>
                                          <p:spTgt spid="3">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lide(fromBottom)">
                                      <p:cBhvr>
                                        <p:cTn id="2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1484784"/>
            <a:ext cx="6552728" cy="4464496"/>
          </a:xfrm>
        </p:spPr>
        <p:txBody>
          <a:bodyPr>
            <a:normAutofit/>
          </a:bodyPr>
          <a:lstStyle/>
          <a:p>
            <a:pPr algn="l"/>
            <a:r>
              <a:rPr lang="en-GB" sz="2000" dirty="0" smtClean="0">
                <a:solidFill>
                  <a:schemeClr val="tx1"/>
                </a:solidFill>
              </a:rPr>
              <a:t>What is it?</a:t>
            </a:r>
          </a:p>
          <a:p>
            <a:pPr algn="l"/>
            <a:r>
              <a:rPr lang="en-GB" sz="2000" dirty="0" smtClean="0">
                <a:solidFill>
                  <a:schemeClr val="tx1"/>
                </a:solidFill>
              </a:rPr>
              <a:t>         - Dispersing light from a source into constituent       wavelengths</a:t>
            </a:r>
          </a:p>
          <a:p>
            <a:pPr algn="l"/>
            <a:r>
              <a:rPr lang="en-GB" sz="2000" dirty="0">
                <a:solidFill>
                  <a:schemeClr val="tx1"/>
                </a:solidFill>
              </a:rPr>
              <a:t> </a:t>
            </a:r>
            <a:r>
              <a:rPr lang="en-GB" sz="2000" dirty="0" smtClean="0">
                <a:solidFill>
                  <a:schemeClr val="tx1"/>
                </a:solidFill>
              </a:rPr>
              <a:t>        - Hydrogen alpha emission line</a:t>
            </a:r>
          </a:p>
          <a:p>
            <a:pPr algn="l"/>
            <a:r>
              <a:rPr lang="en-GB" sz="2000" dirty="0">
                <a:solidFill>
                  <a:schemeClr val="tx1"/>
                </a:solidFill>
              </a:rPr>
              <a:t> </a:t>
            </a:r>
            <a:r>
              <a:rPr lang="en-GB" sz="2000" dirty="0" smtClean="0">
                <a:solidFill>
                  <a:schemeClr val="tx1"/>
                </a:solidFill>
              </a:rPr>
              <a:t>        </a:t>
            </a:r>
            <a:endParaRPr lang="en-GB" sz="2000" dirty="0">
              <a:solidFill>
                <a:schemeClr val="tx1"/>
              </a:solidFill>
            </a:endParaRPr>
          </a:p>
          <a:p>
            <a:pPr algn="l"/>
            <a:endParaRPr lang="en-GB" sz="2000" dirty="0" smtClean="0">
              <a:solidFill>
                <a:schemeClr val="tx1"/>
              </a:solidFill>
            </a:endParaRPr>
          </a:p>
          <a:p>
            <a:pPr algn="l"/>
            <a:endParaRPr lang="en-GB" sz="2000" dirty="0">
              <a:solidFill>
                <a:schemeClr val="tx1"/>
              </a:solidFill>
            </a:endParaRPr>
          </a:p>
          <a:p>
            <a:pPr algn="l"/>
            <a:r>
              <a:rPr lang="en-GB" sz="2000" dirty="0" smtClean="0">
                <a:solidFill>
                  <a:schemeClr val="tx1"/>
                </a:solidFill>
              </a:rPr>
              <a:t>How does it work?</a:t>
            </a:r>
          </a:p>
          <a:p>
            <a:pPr algn="l"/>
            <a:r>
              <a:rPr lang="en-GB" sz="2000" dirty="0" smtClean="0">
                <a:solidFill>
                  <a:schemeClr val="tx1"/>
                </a:solidFill>
              </a:rPr>
              <a:t>        -   Dispersion Medium (Gratings or Prisms)</a:t>
            </a:r>
          </a:p>
          <a:p>
            <a:pPr algn="l"/>
            <a:r>
              <a:rPr lang="en-GB" sz="2000" dirty="0">
                <a:solidFill>
                  <a:schemeClr val="tx1"/>
                </a:solidFill>
              </a:rPr>
              <a:t> </a:t>
            </a:r>
            <a:r>
              <a:rPr lang="en-GB" sz="2000" dirty="0" smtClean="0">
                <a:solidFill>
                  <a:schemeClr val="tx1"/>
                </a:solidFill>
              </a:rPr>
              <a:t>       -   Slits</a:t>
            </a:r>
          </a:p>
          <a:p>
            <a:pPr algn="l"/>
            <a:r>
              <a:rPr lang="en-GB" sz="2000" dirty="0">
                <a:solidFill>
                  <a:schemeClr val="tx1"/>
                </a:solidFill>
              </a:rPr>
              <a:t> </a:t>
            </a:r>
            <a:r>
              <a:rPr lang="en-GB" sz="2000" dirty="0" smtClean="0">
                <a:solidFill>
                  <a:schemeClr val="tx1"/>
                </a:solidFill>
              </a:rPr>
              <a:t>       -   Collimator</a:t>
            </a:r>
          </a:p>
          <a:p>
            <a:pPr algn="l"/>
            <a:r>
              <a:rPr lang="en-GB" sz="2000" dirty="0">
                <a:solidFill>
                  <a:schemeClr val="tx1"/>
                </a:solidFill>
              </a:rPr>
              <a:t> </a:t>
            </a:r>
            <a:r>
              <a:rPr lang="en-GB" sz="2000" dirty="0" smtClean="0">
                <a:solidFill>
                  <a:schemeClr val="tx1"/>
                </a:solidFill>
              </a:rPr>
              <a:t>       -   Blazing</a:t>
            </a:r>
          </a:p>
          <a:p>
            <a:pPr algn="l"/>
            <a:endParaRPr lang="en-GB" sz="2000" dirty="0"/>
          </a:p>
        </p:txBody>
      </p:sp>
      <p:sp>
        <p:nvSpPr>
          <p:cNvPr id="4" name="TextBox 3"/>
          <p:cNvSpPr txBox="1"/>
          <p:nvPr/>
        </p:nvSpPr>
        <p:spPr>
          <a:xfrm>
            <a:off x="2112252" y="493262"/>
            <a:ext cx="5184576" cy="646331"/>
          </a:xfrm>
          <a:prstGeom prst="rect">
            <a:avLst/>
          </a:prstGeom>
          <a:noFill/>
        </p:spPr>
        <p:txBody>
          <a:bodyPr wrap="square" rtlCol="0">
            <a:spAutoFit/>
          </a:bodyPr>
          <a:lstStyle/>
          <a:p>
            <a:pPr algn="ctr"/>
            <a:r>
              <a:rPr lang="en-GB" sz="3600" dirty="0" smtClean="0"/>
              <a:t>Spectroscopy</a:t>
            </a:r>
            <a:endParaRPr lang="en-GB" sz="3600" dirty="0"/>
          </a:p>
        </p:txBody>
      </p:sp>
    </p:spTree>
    <p:extLst>
      <p:ext uri="{BB962C8B-B14F-4D97-AF65-F5344CB8AC3E}">
        <p14:creationId xmlns:p14="http://schemas.microsoft.com/office/powerpoint/2010/main" val="13034378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Telescopes considered for use</a:t>
            </a:r>
            <a:endParaRPr lang="en-GB" sz="3600" dirty="0"/>
          </a:p>
        </p:txBody>
      </p:sp>
      <p:sp>
        <p:nvSpPr>
          <p:cNvPr id="3" name="Content Placeholder 2"/>
          <p:cNvSpPr>
            <a:spLocks noGrp="1"/>
          </p:cNvSpPr>
          <p:nvPr>
            <p:ph idx="1"/>
          </p:nvPr>
        </p:nvSpPr>
        <p:spPr/>
        <p:txBody>
          <a:bodyPr>
            <a:normAutofit/>
          </a:bodyPr>
          <a:lstStyle/>
          <a:p>
            <a:r>
              <a:rPr lang="en-GB" sz="2000" dirty="0" smtClean="0"/>
              <a:t>JWST</a:t>
            </a:r>
          </a:p>
          <a:p>
            <a:pPr marL="0" indent="0">
              <a:buNone/>
            </a:pPr>
            <a:r>
              <a:rPr lang="en-GB" sz="2000" dirty="0"/>
              <a:t> </a:t>
            </a:r>
            <a:r>
              <a:rPr lang="en-GB" sz="2000" dirty="0" smtClean="0"/>
              <a:t>       - NIRSpec </a:t>
            </a:r>
          </a:p>
          <a:p>
            <a:pPr marL="0" indent="0">
              <a:buNone/>
            </a:pPr>
            <a:r>
              <a:rPr lang="en-GB" sz="2000" dirty="0"/>
              <a:t> </a:t>
            </a:r>
            <a:r>
              <a:rPr lang="en-GB" sz="2000" dirty="0" smtClean="0"/>
              <a:t>       - Integral Field Spectroscopy</a:t>
            </a:r>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smtClean="0"/>
          </a:p>
          <a:p>
            <a:r>
              <a:rPr lang="en-GB" sz="2000" dirty="0" smtClean="0"/>
              <a:t>E-ELT</a:t>
            </a:r>
          </a:p>
          <a:p>
            <a:pPr marL="0" indent="0">
              <a:buNone/>
            </a:pPr>
            <a:r>
              <a:rPr lang="en-GB" sz="2000" dirty="0"/>
              <a:t> </a:t>
            </a:r>
            <a:r>
              <a:rPr lang="en-GB" sz="2000" dirty="0" smtClean="0"/>
              <a:t>       - HARMONI</a:t>
            </a:r>
          </a:p>
          <a:p>
            <a:pPr marL="0" indent="0">
              <a:buNone/>
            </a:pPr>
            <a:r>
              <a:rPr lang="en-GB" sz="2000" dirty="0"/>
              <a:t> </a:t>
            </a:r>
            <a:r>
              <a:rPr lang="en-GB" sz="2000" dirty="0" smtClean="0"/>
              <a:t>       - SIMPLE</a:t>
            </a:r>
          </a:p>
          <a:p>
            <a:pPr marL="0" indent="0">
              <a:buNone/>
            </a:pPr>
            <a:r>
              <a:rPr lang="en-GB" sz="2000" dirty="0"/>
              <a:t> </a:t>
            </a:r>
            <a:r>
              <a:rPr lang="en-GB" sz="2000" dirty="0" smtClean="0"/>
              <a:t>       - EAGLE</a:t>
            </a:r>
          </a:p>
        </p:txBody>
      </p:sp>
    </p:spTree>
    <p:extLst>
      <p:ext uri="{BB962C8B-B14F-4D97-AF65-F5344CB8AC3E}">
        <p14:creationId xmlns:p14="http://schemas.microsoft.com/office/powerpoint/2010/main" val="1386896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Exposure Times Calculations</a:t>
            </a:r>
            <a:endParaRPr lang="en-GB"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en-GB" sz="2000" b="0" i="1" smtClean="0">
                        <a:latin typeface="Cambria Math"/>
                      </a:rPr>
                      <m:t>𝑅</m:t>
                    </m:r>
                    <m:r>
                      <a:rPr lang="en-GB" sz="2000" b="0" i="1" smtClean="0">
                        <a:latin typeface="Cambria Math"/>
                      </a:rPr>
                      <m:t>=</m:t>
                    </m:r>
                    <m:f>
                      <m:fPr>
                        <m:ctrlPr>
                          <a:rPr lang="en-GB" sz="2000" b="0" i="1" smtClean="0">
                            <a:latin typeface="Cambria Math"/>
                          </a:rPr>
                        </m:ctrlPr>
                      </m:fPr>
                      <m:num>
                        <m:r>
                          <m:rPr>
                            <m:sty m:val="p"/>
                          </m:rPr>
                          <a:rPr lang="el-GR" sz="2000" b="0" i="1" smtClean="0">
                            <a:latin typeface="Cambria Math"/>
                          </a:rPr>
                          <m:t>λ</m:t>
                        </m:r>
                      </m:num>
                      <m:den>
                        <m:r>
                          <m:rPr>
                            <m:sty m:val="p"/>
                          </m:rPr>
                          <a:rPr lang="el-GR" sz="2000" b="0" i="1" smtClean="0">
                            <a:latin typeface="Cambria Math"/>
                          </a:rPr>
                          <m:t>Δλ</m:t>
                        </m:r>
                      </m:den>
                    </m:f>
                  </m:oMath>
                </a14:m>
                <a:endParaRPr lang="en-GB" sz="2000" dirty="0" smtClean="0"/>
              </a:p>
              <a:p>
                <a14:m>
                  <m:oMath xmlns:m="http://schemas.openxmlformats.org/officeDocument/2006/math">
                    <m:r>
                      <m:rPr>
                        <m:sty m:val="p"/>
                      </m:rPr>
                      <a:rPr lang="el-GR" sz="2000" i="1">
                        <a:solidFill>
                          <a:prstClr val="black"/>
                        </a:solidFill>
                        <a:latin typeface="Cambria Math"/>
                      </a:rPr>
                      <m:t>Δλ</m:t>
                    </m:r>
                  </m:oMath>
                </a14:m>
                <a:r>
                  <a:rPr lang="en-GB" sz="2000" dirty="0" smtClean="0"/>
                  <a:t> is the spectral resolution element</a:t>
                </a:r>
              </a:p>
              <a:p>
                <a:r>
                  <a:rPr lang="en-GB" sz="2000" dirty="0" smtClean="0"/>
                  <a:t>Results</a:t>
                </a:r>
                <a:endParaRPr lang="en-GB"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593"/>
                </a:stretch>
              </a:blipFill>
            </p:spPr>
            <p:txBody>
              <a:bodyPr/>
              <a:lstStyle/>
              <a:p>
                <a:r>
                  <a:rPr lang="en-GB">
                    <a:noFill/>
                  </a:rPr>
                  <a:t> </a:t>
                </a:r>
              </a:p>
            </p:txBody>
          </p:sp>
        </mc:Fallback>
      </mc:AlternateContent>
    </p:spTree>
    <p:extLst>
      <p:ext uri="{BB962C8B-B14F-4D97-AF65-F5344CB8AC3E}">
        <p14:creationId xmlns:p14="http://schemas.microsoft.com/office/powerpoint/2010/main" val="2695661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4104456"/>
          </a:xfrm>
        </p:spPr>
        <p:txBody>
          <a:bodyPr>
            <a:normAutofit/>
          </a:bodyPr>
          <a:lstStyle/>
          <a:p>
            <a:r>
              <a:rPr lang="en-GB" dirty="0" smtClean="0"/>
              <a:t>Thank you for listening, we hope you enjoyed it.</a:t>
            </a:r>
            <a:br>
              <a:rPr lang="en-GB" dirty="0" smtClean="0"/>
            </a:br>
            <a:r>
              <a:rPr lang="en-GB" dirty="0" smtClean="0"/>
              <a:t/>
            </a:r>
            <a:br>
              <a:rPr lang="en-GB" dirty="0" smtClean="0"/>
            </a:br>
            <a:r>
              <a:rPr lang="en-GB" dirty="0" smtClean="0"/>
              <a:t/>
            </a:r>
            <a:br>
              <a:rPr lang="en-GB" dirty="0" smtClean="0"/>
            </a:br>
            <a:r>
              <a:rPr lang="en-GB" dirty="0" smtClean="0"/>
              <a:t>We welcome your questions.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Detection Methods</a:t>
            </a:r>
            <a:endParaRPr lang="en-GB" dirty="0"/>
          </a:p>
        </p:txBody>
      </p:sp>
      <p:sp>
        <p:nvSpPr>
          <p:cNvPr id="5" name="TextBox 4"/>
          <p:cNvSpPr txBox="1"/>
          <p:nvPr/>
        </p:nvSpPr>
        <p:spPr>
          <a:xfrm>
            <a:off x="1547664" y="1844824"/>
            <a:ext cx="5904656" cy="4062651"/>
          </a:xfrm>
          <a:prstGeom prst="rect">
            <a:avLst/>
          </a:prstGeom>
          <a:noFill/>
        </p:spPr>
        <p:txBody>
          <a:bodyPr wrap="square" rtlCol="0">
            <a:spAutoFit/>
          </a:bodyPr>
          <a:lstStyle/>
          <a:p>
            <a:pPr>
              <a:buFont typeface="Arial" pitchFamily="34" charset="0"/>
              <a:buChar char="•"/>
            </a:pPr>
            <a:r>
              <a:rPr lang="en-GB" sz="4800" dirty="0" smtClean="0"/>
              <a:t>CMB anisotropy</a:t>
            </a:r>
          </a:p>
          <a:p>
            <a:pPr>
              <a:buFont typeface="Arial" pitchFamily="34" charset="0"/>
              <a:buChar char="•"/>
            </a:pPr>
            <a:endParaRPr lang="en-GB" sz="4800" dirty="0" smtClean="0"/>
          </a:p>
          <a:p>
            <a:pPr>
              <a:buFont typeface="Arial" pitchFamily="34" charset="0"/>
              <a:buChar char="•"/>
            </a:pPr>
            <a:r>
              <a:rPr lang="en-GB" sz="4800" dirty="0" smtClean="0"/>
              <a:t>21 cm line</a:t>
            </a:r>
          </a:p>
          <a:p>
            <a:pPr>
              <a:buFont typeface="Arial" pitchFamily="34" charset="0"/>
              <a:buChar char="•"/>
            </a:pPr>
            <a:endParaRPr lang="en-GB" sz="4800" dirty="0" smtClean="0"/>
          </a:p>
          <a:p>
            <a:pPr>
              <a:buFont typeface="Arial" pitchFamily="34" charset="0"/>
              <a:buChar char="•"/>
            </a:pPr>
            <a:r>
              <a:rPr lang="en-GB" sz="4800" dirty="0" smtClean="0"/>
              <a:t>Dropout method</a:t>
            </a:r>
          </a:p>
          <a:p>
            <a:endParaRPr lang="en-GB" dirty="0"/>
          </a:p>
        </p:txBody>
      </p:sp>
      <p:pic>
        <p:nvPicPr>
          <p:cNvPr id="4098" name="Picture 2" descr="http://upload.wikimedia.org/wikipedia/commons/c/c1/WMAP_image_of_the_CMB_anisotropy.jpg"/>
          <p:cNvPicPr>
            <a:picLocks noChangeAspect="1" noChangeArrowheads="1"/>
          </p:cNvPicPr>
          <p:nvPr/>
        </p:nvPicPr>
        <p:blipFill>
          <a:blip r:embed="rId3" cstate="print"/>
          <a:srcRect/>
          <a:stretch>
            <a:fillRect/>
          </a:stretch>
        </p:blipFill>
        <p:spPr bwMode="auto">
          <a:xfrm>
            <a:off x="0" y="1169368"/>
            <a:ext cx="9144000" cy="5688632"/>
          </a:xfrm>
          <a:prstGeom prst="rect">
            <a:avLst/>
          </a:prstGeom>
          <a:noFill/>
        </p:spPr>
      </p:pic>
      <p:sp>
        <p:nvSpPr>
          <p:cNvPr id="7" name="TextBox 6"/>
          <p:cNvSpPr txBox="1"/>
          <p:nvPr/>
        </p:nvSpPr>
        <p:spPr>
          <a:xfrm>
            <a:off x="1403648" y="3356992"/>
            <a:ext cx="6552728" cy="769441"/>
          </a:xfrm>
          <a:prstGeom prst="rect">
            <a:avLst/>
          </a:prstGeom>
          <a:noFill/>
        </p:spPr>
        <p:txBody>
          <a:bodyPr wrap="square" rtlCol="0">
            <a:spAutoFit/>
          </a:bodyPr>
          <a:lstStyle/>
          <a:p>
            <a:pPr algn="ctr"/>
            <a:r>
              <a:rPr lang="en-GB" sz="4400" dirty="0" smtClean="0">
                <a:solidFill>
                  <a:schemeClr val="bg1"/>
                </a:solidFill>
              </a:rPr>
              <a:t>CMB anisotropy</a:t>
            </a:r>
            <a:endParaRPr lang="en-GB" sz="4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edge">
                                      <p:cBhvr>
                                        <p:cTn id="7" dur="2000"/>
                                        <p:tgtEl>
                                          <p:spTgt spid="4098"/>
                                        </p:tgtEl>
                                      </p:cBhvr>
                                    </p:animEffect>
                                  </p:childTnLst>
                                </p:cTn>
                              </p:par>
                              <p:par>
                                <p:cTn id="8" presetID="4" presetClass="exit" presetSubtype="16" fill="hold" grpId="0" nodeType="withEffect">
                                  <p:stCondLst>
                                    <p:cond delay="0"/>
                                  </p:stCondLst>
                                  <p:childTnLst>
                                    <p:animEffect transition="out" filter="box(in)">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4" presetClass="entr" presetSubtype="16"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ox(in)">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21 cm line </a:t>
            </a:r>
            <a:endParaRPr lang="en-GB" dirty="0"/>
          </a:p>
        </p:txBody>
      </p:sp>
      <p:pic>
        <p:nvPicPr>
          <p:cNvPr id="20482" name="Picture 2" descr="http://hyperphysics.phy-astr.gsu.edu/%E2%80%8Chbase/quantum/imgqua/h21.gif"/>
          <p:cNvPicPr>
            <a:picLocks noChangeAspect="1" noChangeArrowheads="1"/>
          </p:cNvPicPr>
          <p:nvPr/>
        </p:nvPicPr>
        <p:blipFill>
          <a:blip r:embed="rId3" cstate="print"/>
          <a:srcRect/>
          <a:stretch>
            <a:fillRect/>
          </a:stretch>
        </p:blipFill>
        <p:spPr bwMode="auto">
          <a:xfrm>
            <a:off x="1394082" y="1628800"/>
            <a:ext cx="5986230" cy="2664296"/>
          </a:xfrm>
          <a:prstGeom prst="rect">
            <a:avLst/>
          </a:prstGeom>
          <a:noFill/>
        </p:spPr>
      </p:pic>
      <p:pic>
        <p:nvPicPr>
          <p:cNvPr id="20484" name="Picture 4" descr="Artist's impression of SKA"/>
          <p:cNvPicPr>
            <a:picLocks noChangeAspect="1" noChangeArrowheads="1"/>
          </p:cNvPicPr>
          <p:nvPr/>
        </p:nvPicPr>
        <p:blipFill>
          <a:blip r:embed="rId4" cstate="print"/>
          <a:srcRect/>
          <a:stretch>
            <a:fillRect/>
          </a:stretch>
        </p:blipFill>
        <p:spPr bwMode="auto">
          <a:xfrm>
            <a:off x="971600" y="4234322"/>
            <a:ext cx="7056784" cy="262367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1000"/>
                                        <p:tgtEl>
                                          <p:spTgt spid="2"/>
                                        </p:tgtEl>
                                      </p:cBhvr>
                                    </p:animEffect>
                                  </p:childTnLst>
                                </p:cTn>
                              </p:par>
                            </p:childTnLst>
                          </p:cTn>
                        </p:par>
                        <p:par>
                          <p:cTn id="8" fill="hold">
                            <p:stCondLst>
                              <p:cond delay="1000"/>
                            </p:stCondLst>
                            <p:childTnLst>
                              <p:par>
                                <p:cTn id="9" presetID="12" presetClass="entr" presetSubtype="4" fill="hold" nodeType="afterEffect">
                                  <p:stCondLst>
                                    <p:cond delay="0"/>
                                  </p:stCondLst>
                                  <p:childTnLst>
                                    <p:set>
                                      <p:cBhvr>
                                        <p:cTn id="10" dur="1" fill="hold">
                                          <p:stCondLst>
                                            <p:cond delay="0"/>
                                          </p:stCondLst>
                                        </p:cTn>
                                        <p:tgtEl>
                                          <p:spTgt spid="20482"/>
                                        </p:tgtEl>
                                        <p:attrNameLst>
                                          <p:attrName>style.visibility</p:attrName>
                                        </p:attrNameLst>
                                      </p:cBhvr>
                                      <p:to>
                                        <p:strVal val="visible"/>
                                      </p:to>
                                    </p:set>
                                    <p:animEffect transition="in" filter="slide(fromBottom)">
                                      <p:cBhvr>
                                        <p:cTn id="11" dur="1000"/>
                                        <p:tgtEl>
                                          <p:spTgt spid="2048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20484"/>
                                        </p:tgtEl>
                                        <p:attrNameLst>
                                          <p:attrName>style.visibility</p:attrName>
                                        </p:attrNameLst>
                                      </p:cBhvr>
                                      <p:to>
                                        <p:strVal val="visible"/>
                                      </p:to>
                                    </p:set>
                                    <p:animEffect transition="in" filter="slide(fromBottom)">
                                      <p:cBhvr>
                                        <p:cTn id="16" dur="1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ark-cosmology.dk/~jfynbo/pics/LBG.jpg"/>
          <p:cNvPicPr>
            <a:picLocks noChangeAspect="1" noChangeArrowheads="1"/>
          </p:cNvPicPr>
          <p:nvPr/>
        </p:nvPicPr>
        <p:blipFill>
          <a:blip r:embed="rId3" cstate="print"/>
          <a:srcRect/>
          <a:stretch>
            <a:fillRect/>
          </a:stretch>
        </p:blipFill>
        <p:spPr bwMode="auto">
          <a:xfrm>
            <a:off x="1271838" y="1772816"/>
            <a:ext cx="6468514" cy="4320480"/>
          </a:xfrm>
          <a:prstGeom prst="rect">
            <a:avLst/>
          </a:prstGeom>
          <a:noFill/>
        </p:spPr>
      </p:pic>
      <p:sp>
        <p:nvSpPr>
          <p:cNvPr id="5" name="TextBox 4"/>
          <p:cNvSpPr txBox="1"/>
          <p:nvPr/>
        </p:nvSpPr>
        <p:spPr>
          <a:xfrm>
            <a:off x="1691680" y="548680"/>
            <a:ext cx="6120680" cy="1077218"/>
          </a:xfrm>
          <a:prstGeom prst="rect">
            <a:avLst/>
          </a:prstGeom>
          <a:noFill/>
        </p:spPr>
        <p:txBody>
          <a:bodyPr wrap="square" rtlCol="0">
            <a:spAutoFit/>
          </a:bodyPr>
          <a:lstStyle/>
          <a:p>
            <a:pPr algn="ctr"/>
            <a:r>
              <a:rPr lang="en-GB" sz="3200" dirty="0" smtClean="0"/>
              <a:t>Lyman-Break Galaxies</a:t>
            </a:r>
          </a:p>
          <a:p>
            <a:pPr algn="ctr"/>
            <a:r>
              <a:rPr lang="en-GB" sz="3200" dirty="0" smtClean="0"/>
              <a:t>(Dropout Method) </a:t>
            </a:r>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1000"/>
                                        <p:tgtEl>
                                          <p:spTgt spid="5"/>
                                        </p:tgtEl>
                                      </p:cBhvr>
                                    </p:animEffect>
                                  </p:childTnLst>
                                </p:cTn>
                              </p:par>
                              <p:par>
                                <p:cTn id="8" presetID="1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slide(fromBottom)">
                                      <p:cBhvr>
                                        <p:cTn id="1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Colour</a:t>
            </a:r>
            <a:endParaRPr lang="en-US" dirty="0"/>
          </a:p>
        </p:txBody>
      </p:sp>
      <p:sp>
        <p:nvSpPr>
          <p:cNvPr id="3" name="Content Placeholder 2"/>
          <p:cNvSpPr>
            <a:spLocks noGrp="1"/>
          </p:cNvSpPr>
          <p:nvPr>
            <p:ph idx="1"/>
          </p:nvPr>
        </p:nvSpPr>
        <p:spPr/>
        <p:txBody>
          <a:bodyPr>
            <a:normAutofit/>
          </a:bodyPr>
          <a:lstStyle/>
          <a:p>
            <a:r>
              <a:rPr lang="en-US" dirty="0" smtClean="0"/>
              <a:t>Defined as difference in magnitudes between bands</a:t>
            </a:r>
          </a:p>
          <a:p>
            <a:r>
              <a:rPr lang="en-US" dirty="0" smtClean="0"/>
              <a:t>For Lyman break galaxies, there will be a large decrement in </a:t>
            </a:r>
            <a:r>
              <a:rPr lang="en-US" dirty="0" err="1" smtClean="0"/>
              <a:t>colour</a:t>
            </a:r>
            <a:r>
              <a:rPr lang="en-US" dirty="0" smtClean="0"/>
              <a:t> for a band situated on the break and blue-ward of the break, due to the </a:t>
            </a:r>
            <a:r>
              <a:rPr lang="en-US" dirty="0" err="1" smtClean="0"/>
              <a:t>absorbtion</a:t>
            </a:r>
            <a:r>
              <a:rPr lang="en-US" dirty="0" smtClean="0"/>
              <a:t> of the flux by the Gunn-Peterson effect.</a:t>
            </a:r>
          </a:p>
          <a:p>
            <a:r>
              <a:rPr lang="en-US" dirty="0" smtClean="0"/>
              <a:t>But what about Contaminants?  </a:t>
            </a:r>
            <a:endParaRPr lang="en-US" dirty="0"/>
          </a:p>
        </p:txBody>
      </p:sp>
    </p:spTree>
    <p:extLst>
      <p:ext uri="{BB962C8B-B14F-4D97-AF65-F5344CB8AC3E}">
        <p14:creationId xmlns:p14="http://schemas.microsoft.com/office/powerpoint/2010/main" val="2875421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Contaminants</a:t>
            </a:r>
            <a:endParaRPr lang="en-US" dirty="0"/>
          </a:p>
        </p:txBody>
      </p:sp>
      <p:sp>
        <p:nvSpPr>
          <p:cNvPr id="3" name="Content Placeholder 2"/>
          <p:cNvSpPr>
            <a:spLocks noGrp="1"/>
          </p:cNvSpPr>
          <p:nvPr>
            <p:ph idx="1"/>
          </p:nvPr>
        </p:nvSpPr>
        <p:spPr/>
        <p:txBody>
          <a:bodyPr>
            <a:normAutofit lnSpcReduction="10000"/>
          </a:bodyPr>
          <a:lstStyle/>
          <a:p>
            <a:r>
              <a:rPr lang="en-US" dirty="0" smtClean="0"/>
              <a:t>Photometric scatter, interlopers, (dwarf stars, galaxies at intermediate redshift)</a:t>
            </a:r>
          </a:p>
          <a:p>
            <a:r>
              <a:rPr lang="en-US" dirty="0" smtClean="0"/>
              <a:t>To eliminate the contaminants, restrictions can be placed upon the data using another filter red-ward of the filter containing the drop</a:t>
            </a:r>
          </a:p>
          <a:p>
            <a:r>
              <a:rPr lang="en-US" dirty="0" smtClean="0"/>
              <a:t>From these two </a:t>
            </a:r>
            <a:r>
              <a:rPr lang="en-US" dirty="0" err="1" smtClean="0"/>
              <a:t>colour</a:t>
            </a:r>
            <a:r>
              <a:rPr lang="en-US" dirty="0" smtClean="0"/>
              <a:t> values for each object observed, a </a:t>
            </a:r>
            <a:r>
              <a:rPr lang="en-US" dirty="0" err="1" smtClean="0"/>
              <a:t>colour</a:t>
            </a:r>
            <a:r>
              <a:rPr lang="en-US" dirty="0" smtClean="0"/>
              <a:t> </a:t>
            </a:r>
            <a:r>
              <a:rPr lang="en-US" dirty="0" err="1" smtClean="0"/>
              <a:t>colour</a:t>
            </a:r>
            <a:r>
              <a:rPr lang="en-US" dirty="0" smtClean="0"/>
              <a:t> diagram can be made with a </a:t>
            </a:r>
            <a:r>
              <a:rPr lang="en-US" dirty="0" err="1" smtClean="0"/>
              <a:t>colour</a:t>
            </a:r>
            <a:r>
              <a:rPr lang="en-US" dirty="0" smtClean="0"/>
              <a:t> window for our target objects, eliminating most contaminants</a:t>
            </a:r>
          </a:p>
          <a:p>
            <a:pPr marL="0" indent="0">
              <a:buNone/>
            </a:pPr>
            <a:endParaRPr lang="en-US" dirty="0"/>
          </a:p>
        </p:txBody>
      </p:sp>
    </p:spTree>
    <p:extLst>
      <p:ext uri="{BB962C8B-B14F-4D97-AF65-F5344CB8AC3E}">
        <p14:creationId xmlns:p14="http://schemas.microsoft.com/office/powerpoint/2010/main" val="262710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Telescope filters chosen for </a:t>
            </a:r>
            <a:r>
              <a:rPr lang="en-US" dirty="0" err="1" smtClean="0"/>
              <a:t>colour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Hubble</a:t>
            </a:r>
          </a:p>
          <a:p>
            <a:pPr lvl="1"/>
            <a:r>
              <a:rPr lang="en-US" dirty="0" smtClean="0"/>
              <a:t>Can see </a:t>
            </a:r>
            <a:r>
              <a:rPr lang="en-US" dirty="0" err="1" smtClean="0"/>
              <a:t>colour</a:t>
            </a:r>
            <a:r>
              <a:rPr lang="en-US" dirty="0" smtClean="0"/>
              <a:t> information up to approx. z=10</a:t>
            </a:r>
          </a:p>
          <a:p>
            <a:r>
              <a:rPr lang="en-US" dirty="0" smtClean="0"/>
              <a:t>James-Webb</a:t>
            </a:r>
          </a:p>
          <a:p>
            <a:pPr lvl="1"/>
            <a:r>
              <a:rPr lang="en-US" dirty="0" smtClean="0"/>
              <a:t>Able to observe </a:t>
            </a:r>
            <a:r>
              <a:rPr lang="en-US" dirty="0" err="1" smtClean="0"/>
              <a:t>colours</a:t>
            </a:r>
            <a:r>
              <a:rPr lang="en-US" dirty="0" smtClean="0"/>
              <a:t> for all redshift ranges, but will most likely be used for z&gt;10</a:t>
            </a:r>
          </a:p>
          <a:p>
            <a:r>
              <a:rPr lang="en-US" dirty="0" smtClean="0"/>
              <a:t>E-ELT</a:t>
            </a:r>
          </a:p>
          <a:p>
            <a:pPr lvl="1"/>
            <a:r>
              <a:rPr lang="en-US" dirty="0" smtClean="0"/>
              <a:t>Doesn’t have correct filters for </a:t>
            </a:r>
            <a:r>
              <a:rPr lang="en-US" dirty="0" err="1" smtClean="0"/>
              <a:t>colour</a:t>
            </a:r>
            <a:r>
              <a:rPr lang="en-US" dirty="0" smtClean="0"/>
              <a:t> selection for z 10-15</a:t>
            </a:r>
          </a:p>
          <a:p>
            <a:r>
              <a:rPr lang="en-US" dirty="0" smtClean="0"/>
              <a:t>Euclid</a:t>
            </a:r>
          </a:p>
          <a:p>
            <a:pPr lvl="1"/>
            <a:r>
              <a:rPr lang="en-US" dirty="0" err="1" smtClean="0"/>
              <a:t>Colour</a:t>
            </a:r>
            <a:r>
              <a:rPr lang="en-US" dirty="0" smtClean="0"/>
              <a:t> information only up to z=10</a:t>
            </a:r>
          </a:p>
        </p:txBody>
      </p:sp>
    </p:spTree>
    <p:extLst>
      <p:ext uri="{BB962C8B-B14F-4D97-AF65-F5344CB8AC3E}">
        <p14:creationId xmlns:p14="http://schemas.microsoft.com/office/powerpoint/2010/main" val="629277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1243</Words>
  <Application>Microsoft Office PowerPoint</Application>
  <PresentationFormat>On-screen Show (4:3)</PresentationFormat>
  <Paragraphs>302</Paragraphs>
  <Slides>33</Slides>
  <Notes>7</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Observational Strategy  Sub-Group</vt:lpstr>
      <vt:lpstr>Introduction</vt:lpstr>
      <vt:lpstr>Observing Strategy Aims</vt:lpstr>
      <vt:lpstr>Detection Methods</vt:lpstr>
      <vt:lpstr>21 cm line </vt:lpstr>
      <vt:lpstr>PowerPoint Presentation</vt:lpstr>
      <vt:lpstr>Colour</vt:lpstr>
      <vt:lpstr>Contaminants</vt:lpstr>
      <vt:lpstr>Telescope filters chosen for colour</vt:lpstr>
      <vt:lpstr>Hyper-z</vt:lpstr>
      <vt:lpstr>Make_catalog process</vt:lpstr>
      <vt:lpstr>Other factors</vt:lpstr>
      <vt:lpstr>Colour colour diagram results</vt:lpstr>
      <vt:lpstr>Gravitational Lensing</vt:lpstr>
      <vt:lpstr>Gravitational Lensing</vt:lpstr>
      <vt:lpstr>Option 1: Known Lenses</vt:lpstr>
      <vt:lpstr>Option 2: Locate New Lenses</vt:lpstr>
      <vt:lpstr>Gravitational Lensing Summary</vt:lpstr>
      <vt:lpstr>The Wide Survey</vt:lpstr>
      <vt:lpstr>Aims of wide survey and picking a telescope</vt:lpstr>
      <vt:lpstr>Euclid</vt:lpstr>
      <vt:lpstr>Euclid surveys and Exposure times </vt:lpstr>
      <vt:lpstr>PowerPoint Presentation</vt:lpstr>
      <vt:lpstr>PowerPoint Presentation</vt:lpstr>
      <vt:lpstr>The Deep Survey</vt:lpstr>
      <vt:lpstr>What has been gained from the wide survey?</vt:lpstr>
      <vt:lpstr>Deep survey</vt:lpstr>
      <vt:lpstr>PowerPoint Presentation</vt:lpstr>
      <vt:lpstr>Calculating Observation Times</vt:lpstr>
      <vt:lpstr>PowerPoint Presentation</vt:lpstr>
      <vt:lpstr>Telescopes considered for use</vt:lpstr>
      <vt:lpstr>Exposure Times Calculations</vt:lpstr>
      <vt:lpstr>Thank you for listening, we hope you enjoyed it.   We welcome your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Mike</dc:creator>
  <cp:lastModifiedBy>Catherine</cp:lastModifiedBy>
  <cp:revision>44</cp:revision>
  <dcterms:created xsi:type="dcterms:W3CDTF">2013-03-05T19:33:01Z</dcterms:created>
  <dcterms:modified xsi:type="dcterms:W3CDTF">2013-03-12T09:43:01Z</dcterms:modified>
</cp:coreProperties>
</file>