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437E7-0256-43F8-9A7D-788572DA65EF}" type="datetimeFigureOut">
              <a:rPr lang="en-GB" smtClean="0"/>
              <a:t>11/03/2013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38165-F6F8-4DCB-BBBC-02ABE3CAA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1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6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59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4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71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59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61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4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80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6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0117-7C38-4F8D-A25C-6FFE823D2C7F}" type="datetimeFigureOut">
              <a:rPr lang="en-GB" smtClean="0"/>
              <a:t>11/03/2013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8068F-409D-4908-9C5A-8474829B44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56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1340768"/>
                <a:ext cx="7992888" cy="4968552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GB" sz="2000" b="1" dirty="0" smtClean="0">
                    <a:solidFill>
                      <a:schemeClr val="tx1"/>
                    </a:solidFill>
                  </a:rPr>
                  <a:t>Why use Spectroscopy?</a:t>
                </a:r>
              </a:p>
              <a:p>
                <a:pPr algn="l"/>
                <a:r>
                  <a:rPr lang="en-GB" sz="2000" dirty="0" smtClean="0">
                    <a:solidFill>
                      <a:schemeClr val="tx1"/>
                    </a:solidFill>
                  </a:rPr>
                  <a:t>         - Dispersing light from high-redshift galaxy candidates into constituent  </a:t>
                </a:r>
              </a:p>
              <a:p>
                <a:pPr algn="l"/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           wavelengths</a:t>
                </a:r>
              </a:p>
              <a:p>
                <a:pPr algn="l"/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        - Interested in determining wavelength of Gunn-Peterson trough. </a:t>
                </a:r>
              </a:p>
              <a:p>
                <a:pPr algn="l"/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       </a:t>
                </a:r>
              </a:p>
              <a:p>
                <a:pPr algn="l"/>
                <a:endParaRPr lang="en-GB" sz="2000" dirty="0">
                  <a:solidFill>
                    <a:schemeClr val="tx1"/>
                  </a:solidFill>
                </a:endParaRPr>
              </a:p>
              <a:p>
                <a:pPr algn="l"/>
                <a:endParaRPr lang="en-GB" sz="20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GB" sz="20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GB" sz="20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GB" sz="20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GB" sz="20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GB" sz="2000" dirty="0" smtClean="0">
                    <a:solidFill>
                      <a:srgbClr val="FF0000"/>
                    </a:solidFill>
                  </a:rPr>
                  <a:t>-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1+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𝑧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𝑜𝑏𝑠𝑒𝑟𝑣𝑒𝑑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𝑒𝑚𝑖𝑡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GB" sz="2000" dirty="0" smtClean="0">
                    <a:solidFill>
                      <a:schemeClr val="tx1"/>
                    </a:solidFill>
                  </a:rPr>
                  <a:t>        </a:t>
                </a:r>
              </a:p>
              <a:p>
                <a:pPr algn="l"/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        - In essence it is high resolution photometry </a:t>
                </a:r>
              </a:p>
              <a:p>
                <a:pPr algn="l"/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        - Confirm high-redshift galaxy candidates </a:t>
                </a:r>
                <a:endParaRPr lang="en-GB" sz="2000" dirty="0">
                  <a:solidFill>
                    <a:schemeClr val="tx1"/>
                  </a:solidFill>
                </a:endParaRPr>
              </a:p>
              <a:p>
                <a:pPr algn="l"/>
                <a:endParaRPr lang="en-GB" sz="20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GB" sz="20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1340768"/>
                <a:ext cx="7992888" cy="4968552"/>
              </a:xfrm>
              <a:blipFill rotWithShape="1">
                <a:blip r:embed="rId2"/>
                <a:stretch>
                  <a:fillRect l="-763" t="-1227" r="-1373" b="-1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12252" y="49326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Spectroscopy</a:t>
            </a:r>
            <a:endParaRPr lang="en-GB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14" y="2852936"/>
            <a:ext cx="33655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43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Spectroscopy in Astronomy</a:t>
            </a:r>
            <a:endParaRPr lang="en-GB" sz="36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38092"/>
            <a:ext cx="326102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99992" y="263746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Zeroth Order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499991" y="23296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</a:t>
            </a:r>
            <a:r>
              <a:rPr lang="en-GB" sz="1400" baseline="30000" dirty="0" smtClean="0"/>
              <a:t>st</a:t>
            </a:r>
            <a:r>
              <a:rPr lang="en-GB" sz="1400" dirty="0" smtClean="0"/>
              <a:t> Order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99992" y="19888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</a:t>
            </a:r>
            <a:r>
              <a:rPr lang="en-GB" sz="1400" baseline="30000" dirty="0" smtClean="0"/>
              <a:t>nd</a:t>
            </a:r>
            <a:r>
              <a:rPr lang="en-GB" sz="1400" dirty="0" smtClean="0"/>
              <a:t> Order</a:t>
            </a:r>
            <a:endParaRPr lang="en-GB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49687" y="3024976"/>
            <a:ext cx="1800200" cy="532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0" y="2945244"/>
            <a:ext cx="2178619" cy="112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91580" y="12687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91580" y="1268760"/>
            <a:ext cx="7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In order to split light there needs to be a dispersive medium, (Prisms or gratings)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17594" y="4293096"/>
                <a:ext cx="75608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-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λ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</a:rPr>
                      <m:t>=(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ϕ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/>
                  <a:t>(Grating Equation)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 smtClean="0"/>
                  <a:t>Usually use the 1</a:t>
                </a:r>
                <a:r>
                  <a:rPr lang="en-GB" baseline="30000" dirty="0" smtClean="0"/>
                  <a:t>st</a:t>
                </a:r>
                <a:r>
                  <a:rPr lang="en-GB" dirty="0" smtClean="0"/>
                  <a:t> Order spectrum as it has greatest intensity</a:t>
                </a:r>
              </a:p>
              <a:p>
                <a:r>
                  <a:rPr lang="en-GB" dirty="0" smtClean="0"/>
                  <a:t>- Slits</a:t>
                </a:r>
              </a:p>
              <a:p>
                <a:r>
                  <a:rPr lang="en-GB" dirty="0" smtClean="0"/>
                  <a:t>- Collimator</a:t>
                </a:r>
              </a:p>
              <a:p>
                <a:endParaRPr lang="en-GB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94" y="4293096"/>
                <a:ext cx="756084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726" t="-20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2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Telescopes considered for use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25000" lnSpcReduction="20000"/>
          </a:bodyPr>
          <a:lstStyle/>
          <a:p>
            <a:r>
              <a:rPr lang="en-GB" sz="8000" b="1" dirty="0" smtClean="0"/>
              <a:t>JWST (James-Webb Space Telescope)</a:t>
            </a:r>
          </a:p>
          <a:p>
            <a:pPr marL="0" indent="0">
              <a:buNone/>
            </a:pPr>
            <a:r>
              <a:rPr lang="en-GB" sz="8000" dirty="0"/>
              <a:t> </a:t>
            </a:r>
            <a:r>
              <a:rPr lang="en-GB" sz="8000" dirty="0" smtClean="0"/>
              <a:t>       - NIRSpec </a:t>
            </a:r>
          </a:p>
          <a:p>
            <a:pPr marL="0" indent="0">
              <a:buNone/>
            </a:pPr>
            <a:r>
              <a:rPr lang="en-GB" sz="8000" dirty="0"/>
              <a:t> </a:t>
            </a:r>
            <a:r>
              <a:rPr lang="en-GB" sz="8000" dirty="0" smtClean="0"/>
              <a:t>              - Dispersive media include six gratings and one blazed prism. </a:t>
            </a:r>
          </a:p>
          <a:p>
            <a:pPr marL="0" indent="0">
              <a:buNone/>
            </a:pPr>
            <a:r>
              <a:rPr lang="en-GB" sz="8000" dirty="0"/>
              <a:t> </a:t>
            </a:r>
            <a:r>
              <a:rPr lang="en-GB" sz="8000" dirty="0" smtClean="0"/>
              <a:t>       </a:t>
            </a:r>
            <a:r>
              <a:rPr lang="en-GB" sz="8000" dirty="0"/>
              <a:t> </a:t>
            </a:r>
            <a:r>
              <a:rPr lang="en-GB" sz="8000" dirty="0" smtClean="0"/>
              <a:t>      - Multi-shutter array enable NIRSpec to obtain 100 different spectra </a:t>
            </a:r>
          </a:p>
          <a:p>
            <a:pPr marL="0" indent="0">
              <a:buNone/>
            </a:pPr>
            <a:r>
              <a:rPr lang="en-GB" sz="8000" dirty="0"/>
              <a:t> </a:t>
            </a:r>
            <a:r>
              <a:rPr lang="en-GB" sz="8000" dirty="0" smtClean="0"/>
              <a:t>                 simultaneously. </a:t>
            </a:r>
          </a:p>
          <a:p>
            <a:pPr marL="0" indent="0">
              <a:buNone/>
            </a:pPr>
            <a:r>
              <a:rPr lang="en-GB" sz="8000" dirty="0"/>
              <a:t> </a:t>
            </a:r>
            <a:r>
              <a:rPr lang="en-GB" sz="8000" dirty="0" smtClean="0"/>
              <a:t>              </a:t>
            </a:r>
          </a:p>
          <a:p>
            <a:pPr marL="0" indent="0">
              <a:buNone/>
            </a:pPr>
            <a:endParaRPr lang="en-GB" sz="8000" dirty="0"/>
          </a:p>
          <a:p>
            <a:pPr marL="0" indent="0">
              <a:buNone/>
            </a:pPr>
            <a:endParaRPr lang="en-GB" sz="8000" dirty="0" smtClean="0"/>
          </a:p>
          <a:p>
            <a:pPr marL="0" indent="0">
              <a:buNone/>
            </a:pPr>
            <a:endParaRPr lang="en-GB" sz="8000" dirty="0"/>
          </a:p>
          <a:p>
            <a:pPr marL="0" indent="0">
              <a:buNone/>
            </a:pPr>
            <a:endParaRPr lang="en-GB" sz="8000" dirty="0" smtClean="0"/>
          </a:p>
          <a:p>
            <a:pPr marL="0" indent="0">
              <a:buNone/>
            </a:pPr>
            <a:endParaRPr lang="en-GB" sz="8000" dirty="0"/>
          </a:p>
          <a:p>
            <a:pPr marL="0" indent="0">
              <a:buNone/>
            </a:pPr>
            <a:endParaRPr lang="en-GB" sz="8000" dirty="0" smtClean="0"/>
          </a:p>
          <a:p>
            <a:pPr marL="0" indent="0">
              <a:buNone/>
            </a:pPr>
            <a:endParaRPr lang="en-GB" sz="8000" dirty="0" smtClean="0"/>
          </a:p>
          <a:p>
            <a:pPr marL="0" indent="0">
              <a:buNone/>
            </a:pPr>
            <a:r>
              <a:rPr lang="en-GB" sz="8000" dirty="0" smtClean="0"/>
              <a:t>               - Equipped with an Integral Field Unit in order to obtain spectra of </a:t>
            </a:r>
          </a:p>
          <a:p>
            <a:pPr marL="0" indent="0">
              <a:buNone/>
            </a:pPr>
            <a:r>
              <a:rPr lang="en-GB" sz="8000" dirty="0"/>
              <a:t> </a:t>
            </a:r>
            <a:r>
              <a:rPr lang="en-GB" sz="8000" dirty="0" smtClean="0"/>
              <a:t>                 extended bodies. </a:t>
            </a:r>
          </a:p>
          <a:p>
            <a:pPr marL="0" indent="0">
              <a:buNone/>
            </a:pPr>
            <a:r>
              <a:rPr lang="en-GB" sz="8000" dirty="0"/>
              <a:t> </a:t>
            </a:r>
            <a:r>
              <a:rPr lang="en-GB" sz="8000" dirty="0" smtClean="0"/>
              <a:t>              - 7 fixed slits covering a wavelength range of 0.6 to 5 microns.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   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22653"/>
            <a:ext cx="5024077" cy="196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94097"/>
            <a:ext cx="2736304" cy="181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9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Continued…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GB" sz="1800" b="1" dirty="0" smtClean="0"/>
              <a:t>E-ELT (European Extremely Large Telescope)</a:t>
            </a:r>
          </a:p>
          <a:p>
            <a:pPr marL="0" indent="0">
              <a:buNone/>
            </a:pPr>
            <a:r>
              <a:rPr lang="en-GB" sz="1800" b="1" dirty="0"/>
              <a:t> </a:t>
            </a:r>
            <a:r>
              <a:rPr lang="en-GB" sz="1800" b="1" dirty="0" smtClean="0"/>
              <a:t>         </a:t>
            </a:r>
            <a:r>
              <a:rPr lang="en-GB" sz="1800" dirty="0" smtClean="0"/>
              <a:t>- SIMPLE</a:t>
            </a:r>
          </a:p>
          <a:p>
            <a:pPr marL="0" indent="0">
              <a:buNone/>
            </a:pPr>
            <a:r>
              <a:rPr lang="en-GB" sz="1800" b="1" dirty="0"/>
              <a:t> </a:t>
            </a:r>
            <a:r>
              <a:rPr lang="en-GB" sz="1800" b="1" dirty="0" smtClean="0"/>
              <a:t>               </a:t>
            </a:r>
            <a:r>
              <a:rPr lang="en-GB" sz="1800" dirty="0" smtClean="0"/>
              <a:t>- Echelle high-resolution spectrograph.</a:t>
            </a:r>
          </a:p>
          <a:p>
            <a:pPr marL="0" indent="0">
              <a:buNone/>
            </a:pPr>
            <a:r>
              <a:rPr lang="en-GB" sz="1800" b="1" dirty="0"/>
              <a:t> </a:t>
            </a:r>
            <a:r>
              <a:rPr lang="en-GB" sz="1800" b="1" dirty="0" smtClean="0"/>
              <a:t>               </a:t>
            </a:r>
            <a:r>
              <a:rPr lang="en-GB" sz="1800" dirty="0" smtClean="0"/>
              <a:t>- </a:t>
            </a:r>
            <a:r>
              <a:rPr lang="en-GB" sz="1800" dirty="0"/>
              <a:t>Uses 10</a:t>
            </a:r>
            <a:r>
              <a:rPr lang="en-GB" sz="1800" baseline="30000" dirty="0"/>
              <a:t>th</a:t>
            </a:r>
            <a:r>
              <a:rPr lang="en-GB" sz="1800" dirty="0"/>
              <a:t> to 100</a:t>
            </a:r>
            <a:r>
              <a:rPr lang="en-GB" sz="1800" baseline="30000" dirty="0"/>
              <a:t>th</a:t>
            </a:r>
            <a:r>
              <a:rPr lang="en-GB" sz="1800" dirty="0"/>
              <a:t> Order Spectrum </a:t>
            </a:r>
          </a:p>
          <a:p>
            <a:pPr marL="0" indent="0">
              <a:buNone/>
            </a:pPr>
            <a:r>
              <a:rPr lang="en-GB" sz="1800" dirty="0" smtClean="0"/>
              <a:t>                - Blazing 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       - Cross Disperser used to obtain </a:t>
            </a:r>
            <a:r>
              <a:rPr lang="en-GB" sz="1800" smtClean="0"/>
              <a:t>resolution up to </a:t>
            </a:r>
            <a:r>
              <a:rPr lang="en-GB" sz="1800" dirty="0" smtClean="0"/>
              <a:t>130 000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 - HARMONI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       - Wide field integral field spectrograph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9289"/>
            <a:ext cx="1944216" cy="201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49080"/>
            <a:ext cx="3592924" cy="201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01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Exposure Times Calculations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λ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Δλ</m:t>
                        </m:r>
                      </m:den>
                    </m:f>
                  </m:oMath>
                </a14:m>
                <a:endParaRPr lang="en-GB" sz="20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prstClr val="black"/>
                        </a:solidFill>
                        <a:latin typeface="Cambria Math"/>
                      </a:rPr>
                      <m:t>Δλ</m:t>
                    </m:r>
                  </m:oMath>
                </a14:m>
                <a:r>
                  <a:rPr lang="en-GB" sz="1800" dirty="0" smtClean="0"/>
                  <a:t> is the spectral resolution element meaning the minimum change in wavelength that can be detected by a spectrograph. </a:t>
                </a:r>
              </a:p>
              <a:p>
                <a:r>
                  <a:rPr lang="el-GR" sz="1800" dirty="0" smtClean="0"/>
                  <a:t>λ</a:t>
                </a:r>
                <a:r>
                  <a:rPr lang="en-GB" sz="1800" dirty="0" smtClean="0"/>
                  <a:t> is red-shifted wavelength of layman alpha absorption line</a:t>
                </a:r>
              </a:p>
              <a:p>
                <a:r>
                  <a:rPr lang="en-GB" sz="1800" dirty="0" smtClean="0"/>
                  <a:t>Use same S/N calculation as before except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GB" sz="1800" b="0" i="1" smtClean="0">
                            <a:latin typeface="Cambria Math"/>
                          </a:rPr>
                          <m:t>𝑃𝑖𝑥</m:t>
                        </m:r>
                      </m:sub>
                    </m:sSub>
                  </m:oMath>
                </a14:m>
                <a:r>
                  <a:rPr lang="en-GB" sz="1800" dirty="0" smtClean="0"/>
                  <a:t> and Filter Width will change.</a:t>
                </a:r>
              </a:p>
              <a:p>
                <a:pPr marL="0" indent="0">
                  <a:buNone/>
                </a:pPr>
                <a:endParaRPr lang="en-GB" sz="1800" dirty="0" smtClean="0"/>
              </a:p>
              <a:p>
                <a:endParaRPr lang="en-GB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229600" cy="4525963"/>
              </a:xfrm>
              <a:blipFill rotWithShape="1">
                <a:blip r:embed="rId2"/>
                <a:stretch>
                  <a:fillRect l="-519" r="-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2768401" cy="281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6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 smtClean="0"/>
                  <a:t>JWST exposure times for Q5 worksheet star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sz="1800" b="0" i="1" smtClean="0">
                            <a:latin typeface="Cambria Math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GB" sz="1800" dirty="0" smtClean="0"/>
                  <a:t> = 28, Z = 9.69)</a:t>
                </a:r>
              </a:p>
              <a:p>
                <a:pPr marL="0" indent="0">
                  <a:buNone/>
                </a:pPr>
                <a:r>
                  <a:rPr lang="en-GB" sz="1800" dirty="0"/>
                  <a:t> </a:t>
                </a:r>
                <a:r>
                  <a:rPr lang="en-GB" sz="1800" dirty="0" smtClean="0"/>
                  <a:t>    - Prism </a:t>
                </a:r>
              </a:p>
              <a:p>
                <a:pPr marL="0" indent="0">
                  <a:buNone/>
                </a:pPr>
                <a:r>
                  <a:rPr lang="en-GB" sz="1800" dirty="0"/>
                  <a:t> </a:t>
                </a:r>
                <a:r>
                  <a:rPr lang="en-GB" sz="1800" dirty="0" smtClean="0"/>
                  <a:t>        - R=100 </a:t>
                </a:r>
                <a:r>
                  <a:rPr lang="el-GR" sz="1800" dirty="0" smtClean="0"/>
                  <a:t>Δλ</a:t>
                </a:r>
                <a:r>
                  <a:rPr lang="en-GB" sz="1800" dirty="0" smtClean="0"/>
                  <a:t>=0.6-5.0 microns</a:t>
                </a:r>
              </a:p>
              <a:p>
                <a:pPr marL="0" indent="0">
                  <a:buNone/>
                </a:pPr>
                <a:r>
                  <a:rPr lang="en-GB" sz="1800" dirty="0"/>
                  <a:t> </a:t>
                </a:r>
                <a:r>
                  <a:rPr lang="en-GB" sz="1800" dirty="0" smtClean="0"/>
                  <a:t>        - 2.06 hours</a:t>
                </a:r>
              </a:p>
              <a:p>
                <a:pPr marL="0" indent="0">
                  <a:buNone/>
                </a:pPr>
                <a:r>
                  <a:rPr lang="en-GB" sz="1800" dirty="0"/>
                  <a:t> </a:t>
                </a:r>
                <a:r>
                  <a:rPr lang="en-GB" sz="1800" dirty="0" smtClean="0"/>
                  <a:t>    - Grating G140M</a:t>
                </a:r>
              </a:p>
              <a:p>
                <a:pPr marL="0" indent="0">
                  <a:buNone/>
                </a:pPr>
                <a:r>
                  <a:rPr lang="en-GB" sz="1800" dirty="0"/>
                  <a:t> </a:t>
                </a:r>
                <a:r>
                  <a:rPr lang="en-GB" sz="1800" dirty="0" smtClean="0"/>
                  <a:t>        - R=1000 </a:t>
                </a:r>
                <a:r>
                  <a:rPr lang="el-GR" sz="1800" dirty="0" smtClean="0"/>
                  <a:t>Δλ</a:t>
                </a:r>
                <a:r>
                  <a:rPr lang="en-GB" sz="1800" dirty="0" smtClean="0"/>
                  <a:t>=1.0-1.8 microns</a:t>
                </a:r>
              </a:p>
              <a:p>
                <a:pPr marL="0" indent="0">
                  <a:buNone/>
                </a:pPr>
                <a:r>
                  <a:rPr lang="en-GB" sz="1800" dirty="0" smtClean="0"/>
                  <a:t>         - 71.59 hours</a:t>
                </a:r>
              </a:p>
              <a:p>
                <a:r>
                  <a:rPr lang="en-GB" sz="1800" dirty="0" smtClean="0"/>
                  <a:t>Further Calculations for E-ELT to come</a:t>
                </a: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229600" cy="4525963"/>
              </a:xfrm>
              <a:blipFill rotWithShape="1">
                <a:blip r:embed="rId2"/>
                <a:stretch>
                  <a:fillRect l="-519" t="-6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352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Spectroscopy in Astronomy</vt:lpstr>
      <vt:lpstr>Telescopes considered for use</vt:lpstr>
      <vt:lpstr>Continued…</vt:lpstr>
      <vt:lpstr>Exposure Times Calculations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Shepley</dc:creator>
  <cp:lastModifiedBy>Jonathan Shepley</cp:lastModifiedBy>
  <cp:revision>40</cp:revision>
  <dcterms:created xsi:type="dcterms:W3CDTF">2013-03-11T12:03:11Z</dcterms:created>
  <dcterms:modified xsi:type="dcterms:W3CDTF">2013-03-11T22:55:50Z</dcterms:modified>
</cp:coreProperties>
</file>